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6"/>
  </p:notesMasterIdLst>
  <p:sldIdLst>
    <p:sldId id="256" r:id="rId2"/>
    <p:sldId id="397" r:id="rId3"/>
    <p:sldId id="398" r:id="rId4"/>
    <p:sldId id="399" r:id="rId5"/>
    <p:sldId id="401" r:id="rId6"/>
    <p:sldId id="402" r:id="rId7"/>
    <p:sldId id="400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77" r:id="rId19"/>
    <p:sldId id="378" r:id="rId20"/>
    <p:sldId id="379" r:id="rId21"/>
    <p:sldId id="380" r:id="rId22"/>
    <p:sldId id="381" r:id="rId23"/>
    <p:sldId id="382" r:id="rId24"/>
    <p:sldId id="383" r:id="rId25"/>
    <p:sldId id="384" r:id="rId26"/>
    <p:sldId id="385" r:id="rId27"/>
    <p:sldId id="386" r:id="rId28"/>
    <p:sldId id="387" r:id="rId29"/>
    <p:sldId id="388" r:id="rId30"/>
    <p:sldId id="389" r:id="rId31"/>
    <p:sldId id="403" r:id="rId32"/>
    <p:sldId id="404" r:id="rId33"/>
    <p:sldId id="405" r:id="rId34"/>
    <p:sldId id="34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DF23D-AD12-4A08-8E13-3AB71E8388BB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889-43A8-427F-B342-CD7FA3E7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4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61CD90-FD28-44F4-A778-BFCD966D33E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6362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DF613-2D6A-40D3-A8A9-CD98034B53A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sz="900"/>
          </a:p>
        </p:txBody>
      </p:sp>
    </p:spTree>
    <p:extLst>
      <p:ext uri="{BB962C8B-B14F-4D97-AF65-F5344CB8AC3E}">
        <p14:creationId xmlns:p14="http://schemas.microsoft.com/office/powerpoint/2010/main" val="107783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19200" y="277813"/>
            <a:ext cx="10363200" cy="658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5268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 smtClean="0"/>
              <a:t>MENADŽMENT LJUDSKIH RESURSA U PREDUZETNIŠTVU</a:t>
            </a:r>
            <a:endParaRPr lang="en-GB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793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/>
              <a:t>SADRŽAJ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2057400"/>
            <a:ext cx="7772400" cy="4800600"/>
          </a:xfrm>
        </p:spPr>
        <p:txBody>
          <a:bodyPr>
            <a:normAutofit/>
          </a:bodyPr>
          <a:lstStyle/>
          <a:p>
            <a:pPr marL="711200" indent="-711200">
              <a:buFont typeface="Wingdings" panose="05000000000000000000" pitchFamily="2" charset="2"/>
              <a:buAutoNum type="romanUcPeriod"/>
            </a:pPr>
            <a:r>
              <a:rPr lang="sr-Latn-CS" altLang="en-US" sz="2400" b="1"/>
              <a:t>Funkcija upravljanja ljudskim resursima: pojam i sadržaj</a:t>
            </a:r>
          </a:p>
          <a:p>
            <a:pPr marL="711200" indent="-711200">
              <a:buFont typeface="Wingdings" panose="05000000000000000000" pitchFamily="2" charset="2"/>
              <a:buAutoNum type="romanUcPeriod"/>
            </a:pPr>
            <a:endParaRPr lang="sr-Latn-CS" altLang="en-US" sz="2400" b="1"/>
          </a:p>
          <a:p>
            <a:pPr marL="711200" indent="-711200">
              <a:buFont typeface="Wingdings" panose="05000000000000000000" pitchFamily="2" charset="2"/>
              <a:buAutoNum type="romanUcPeriod"/>
            </a:pPr>
            <a:r>
              <a:rPr lang="sr-Latn-CS" altLang="en-US" sz="2400" b="1"/>
              <a:t>Organizacija funkcije upravljanja ljudskim resursima </a:t>
            </a:r>
          </a:p>
          <a:p>
            <a:pPr marL="711200" indent="-711200">
              <a:buFont typeface="Wingdings" panose="05000000000000000000" pitchFamily="2" charset="2"/>
              <a:buAutoNum type="romanUcPeriod"/>
            </a:pPr>
            <a:endParaRPr lang="sr-Latn-CS" altLang="en-US" sz="2400" b="1"/>
          </a:p>
          <a:p>
            <a:pPr marL="711200" indent="-711200">
              <a:buFont typeface="Wingdings" panose="05000000000000000000" pitchFamily="2" charset="2"/>
              <a:buAutoNum type="romanUcPeriod"/>
            </a:pPr>
            <a:r>
              <a:rPr lang="sr-Latn-CS" altLang="en-US" sz="2400" b="1"/>
              <a:t>Mesto i uloga funkcije upravljanja ljudskim resursima u preduzećima </a:t>
            </a:r>
          </a:p>
          <a:p>
            <a:pPr marL="711200" indent="-711200"/>
            <a:endParaRPr lang="sr-Latn-CS" altLang="en-US" sz="2400" b="1"/>
          </a:p>
        </p:txBody>
      </p:sp>
    </p:spTree>
    <p:extLst>
      <p:ext uri="{BB962C8B-B14F-4D97-AF65-F5344CB8AC3E}">
        <p14:creationId xmlns:p14="http://schemas.microsoft.com/office/powerpoint/2010/main" val="69279486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sz="3200" b="1" dirty="0"/>
              <a:t>UPRAVLJANJE LJUDSKIM RESURSIMA JE </a:t>
            </a:r>
            <a:endParaRPr lang="en-US" altLang="en-US" sz="3200" b="1" dirty="0"/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514600"/>
            <a:ext cx="7772400" cy="2971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sr-Latn-CS" altLang="en-US" sz="3200" b="1" i="1" dirty="0">
                <a:solidFill>
                  <a:srgbClr val="C00000"/>
                </a:solidFill>
              </a:rPr>
              <a:t>sistematsko privlačenje, razvoj i korišćenje potencijala ljudskih resursa radi ostvarivanja ciljeva organizacije </a:t>
            </a:r>
          </a:p>
          <a:p>
            <a:pPr algn="ctr">
              <a:buFont typeface="Wingdings" panose="05000000000000000000" pitchFamily="2" charset="2"/>
              <a:buNone/>
            </a:pPr>
            <a:endParaRPr lang="sr-Latn-CS" alt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3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POJAM I DEFINICIJA ULJR</a:t>
            </a:r>
            <a:endParaRPr lang="en-US" altLang="en-US" b="1" dirty="0"/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2819400"/>
            <a:ext cx="7772400" cy="3581400"/>
          </a:xfrm>
        </p:spPr>
        <p:txBody>
          <a:bodyPr>
            <a:normAutofit/>
          </a:bodyPr>
          <a:lstStyle/>
          <a:p>
            <a:r>
              <a:rPr lang="sr-Latn-CS" altLang="en-US" sz="2200" b="1" dirty="0"/>
              <a:t>Komponenta (faza) menadžment procesa </a:t>
            </a:r>
          </a:p>
          <a:p>
            <a:r>
              <a:rPr lang="sr-Latn-CS" altLang="en-US" sz="2200" b="1" dirty="0"/>
              <a:t>Poslovna funkcija </a:t>
            </a:r>
          </a:p>
          <a:p>
            <a:r>
              <a:rPr lang="sr-Latn-CS" altLang="en-US" sz="2200" b="1" dirty="0"/>
              <a:t>Organizaciona jedinica - skup poslova i zadataka</a:t>
            </a:r>
          </a:p>
          <a:p>
            <a:r>
              <a:rPr lang="sr-Latn-CS" altLang="en-US" sz="2200" b="1" dirty="0"/>
              <a:t>Sistem – skup politika, pravila i procedura</a:t>
            </a:r>
          </a:p>
          <a:p>
            <a:r>
              <a:rPr lang="sr-Latn-CS" altLang="en-US" sz="2200" b="1" dirty="0"/>
              <a:t>Set poslovnih procesa – skup aktivnosti </a:t>
            </a:r>
          </a:p>
          <a:p>
            <a:r>
              <a:rPr lang="sr-Latn-CS" altLang="en-US" sz="2200" b="1" dirty="0"/>
              <a:t>Naučna disciplina </a:t>
            </a:r>
          </a:p>
          <a:p>
            <a:r>
              <a:rPr lang="sr-Latn-CS" altLang="en-US" sz="2200" b="1" dirty="0"/>
              <a:t>Profesija  </a:t>
            </a:r>
            <a:endParaRPr lang="en-US" altLang="en-US" sz="2200" b="1" dirty="0"/>
          </a:p>
        </p:txBody>
      </p:sp>
      <p:sp>
        <p:nvSpPr>
          <p:cNvPr id="465924" name="AutoShape 4"/>
          <p:cNvSpPr>
            <a:spLocks noChangeArrowheads="1"/>
          </p:cNvSpPr>
          <p:nvPr/>
        </p:nvSpPr>
        <p:spPr bwMode="auto">
          <a:xfrm>
            <a:off x="2209800" y="1981200"/>
            <a:ext cx="1600200" cy="5334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65925" name="AutoShape 5"/>
          <p:cNvSpPr>
            <a:spLocks noChangeArrowheads="1"/>
          </p:cNvSpPr>
          <p:nvPr/>
        </p:nvSpPr>
        <p:spPr bwMode="auto">
          <a:xfrm>
            <a:off x="3810000" y="1981200"/>
            <a:ext cx="1600200" cy="5334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65926" name="AutoShape 6"/>
          <p:cNvSpPr>
            <a:spLocks noChangeArrowheads="1"/>
          </p:cNvSpPr>
          <p:nvPr/>
        </p:nvSpPr>
        <p:spPr bwMode="auto">
          <a:xfrm>
            <a:off x="5410200" y="1981200"/>
            <a:ext cx="1600200" cy="5334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65927" name="AutoShape 7"/>
          <p:cNvSpPr>
            <a:spLocks noChangeArrowheads="1"/>
          </p:cNvSpPr>
          <p:nvPr/>
        </p:nvSpPr>
        <p:spPr bwMode="auto">
          <a:xfrm>
            <a:off x="7010400" y="1981200"/>
            <a:ext cx="1600200" cy="5334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65928" name="AutoShape 8"/>
          <p:cNvSpPr>
            <a:spLocks noChangeArrowheads="1"/>
          </p:cNvSpPr>
          <p:nvPr/>
        </p:nvSpPr>
        <p:spPr bwMode="auto">
          <a:xfrm>
            <a:off x="8610600" y="1981200"/>
            <a:ext cx="1600200" cy="5334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65929" name="Text Box 9"/>
          <p:cNvSpPr txBox="1">
            <a:spLocks noChangeArrowheads="1"/>
          </p:cNvSpPr>
          <p:nvPr/>
        </p:nvSpPr>
        <p:spPr bwMode="auto">
          <a:xfrm>
            <a:off x="2438400" y="2057400"/>
            <a:ext cx="1371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Planning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465930" name="Text Box 10"/>
          <p:cNvSpPr txBox="1">
            <a:spLocks noChangeArrowheads="1"/>
          </p:cNvSpPr>
          <p:nvPr/>
        </p:nvSpPr>
        <p:spPr bwMode="auto">
          <a:xfrm>
            <a:off x="3886200" y="2057400"/>
            <a:ext cx="1447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Organizing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465931" name="Text Box 11"/>
          <p:cNvSpPr txBox="1">
            <a:spLocks noChangeArrowheads="1"/>
          </p:cNvSpPr>
          <p:nvPr/>
        </p:nvSpPr>
        <p:spPr bwMode="auto">
          <a:xfrm>
            <a:off x="5638800" y="2057400"/>
            <a:ext cx="121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Staffing 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465932" name="Text Box 12"/>
          <p:cNvSpPr txBox="1">
            <a:spLocks noChangeArrowheads="1"/>
          </p:cNvSpPr>
          <p:nvPr/>
        </p:nvSpPr>
        <p:spPr bwMode="auto">
          <a:xfrm>
            <a:off x="7239000" y="2057400"/>
            <a:ext cx="1447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Leading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465933" name="Text Box 13"/>
          <p:cNvSpPr txBox="1">
            <a:spLocks noChangeArrowheads="1"/>
          </p:cNvSpPr>
          <p:nvPr/>
        </p:nvSpPr>
        <p:spPr bwMode="auto">
          <a:xfrm>
            <a:off x="8686800" y="2057400"/>
            <a:ext cx="152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Controlling</a:t>
            </a:r>
            <a:endParaRPr lang="en-US" alt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20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5143" y="273128"/>
            <a:ext cx="8911687" cy="128089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r>
              <a:rPr lang="sr-Latn-CS" altLang="en-US" sz="4000" b="1" dirty="0">
                <a:latin typeface="Arial" panose="020B0604020202020204" pitchFamily="34" charset="0"/>
              </a:rPr>
              <a:t>Šta su ljudski resursi?</a:t>
            </a:r>
            <a:endParaRPr lang="en-US" altLang="en-US" sz="4000" b="1" dirty="0">
              <a:latin typeface="Arial" panose="020B0604020202020204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8437" y="1027113"/>
            <a:ext cx="9485746" cy="5154612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buSzPct val="40000"/>
              <a:buFont typeface="Wingdings" panose="05000000000000000000" pitchFamily="2" charset="2"/>
              <a:buChar char="q"/>
            </a:pPr>
            <a:endParaRPr lang="en-US" altLang="en-US" sz="2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  <a:buSzPct val="40000"/>
              <a:buFont typeface="Wingdings" panose="05000000000000000000" pitchFamily="2" charset="2"/>
              <a:buChar char="q"/>
            </a:pPr>
            <a:r>
              <a:rPr lang="sr-Latn-CS" altLang="en-US" sz="2800" dirty="0">
                <a:latin typeface="Arial" panose="020B0604020202020204" pitchFamily="34" charset="0"/>
              </a:rPr>
              <a:t>Menadžeri i ekonomisti tradicionalno gledaju na menadžment ljudskih resursa kao na neophodan trošak, pre nego izvor vrednosti u organizaciji</a:t>
            </a:r>
          </a:p>
          <a:p>
            <a:pPr algn="just">
              <a:lnSpc>
                <a:spcPct val="90000"/>
              </a:lnSpc>
              <a:buSzPct val="40000"/>
              <a:buFont typeface="Wingdings" panose="05000000000000000000" pitchFamily="2" charset="2"/>
              <a:buChar char="q"/>
            </a:pPr>
            <a:endParaRPr lang="sr-Latn-CS" altLang="en-US" sz="2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  <a:buSzPct val="40000"/>
              <a:buFont typeface="Wingdings" panose="05000000000000000000" pitchFamily="2" charset="2"/>
              <a:buChar char="q"/>
            </a:pPr>
            <a:r>
              <a:rPr lang="sr-Latn-CS" altLang="en-US" sz="2800" b="1" dirty="0">
                <a:latin typeface="Arial" panose="020B0604020202020204" pitchFamily="34" charset="0"/>
              </a:rPr>
              <a:t>Ljudski resursi= kadrovi= z</a:t>
            </a:r>
            <a:r>
              <a:rPr lang="en-US" altLang="en-US" sz="2800" b="1" dirty="0" err="1">
                <a:latin typeface="Arial" panose="020B0604020202020204" pitchFamily="34" charset="0"/>
              </a:rPr>
              <a:t>aposleni</a:t>
            </a:r>
            <a:r>
              <a:rPr lang="en-US" altLang="en-US" sz="2800" b="1" dirty="0">
                <a:latin typeface="Arial" panose="020B0604020202020204" pitchFamily="34" charset="0"/>
              </a:rPr>
              <a:t> u </a:t>
            </a:r>
            <a:r>
              <a:rPr lang="en-US" altLang="en-US" sz="2800" b="1" dirty="0" err="1">
                <a:latin typeface="Arial" panose="020B0604020202020204" pitchFamily="34" charset="0"/>
              </a:rPr>
              <a:t>organizaciji</a:t>
            </a:r>
            <a:r>
              <a:rPr lang="sr-Latn-CS" altLang="en-US" sz="2800" b="1" dirty="0">
                <a:latin typeface="Arial" panose="020B0604020202020204" pitchFamily="34" charset="0"/>
              </a:rPr>
              <a:t> </a:t>
            </a:r>
            <a:r>
              <a:rPr lang="sr-Latn-CS" altLang="en-US" sz="2800" dirty="0">
                <a:latin typeface="Arial" panose="020B0604020202020204" pitchFamily="34" charset="0"/>
              </a:rPr>
              <a:t> i njihove karakteristike koje mogu da donesu ekonomsku vrednost organizaciji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</a:p>
          <a:p>
            <a:pPr algn="just">
              <a:lnSpc>
                <a:spcPct val="90000"/>
              </a:lnSpc>
              <a:buSzPct val="40000"/>
              <a:buFont typeface="Wingdings" panose="05000000000000000000" pitchFamily="2" charset="2"/>
              <a:buChar char="q"/>
            </a:pPr>
            <a:endParaRPr lang="sr-Latn-CS" altLang="en-US" sz="2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  <a:buSzPct val="40000"/>
              <a:buFont typeface="Wingdings" panose="05000000000000000000" pitchFamily="2" charset="2"/>
              <a:buChar char="q"/>
            </a:pPr>
            <a:r>
              <a:rPr lang="sr-Latn-CS" altLang="en-US" sz="2800" dirty="0">
                <a:latin typeface="Arial" panose="020B0604020202020204" pitchFamily="34" charset="0"/>
              </a:rPr>
              <a:t>Zakon o radu RS definiše </a:t>
            </a:r>
            <a:r>
              <a:rPr lang="sr-Latn-CS" altLang="en-US" sz="2800" b="1" dirty="0">
                <a:latin typeface="Arial" panose="020B0604020202020204" pitchFamily="34" charset="0"/>
              </a:rPr>
              <a:t>zaposlenog </a:t>
            </a:r>
            <a:r>
              <a:rPr lang="sr-Latn-CS" altLang="en-US" sz="2800" dirty="0">
                <a:latin typeface="Arial" panose="020B0604020202020204" pitchFamily="34" charset="0"/>
              </a:rPr>
              <a:t>kao </a:t>
            </a:r>
            <a:r>
              <a:rPr lang="sr-Latn-CS" altLang="en-US" sz="2800" i="1" dirty="0">
                <a:latin typeface="Arial" panose="020B0604020202020204" pitchFamily="34" charset="0"/>
              </a:rPr>
              <a:t>fizičko lice koje je u radnom odnosu kod poslodavca</a:t>
            </a:r>
            <a:r>
              <a:rPr lang="sr-Latn-CS" altLang="en-US" sz="2800" dirty="0">
                <a:latin typeface="Arial" panose="020B0604020202020204" pitchFamily="34" charset="0"/>
              </a:rPr>
              <a:t>, a </a:t>
            </a:r>
            <a:r>
              <a:rPr lang="sr-Latn-CS" altLang="en-US" sz="2800" b="1" dirty="0">
                <a:latin typeface="Arial" panose="020B0604020202020204" pitchFamily="34" charset="0"/>
              </a:rPr>
              <a:t>poslodavca </a:t>
            </a:r>
            <a:r>
              <a:rPr lang="sr-Latn-CS" altLang="en-US" sz="2800" dirty="0">
                <a:latin typeface="Arial" panose="020B0604020202020204" pitchFamily="34" charset="0"/>
              </a:rPr>
              <a:t>kao </a:t>
            </a:r>
            <a:r>
              <a:rPr lang="sr-Latn-CS" altLang="en-US" sz="2800" i="1" dirty="0">
                <a:latin typeface="Arial" panose="020B0604020202020204" pitchFamily="34" charset="0"/>
              </a:rPr>
              <a:t>pravno ili fizičko lice koje zapošljava, odnosno radno angažuje, jedno ili više lica</a:t>
            </a:r>
          </a:p>
        </p:txBody>
      </p:sp>
    </p:spTree>
    <p:extLst>
      <p:ext uri="{BB962C8B-B14F-4D97-AF65-F5344CB8AC3E}">
        <p14:creationId xmlns:p14="http://schemas.microsoft.com/office/powerpoint/2010/main" val="21999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altLang="en-US" sz="4000">
                <a:latin typeface="Arial" panose="020B0604020202020204" pitchFamily="34" charset="0"/>
              </a:rPr>
              <a:t>Koje vrednosti ljudski resursi donose organizaciji?</a:t>
            </a:r>
            <a:endParaRPr lang="en-US" altLang="en-US" sz="4000">
              <a:latin typeface="Arial" panose="020B060402020202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altLang="en-US" sz="2600" b="1" dirty="0">
                <a:latin typeface="Arial" panose="020B0604020202020204" pitchFamily="34" charset="0"/>
              </a:rPr>
              <a:t>Ljudski resursi stvaraju održivu konkurentsku prednost kompanije zato što su:</a:t>
            </a:r>
          </a:p>
          <a:p>
            <a:pPr lvl="1"/>
            <a:r>
              <a:rPr lang="sr-Latn-CS" altLang="en-US" sz="2600" b="1" dirty="0">
                <a:latin typeface="Arial" panose="020B0604020202020204" pitchFamily="34" charset="0"/>
              </a:rPr>
              <a:t>Vredni resursi</a:t>
            </a:r>
          </a:p>
          <a:p>
            <a:pPr lvl="1"/>
            <a:r>
              <a:rPr lang="sr-Latn-CS" altLang="en-US" sz="2600" b="1" dirty="0">
                <a:latin typeface="Arial" panose="020B0604020202020204" pitchFamily="34" charset="0"/>
              </a:rPr>
              <a:t>Retki resursi</a:t>
            </a:r>
          </a:p>
          <a:p>
            <a:pPr lvl="1"/>
            <a:r>
              <a:rPr lang="sr-Latn-CS" altLang="en-US" sz="2600" b="1" dirty="0">
                <a:latin typeface="Arial" panose="020B0604020202020204" pitchFamily="34" charset="0"/>
              </a:rPr>
              <a:t>Ne mogu se kopirati</a:t>
            </a:r>
          </a:p>
          <a:p>
            <a:pPr lvl="1"/>
            <a:r>
              <a:rPr lang="sr-Latn-CS" altLang="en-US" sz="2600" b="1" dirty="0">
                <a:latin typeface="Arial" panose="020B0604020202020204" pitchFamily="34" charset="0"/>
              </a:rPr>
              <a:t>Ne mogu se zameniti</a:t>
            </a:r>
            <a:endParaRPr lang="en-US" altLang="en-US" sz="2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4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4162" y="319310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/>
              <a:t>SADRŽAJ </a:t>
            </a:r>
            <a:r>
              <a:rPr lang="sr-Latn-CS" altLang="en-US" b="1" dirty="0" smtClean="0"/>
              <a:t>UPRAVLJANJA LJUDSKIM RESURSIMA (ULJR)</a:t>
            </a:r>
            <a:endParaRPr lang="en-US" altLang="en-US" b="1" dirty="0"/>
          </a:p>
        </p:txBody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600200"/>
            <a:ext cx="7848600" cy="52578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/>
              <a:t>Analiza </a:t>
            </a:r>
            <a:r>
              <a:rPr lang="sl-SI" altLang="en-US" sz="2400" b="1" dirty="0" err="1"/>
              <a:t>poslova</a:t>
            </a:r>
            <a:r>
              <a:rPr lang="sl-SI" altLang="en-US" sz="2400" b="1" dirty="0"/>
              <a:t>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/>
              <a:t>Planiranje ljudskih resursa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 err="1"/>
              <a:t>Regrutacija</a:t>
            </a:r>
            <a:r>
              <a:rPr lang="sl-SI" altLang="en-US" sz="2400" b="1" dirty="0"/>
              <a:t> zaposlenih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/>
              <a:t>Selekcija zaposlenih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 err="1"/>
              <a:t>Obuka</a:t>
            </a:r>
            <a:r>
              <a:rPr lang="sl-SI" altLang="en-US" sz="2400" b="1" dirty="0"/>
              <a:t> i trening zaposlenih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/>
              <a:t>Razvoj i upravljanje </a:t>
            </a:r>
            <a:r>
              <a:rPr lang="sl-SI" altLang="en-US" sz="2400" b="1" dirty="0" err="1"/>
              <a:t>karijerom</a:t>
            </a:r>
            <a:r>
              <a:rPr lang="sl-SI" altLang="en-US" sz="2400" b="1" dirty="0"/>
              <a:t> zaposlenih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 err="1"/>
              <a:t>Ocenjivanje</a:t>
            </a:r>
            <a:r>
              <a:rPr lang="sl-SI" altLang="en-US" sz="2400" b="1" dirty="0"/>
              <a:t> individualnih </a:t>
            </a:r>
            <a:r>
              <a:rPr lang="sl-SI" altLang="en-US" sz="2400" b="1" dirty="0" err="1"/>
              <a:t>performansi</a:t>
            </a:r>
            <a:r>
              <a:rPr lang="sl-SI" altLang="en-US" sz="2400" b="1" dirty="0"/>
              <a:t> zaposlenih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/>
              <a:t>Kompenzacija (</a:t>
            </a:r>
            <a:r>
              <a:rPr lang="sl-SI" altLang="en-US" sz="2400" b="1" dirty="0" err="1"/>
              <a:t>nagradjivanje</a:t>
            </a:r>
            <a:r>
              <a:rPr lang="sl-SI" altLang="en-US" sz="2400" b="1" dirty="0"/>
              <a:t>) zaposlenih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/>
              <a:t>Radni odnosi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l-SI" altLang="en-US" sz="2400" b="1" dirty="0" err="1"/>
              <a:t>Zaštita</a:t>
            </a:r>
            <a:r>
              <a:rPr lang="sl-SI" altLang="en-US" sz="2400" b="1" dirty="0"/>
              <a:t> zaposlenih </a:t>
            </a:r>
          </a:p>
          <a:p>
            <a:pPr>
              <a:lnSpc>
                <a:spcPct val="90000"/>
              </a:lnSpc>
            </a:pPr>
            <a:endParaRPr lang="en-US" altLang="en-US" sz="2400" b="1" dirty="0">
              <a:solidFill>
                <a:srgbClr val="00008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7756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ULJR – DODATNE  TEME </a:t>
            </a:r>
            <a:endParaRPr lang="en-US" altLang="en-US" b="1" dirty="0"/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9212" y="2145631"/>
            <a:ext cx="8915400" cy="3777622"/>
          </a:xfrm>
        </p:spPr>
        <p:txBody>
          <a:bodyPr>
            <a:normAutofit/>
          </a:bodyPr>
          <a:lstStyle/>
          <a:p>
            <a:pPr>
              <a:lnSpc>
                <a:spcPct val="180000"/>
              </a:lnSpc>
            </a:pPr>
            <a:r>
              <a:rPr lang="sr-Latn-CS" altLang="en-US" sz="2200" b="1" dirty="0"/>
              <a:t>Upravljanje organizacionom kulturom</a:t>
            </a:r>
          </a:p>
          <a:p>
            <a:pPr>
              <a:lnSpc>
                <a:spcPct val="180000"/>
              </a:lnSpc>
            </a:pPr>
            <a:r>
              <a:rPr lang="sr-Latn-CS" altLang="en-US" sz="2200" b="1" dirty="0" err="1"/>
              <a:t>Audit</a:t>
            </a:r>
            <a:r>
              <a:rPr lang="sr-Latn-CS" altLang="en-US" sz="2200" b="1" dirty="0"/>
              <a:t> ljudskih resursa </a:t>
            </a:r>
          </a:p>
          <a:p>
            <a:pPr>
              <a:lnSpc>
                <a:spcPct val="180000"/>
              </a:lnSpc>
            </a:pPr>
            <a:r>
              <a:rPr lang="sr-Latn-CS" altLang="en-US" sz="2200" b="1" dirty="0"/>
              <a:t>Upravljanje raznovrsnošću radne snage</a:t>
            </a:r>
          </a:p>
          <a:p>
            <a:pPr>
              <a:lnSpc>
                <a:spcPct val="180000"/>
              </a:lnSpc>
            </a:pPr>
            <a:r>
              <a:rPr lang="sr-Latn-CS" altLang="en-US" sz="2200" b="1" dirty="0"/>
              <a:t>Internacionalno ULJR</a:t>
            </a:r>
          </a:p>
          <a:p>
            <a:pPr>
              <a:lnSpc>
                <a:spcPct val="180000"/>
              </a:lnSpc>
            </a:pPr>
            <a:r>
              <a:rPr lang="sr-Latn-CS" altLang="en-US" sz="2200" b="1" dirty="0"/>
              <a:t>Organizacioni razvoj </a:t>
            </a:r>
          </a:p>
          <a:p>
            <a:pPr>
              <a:lnSpc>
                <a:spcPct val="180000"/>
              </a:lnSpc>
            </a:pPr>
            <a:endParaRPr lang="en-U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95295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PLANIRANJE LJUDSKIH RESURSA  </a:t>
            </a:r>
            <a:endParaRPr lang="en-US" altLang="en-US" b="1" dirty="0"/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0832" y="1491916"/>
            <a:ext cx="9663780" cy="441930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sr-Latn-CS" altLang="en-US" sz="2400" b="1" dirty="0"/>
              <a:t>Proces </a:t>
            </a:r>
            <a:r>
              <a:rPr lang="sr-Latn-CS" altLang="en-US" sz="2400" b="1" dirty="0" err="1"/>
              <a:t>uskladjivanja</a:t>
            </a:r>
            <a:r>
              <a:rPr lang="sr-Latn-CS" altLang="en-US" sz="2400" b="1" dirty="0"/>
              <a:t> ponude i tražnje za ljudskim resursima na osnovu </a:t>
            </a:r>
            <a:r>
              <a:rPr lang="sr-Latn-CS" altLang="en-US" sz="2400" b="1" dirty="0" err="1"/>
              <a:t>predvidjanja</a:t>
            </a:r>
            <a:r>
              <a:rPr lang="sr-Latn-CS" altLang="en-US" sz="2400" b="1" dirty="0"/>
              <a:t> promena u eksternom okruženju i samoj organizaciji  </a:t>
            </a:r>
          </a:p>
          <a:p>
            <a:pPr>
              <a:lnSpc>
                <a:spcPct val="80000"/>
              </a:lnSpc>
            </a:pPr>
            <a:r>
              <a:rPr lang="sr-Latn-CS" altLang="en-US" sz="2400" b="1" dirty="0"/>
              <a:t>Planski period: godinu dana</a:t>
            </a:r>
          </a:p>
          <a:p>
            <a:pPr>
              <a:lnSpc>
                <a:spcPct val="80000"/>
              </a:lnSpc>
            </a:pPr>
            <a:r>
              <a:rPr lang="sr-Latn-CS" altLang="en-US" sz="2400" b="1" dirty="0"/>
              <a:t>Nosioci: top i </a:t>
            </a:r>
            <a:r>
              <a:rPr lang="sr-Latn-CS" altLang="en-US" sz="2400" b="1" dirty="0" err="1" smtClean="0"/>
              <a:t>sredn</a:t>
            </a:r>
            <a:r>
              <a:rPr lang="en-US" altLang="en-US" sz="2400" b="1" dirty="0"/>
              <a:t>j</a:t>
            </a:r>
            <a:r>
              <a:rPr lang="sr-Latn-CS" altLang="en-US" sz="2400" b="1" dirty="0" smtClean="0"/>
              <a:t>i </a:t>
            </a:r>
            <a:r>
              <a:rPr lang="sr-Latn-CS" altLang="en-US" sz="2400" b="1" dirty="0"/>
              <a:t>menadžment i sektor ULJR</a:t>
            </a:r>
          </a:p>
          <a:p>
            <a:pPr>
              <a:lnSpc>
                <a:spcPct val="80000"/>
              </a:lnSpc>
            </a:pPr>
            <a:r>
              <a:rPr lang="sr-Latn-CS" altLang="en-US" sz="2400" b="1" dirty="0"/>
              <a:t>Proces planiranja </a:t>
            </a:r>
          </a:p>
          <a:p>
            <a:pPr lvl="1">
              <a:lnSpc>
                <a:spcPct val="80000"/>
              </a:lnSpc>
            </a:pPr>
            <a:r>
              <a:rPr lang="sr-Latn-CS" altLang="en-US" sz="2400" b="1" dirty="0"/>
              <a:t>Prikupljanje podataka o promenama u</a:t>
            </a:r>
          </a:p>
          <a:p>
            <a:pPr lvl="2">
              <a:lnSpc>
                <a:spcPct val="80000"/>
              </a:lnSpc>
            </a:pPr>
            <a:r>
              <a:rPr lang="sr-Latn-CS" altLang="en-US" sz="2400" b="1" dirty="0"/>
              <a:t>eksternoj sredini: tržište radne snage, konkurencija itd. </a:t>
            </a:r>
          </a:p>
          <a:p>
            <a:pPr lvl="2">
              <a:lnSpc>
                <a:spcPct val="80000"/>
              </a:lnSpc>
            </a:pPr>
            <a:r>
              <a:rPr lang="sr-Latn-CS" altLang="en-US" sz="2400" b="1" dirty="0"/>
              <a:t>internoj sredini: strategija razvoja, organizacione promene, fluktuacija</a:t>
            </a:r>
          </a:p>
          <a:p>
            <a:pPr>
              <a:lnSpc>
                <a:spcPct val="80000"/>
              </a:lnSpc>
            </a:pPr>
            <a:endParaRPr lang="sr-Latn-C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078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PLANIRANJE LJUDSKIH RESURSA</a:t>
            </a:r>
            <a:endParaRPr lang="en-US" altLang="en-US" b="1" dirty="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3728" y="1447800"/>
            <a:ext cx="8915400" cy="3777622"/>
          </a:xfrm>
        </p:spPr>
        <p:txBody>
          <a:bodyPr>
            <a:noAutofit/>
          </a:bodyPr>
          <a:lstStyle/>
          <a:p>
            <a:pPr lvl="1">
              <a:lnSpc>
                <a:spcPct val="110000"/>
              </a:lnSpc>
            </a:pPr>
            <a:r>
              <a:rPr lang="sr-Latn-CS" altLang="en-US" sz="2400" b="1" dirty="0" err="1"/>
              <a:t>Predvidjanje</a:t>
            </a:r>
            <a:r>
              <a:rPr lang="sr-Latn-CS" altLang="en-US" sz="2400" b="1" dirty="0"/>
              <a:t> tražnje za ljudskim </a:t>
            </a:r>
            <a:r>
              <a:rPr lang="sr-Latn-CS" altLang="en-US" sz="2400" b="1" dirty="0" err="1"/>
              <a:t>resurisma</a:t>
            </a:r>
            <a:r>
              <a:rPr lang="sr-Latn-CS" altLang="en-US" sz="2400" b="1" dirty="0"/>
              <a:t> </a:t>
            </a:r>
          </a:p>
          <a:p>
            <a:pPr lvl="2">
              <a:lnSpc>
                <a:spcPct val="110000"/>
              </a:lnSpc>
            </a:pPr>
            <a:r>
              <a:rPr lang="sr-Latn-CS" altLang="en-US" sz="2400" b="1" dirty="0"/>
              <a:t>Kvalitativne metode </a:t>
            </a:r>
            <a:r>
              <a:rPr lang="sr-Latn-CS" altLang="en-US" sz="2400" b="1" dirty="0" err="1"/>
              <a:t>predvidjanja</a:t>
            </a:r>
            <a:r>
              <a:rPr lang="sr-Latn-CS" altLang="en-US" sz="2400" b="1" dirty="0"/>
              <a:t> </a:t>
            </a:r>
          </a:p>
          <a:p>
            <a:pPr lvl="2">
              <a:lnSpc>
                <a:spcPct val="110000"/>
              </a:lnSpc>
            </a:pPr>
            <a:r>
              <a:rPr lang="sr-Latn-CS" altLang="en-US" sz="2400" b="1" dirty="0"/>
              <a:t>Kvantitativne metode </a:t>
            </a:r>
            <a:r>
              <a:rPr lang="sr-Latn-CS" altLang="en-US" sz="2400" b="1" dirty="0" err="1"/>
              <a:t>predvidjanja</a:t>
            </a:r>
            <a:r>
              <a:rPr lang="sr-Latn-CS" altLang="en-US" sz="2400" b="1" dirty="0"/>
              <a:t> </a:t>
            </a:r>
          </a:p>
          <a:p>
            <a:pPr lvl="1">
              <a:lnSpc>
                <a:spcPct val="110000"/>
              </a:lnSpc>
            </a:pPr>
            <a:r>
              <a:rPr lang="sr-Latn-CS" altLang="en-US" sz="2400" b="1" dirty="0" err="1"/>
              <a:t>Predvidjanje</a:t>
            </a:r>
            <a:r>
              <a:rPr lang="sr-Latn-CS" altLang="en-US" sz="2400" b="1" dirty="0"/>
              <a:t> ponude ljudskih resursa</a:t>
            </a:r>
          </a:p>
          <a:p>
            <a:pPr lvl="2">
              <a:lnSpc>
                <a:spcPct val="110000"/>
              </a:lnSpc>
            </a:pPr>
            <a:r>
              <a:rPr lang="sr-Latn-CS" altLang="en-US" sz="2400" b="1" dirty="0"/>
              <a:t>Interna ponuda</a:t>
            </a:r>
          </a:p>
          <a:p>
            <a:pPr lvl="2">
              <a:lnSpc>
                <a:spcPct val="110000"/>
              </a:lnSpc>
            </a:pPr>
            <a:r>
              <a:rPr lang="sr-Latn-CS" altLang="en-US" sz="2400" b="1" dirty="0"/>
              <a:t>Eksterna ponuda  </a:t>
            </a:r>
          </a:p>
          <a:p>
            <a:pPr lvl="1">
              <a:lnSpc>
                <a:spcPct val="110000"/>
              </a:lnSpc>
            </a:pPr>
            <a:r>
              <a:rPr lang="sr-Latn-CS" altLang="en-US" sz="2400" b="1" dirty="0" err="1"/>
              <a:t>Uskladjivanje</a:t>
            </a:r>
            <a:r>
              <a:rPr lang="sr-Latn-CS" altLang="en-US" sz="2400" b="1" dirty="0"/>
              <a:t> ponude i tražnje </a:t>
            </a:r>
          </a:p>
          <a:p>
            <a:pPr lvl="2">
              <a:lnSpc>
                <a:spcPct val="110000"/>
              </a:lnSpc>
            </a:pPr>
            <a:r>
              <a:rPr lang="sr-Latn-CS" altLang="en-US" sz="2400" b="1" dirty="0"/>
              <a:t>Rešavanje deficita ljuskih resursa </a:t>
            </a:r>
          </a:p>
          <a:p>
            <a:pPr lvl="2">
              <a:lnSpc>
                <a:spcPct val="110000"/>
              </a:lnSpc>
            </a:pPr>
            <a:r>
              <a:rPr lang="sr-Latn-CS" altLang="en-US" sz="2400" b="1" dirty="0"/>
              <a:t>Rešavanje suficita ljudskih resursa </a:t>
            </a:r>
          </a:p>
          <a:p>
            <a:pPr lvl="1">
              <a:lnSpc>
                <a:spcPct val="110000"/>
              </a:lnSpc>
            </a:pPr>
            <a:r>
              <a:rPr lang="sr-Latn-CS" altLang="en-US" sz="2400" b="1" dirty="0"/>
              <a:t>Praćenje i korigovanje plana 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822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REGRUTACIJA </a:t>
            </a:r>
            <a:endParaRPr lang="en-US" altLang="en-US" b="1" dirty="0"/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0"/>
            <a:ext cx="80772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CS" altLang="en-US" sz="2200" b="1" dirty="0"/>
              <a:t>Proces privlačenja kvalifikovanih kandidata</a:t>
            </a:r>
          </a:p>
          <a:p>
            <a:pPr>
              <a:lnSpc>
                <a:spcPct val="90000"/>
              </a:lnSpc>
            </a:pPr>
            <a:r>
              <a:rPr lang="sr-Latn-CS" altLang="en-US" sz="2200" b="1" dirty="0"/>
              <a:t>Interno regrutovanje 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Poziv zaposlenima da konkurišu za slobodnu poziciju 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Informacioni sistem – baza podataka o kompetencijama zaposlenih </a:t>
            </a:r>
          </a:p>
          <a:p>
            <a:pPr>
              <a:lnSpc>
                <a:spcPct val="90000"/>
              </a:lnSpc>
            </a:pPr>
            <a:r>
              <a:rPr lang="sr-Latn-CS" altLang="en-US" sz="2200" b="1" dirty="0"/>
              <a:t>Eksterno regrutovanje 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Formalni metodi: oglašavanje, agencije za zapošljavanje, </a:t>
            </a:r>
            <a:r>
              <a:rPr lang="sr-Latn-CS" altLang="en-US" sz="2200" b="1" dirty="0" err="1"/>
              <a:t>head</a:t>
            </a:r>
            <a:r>
              <a:rPr lang="sr-Latn-CS" altLang="en-US" sz="2200" b="1" dirty="0"/>
              <a:t> </a:t>
            </a:r>
            <a:r>
              <a:rPr lang="sr-Latn-CS" altLang="en-US" sz="2200" b="1" dirty="0" err="1"/>
              <a:t>hunting</a:t>
            </a:r>
            <a:r>
              <a:rPr lang="sr-Latn-CS" altLang="en-US" sz="2200" b="1" dirty="0"/>
              <a:t> agencije, fakulteti 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Neformalni metodi: preporuke, bivši zaposleni, samoinicijativno zapošljavanje </a:t>
            </a:r>
          </a:p>
          <a:p>
            <a:pPr>
              <a:lnSpc>
                <a:spcPct val="90000"/>
              </a:lnSpc>
            </a:pPr>
            <a:r>
              <a:rPr lang="sr-Latn-CS" altLang="en-US" sz="2200" b="1" dirty="0"/>
              <a:t>Dodatno regrutovanje: privremeno, pozajmljivanje zaposlenih ugovorno zapošljavanje </a:t>
            </a:r>
            <a:endParaRPr lang="en-U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67361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SELEKCIJA </a:t>
            </a:r>
            <a:endParaRPr lang="en-US" altLang="en-US" b="1" dirty="0"/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371600"/>
            <a:ext cx="8229600" cy="548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CS" altLang="en-US" sz="2400" b="1" dirty="0"/>
              <a:t>Proces izbora </a:t>
            </a:r>
            <a:r>
              <a:rPr lang="sr-Latn-CS" altLang="en-US" sz="2400" b="1" dirty="0" err="1"/>
              <a:t>izmedju</a:t>
            </a:r>
            <a:r>
              <a:rPr lang="sr-Latn-CS" altLang="en-US" sz="2400" b="1" dirty="0"/>
              <a:t> kandidata za </a:t>
            </a:r>
            <a:r>
              <a:rPr lang="sr-Latn-CS" altLang="en-US" sz="2400" b="1" dirty="0" err="1"/>
              <a:t>odredjeni</a:t>
            </a:r>
            <a:r>
              <a:rPr lang="sr-Latn-CS" altLang="en-US" sz="2400" b="1" dirty="0"/>
              <a:t> posao i donošenje odluke o prijemu </a:t>
            </a:r>
          </a:p>
          <a:p>
            <a:pPr>
              <a:lnSpc>
                <a:spcPct val="90000"/>
              </a:lnSpc>
            </a:pPr>
            <a:r>
              <a:rPr lang="sr-Latn-CS" altLang="en-US" sz="2400" b="1" dirty="0"/>
              <a:t>Selekcija se vrši kroz prikupljanje informacija o </a:t>
            </a:r>
            <a:r>
              <a:rPr lang="sr-Latn-CS" altLang="en-US" sz="2400" b="1" dirty="0" err="1"/>
              <a:t>prediktorima</a:t>
            </a:r>
            <a:r>
              <a:rPr lang="sr-Latn-CS" altLang="en-US" sz="2400" b="1" dirty="0"/>
              <a:t>  </a:t>
            </a:r>
          </a:p>
          <a:p>
            <a:pPr>
              <a:lnSpc>
                <a:spcPct val="90000"/>
              </a:lnSpc>
            </a:pPr>
            <a:r>
              <a:rPr lang="sr-Latn-CS" altLang="en-US" sz="2400" b="1" dirty="0"/>
              <a:t>Instrumenti za prikupljanje podataka o </a:t>
            </a:r>
            <a:r>
              <a:rPr lang="sr-Latn-CS" altLang="en-US" sz="2400" b="1" dirty="0" err="1"/>
              <a:t>preditkorima</a:t>
            </a:r>
            <a:r>
              <a:rPr lang="sr-Latn-CS" altLang="en-US" sz="2400" b="1" dirty="0"/>
              <a:t>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Instrumenti za prikupljanje biografskih  podataka: formular za prijavu i CV, formulari ili testovi o biografskim podacima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Instrumenti za prikupljanje podataka o sposobnostima i karakteristikama: testovi sposobnosti, testovi ličnosti, testovi uzoraka posla, medicinski, fizički testovi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Intervjui </a:t>
            </a:r>
          </a:p>
          <a:p>
            <a:pPr lvl="1">
              <a:lnSpc>
                <a:spcPct val="90000"/>
              </a:lnSpc>
            </a:pPr>
            <a:endParaRPr lang="sr-Latn-CS" altLang="en-US" sz="2400" b="1" dirty="0"/>
          </a:p>
          <a:p>
            <a:pPr>
              <a:lnSpc>
                <a:spcPct val="9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876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OBUKA ZAPOSLENIH</a:t>
            </a:r>
            <a:endParaRPr lang="en-US" altLang="en-US" b="1" dirty="0"/>
          </a:p>
        </p:txBody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447800"/>
            <a:ext cx="7772400" cy="5410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CS" altLang="en-US" sz="2200" b="1" dirty="0"/>
              <a:t>Planiran i organizovan proces </a:t>
            </a:r>
            <a:r>
              <a:rPr lang="sr-Latn-CS" altLang="en-US" sz="2200" b="1" dirty="0" err="1"/>
              <a:t>unapredjneja</a:t>
            </a:r>
            <a:r>
              <a:rPr lang="sr-Latn-CS" altLang="en-US" sz="2200" b="1" dirty="0"/>
              <a:t> znanja, sposobnosti i veština zaposlenih u cilju poboljšanja njihovih radnih performansi</a:t>
            </a:r>
          </a:p>
          <a:p>
            <a:pPr>
              <a:lnSpc>
                <a:spcPct val="90000"/>
              </a:lnSpc>
            </a:pPr>
            <a:r>
              <a:rPr lang="sr-Latn-CS" altLang="en-US" sz="2200" b="1" dirty="0"/>
              <a:t>Identifikovanje potreba za obukom: intervjui, analiza posla, ocena učinaka, testovi, ocena menadžera </a:t>
            </a:r>
          </a:p>
          <a:p>
            <a:pPr>
              <a:lnSpc>
                <a:spcPct val="90000"/>
              </a:lnSpc>
            </a:pPr>
            <a:r>
              <a:rPr lang="sr-Latn-CS" altLang="en-US" sz="2200" b="1" dirty="0"/>
              <a:t>Izbor programa obuke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Ciljna grupa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Znanja i veštine koje se </a:t>
            </a:r>
            <a:r>
              <a:rPr lang="sr-Latn-CS" altLang="en-US" sz="2200" b="1" dirty="0" err="1"/>
              <a:t>unapredjuju</a:t>
            </a:r>
            <a:r>
              <a:rPr lang="sr-Latn-CS" altLang="en-US" sz="2200" b="1" dirty="0"/>
              <a:t> 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Nivo obuke</a:t>
            </a:r>
          </a:p>
          <a:p>
            <a:pPr lvl="1">
              <a:lnSpc>
                <a:spcPct val="90000"/>
              </a:lnSpc>
            </a:pPr>
            <a:r>
              <a:rPr lang="sr-Latn-CS" altLang="en-US" sz="2200" b="1" dirty="0"/>
              <a:t>Dužina obuke</a:t>
            </a:r>
          </a:p>
        </p:txBody>
      </p:sp>
    </p:spTree>
    <p:extLst>
      <p:ext uri="{BB962C8B-B14F-4D97-AF65-F5344CB8AC3E}">
        <p14:creationId xmlns:p14="http://schemas.microsoft.com/office/powerpoint/2010/main" val="371840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sr-Latn-CS" altLang="en-US" sz="3200" b="1" dirty="0"/>
              <a:t>Organizacija obuke</a:t>
            </a:r>
          </a:p>
          <a:p>
            <a:pPr lvl="1">
              <a:lnSpc>
                <a:spcPct val="110000"/>
              </a:lnSpc>
            </a:pPr>
            <a:r>
              <a:rPr lang="sr-Latn-CS" altLang="en-US" sz="2800" b="1" dirty="0"/>
              <a:t>Mesto obuke: na radnom mestu, u organizaciji van radnog mesta, van organizacije </a:t>
            </a:r>
          </a:p>
          <a:p>
            <a:pPr lvl="1">
              <a:lnSpc>
                <a:spcPct val="110000"/>
              </a:lnSpc>
            </a:pPr>
            <a:r>
              <a:rPr lang="sr-Latn-CS" altLang="en-US" sz="2800" b="1" dirty="0" err="1"/>
              <a:t>Izvodjači</a:t>
            </a:r>
            <a:r>
              <a:rPr lang="sr-Latn-CS" altLang="en-US" sz="2800" b="1" dirty="0"/>
              <a:t> obuke: interni i/ili eksterni </a:t>
            </a:r>
          </a:p>
          <a:p>
            <a:pPr lvl="1">
              <a:lnSpc>
                <a:spcPct val="110000"/>
              </a:lnSpc>
            </a:pPr>
            <a:r>
              <a:rPr lang="sr-Latn-CS" altLang="en-US" sz="2800" b="1" dirty="0"/>
              <a:t>Vreme obuke</a:t>
            </a:r>
          </a:p>
          <a:p>
            <a:pPr lvl="1">
              <a:lnSpc>
                <a:spcPct val="110000"/>
              </a:lnSpc>
            </a:pPr>
            <a:r>
              <a:rPr lang="sr-Latn-CS" altLang="en-US" sz="2800" b="1" dirty="0"/>
              <a:t>Budžet obuke </a:t>
            </a:r>
          </a:p>
          <a:p>
            <a:pPr lvl="1">
              <a:lnSpc>
                <a:spcPct val="110000"/>
              </a:lnSpc>
            </a:pPr>
            <a:r>
              <a:rPr lang="sr-Latn-CS" altLang="en-US" sz="2800" b="1" dirty="0"/>
              <a:t>Uloga sektora ULJR </a:t>
            </a:r>
            <a:endParaRPr lang="en-US" altLang="en-US" sz="2800" b="1" dirty="0"/>
          </a:p>
          <a:p>
            <a:pPr>
              <a:lnSpc>
                <a:spcPct val="110000"/>
              </a:lnSpc>
            </a:pPr>
            <a:endParaRPr lang="en-US" altLang="en-US" b="1" dirty="0"/>
          </a:p>
        </p:txBody>
      </p:sp>
      <p:sp>
        <p:nvSpPr>
          <p:cNvPr id="476164" name="Rectangle 4"/>
          <p:cNvSpPr>
            <a:spLocks noGrp="1" noChangeArrowheads="1"/>
          </p:cNvSpPr>
          <p:nvPr>
            <p:ph type="title"/>
          </p:nvPr>
        </p:nvSpPr>
        <p:spPr>
          <a:xfrm>
            <a:off x="2592925" y="636142"/>
            <a:ext cx="8911687" cy="1280890"/>
          </a:xfrm>
          <a:noFill/>
          <a:ln/>
        </p:spPr>
        <p:txBody>
          <a:bodyPr/>
          <a:lstStyle/>
          <a:p>
            <a:r>
              <a:rPr lang="sr-Latn-CS" altLang="en-US" b="1" dirty="0"/>
              <a:t>OBUKA ZAPOSLENIH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29964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RAZVOJ ZAPOSLENIH </a:t>
            </a:r>
            <a:endParaRPr lang="en-US" altLang="en-US" b="1" dirty="0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sr-Latn-CS" altLang="en-US" sz="2400" b="1" dirty="0"/>
              <a:t>Kontinuiran proces obrazovanja, sticanja iskustva, razvoja </a:t>
            </a:r>
            <a:r>
              <a:rPr lang="sr-Latn-CS" altLang="en-US" sz="2400" b="1" dirty="0" err="1"/>
              <a:t>interpersonalnih</a:t>
            </a:r>
            <a:r>
              <a:rPr lang="sr-Latn-CS" altLang="en-US" sz="2400" b="1" dirty="0"/>
              <a:t> odnosa koja </a:t>
            </a:r>
            <a:r>
              <a:rPr lang="sr-Latn-CS" altLang="en-US" sz="2400" b="1" dirty="0" err="1"/>
              <a:t>omoguuje</a:t>
            </a:r>
            <a:r>
              <a:rPr lang="sr-Latn-CS" altLang="en-US" sz="2400" b="1" dirty="0"/>
              <a:t> </a:t>
            </a:r>
            <a:r>
              <a:rPr lang="sr-Latn-CS" altLang="en-US" sz="2400" b="1" dirty="0" err="1"/>
              <a:t>zapsolenom</a:t>
            </a:r>
            <a:r>
              <a:rPr lang="sr-Latn-CS" altLang="en-US" sz="2400" b="1" dirty="0"/>
              <a:t> da se pripremi za buduće poslove </a:t>
            </a:r>
          </a:p>
          <a:p>
            <a:pPr algn="just">
              <a:lnSpc>
                <a:spcPct val="90000"/>
              </a:lnSpc>
            </a:pPr>
            <a:r>
              <a:rPr lang="sr-Latn-CS" altLang="en-US" sz="2400" b="1" dirty="0"/>
              <a:t>Obukom se zaposleni osposobljava za sadašnji posao a razvojem za budući </a:t>
            </a:r>
          </a:p>
          <a:p>
            <a:pPr algn="just">
              <a:lnSpc>
                <a:spcPct val="90000"/>
              </a:lnSpc>
            </a:pPr>
            <a:r>
              <a:rPr lang="sr-Latn-CS" altLang="en-US" sz="2400" b="1" dirty="0"/>
              <a:t>Procena razvojnog potencijala zaposlenih: MBTI test </a:t>
            </a:r>
          </a:p>
          <a:p>
            <a:pPr algn="just">
              <a:lnSpc>
                <a:spcPct val="90000"/>
              </a:lnSpc>
            </a:pPr>
            <a:r>
              <a:rPr lang="sr-Latn-CS" altLang="en-US" sz="2400" b="1" dirty="0"/>
              <a:t>Sticanje radnog iskustva: rotiranje, projekti </a:t>
            </a:r>
          </a:p>
          <a:p>
            <a:pPr algn="just">
              <a:lnSpc>
                <a:spcPct val="90000"/>
              </a:lnSpc>
            </a:pPr>
            <a:r>
              <a:rPr lang="sr-Latn-CS" altLang="en-US" sz="2400" b="1" dirty="0" err="1"/>
              <a:t>Interpersonalni</a:t>
            </a:r>
            <a:r>
              <a:rPr lang="sr-Latn-CS" altLang="en-US" sz="2400" b="1" dirty="0"/>
              <a:t> odnosi: mentorstvo, </a:t>
            </a:r>
            <a:r>
              <a:rPr lang="sr-Latn-CS" altLang="en-US" sz="2400" b="1" dirty="0" err="1"/>
              <a:t>instruktaže</a:t>
            </a:r>
            <a:endParaRPr lang="sr-Latn-CS" altLang="en-US" sz="2400" b="1" dirty="0"/>
          </a:p>
          <a:p>
            <a:pPr algn="just">
              <a:lnSpc>
                <a:spcPct val="90000"/>
              </a:lnSpc>
            </a:pPr>
            <a:r>
              <a:rPr lang="sr-Latn-CS" altLang="en-US" sz="2400" b="1" dirty="0"/>
              <a:t>Planiranje karijere </a:t>
            </a:r>
          </a:p>
          <a:p>
            <a:pPr algn="just">
              <a:lnSpc>
                <a:spcPct val="9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92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OCENA PERFORMANSI </a:t>
            </a:r>
            <a:br>
              <a:rPr lang="sr-Latn-CS" altLang="en-US" b="1" dirty="0"/>
            </a:br>
            <a:endParaRPr lang="en-US" altLang="en-US" b="1" dirty="0"/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altLang="en-US" sz="3000" b="1" i="1" dirty="0"/>
              <a:t>‘’Možete upravljati jedino onim što možete meriti’’</a:t>
            </a:r>
            <a:endParaRPr lang="en-US" altLang="en-US" sz="3000" b="1" i="1" dirty="0"/>
          </a:p>
          <a:p>
            <a:r>
              <a:rPr lang="sl-SI" altLang="en-US" sz="2400" b="1" dirty="0"/>
              <a:t>Redovno, sistematsko i </a:t>
            </a:r>
            <a:r>
              <a:rPr lang="sl-SI" altLang="en-US" sz="2400" b="1" dirty="0" err="1"/>
              <a:t>formalizovano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praćenje</a:t>
            </a:r>
            <a:r>
              <a:rPr lang="sl-SI" altLang="en-US" sz="2400" b="1" dirty="0"/>
              <a:t>, </a:t>
            </a:r>
            <a:r>
              <a:rPr lang="sl-SI" altLang="en-US" sz="2400" b="1" dirty="0" err="1"/>
              <a:t>merenje</a:t>
            </a:r>
            <a:r>
              <a:rPr lang="sl-SI" altLang="en-US" sz="2400" b="1" dirty="0"/>
              <a:t> i </a:t>
            </a:r>
            <a:r>
              <a:rPr lang="sl-SI" altLang="en-US" sz="2400" b="1" dirty="0" err="1"/>
              <a:t>ocenjivanje</a:t>
            </a:r>
            <a:r>
              <a:rPr lang="sl-SI" altLang="en-US" sz="2400" b="1" dirty="0"/>
              <a:t> individualnih i grupnih </a:t>
            </a:r>
            <a:r>
              <a:rPr lang="sl-SI" altLang="en-US" sz="2400" b="1" dirty="0" err="1"/>
              <a:t>učinaka</a:t>
            </a:r>
            <a:r>
              <a:rPr lang="sl-SI" altLang="en-US" sz="2400" b="1" dirty="0"/>
              <a:t> zaposlenih i </a:t>
            </a:r>
            <a:r>
              <a:rPr lang="sl-SI" altLang="en-US" sz="2400" b="1" dirty="0" err="1"/>
              <a:t>davanje</a:t>
            </a:r>
            <a:r>
              <a:rPr lang="sl-SI" altLang="en-US" sz="2400" b="1" dirty="0"/>
              <a:t> informacija o tim ocenama samim zaposlenima </a:t>
            </a:r>
            <a:r>
              <a:rPr lang="sl-SI" altLang="en-US" sz="2400" b="1" dirty="0" err="1"/>
              <a:t>kao</a:t>
            </a:r>
            <a:r>
              <a:rPr lang="sl-SI" altLang="en-US" sz="2400" b="1" dirty="0"/>
              <a:t> i drugim </a:t>
            </a:r>
            <a:r>
              <a:rPr lang="sl-SI" altLang="en-US" sz="2400" b="1" dirty="0" err="1"/>
              <a:t>korisnicima</a:t>
            </a:r>
            <a:r>
              <a:rPr lang="sl-SI" altLang="en-US" sz="2400" b="1" dirty="0"/>
              <a:t> u </a:t>
            </a:r>
            <a:r>
              <a:rPr lang="sl-SI" altLang="en-US" sz="2400" b="1" dirty="0" err="1"/>
              <a:t>preduzeću</a:t>
            </a:r>
            <a:endParaRPr lang="sl-SI" altLang="en-US" sz="2400" b="1" dirty="0"/>
          </a:p>
          <a:p>
            <a:r>
              <a:rPr lang="sl-SI" altLang="en-US" sz="2400" b="1" dirty="0"/>
              <a:t>Svrha </a:t>
            </a:r>
            <a:r>
              <a:rPr lang="sl-SI" altLang="en-US" sz="2400" b="1" dirty="0" err="1"/>
              <a:t>ocenjivanja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učinaka</a:t>
            </a:r>
            <a:r>
              <a:rPr lang="sl-SI" altLang="en-US" sz="2400" b="1" dirty="0"/>
              <a:t>: motivacija, </a:t>
            </a:r>
            <a:r>
              <a:rPr lang="sl-SI" altLang="en-US" sz="2400" b="1" dirty="0" err="1"/>
              <a:t>obuka</a:t>
            </a:r>
            <a:r>
              <a:rPr lang="sl-SI" altLang="en-US" sz="2400" b="1" dirty="0"/>
              <a:t> i trening, kompenzacija, planiranje </a:t>
            </a:r>
            <a:r>
              <a:rPr lang="sl-SI" altLang="en-US" sz="2400" b="1" dirty="0" err="1"/>
              <a:t>radne</a:t>
            </a:r>
            <a:r>
              <a:rPr lang="sl-SI" altLang="en-US" sz="2400" b="1" dirty="0"/>
              <a:t> snage, realizacija strateških </a:t>
            </a:r>
            <a:r>
              <a:rPr lang="sl-SI" altLang="en-US" sz="2400" b="1" dirty="0" err="1"/>
              <a:t>ciljeva</a:t>
            </a:r>
            <a:r>
              <a:rPr lang="sl-SI" altLang="en-US" sz="2400" b="1" dirty="0"/>
              <a:t> </a:t>
            </a:r>
            <a:endParaRPr lang="en-US" altLang="en-US" sz="2400" b="1" dirty="0"/>
          </a:p>
          <a:p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605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OCENA PERFORMANSI </a:t>
            </a:r>
            <a:br>
              <a:rPr lang="sr-Latn-CS" altLang="en-US" b="1" dirty="0"/>
            </a:br>
            <a:endParaRPr lang="en-US" altLang="en-US" b="1" dirty="0"/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CS" altLang="en-US" sz="2400" b="1" dirty="0"/>
              <a:t>Objekt </a:t>
            </a:r>
            <a:r>
              <a:rPr lang="sr-Latn-CS" altLang="en-US" sz="2400" b="1" dirty="0" err="1"/>
              <a:t>ocenjivanja:zaposleni</a:t>
            </a:r>
            <a:r>
              <a:rPr lang="sr-Latn-CS" altLang="en-US" sz="2400" b="1" dirty="0"/>
              <a:t> i niži menadžeri  </a:t>
            </a:r>
          </a:p>
          <a:p>
            <a:pPr algn="just"/>
            <a:r>
              <a:rPr lang="sl-SI" altLang="en-US" sz="2400" b="1" dirty="0"/>
              <a:t>Subjekt </a:t>
            </a:r>
            <a:r>
              <a:rPr lang="sl-SI" altLang="en-US" sz="2400" b="1" dirty="0" err="1"/>
              <a:t>ocenjivanja</a:t>
            </a:r>
            <a:r>
              <a:rPr lang="sl-SI" altLang="en-US" sz="2400" b="1" dirty="0"/>
              <a:t> ili </a:t>
            </a:r>
            <a:r>
              <a:rPr lang="sl-SI" altLang="en-US" sz="2400" b="1" dirty="0" err="1"/>
              <a:t>ocenjivači</a:t>
            </a:r>
            <a:r>
              <a:rPr lang="sl-SI" altLang="en-US" sz="2400" b="1" dirty="0"/>
              <a:t>: </a:t>
            </a:r>
            <a:r>
              <a:rPr lang="sl-SI" altLang="en-US" sz="2400" b="1" dirty="0" err="1"/>
              <a:t>menadžeri</a:t>
            </a:r>
            <a:r>
              <a:rPr lang="sl-SI" altLang="en-US" sz="2400" b="1" dirty="0"/>
              <a:t>, kolege, sami zaposleni, kupci, eksterni </a:t>
            </a:r>
            <a:r>
              <a:rPr lang="sl-SI" altLang="en-US" sz="2400" b="1" dirty="0" err="1"/>
              <a:t>ocenjivači</a:t>
            </a:r>
            <a:r>
              <a:rPr lang="sl-SI" altLang="en-US" sz="2400" b="1" dirty="0"/>
              <a:t>, </a:t>
            </a:r>
            <a:r>
              <a:rPr lang="sl-SI" altLang="en-US" sz="2400" b="1" dirty="0" err="1"/>
              <a:t>svi</a:t>
            </a:r>
            <a:r>
              <a:rPr lang="sl-SI" altLang="en-US" sz="2400" b="1" dirty="0"/>
              <a:t> (360</a:t>
            </a:r>
            <a:r>
              <a:rPr lang="sl-SI" altLang="en-US" sz="2400" b="1" baseline="30000" dirty="0"/>
              <a:t>0</a:t>
            </a:r>
            <a:r>
              <a:rPr lang="sl-SI" altLang="en-US" sz="2400" b="1" dirty="0"/>
              <a:t>)</a:t>
            </a:r>
          </a:p>
          <a:p>
            <a:pPr algn="just"/>
            <a:r>
              <a:rPr lang="sl-SI" altLang="en-US" sz="2400" b="1" dirty="0"/>
              <a:t>Dinamika </a:t>
            </a:r>
            <a:r>
              <a:rPr lang="sl-SI" altLang="en-US" sz="2400" b="1" dirty="0" err="1"/>
              <a:t>ocenjivanja</a:t>
            </a:r>
            <a:r>
              <a:rPr lang="sl-SI" altLang="en-US" sz="2400" b="1" dirty="0"/>
              <a:t>: mesečno, kvartalno, </a:t>
            </a:r>
            <a:r>
              <a:rPr lang="sl-SI" altLang="en-US" sz="2400" b="1" dirty="0" err="1"/>
              <a:t>godišnje</a:t>
            </a:r>
            <a:r>
              <a:rPr lang="sl-SI" altLang="en-US" sz="2400" b="1" dirty="0"/>
              <a:t>   </a:t>
            </a:r>
            <a:endParaRPr lang="en-US" altLang="en-US" sz="2400" b="1" dirty="0"/>
          </a:p>
          <a:p>
            <a:pPr algn="just"/>
            <a:r>
              <a:rPr lang="sl-SI" altLang="en-US" sz="2400" b="1" dirty="0"/>
              <a:t>Predmet </a:t>
            </a:r>
            <a:r>
              <a:rPr lang="sl-SI" altLang="en-US" sz="2400" b="1" dirty="0" err="1"/>
              <a:t>ocenjivanja</a:t>
            </a:r>
            <a:r>
              <a:rPr lang="sl-SI" altLang="en-US" sz="2400" b="1" dirty="0"/>
              <a:t>: </a:t>
            </a:r>
            <a:r>
              <a:rPr lang="sl-SI" altLang="en-US" sz="2400" b="1" dirty="0" err="1"/>
              <a:t>osobine</a:t>
            </a:r>
            <a:r>
              <a:rPr lang="sl-SI" altLang="en-US" sz="2400" b="1" dirty="0"/>
              <a:t>, ponašanje, rezultati (kvalitet, kvantitet, </a:t>
            </a:r>
            <a:r>
              <a:rPr lang="sl-SI" altLang="en-US" sz="2400" b="1" dirty="0" err="1"/>
              <a:t>efikasnost</a:t>
            </a:r>
            <a:r>
              <a:rPr lang="sl-SI" altLang="en-US" sz="2400" b="1" dirty="0"/>
              <a:t>, dinamika učinka, </a:t>
            </a:r>
            <a:r>
              <a:rPr lang="sl-SI" altLang="en-US" sz="2400" b="1" dirty="0" err="1"/>
              <a:t>interpersonalni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uticaj</a:t>
            </a:r>
            <a:r>
              <a:rPr lang="sl-SI" altLang="en-US" sz="2400" b="1" dirty="0"/>
              <a:t>, inovativnost)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551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sz="4000" b="1" dirty="0"/>
              <a:t>OCENA PERFORMANSI</a:t>
            </a:r>
            <a:endParaRPr lang="en-US" altLang="en-US" sz="4000" b="1" dirty="0"/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sr-Latn-CS" altLang="en-US" sz="3200" b="1" dirty="0"/>
              <a:t>Metod ocenjivanja: rangiranje, </a:t>
            </a:r>
            <a:r>
              <a:rPr lang="sr-Latn-CS" altLang="en-US" sz="3200" b="1" dirty="0" err="1"/>
              <a:t>poredjenje</a:t>
            </a:r>
            <a:r>
              <a:rPr lang="sr-Latn-CS" altLang="en-US" sz="3200" b="1" dirty="0"/>
              <a:t> sa opisnim standardima, </a:t>
            </a:r>
            <a:r>
              <a:rPr lang="sr-Latn-CS" altLang="en-US" sz="3200" b="1" dirty="0" err="1"/>
              <a:t>poredjenje</a:t>
            </a:r>
            <a:r>
              <a:rPr lang="sr-Latn-CS" altLang="en-US" sz="3200" b="1" dirty="0"/>
              <a:t> sa specifičnim standardima preko skala ponašanja </a:t>
            </a:r>
          </a:p>
          <a:p>
            <a:pPr algn="just"/>
            <a:r>
              <a:rPr lang="sr-Latn-CS" altLang="en-US" sz="3200" b="1" dirty="0" err="1"/>
              <a:t>Feedback</a:t>
            </a:r>
            <a:r>
              <a:rPr lang="sr-Latn-CS" altLang="en-US" sz="3200" b="1" dirty="0"/>
              <a:t> intervju</a:t>
            </a:r>
          </a:p>
          <a:p>
            <a:pPr algn="just"/>
            <a:r>
              <a:rPr lang="sr-Latn-CS" altLang="en-US" sz="3200" b="1" dirty="0"/>
              <a:t>Greške </a:t>
            </a:r>
            <a:r>
              <a:rPr lang="sr-Latn-CS" altLang="en-US" sz="3200" b="1" dirty="0" err="1"/>
              <a:t>ocenjvianja</a:t>
            </a:r>
            <a:r>
              <a:rPr lang="sr-Latn-CS" altLang="en-US" sz="3200" b="1" dirty="0"/>
              <a:t>: blago </a:t>
            </a:r>
            <a:r>
              <a:rPr lang="sr-Latn-CS" altLang="en-US" sz="3200" b="1" dirty="0" err="1"/>
              <a:t>cenjivanje</a:t>
            </a:r>
            <a:r>
              <a:rPr lang="sr-Latn-CS" altLang="en-US" sz="3200" b="1" dirty="0"/>
              <a:t>, sužavanje </a:t>
            </a:r>
            <a:r>
              <a:rPr lang="sr-Latn-CS" altLang="en-US" sz="3200" b="1" dirty="0" err="1"/>
              <a:t>rapsona</a:t>
            </a:r>
            <a:r>
              <a:rPr lang="sr-Latn-CS" altLang="en-US" sz="3200" b="1" dirty="0"/>
              <a:t>, halo greška </a:t>
            </a:r>
          </a:p>
          <a:p>
            <a:pPr algn="just"/>
            <a:endParaRPr lang="en-US" altLang="en-US" sz="3200" b="1" dirty="0"/>
          </a:p>
          <a:p>
            <a:pPr algn="just"/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57656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KOMPENZACIJA ZAPOSLENIH </a:t>
            </a:r>
            <a:endParaRPr lang="en-US" altLang="en-US" b="1" dirty="0"/>
          </a:p>
        </p:txBody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9432" y="1576137"/>
            <a:ext cx="9435180" cy="4335085"/>
          </a:xfrm>
        </p:spPr>
        <p:txBody>
          <a:bodyPr>
            <a:normAutofit/>
          </a:bodyPr>
          <a:lstStyle/>
          <a:p>
            <a:r>
              <a:rPr lang="sr-Latn-CS" altLang="en-US" sz="2600" b="1" dirty="0"/>
              <a:t>“Organizacija ne dobija od zaposlenih ono što želi već ono što plaća”</a:t>
            </a:r>
          </a:p>
          <a:p>
            <a:endParaRPr lang="sr-Latn-CS" altLang="en-US" sz="2600" b="1" dirty="0"/>
          </a:p>
          <a:p>
            <a:pPr>
              <a:buFont typeface="Wingdings" panose="05000000000000000000" pitchFamily="2" charset="2"/>
              <a:buNone/>
            </a:pPr>
            <a:endParaRPr lang="sl-SI" altLang="en-US" sz="2600" b="1" dirty="0"/>
          </a:p>
          <a:p>
            <a:endParaRPr lang="en-US" altLang="en-US" sz="2600" b="1" dirty="0"/>
          </a:p>
        </p:txBody>
      </p:sp>
      <p:grpSp>
        <p:nvGrpSpPr>
          <p:cNvPr id="483332" name="Group 4"/>
          <p:cNvGrpSpPr>
            <a:grpSpLocks/>
          </p:cNvGrpSpPr>
          <p:nvPr/>
        </p:nvGrpSpPr>
        <p:grpSpPr bwMode="auto">
          <a:xfrm>
            <a:off x="2640014" y="2590800"/>
            <a:ext cx="7343775" cy="3938588"/>
            <a:chOff x="703" y="1117"/>
            <a:chExt cx="4626" cy="3015"/>
          </a:xfrm>
        </p:grpSpPr>
        <p:sp>
          <p:nvSpPr>
            <p:cNvPr id="483333" name="Text Box 5"/>
            <p:cNvSpPr txBox="1">
              <a:spLocks noChangeArrowheads="1"/>
            </p:cNvSpPr>
            <p:nvPr/>
          </p:nvSpPr>
          <p:spPr bwMode="auto">
            <a:xfrm>
              <a:off x="1973" y="1117"/>
              <a:ext cx="1769" cy="28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chemeClr val="bg1"/>
                  </a:solidFill>
                  <a:latin typeface="Tahoma" panose="020B0604030504040204" pitchFamily="34" charset="0"/>
                </a:rPr>
                <a:t>ZARADE</a:t>
              </a:r>
              <a:endParaRPr lang="en-US" altLang="en-US">
                <a:solidFill>
                  <a:schemeClr val="bg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34" name="Text Box 6"/>
            <p:cNvSpPr txBox="1">
              <a:spLocks noChangeArrowheads="1"/>
            </p:cNvSpPr>
            <p:nvPr/>
          </p:nvSpPr>
          <p:spPr bwMode="auto">
            <a:xfrm>
              <a:off x="3379" y="1706"/>
              <a:ext cx="1406" cy="281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chemeClr val="bg1"/>
                  </a:solidFill>
                  <a:latin typeface="Tahoma" panose="020B0604030504040204" pitchFamily="34" charset="0"/>
                </a:rPr>
                <a:t>DIREKTNE ZARADE</a:t>
              </a:r>
              <a:endParaRPr lang="en-US" altLang="en-US">
                <a:solidFill>
                  <a:schemeClr val="bg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35" name="Text Box 7"/>
            <p:cNvSpPr txBox="1">
              <a:spLocks noChangeArrowheads="1"/>
            </p:cNvSpPr>
            <p:nvPr/>
          </p:nvSpPr>
          <p:spPr bwMode="auto">
            <a:xfrm>
              <a:off x="703" y="1706"/>
              <a:ext cx="1632" cy="281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rgbClr val="000066"/>
                  </a:solidFill>
                  <a:latin typeface="Tahoma" panose="020B0604030504040204" pitchFamily="34" charset="0"/>
                </a:rPr>
                <a:t>INDIREKTNE ZARADE</a:t>
              </a:r>
              <a:endParaRPr lang="en-US" altLang="en-US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36" name="Text Box 8"/>
            <p:cNvSpPr txBox="1">
              <a:spLocks noChangeArrowheads="1"/>
            </p:cNvSpPr>
            <p:nvPr/>
          </p:nvSpPr>
          <p:spPr bwMode="auto">
            <a:xfrm>
              <a:off x="3787" y="2160"/>
              <a:ext cx="1542" cy="701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chemeClr val="bg1"/>
                  </a:solidFill>
                  <a:latin typeface="Tahoma" panose="020B0604030504040204" pitchFamily="34" charset="0"/>
                </a:rPr>
                <a:t>OSNOVNA PLATA – ZARADA NA OSNOVU POSLA</a:t>
              </a:r>
              <a:endParaRPr lang="en-US" altLang="en-US">
                <a:solidFill>
                  <a:schemeClr val="bg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37" name="Text Box 9"/>
            <p:cNvSpPr txBox="1">
              <a:spLocks noChangeArrowheads="1"/>
            </p:cNvSpPr>
            <p:nvPr/>
          </p:nvSpPr>
          <p:spPr bwMode="auto">
            <a:xfrm>
              <a:off x="3787" y="2886"/>
              <a:ext cx="1542" cy="491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chemeClr val="bg1"/>
                  </a:solidFill>
                  <a:latin typeface="Tahoma" panose="020B0604030504040204" pitchFamily="34" charset="0"/>
                </a:rPr>
                <a:t>ZARADA NA OSNOVU PERFORMANSI </a:t>
              </a:r>
              <a:endParaRPr lang="en-US" altLang="en-US">
                <a:solidFill>
                  <a:schemeClr val="bg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38" name="Text Box 10"/>
            <p:cNvSpPr txBox="1">
              <a:spLocks noChangeArrowheads="1"/>
            </p:cNvSpPr>
            <p:nvPr/>
          </p:nvSpPr>
          <p:spPr bwMode="auto">
            <a:xfrm>
              <a:off x="3787" y="3431"/>
              <a:ext cx="1542" cy="701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chemeClr val="bg1"/>
                  </a:solidFill>
                  <a:latin typeface="Tahoma" panose="020B0604030504040204" pitchFamily="34" charset="0"/>
                </a:rPr>
                <a:t>ZARADA NA OSNOVU ZNANJA, VEŠTINA I KOMPETENTNOSTI </a:t>
              </a:r>
              <a:endParaRPr lang="en-US" altLang="en-US">
                <a:solidFill>
                  <a:schemeClr val="bg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39" name="Line 11"/>
            <p:cNvSpPr>
              <a:spLocks noChangeShapeType="1"/>
            </p:cNvSpPr>
            <p:nvPr/>
          </p:nvSpPr>
          <p:spPr bwMode="auto">
            <a:xfrm>
              <a:off x="3515" y="1933"/>
              <a:ext cx="0" cy="1769"/>
            </a:xfrm>
            <a:prstGeom prst="line">
              <a:avLst/>
            </a:prstGeom>
            <a:noFill/>
            <a:ln w="9525">
              <a:solidFill>
                <a:srgbClr val="0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0" name="Line 12"/>
            <p:cNvSpPr>
              <a:spLocks noChangeShapeType="1"/>
            </p:cNvSpPr>
            <p:nvPr/>
          </p:nvSpPr>
          <p:spPr bwMode="auto">
            <a:xfrm>
              <a:off x="3515" y="3702"/>
              <a:ext cx="272" cy="0"/>
            </a:xfrm>
            <a:prstGeom prst="line">
              <a:avLst/>
            </a:prstGeom>
            <a:noFill/>
            <a:ln w="9525">
              <a:solidFill>
                <a:srgbClr val="0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1" name="Line 13"/>
            <p:cNvSpPr>
              <a:spLocks noChangeShapeType="1"/>
            </p:cNvSpPr>
            <p:nvPr/>
          </p:nvSpPr>
          <p:spPr bwMode="auto">
            <a:xfrm>
              <a:off x="3515" y="3113"/>
              <a:ext cx="272" cy="0"/>
            </a:xfrm>
            <a:prstGeom prst="line">
              <a:avLst/>
            </a:prstGeom>
            <a:noFill/>
            <a:ln w="9525">
              <a:solidFill>
                <a:srgbClr val="0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2" name="Line 14"/>
            <p:cNvSpPr>
              <a:spLocks noChangeShapeType="1"/>
            </p:cNvSpPr>
            <p:nvPr/>
          </p:nvSpPr>
          <p:spPr bwMode="auto">
            <a:xfrm>
              <a:off x="3515" y="2478"/>
              <a:ext cx="272" cy="0"/>
            </a:xfrm>
            <a:prstGeom prst="line">
              <a:avLst/>
            </a:prstGeom>
            <a:noFill/>
            <a:ln w="9525">
              <a:solidFill>
                <a:srgbClr val="0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3" name="Text Box 15"/>
            <p:cNvSpPr txBox="1">
              <a:spLocks noChangeArrowheads="1"/>
            </p:cNvSpPr>
            <p:nvPr/>
          </p:nvSpPr>
          <p:spPr bwMode="auto">
            <a:xfrm>
              <a:off x="930" y="2205"/>
              <a:ext cx="1406" cy="28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rgbClr val="000066"/>
                  </a:solidFill>
                  <a:latin typeface="Tahoma" panose="020B0604030504040204" pitchFamily="34" charset="0"/>
                </a:rPr>
                <a:t>BENEFICIJE</a:t>
              </a:r>
              <a:endParaRPr lang="en-US" altLang="en-US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44" name="Text Box 16"/>
            <p:cNvSpPr txBox="1">
              <a:spLocks noChangeArrowheads="1"/>
            </p:cNvSpPr>
            <p:nvPr/>
          </p:nvSpPr>
          <p:spPr bwMode="auto">
            <a:xfrm>
              <a:off x="930" y="2704"/>
              <a:ext cx="1406" cy="281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r-Latn-CS" altLang="en-US">
                  <a:solidFill>
                    <a:srgbClr val="000066"/>
                  </a:solidFill>
                  <a:latin typeface="Tahoma" panose="020B0604030504040204" pitchFamily="34" charset="0"/>
                </a:rPr>
                <a:t>POGODNOSTI </a:t>
              </a:r>
              <a:endParaRPr lang="en-US" altLang="en-US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3345" name="Line 17"/>
            <p:cNvSpPr>
              <a:spLocks noChangeShapeType="1"/>
            </p:cNvSpPr>
            <p:nvPr/>
          </p:nvSpPr>
          <p:spPr bwMode="auto">
            <a:xfrm>
              <a:off x="748" y="1933"/>
              <a:ext cx="0" cy="907"/>
            </a:xfrm>
            <a:prstGeom prst="line">
              <a:avLst/>
            </a:prstGeom>
            <a:noFill/>
            <a:ln w="9525">
              <a:solidFill>
                <a:srgbClr val="FF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6" name="Line 18"/>
            <p:cNvSpPr>
              <a:spLocks noChangeShapeType="1"/>
            </p:cNvSpPr>
            <p:nvPr/>
          </p:nvSpPr>
          <p:spPr bwMode="auto">
            <a:xfrm>
              <a:off x="748" y="284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7" name="Line 19"/>
            <p:cNvSpPr>
              <a:spLocks noChangeShapeType="1"/>
            </p:cNvSpPr>
            <p:nvPr/>
          </p:nvSpPr>
          <p:spPr bwMode="auto">
            <a:xfrm>
              <a:off x="748" y="2341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8" name="Line 20"/>
            <p:cNvSpPr>
              <a:spLocks noChangeShapeType="1"/>
            </p:cNvSpPr>
            <p:nvPr/>
          </p:nvSpPr>
          <p:spPr bwMode="auto">
            <a:xfrm>
              <a:off x="1338" y="1525"/>
              <a:ext cx="2676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49" name="Line 21"/>
            <p:cNvSpPr>
              <a:spLocks noChangeShapeType="1"/>
            </p:cNvSpPr>
            <p:nvPr/>
          </p:nvSpPr>
          <p:spPr bwMode="auto">
            <a:xfrm>
              <a:off x="1338" y="1525"/>
              <a:ext cx="0" cy="1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50" name="Line 22"/>
            <p:cNvSpPr>
              <a:spLocks noChangeShapeType="1"/>
            </p:cNvSpPr>
            <p:nvPr/>
          </p:nvSpPr>
          <p:spPr bwMode="auto">
            <a:xfrm>
              <a:off x="4014" y="1525"/>
              <a:ext cx="0" cy="1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51" name="Line 23"/>
            <p:cNvSpPr>
              <a:spLocks noChangeShapeType="1"/>
            </p:cNvSpPr>
            <p:nvPr/>
          </p:nvSpPr>
          <p:spPr bwMode="auto">
            <a:xfrm>
              <a:off x="2789" y="1344"/>
              <a:ext cx="0" cy="1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611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KOMPONENTE SISTEMA KOMPENZACIJE</a:t>
            </a:r>
            <a:endParaRPr lang="en-US" altLang="en-US" b="1" dirty="0"/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711200" indent="-711200">
              <a:lnSpc>
                <a:spcPct val="90000"/>
              </a:lnSpc>
              <a:buNone/>
            </a:pPr>
            <a:r>
              <a:rPr lang="sl-SI" altLang="en-US" sz="2400" b="1" dirty="0"/>
              <a:t>I 	Osnovna plata</a:t>
            </a:r>
          </a:p>
          <a:p>
            <a:pPr marL="711200" indent="-711200">
              <a:lnSpc>
                <a:spcPct val="90000"/>
              </a:lnSpc>
              <a:buNone/>
            </a:pPr>
            <a:r>
              <a:rPr lang="sl-SI" altLang="en-US" sz="2400" b="1" dirty="0"/>
              <a:t>II 	Stimulacija</a:t>
            </a:r>
          </a:p>
          <a:p>
            <a:pPr marL="711200" indent="-711200">
              <a:lnSpc>
                <a:spcPct val="90000"/>
              </a:lnSpc>
              <a:buNone/>
            </a:pPr>
            <a:r>
              <a:rPr lang="sl-SI" altLang="en-US" sz="2400" b="1" dirty="0"/>
              <a:t>III	</a:t>
            </a:r>
            <a:r>
              <a:rPr lang="sl-SI" altLang="en-US" sz="2400" b="1" dirty="0" err="1"/>
              <a:t>Pogodnosti</a:t>
            </a:r>
            <a:endParaRPr lang="sl-SI" altLang="en-US" sz="2400" b="1" dirty="0"/>
          </a:p>
          <a:p>
            <a:pPr marL="711200" indent="-711200">
              <a:lnSpc>
                <a:spcPct val="90000"/>
              </a:lnSpc>
              <a:buNone/>
            </a:pPr>
            <a:r>
              <a:rPr lang="sl-SI" altLang="en-US" sz="2400" b="1" dirty="0"/>
              <a:t>IV	Posebne nagrade</a:t>
            </a:r>
          </a:p>
          <a:p>
            <a:pPr marL="711200" indent="-711200">
              <a:lnSpc>
                <a:spcPct val="90000"/>
              </a:lnSpc>
            </a:pPr>
            <a:r>
              <a:rPr lang="sl-SI" altLang="en-US" sz="2400" b="1" dirty="0"/>
              <a:t>Osnovna plata je </a:t>
            </a:r>
            <a:r>
              <a:rPr lang="sl-SI" altLang="en-US" sz="2400" b="1" dirty="0" err="1"/>
              <a:t>ugovoreni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deo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zarade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koji</a:t>
            </a:r>
            <a:r>
              <a:rPr lang="sl-SI" altLang="en-US" sz="2400" b="1" dirty="0"/>
              <a:t> zaposleni prima za </a:t>
            </a:r>
            <a:r>
              <a:rPr lang="sl-SI" altLang="en-US" sz="2400" b="1" dirty="0" err="1"/>
              <a:t>obavljanje</a:t>
            </a:r>
            <a:r>
              <a:rPr lang="sl-SI" altLang="en-US" sz="2400" b="1" dirty="0"/>
              <a:t> posla </a:t>
            </a:r>
            <a:r>
              <a:rPr lang="sr-Latn-CS" altLang="en-US" sz="2400" b="1" dirty="0"/>
              <a:t>i zavisi od k</a:t>
            </a:r>
            <a:r>
              <a:rPr lang="sl-SI" altLang="en-US" sz="2400" b="1" dirty="0" err="1"/>
              <a:t>valiteta</a:t>
            </a:r>
            <a:r>
              <a:rPr lang="sl-SI" altLang="en-US" sz="2400" b="1" dirty="0"/>
              <a:t> </a:t>
            </a:r>
            <a:r>
              <a:rPr lang="sr-Latn-CS" altLang="en-US" sz="2400" b="1" dirty="0"/>
              <a:t>poslova i zadataka na </a:t>
            </a:r>
            <a:r>
              <a:rPr lang="sl-SI" altLang="en-US" sz="2400" b="1" dirty="0" err="1"/>
              <a:t>radnom</a:t>
            </a:r>
            <a:r>
              <a:rPr lang="sl-SI" altLang="en-US" sz="2400" b="1" dirty="0"/>
              <a:t> mestu, stanja na </a:t>
            </a:r>
            <a:r>
              <a:rPr lang="sl-SI" altLang="en-US" sz="2400" b="1" dirty="0" err="1"/>
              <a:t>tržištu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radne</a:t>
            </a:r>
            <a:r>
              <a:rPr lang="sl-SI" altLang="en-US" sz="2400" b="1" dirty="0"/>
              <a:t> snage i </a:t>
            </a:r>
            <a:r>
              <a:rPr lang="sl-SI" altLang="en-US" sz="2400" b="1" dirty="0" err="1"/>
              <a:t>finansijske</a:t>
            </a:r>
            <a:r>
              <a:rPr lang="sl-SI" altLang="en-US" sz="2400" b="1" dirty="0"/>
              <a:t> sposobnosti kompanije</a:t>
            </a:r>
          </a:p>
          <a:p>
            <a:pPr marL="711200" indent="-711200">
              <a:lnSpc>
                <a:spcPct val="120000"/>
              </a:lnSpc>
            </a:pPr>
            <a:r>
              <a:rPr lang="sr-Latn-CS" altLang="en-US" sz="2400" b="1" dirty="0"/>
              <a:t>Radna mesta i osnovne plate koje ona nose grupišu se u platne razrede </a:t>
            </a:r>
          </a:p>
        </p:txBody>
      </p:sp>
    </p:spTree>
    <p:extLst>
      <p:ext uri="{BB962C8B-B14F-4D97-AF65-F5344CB8AC3E}">
        <p14:creationId xmlns:p14="http://schemas.microsoft.com/office/powerpoint/2010/main" val="248984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KOMPONENTE SISTEMA KOMPENZACIJE</a:t>
            </a:r>
            <a:endParaRPr lang="en-US" altLang="en-US" b="1" dirty="0"/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7633" y="1411705"/>
            <a:ext cx="8915400" cy="377762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Latn-CS" altLang="en-US" sz="2400" b="1" dirty="0"/>
              <a:t>Stimulacije zaposlenih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Povišice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Bonusi na osnovu performansi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Stimulacije za sticanje znanja i veština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Grupne stimulacije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Dugoročne stimulacije: učešće </a:t>
            </a:r>
            <a:r>
              <a:rPr lang="sr-Latn-CS" altLang="en-US" sz="2400" b="1" dirty="0" err="1"/>
              <a:t>uprofitu</a:t>
            </a:r>
            <a:r>
              <a:rPr lang="sr-Latn-CS" altLang="en-US" sz="2400" b="1" dirty="0"/>
              <a:t> </a:t>
            </a:r>
          </a:p>
          <a:p>
            <a:pPr>
              <a:lnSpc>
                <a:spcPct val="90000"/>
              </a:lnSpc>
            </a:pPr>
            <a:r>
              <a:rPr lang="sr-Latn-CS" altLang="en-US" sz="2400" b="1" dirty="0"/>
              <a:t>Stimulacije menadžera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Kratkoročne: bonusi 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Dugoročne: opcije na akcije, učešće u profitu </a:t>
            </a:r>
          </a:p>
          <a:p>
            <a:pPr>
              <a:lnSpc>
                <a:spcPct val="90000"/>
              </a:lnSpc>
            </a:pPr>
            <a:r>
              <a:rPr lang="sr-Latn-CS" altLang="en-US" sz="2400" b="1" dirty="0"/>
              <a:t>Stimulacije prodavaca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Bonusi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Provizije </a:t>
            </a:r>
          </a:p>
          <a:p>
            <a:pPr lvl="1">
              <a:lnSpc>
                <a:spcPct val="9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60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sz="3200" b="1" dirty="0"/>
              <a:t>RADNI ODNOSI  I ZAŠTITA ZAPOSLENIH  </a:t>
            </a:r>
            <a:endParaRPr lang="en-US" altLang="en-US" sz="3200" b="1" dirty="0"/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0612" y="1664369"/>
            <a:ext cx="8915400" cy="377762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sr-Latn-CS" altLang="en-US" sz="2400" b="1" dirty="0"/>
              <a:t>Zadatak ULJR jeste da se svi procesi odvijaju u </a:t>
            </a:r>
            <a:r>
              <a:rPr lang="sr-Latn-CS" altLang="en-US" sz="2400" b="1" dirty="0" err="1" smtClean="0"/>
              <a:t>skl</a:t>
            </a:r>
            <a:r>
              <a:rPr lang="en-US" altLang="en-US" sz="2400" b="1" dirty="0" smtClean="0"/>
              <a:t>a</a:t>
            </a:r>
            <a:r>
              <a:rPr lang="sr-Latn-CS" altLang="en-US" sz="2400" b="1" dirty="0" err="1" smtClean="0"/>
              <a:t>du</a:t>
            </a:r>
            <a:r>
              <a:rPr lang="sr-Latn-CS" altLang="en-US" sz="2400" b="1" dirty="0" smtClean="0"/>
              <a:t> </a:t>
            </a:r>
            <a:r>
              <a:rPr lang="sr-Latn-CS" altLang="en-US" sz="2400" b="1" dirty="0"/>
              <a:t>sa pozitivnim pravnim propisima </a:t>
            </a:r>
          </a:p>
          <a:p>
            <a:pPr>
              <a:lnSpc>
                <a:spcPct val="110000"/>
              </a:lnSpc>
            </a:pPr>
            <a:r>
              <a:rPr lang="sr-Latn-CS" altLang="en-US" sz="2400" b="1" dirty="0"/>
              <a:t>Regulisanje radno pravnih odnosa zaposlenog i poslodavca </a:t>
            </a:r>
          </a:p>
          <a:p>
            <a:pPr>
              <a:lnSpc>
                <a:spcPct val="110000"/>
              </a:lnSpc>
            </a:pPr>
            <a:r>
              <a:rPr lang="sr-Latn-CS" altLang="en-US" sz="2400" b="1" dirty="0"/>
              <a:t>Kolektivno pregovaranje- kolektivni i </a:t>
            </a:r>
            <a:r>
              <a:rPr lang="sr-Latn-CS" altLang="en-US" sz="2400" b="1" dirty="0" err="1" smtClean="0"/>
              <a:t>pojed</a:t>
            </a:r>
            <a:r>
              <a:rPr lang="en-US" altLang="en-US" sz="2400" b="1" dirty="0" smtClean="0"/>
              <a:t>i</a:t>
            </a:r>
            <a:r>
              <a:rPr lang="sr-Latn-CS" altLang="en-US" sz="2400" b="1" dirty="0" err="1" smtClean="0"/>
              <a:t>nčani</a:t>
            </a:r>
            <a:r>
              <a:rPr lang="sr-Latn-CS" altLang="en-US" sz="2400" b="1" dirty="0" smtClean="0"/>
              <a:t> </a:t>
            </a:r>
            <a:r>
              <a:rPr lang="sr-Latn-CS" altLang="en-US" sz="2400" b="1" dirty="0"/>
              <a:t>ugovori </a:t>
            </a:r>
          </a:p>
          <a:p>
            <a:pPr>
              <a:lnSpc>
                <a:spcPct val="110000"/>
              </a:lnSpc>
            </a:pPr>
            <a:r>
              <a:rPr lang="sr-Latn-CS" altLang="en-US" sz="2400" b="1" dirty="0"/>
              <a:t>Sindikalno organizovanje </a:t>
            </a:r>
          </a:p>
          <a:p>
            <a:pPr>
              <a:lnSpc>
                <a:spcPct val="110000"/>
              </a:lnSpc>
            </a:pPr>
            <a:r>
              <a:rPr lang="sr-Latn-CS" altLang="en-US" sz="2400" b="1" dirty="0"/>
              <a:t>Administriranje radnih odnosa </a:t>
            </a:r>
          </a:p>
          <a:p>
            <a:pPr>
              <a:lnSpc>
                <a:spcPct val="110000"/>
              </a:lnSpc>
            </a:pPr>
            <a:r>
              <a:rPr lang="sr-Latn-CS" altLang="en-US" sz="2400" b="1" dirty="0"/>
              <a:t>Zaštita zdravlja i sigurnosti zaposlenih 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380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ULOGE ULJR U ORGANIZACIJI </a:t>
            </a:r>
            <a:endParaRPr lang="en-US" altLang="en-US" b="1" dirty="0"/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8077200" cy="5257800"/>
          </a:xfrm>
        </p:spPr>
        <p:txBody>
          <a:bodyPr>
            <a:normAutofit/>
          </a:bodyPr>
          <a:lstStyle/>
          <a:p>
            <a:pPr marL="533400" indent="-533400" algn="just"/>
            <a:r>
              <a:rPr lang="sl-SI" altLang="en-US" sz="2400" b="1" dirty="0"/>
              <a:t>ULJR JE PRE SVEGA MENADŽERSKI POSAO, ULOGA ULJR JE</a:t>
            </a:r>
            <a:endParaRPr lang="en-US" altLang="en-US" sz="2400" b="1" dirty="0"/>
          </a:p>
          <a:p>
            <a:pPr marL="914400" lvl="1" indent="-457200" algn="just"/>
            <a:r>
              <a:rPr lang="sl-SI" altLang="en-US" sz="2400" b="1" dirty="0"/>
              <a:t>Profesionalna: </a:t>
            </a:r>
            <a:r>
              <a:rPr lang="sl-SI" altLang="en-US" sz="2400" b="1" dirty="0" err="1"/>
              <a:t>izvršavanje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svih</a:t>
            </a:r>
            <a:r>
              <a:rPr lang="sl-SI" altLang="en-US" sz="2400" b="1" dirty="0"/>
              <a:t> profesionalnih i </a:t>
            </a:r>
            <a:r>
              <a:rPr lang="sl-SI" altLang="en-US" sz="2400" b="1" dirty="0" err="1"/>
              <a:t>visokostručnih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poslova</a:t>
            </a:r>
            <a:r>
              <a:rPr lang="sl-SI" altLang="en-US" sz="2400" b="1" dirty="0"/>
              <a:t> u ULJR</a:t>
            </a:r>
          </a:p>
          <a:p>
            <a:pPr marL="914400" lvl="1" indent="-457200" algn="just"/>
            <a:r>
              <a:rPr lang="sl-SI" altLang="en-US" sz="2400" b="1" dirty="0" err="1"/>
              <a:t>Podrška</a:t>
            </a:r>
            <a:r>
              <a:rPr lang="sl-SI" altLang="en-US" sz="2400" b="1" dirty="0"/>
              <a:t>: neposredno pomaže i </a:t>
            </a:r>
            <a:r>
              <a:rPr lang="sl-SI" altLang="en-US" sz="2400" b="1" dirty="0" err="1"/>
              <a:t>pruža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stručnu</a:t>
            </a:r>
            <a:r>
              <a:rPr lang="sl-SI" altLang="en-US" sz="2400" b="1" dirty="0"/>
              <a:t> i </a:t>
            </a:r>
            <a:r>
              <a:rPr lang="sl-SI" altLang="en-US" sz="2400" b="1" dirty="0" err="1"/>
              <a:t>tehničku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podršku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menadžerima</a:t>
            </a:r>
            <a:r>
              <a:rPr lang="sl-SI" altLang="en-US" sz="2400" b="1" dirty="0"/>
              <a:t> da </a:t>
            </a:r>
            <a:r>
              <a:rPr lang="sl-SI" altLang="en-US" sz="2400" b="1" dirty="0" err="1"/>
              <a:t>obave</a:t>
            </a:r>
            <a:r>
              <a:rPr lang="sl-SI" altLang="en-US" sz="2400" b="1" dirty="0"/>
              <a:t> svoje </a:t>
            </a:r>
            <a:r>
              <a:rPr lang="sl-SI" altLang="en-US" sz="2400" b="1" dirty="0" err="1"/>
              <a:t>uloge</a:t>
            </a:r>
            <a:r>
              <a:rPr lang="sl-SI" altLang="en-US" sz="2400" b="1" dirty="0"/>
              <a:t> u ULJR</a:t>
            </a:r>
          </a:p>
          <a:p>
            <a:pPr marL="914400" lvl="1" indent="-457200" algn="just"/>
            <a:r>
              <a:rPr lang="sl-SI" altLang="en-US" sz="2400" b="1" dirty="0"/>
              <a:t>Operativna: planiranje, </a:t>
            </a:r>
            <a:r>
              <a:rPr lang="sl-SI" altLang="en-US" sz="2400" b="1" dirty="0" err="1"/>
              <a:t>organizovanje</a:t>
            </a:r>
            <a:r>
              <a:rPr lang="sl-SI" altLang="en-US" sz="2400" b="1" dirty="0"/>
              <a:t>, koordiniranje i kontrola procesa u okviru ULJR</a:t>
            </a:r>
          </a:p>
          <a:p>
            <a:pPr marL="533400" indent="-533400" algn="just"/>
            <a:r>
              <a:rPr lang="sl-SI" altLang="en-US" sz="2400" b="1" dirty="0"/>
              <a:t>Sektor ULJR ne može da zameni aktivnosti linijskih </a:t>
            </a:r>
            <a:r>
              <a:rPr lang="sl-SI" altLang="en-US" sz="2400" b="1" dirty="0" err="1"/>
              <a:t>menadžera</a:t>
            </a:r>
            <a:r>
              <a:rPr lang="sl-SI" altLang="en-US" sz="2400" b="1" dirty="0"/>
              <a:t> u ULJR </a:t>
            </a:r>
          </a:p>
        </p:txBody>
      </p:sp>
    </p:spTree>
    <p:extLst>
      <p:ext uri="{BB962C8B-B14F-4D97-AF65-F5344CB8AC3E}">
        <p14:creationId xmlns:p14="http://schemas.microsoft.com/office/powerpoint/2010/main" val="303945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20" name="Rectangle 4"/>
          <p:cNvSpPr>
            <a:spLocks noGrp="1" noChangeArrowheads="1"/>
          </p:cNvSpPr>
          <p:nvPr>
            <p:ph type="title"/>
          </p:nvPr>
        </p:nvSpPr>
        <p:spPr>
          <a:xfrm>
            <a:off x="3280313" y="287225"/>
            <a:ext cx="8911687" cy="1280890"/>
          </a:xfrm>
        </p:spPr>
        <p:txBody>
          <a:bodyPr/>
          <a:lstStyle/>
          <a:p>
            <a:r>
              <a:rPr lang="sr-Latn-CS" altLang="en-US" b="1" dirty="0"/>
              <a:t>ORGANIZACIJA ULJR</a:t>
            </a:r>
            <a:endParaRPr lang="en-US" altLang="en-US" b="1" dirty="0"/>
          </a:p>
        </p:txBody>
      </p:sp>
      <p:sp>
        <p:nvSpPr>
          <p:cNvPr id="4956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93295" y="1014664"/>
            <a:ext cx="6421812" cy="377762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sr-Latn-CS" altLang="en-US" sz="2400" b="1" dirty="0">
                <a:solidFill>
                  <a:srgbClr val="0070C0"/>
                </a:solidFill>
              </a:rPr>
              <a:t>Poželjan sadržaj ULJR u našim </a:t>
            </a:r>
            <a:r>
              <a:rPr lang="sr-Latn-CS" altLang="en-US" sz="2400" b="1" dirty="0" err="1">
                <a:solidFill>
                  <a:srgbClr val="0070C0"/>
                </a:solidFill>
              </a:rPr>
              <a:t>organizaicjama</a:t>
            </a:r>
            <a:endParaRPr lang="sr-Latn-CS" altLang="en-US" sz="2400" b="1" dirty="0">
              <a:solidFill>
                <a:srgbClr val="0070C0"/>
              </a:solidFill>
            </a:endParaRPr>
          </a:p>
          <a:p>
            <a:pPr lvl="1">
              <a:lnSpc>
                <a:spcPct val="80000"/>
              </a:lnSpc>
            </a:pPr>
            <a:r>
              <a:rPr lang="sl-SI" altLang="en-US" sz="2400" b="1" dirty="0"/>
              <a:t>Analiza </a:t>
            </a:r>
            <a:r>
              <a:rPr lang="sl-SI" altLang="en-US" sz="2400" b="1" dirty="0" err="1"/>
              <a:t>poslova</a:t>
            </a:r>
            <a:r>
              <a:rPr lang="sl-SI" altLang="en-US" sz="2400" b="1" dirty="0"/>
              <a:t> 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/>
              <a:t>Planiranje ljudskih resursa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 err="1"/>
              <a:t>Regrutacija</a:t>
            </a:r>
            <a:r>
              <a:rPr lang="sl-SI" altLang="en-US" sz="2400" b="1" dirty="0"/>
              <a:t> zaposlenih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/>
              <a:t>Selekcija zaposlenih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 err="1"/>
              <a:t>Obuka</a:t>
            </a:r>
            <a:r>
              <a:rPr lang="sl-SI" altLang="en-US" sz="2400" b="1" dirty="0"/>
              <a:t> i trening zaposlenih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/>
              <a:t>Razvoj i upravljanje </a:t>
            </a:r>
            <a:r>
              <a:rPr lang="sl-SI" altLang="en-US" sz="2400" b="1" dirty="0" err="1"/>
              <a:t>karijerom</a:t>
            </a:r>
            <a:r>
              <a:rPr lang="sl-SI" altLang="en-US" sz="2400" b="1" dirty="0"/>
              <a:t> zaposlenih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 err="1"/>
              <a:t>Ocenjivanje</a:t>
            </a:r>
            <a:r>
              <a:rPr lang="sl-SI" altLang="en-US" sz="2400" b="1" dirty="0"/>
              <a:t> individualnih </a:t>
            </a:r>
            <a:r>
              <a:rPr lang="sl-SI" altLang="en-US" sz="2400" b="1" dirty="0" err="1"/>
              <a:t>performansi</a:t>
            </a:r>
            <a:r>
              <a:rPr lang="sl-SI" altLang="en-US" sz="2400" b="1" dirty="0"/>
              <a:t> zaposlenih 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/>
              <a:t>Kompenzacija (</a:t>
            </a:r>
            <a:r>
              <a:rPr lang="sl-SI" altLang="en-US" sz="2400" b="1" dirty="0" err="1"/>
              <a:t>nagradjivanje</a:t>
            </a:r>
            <a:r>
              <a:rPr lang="sl-SI" altLang="en-US" sz="2400" b="1" dirty="0"/>
              <a:t>) zaposlenih 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/>
              <a:t>Radni odnosi </a:t>
            </a:r>
          </a:p>
          <a:p>
            <a:pPr lvl="1">
              <a:lnSpc>
                <a:spcPct val="80000"/>
              </a:lnSpc>
            </a:pPr>
            <a:r>
              <a:rPr lang="sl-SI" altLang="en-US" sz="2400" b="1" dirty="0" err="1"/>
              <a:t>Zaštita</a:t>
            </a:r>
            <a:r>
              <a:rPr lang="sl-SI" altLang="en-US" sz="2400" b="1" dirty="0"/>
              <a:t> zaposlenih </a:t>
            </a:r>
            <a:endParaRPr lang="en-US" altLang="en-US" sz="2400" b="1" dirty="0"/>
          </a:p>
        </p:txBody>
      </p:sp>
      <p:sp>
        <p:nvSpPr>
          <p:cNvPr id="49562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CS" altLang="en-US" sz="2400" b="1" dirty="0">
                <a:solidFill>
                  <a:srgbClr val="0070C0"/>
                </a:solidFill>
              </a:rPr>
              <a:t>Stvarni sadržaj ULJR u našim organizacijama</a:t>
            </a:r>
          </a:p>
          <a:p>
            <a:pPr lvl="1">
              <a:lnSpc>
                <a:spcPct val="90000"/>
              </a:lnSpc>
            </a:pPr>
            <a:r>
              <a:rPr lang="sr-Latn-CS" altLang="en-US" sz="2400" b="1" dirty="0"/>
              <a:t> </a:t>
            </a:r>
            <a:r>
              <a:rPr lang="sl-SI" altLang="en-US" sz="2400" b="1" dirty="0"/>
              <a:t>Radni odnosi </a:t>
            </a:r>
          </a:p>
          <a:p>
            <a:pPr lvl="1">
              <a:lnSpc>
                <a:spcPct val="70000"/>
              </a:lnSpc>
            </a:pPr>
            <a:r>
              <a:rPr lang="sl-SI" altLang="en-US" sz="2400" b="1" dirty="0" err="1"/>
              <a:t>Zaštita</a:t>
            </a:r>
            <a:r>
              <a:rPr lang="sl-SI" altLang="en-US" sz="2400" b="1" dirty="0"/>
              <a:t> zaposlenih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5193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altLang="en-US" b="1"/>
              <a:t>ORGANIZACIJA ULJR </a:t>
            </a:r>
            <a:endParaRPr lang="en-US" altLang="en-US" b="1"/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358" y="2133600"/>
            <a:ext cx="6385718" cy="377762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sr-Latn-CS" altLang="en-US" sz="2400" b="1" dirty="0">
                <a:solidFill>
                  <a:srgbClr val="C00000"/>
                </a:solidFill>
              </a:rPr>
              <a:t>Poželjno </a:t>
            </a:r>
            <a:r>
              <a:rPr lang="sr-Latn-CS" altLang="en-US" sz="2400" b="1" dirty="0" err="1">
                <a:solidFill>
                  <a:srgbClr val="C00000"/>
                </a:solidFill>
              </a:rPr>
              <a:t>pozicioniranje</a:t>
            </a:r>
            <a:r>
              <a:rPr lang="sr-Latn-CS" altLang="en-US" sz="2400" b="1" dirty="0">
                <a:solidFill>
                  <a:srgbClr val="C00000"/>
                </a:solidFill>
              </a:rPr>
              <a:t> poslova ULJR u organizaciji </a:t>
            </a:r>
          </a:p>
          <a:p>
            <a:pPr lvl="1">
              <a:lnSpc>
                <a:spcPct val="110000"/>
              </a:lnSpc>
            </a:pPr>
            <a:r>
              <a:rPr lang="sr-Latn-CS" altLang="en-US" sz="2400" b="1" dirty="0"/>
              <a:t>Male organizacije: radno mesto menadžera i /ili specijaliste ljudskih resursa </a:t>
            </a:r>
            <a:r>
              <a:rPr lang="sr-Latn-CS" altLang="en-US" sz="2400" b="1" dirty="0" err="1"/>
              <a:t>podredjeno</a:t>
            </a:r>
            <a:r>
              <a:rPr lang="sr-Latn-CS" altLang="en-US" sz="2400" b="1" dirty="0"/>
              <a:t> generalnom ili direktoru podrške </a:t>
            </a:r>
          </a:p>
          <a:p>
            <a:pPr lvl="1">
              <a:lnSpc>
                <a:spcPct val="110000"/>
              </a:lnSpc>
            </a:pPr>
            <a:r>
              <a:rPr lang="sr-Latn-CS" altLang="en-US" sz="2400" b="1" dirty="0"/>
              <a:t>Velike organizacije: organizaciona jedinica (sektor ili služba), nezavisna ili unutar funkcija podrške </a:t>
            </a:r>
          </a:p>
        </p:txBody>
      </p:sp>
      <p:sp>
        <p:nvSpPr>
          <p:cNvPr id="4884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190747" y="2126222"/>
            <a:ext cx="4612232" cy="3777622"/>
          </a:xfrm>
        </p:spPr>
        <p:txBody>
          <a:bodyPr>
            <a:noAutofit/>
          </a:bodyPr>
          <a:lstStyle/>
          <a:p>
            <a:r>
              <a:rPr lang="sr-Latn-CS" altLang="en-US" sz="2200" b="1" dirty="0">
                <a:solidFill>
                  <a:srgbClr val="C00000"/>
                </a:solidFill>
              </a:rPr>
              <a:t>Stvarno </a:t>
            </a:r>
            <a:r>
              <a:rPr lang="sr-Latn-CS" altLang="en-US" sz="2200" b="1" dirty="0" err="1">
                <a:solidFill>
                  <a:srgbClr val="C00000"/>
                </a:solidFill>
              </a:rPr>
              <a:t>pozicioniranje</a:t>
            </a:r>
            <a:r>
              <a:rPr lang="sr-Latn-CS" altLang="en-US" sz="2200" b="1" dirty="0">
                <a:solidFill>
                  <a:srgbClr val="C00000"/>
                </a:solidFill>
              </a:rPr>
              <a:t> poslova ULJR u organizaciji </a:t>
            </a:r>
          </a:p>
          <a:p>
            <a:pPr lvl="1"/>
            <a:r>
              <a:rPr lang="sr-Latn-CS" altLang="en-US" sz="2200" b="1" dirty="0"/>
              <a:t>Male organizacije: radno mesto kadrovskog referenta unutar </a:t>
            </a:r>
            <a:r>
              <a:rPr lang="sr-Latn-CS" altLang="en-US" sz="2200" b="1" dirty="0" err="1"/>
              <a:t>sketora</a:t>
            </a:r>
            <a:r>
              <a:rPr lang="sr-Latn-CS" altLang="en-US" sz="2200" b="1" dirty="0"/>
              <a:t> opštih pravnih i kadrovskih poslova </a:t>
            </a:r>
          </a:p>
          <a:p>
            <a:pPr lvl="1"/>
            <a:r>
              <a:rPr lang="sr-Latn-CS" altLang="en-US" sz="2200" b="1" dirty="0"/>
              <a:t>Velike organizacije: Služba </a:t>
            </a:r>
            <a:r>
              <a:rPr lang="sr-Latn-CS" altLang="en-US" sz="2200" b="1" dirty="0" err="1"/>
              <a:t>kadrovsnkih</a:t>
            </a:r>
            <a:r>
              <a:rPr lang="sr-Latn-CS" altLang="en-US" sz="2200" b="1" dirty="0"/>
              <a:t> poslova u sektoru opštih, pravnih i kadrovskih poslova </a:t>
            </a:r>
            <a:endParaRPr lang="en-U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09139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2" name="Rectangle 4"/>
          <p:cNvSpPr>
            <a:spLocks noGrp="1" noChangeArrowheads="1"/>
          </p:cNvSpPr>
          <p:nvPr>
            <p:ph type="title"/>
          </p:nvPr>
        </p:nvSpPr>
        <p:spPr>
          <a:xfrm>
            <a:off x="3290756" y="215034"/>
            <a:ext cx="8911687" cy="1280890"/>
          </a:xfrm>
        </p:spPr>
        <p:txBody>
          <a:bodyPr/>
          <a:lstStyle/>
          <a:p>
            <a:r>
              <a:rPr lang="sr-Latn-CS" altLang="en-US" b="1" dirty="0"/>
              <a:t>ORGANIZACIJA ULJR</a:t>
            </a:r>
            <a:endParaRPr lang="en-US" altLang="en-US" b="1" dirty="0"/>
          </a:p>
        </p:txBody>
      </p:sp>
      <p:sp>
        <p:nvSpPr>
          <p:cNvPr id="4935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1579" y="2133600"/>
            <a:ext cx="6301497" cy="3777622"/>
          </a:xfrm>
        </p:spPr>
        <p:txBody>
          <a:bodyPr>
            <a:noAutofit/>
          </a:bodyPr>
          <a:lstStyle/>
          <a:p>
            <a:pPr marL="285750" indent="-285750"/>
            <a:r>
              <a:rPr lang="sr-Latn-CS" altLang="en-US" sz="2200" b="1" dirty="0">
                <a:solidFill>
                  <a:srgbClr val="0070C0"/>
                </a:solidFill>
              </a:rPr>
              <a:t>Poželjno interno strukturiranje funkcije ULJR</a:t>
            </a:r>
          </a:p>
          <a:p>
            <a:pPr marL="571500" lvl="1" indent="-171450"/>
            <a:r>
              <a:rPr lang="sr-Latn-CS" altLang="en-US" sz="2200" b="1" dirty="0"/>
              <a:t>Radna mesta ili službe specijalizovane za pojedine oblasti ULJR: </a:t>
            </a:r>
          </a:p>
          <a:p>
            <a:pPr marL="857250" lvl="2" indent="-171450"/>
            <a:r>
              <a:rPr lang="sr-Latn-CS" altLang="en-US" sz="2200" b="1" dirty="0"/>
              <a:t>planiranje radne snage, regrutacija i selekcija    </a:t>
            </a:r>
          </a:p>
          <a:p>
            <a:pPr marL="857250" lvl="2" indent="-171450"/>
            <a:r>
              <a:rPr lang="sr-Latn-CS" altLang="en-US" sz="2200" b="1" dirty="0"/>
              <a:t>Ocena učinaka i </a:t>
            </a:r>
            <a:r>
              <a:rPr lang="sr-Latn-CS" altLang="en-US" sz="2200" b="1" dirty="0" err="1"/>
              <a:t>kompenzacja</a:t>
            </a:r>
            <a:r>
              <a:rPr lang="sr-Latn-CS" altLang="en-US" sz="2200" b="1" dirty="0"/>
              <a:t> </a:t>
            </a:r>
          </a:p>
          <a:p>
            <a:pPr marL="857250" lvl="2" indent="-171450"/>
            <a:r>
              <a:rPr lang="sr-Latn-CS" altLang="en-US" sz="2200" b="1" dirty="0"/>
              <a:t>Obuka i razvoj zaposlenih </a:t>
            </a:r>
          </a:p>
          <a:p>
            <a:pPr marL="857250" lvl="2" indent="-171450"/>
            <a:r>
              <a:rPr lang="sr-Latn-CS" altLang="en-US" sz="2200" b="1" dirty="0"/>
              <a:t>Radni odnosi, administracija i zaštita zaposlenih </a:t>
            </a:r>
          </a:p>
          <a:p>
            <a:pPr marL="571500" lvl="1" indent="-171450"/>
            <a:r>
              <a:rPr lang="sr-Latn-CS" altLang="en-US" sz="2200" b="1" dirty="0"/>
              <a:t>Zaposleni: VSS humanističkog profila </a:t>
            </a:r>
            <a:endParaRPr lang="en-US" altLang="en-US" sz="2200" b="1" dirty="0"/>
          </a:p>
          <a:p>
            <a:pPr marL="285750" indent="-285750"/>
            <a:endParaRPr lang="en-US" altLang="en-US" sz="2200" b="1" dirty="0"/>
          </a:p>
        </p:txBody>
      </p:sp>
      <p:sp>
        <p:nvSpPr>
          <p:cNvPr id="49357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sr-Latn-CS" altLang="en-US" sz="2400" b="1" dirty="0">
                <a:solidFill>
                  <a:srgbClr val="0070C0"/>
                </a:solidFill>
              </a:rPr>
              <a:t>Stvarno interno strukturiranje funkcije ULJR</a:t>
            </a:r>
          </a:p>
          <a:p>
            <a:pPr lvl="1"/>
            <a:r>
              <a:rPr lang="sr-Latn-CS" altLang="en-US" sz="2400" b="1" dirty="0"/>
              <a:t>Radna mesta slabo specijalizovana za administriranje radnih odnosa </a:t>
            </a:r>
          </a:p>
          <a:p>
            <a:pPr lvl="1"/>
            <a:r>
              <a:rPr lang="sr-Latn-CS" altLang="en-US" sz="2400" b="1" dirty="0"/>
              <a:t>Zaposleni: pravnici, gimnazijalci i drugi sa SSS, administrativno osoblje </a:t>
            </a:r>
          </a:p>
          <a:p>
            <a:pPr lvl="1"/>
            <a:endParaRPr lang="sr-Latn-CS" altLang="en-US" sz="2400" b="1" dirty="0"/>
          </a:p>
          <a:p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235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>
                <a:solidFill>
                  <a:schemeClr val="tx1"/>
                </a:solidFill>
              </a:rPr>
              <a:t>ORGANIZACIJA ULJR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497669" name="Text Box 5"/>
          <p:cNvSpPr txBox="1">
            <a:spLocks noChangeArrowheads="1"/>
          </p:cNvSpPr>
          <p:nvPr/>
        </p:nvSpPr>
        <p:spPr bwMode="auto">
          <a:xfrm>
            <a:off x="4495800" y="1524001"/>
            <a:ext cx="3124200" cy="10636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SEKTOR ZA LJUDSKE RESURSE</a:t>
            </a:r>
          </a:p>
          <a:p>
            <a:pPr algn="ctr">
              <a:spcBef>
                <a:spcPct val="50000"/>
              </a:spcBef>
            </a:pPr>
            <a:r>
              <a:rPr lang="sr-Latn-CS" altLang="en-US" b="1">
                <a:solidFill>
                  <a:schemeClr val="bg1"/>
                </a:solidFill>
              </a:rPr>
              <a:t>Izvršni direktor 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497670" name="Text Box 6"/>
          <p:cNvSpPr txBox="1">
            <a:spLocks noChangeArrowheads="1"/>
          </p:cNvSpPr>
          <p:nvPr/>
        </p:nvSpPr>
        <p:spPr bwMode="auto">
          <a:xfrm>
            <a:off x="2209800" y="2895600"/>
            <a:ext cx="2057400" cy="1004888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Služba za plan, regrutaciju i selekciju 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Menadžer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1" name="Text Box 7"/>
          <p:cNvSpPr txBox="1">
            <a:spLocks noChangeArrowheads="1"/>
          </p:cNvSpPr>
          <p:nvPr/>
        </p:nvSpPr>
        <p:spPr bwMode="auto">
          <a:xfrm>
            <a:off x="2514600" y="3962401"/>
            <a:ext cx="1600200" cy="835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Saradnik za planiranje radne snage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2" name="Text Box 8"/>
          <p:cNvSpPr txBox="1">
            <a:spLocks noChangeArrowheads="1"/>
          </p:cNvSpPr>
          <p:nvPr/>
        </p:nvSpPr>
        <p:spPr bwMode="auto">
          <a:xfrm>
            <a:off x="2514600" y="4876801"/>
            <a:ext cx="1676400" cy="835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Saradnik za regrutaciju i selekciju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3" name="Text Box 9"/>
          <p:cNvSpPr txBox="1">
            <a:spLocks noChangeArrowheads="1"/>
          </p:cNvSpPr>
          <p:nvPr/>
        </p:nvSpPr>
        <p:spPr bwMode="auto">
          <a:xfrm>
            <a:off x="4495800" y="2895601"/>
            <a:ext cx="1905000" cy="88582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Služba za obuku i razvoj zaposlenih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Menadžer 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4" name="Text Box 10"/>
          <p:cNvSpPr txBox="1">
            <a:spLocks noChangeArrowheads="1"/>
          </p:cNvSpPr>
          <p:nvPr/>
        </p:nvSpPr>
        <p:spPr bwMode="auto">
          <a:xfrm>
            <a:off x="4648200" y="3962400"/>
            <a:ext cx="1752600" cy="590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obuku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5" name="Text Box 11"/>
          <p:cNvSpPr txBox="1">
            <a:spLocks noChangeArrowheads="1"/>
          </p:cNvSpPr>
          <p:nvPr/>
        </p:nvSpPr>
        <p:spPr bwMode="auto">
          <a:xfrm>
            <a:off x="4648200" y="4648200"/>
            <a:ext cx="175260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razvoj i upravljanje karijerom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6" name="Text Box 12"/>
          <p:cNvSpPr txBox="1">
            <a:spLocks noChangeArrowheads="1"/>
          </p:cNvSpPr>
          <p:nvPr/>
        </p:nvSpPr>
        <p:spPr bwMode="auto">
          <a:xfrm>
            <a:off x="4648200" y="5791201"/>
            <a:ext cx="1828800" cy="835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ocenu performansi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7" name="Text Box 13"/>
          <p:cNvSpPr txBox="1">
            <a:spLocks noChangeArrowheads="1"/>
          </p:cNvSpPr>
          <p:nvPr/>
        </p:nvSpPr>
        <p:spPr bwMode="auto">
          <a:xfrm>
            <a:off x="6705600" y="2895601"/>
            <a:ext cx="1752600" cy="88582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Služba za kompenzaciju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Menadžer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79" name="Text Box 15"/>
          <p:cNvSpPr txBox="1">
            <a:spLocks noChangeArrowheads="1"/>
          </p:cNvSpPr>
          <p:nvPr/>
        </p:nvSpPr>
        <p:spPr bwMode="auto">
          <a:xfrm>
            <a:off x="2514600" y="5867400"/>
            <a:ext cx="1752600" cy="590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analizu posla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0" name="Text Box 16"/>
          <p:cNvSpPr txBox="1">
            <a:spLocks noChangeArrowheads="1"/>
          </p:cNvSpPr>
          <p:nvPr/>
        </p:nvSpPr>
        <p:spPr bwMode="auto">
          <a:xfrm>
            <a:off x="6858000" y="3962400"/>
            <a:ext cx="1676400" cy="590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kompenzaciju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1" name="Text Box 17"/>
          <p:cNvSpPr txBox="1">
            <a:spLocks noChangeArrowheads="1"/>
          </p:cNvSpPr>
          <p:nvPr/>
        </p:nvSpPr>
        <p:spPr bwMode="auto">
          <a:xfrm>
            <a:off x="6858000" y="4724401"/>
            <a:ext cx="1676400" cy="8309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Referent obračuna plata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2" name="Text Box 18"/>
          <p:cNvSpPr txBox="1">
            <a:spLocks noChangeArrowheads="1"/>
          </p:cNvSpPr>
          <p:nvPr/>
        </p:nvSpPr>
        <p:spPr bwMode="auto">
          <a:xfrm>
            <a:off x="8610600" y="2895601"/>
            <a:ext cx="1752600" cy="88582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Služba za radne odnose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Menadžer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3" name="Text Box 19"/>
          <p:cNvSpPr txBox="1">
            <a:spLocks noChangeArrowheads="1"/>
          </p:cNvSpPr>
          <p:nvPr/>
        </p:nvSpPr>
        <p:spPr bwMode="auto">
          <a:xfrm>
            <a:off x="8763000" y="3962400"/>
            <a:ext cx="1676400" cy="590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radne odnose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4" name="Text Box 20"/>
          <p:cNvSpPr txBox="1">
            <a:spLocks noChangeArrowheads="1"/>
          </p:cNvSpPr>
          <p:nvPr/>
        </p:nvSpPr>
        <p:spPr bwMode="auto">
          <a:xfrm>
            <a:off x="8763000" y="4724400"/>
            <a:ext cx="1676400" cy="590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Specijalista za zaštitu na radu 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5" name="Text Box 21"/>
          <p:cNvSpPr txBox="1">
            <a:spLocks noChangeArrowheads="1"/>
          </p:cNvSpPr>
          <p:nvPr/>
        </p:nvSpPr>
        <p:spPr bwMode="auto">
          <a:xfrm>
            <a:off x="8763000" y="5486401"/>
            <a:ext cx="16764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altLang="en-US" sz="1600" b="1">
                <a:solidFill>
                  <a:schemeClr val="bg1"/>
                </a:solidFill>
              </a:rPr>
              <a:t>Referent dosijea 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497686" name="Line 22"/>
          <p:cNvSpPr>
            <a:spLocks noChangeShapeType="1"/>
          </p:cNvSpPr>
          <p:nvPr/>
        </p:nvSpPr>
        <p:spPr bwMode="auto">
          <a:xfrm>
            <a:off x="2362200" y="38862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87" name="Line 23"/>
          <p:cNvSpPr>
            <a:spLocks noChangeShapeType="1"/>
          </p:cNvSpPr>
          <p:nvPr/>
        </p:nvSpPr>
        <p:spPr bwMode="auto">
          <a:xfrm>
            <a:off x="2362200" y="6172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88" name="Line 24"/>
          <p:cNvSpPr>
            <a:spLocks noChangeShapeType="1"/>
          </p:cNvSpPr>
          <p:nvPr/>
        </p:nvSpPr>
        <p:spPr bwMode="auto">
          <a:xfrm>
            <a:off x="2362200" y="5334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89" name="Line 25"/>
          <p:cNvSpPr>
            <a:spLocks noChangeShapeType="1"/>
          </p:cNvSpPr>
          <p:nvPr/>
        </p:nvSpPr>
        <p:spPr bwMode="auto">
          <a:xfrm>
            <a:off x="2362200" y="4343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0" name="Line 26"/>
          <p:cNvSpPr>
            <a:spLocks noChangeShapeType="1"/>
          </p:cNvSpPr>
          <p:nvPr/>
        </p:nvSpPr>
        <p:spPr bwMode="auto">
          <a:xfrm>
            <a:off x="4572000" y="3810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1" name="Line 27"/>
          <p:cNvSpPr>
            <a:spLocks noChangeShapeType="1"/>
          </p:cNvSpPr>
          <p:nvPr/>
        </p:nvSpPr>
        <p:spPr bwMode="auto">
          <a:xfrm>
            <a:off x="4572000" y="6324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2" name="Line 28"/>
          <p:cNvSpPr>
            <a:spLocks noChangeShapeType="1"/>
          </p:cNvSpPr>
          <p:nvPr/>
        </p:nvSpPr>
        <p:spPr bwMode="auto">
          <a:xfrm>
            <a:off x="4572000" y="5181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3" name="Line 29"/>
          <p:cNvSpPr>
            <a:spLocks noChangeShapeType="1"/>
          </p:cNvSpPr>
          <p:nvPr/>
        </p:nvSpPr>
        <p:spPr bwMode="auto">
          <a:xfrm>
            <a:off x="4572000" y="4267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4" name="Line 30"/>
          <p:cNvSpPr>
            <a:spLocks noChangeShapeType="1"/>
          </p:cNvSpPr>
          <p:nvPr/>
        </p:nvSpPr>
        <p:spPr bwMode="auto">
          <a:xfrm>
            <a:off x="6781800" y="3810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5" name="Line 31"/>
          <p:cNvSpPr>
            <a:spLocks noChangeShapeType="1"/>
          </p:cNvSpPr>
          <p:nvPr/>
        </p:nvSpPr>
        <p:spPr bwMode="auto">
          <a:xfrm>
            <a:off x="6781800" y="5105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6" name="Line 32"/>
          <p:cNvSpPr>
            <a:spLocks noChangeShapeType="1"/>
          </p:cNvSpPr>
          <p:nvPr/>
        </p:nvSpPr>
        <p:spPr bwMode="auto">
          <a:xfrm>
            <a:off x="6781800" y="426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7" name="Line 33"/>
          <p:cNvSpPr>
            <a:spLocks noChangeShapeType="1"/>
          </p:cNvSpPr>
          <p:nvPr/>
        </p:nvSpPr>
        <p:spPr bwMode="auto">
          <a:xfrm>
            <a:off x="6781800" y="4267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8" name="Line 34"/>
          <p:cNvSpPr>
            <a:spLocks noChangeShapeType="1"/>
          </p:cNvSpPr>
          <p:nvPr/>
        </p:nvSpPr>
        <p:spPr bwMode="auto">
          <a:xfrm>
            <a:off x="8610600" y="37338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699" name="Line 35"/>
          <p:cNvSpPr>
            <a:spLocks noChangeShapeType="1"/>
          </p:cNvSpPr>
          <p:nvPr/>
        </p:nvSpPr>
        <p:spPr bwMode="auto">
          <a:xfrm>
            <a:off x="8610600" y="5638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0" name="Line 36"/>
          <p:cNvSpPr>
            <a:spLocks noChangeShapeType="1"/>
          </p:cNvSpPr>
          <p:nvPr/>
        </p:nvSpPr>
        <p:spPr bwMode="auto">
          <a:xfrm>
            <a:off x="8610600" y="5029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1" name="Line 37"/>
          <p:cNvSpPr>
            <a:spLocks noChangeShapeType="1"/>
          </p:cNvSpPr>
          <p:nvPr/>
        </p:nvSpPr>
        <p:spPr bwMode="auto">
          <a:xfrm>
            <a:off x="8610600" y="4267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2" name="Line 38"/>
          <p:cNvSpPr>
            <a:spLocks noChangeShapeType="1"/>
          </p:cNvSpPr>
          <p:nvPr/>
        </p:nvSpPr>
        <p:spPr bwMode="auto">
          <a:xfrm>
            <a:off x="3124200" y="27432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3" name="Line 39"/>
          <p:cNvSpPr>
            <a:spLocks noChangeShapeType="1"/>
          </p:cNvSpPr>
          <p:nvPr/>
        </p:nvSpPr>
        <p:spPr bwMode="auto">
          <a:xfrm>
            <a:off x="9372600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4" name="Line 40"/>
          <p:cNvSpPr>
            <a:spLocks noChangeShapeType="1"/>
          </p:cNvSpPr>
          <p:nvPr/>
        </p:nvSpPr>
        <p:spPr bwMode="auto">
          <a:xfrm>
            <a:off x="7543800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5" name="Line 41"/>
          <p:cNvSpPr>
            <a:spLocks noChangeShapeType="1"/>
          </p:cNvSpPr>
          <p:nvPr/>
        </p:nvSpPr>
        <p:spPr bwMode="auto">
          <a:xfrm>
            <a:off x="5638800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6" name="Line 42"/>
          <p:cNvSpPr>
            <a:spLocks noChangeShapeType="1"/>
          </p:cNvSpPr>
          <p:nvPr/>
        </p:nvSpPr>
        <p:spPr bwMode="auto">
          <a:xfrm>
            <a:off x="3124200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97707" name="Line 43"/>
          <p:cNvSpPr>
            <a:spLocks noChangeShapeType="1"/>
          </p:cNvSpPr>
          <p:nvPr/>
        </p:nvSpPr>
        <p:spPr bwMode="auto">
          <a:xfrm>
            <a:off x="6019800" y="2590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b="1" dirty="0"/>
              <a:t>ORGANIZACIJA ULJR</a:t>
            </a:r>
            <a:endParaRPr lang="en-US" altLang="en-US" b="1" dirty="0"/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6549" y="1616242"/>
            <a:ext cx="8915400" cy="3777622"/>
          </a:xfrm>
        </p:spPr>
        <p:txBody>
          <a:bodyPr>
            <a:noAutofit/>
          </a:bodyPr>
          <a:lstStyle/>
          <a:p>
            <a:r>
              <a:rPr lang="sr-Latn-CS" altLang="en-US" sz="2400" b="1" dirty="0"/>
              <a:t>Specijalista ULJR – obavlja poslove ULJR </a:t>
            </a:r>
          </a:p>
          <a:p>
            <a:r>
              <a:rPr lang="sr-Latn-CS" altLang="en-US" sz="2400" b="1" dirty="0"/>
              <a:t>Menadžer ULJR</a:t>
            </a:r>
          </a:p>
          <a:p>
            <a:pPr lvl="1"/>
            <a:r>
              <a:rPr lang="sr-Latn-CS" altLang="en-US" sz="2400" b="1" dirty="0"/>
              <a:t>operativno upravljanje procesima u ULJR </a:t>
            </a:r>
          </a:p>
          <a:p>
            <a:pPr lvl="1"/>
            <a:r>
              <a:rPr lang="sr-Latn-CS" altLang="en-US" sz="2400" b="1" dirty="0"/>
              <a:t>Savetovanje menadžera u ULJR</a:t>
            </a:r>
          </a:p>
          <a:p>
            <a:pPr lvl="1"/>
            <a:r>
              <a:rPr lang="sr-Latn-CS" altLang="en-US" sz="2400" b="1" dirty="0" err="1"/>
              <a:t>Koordiancija</a:t>
            </a:r>
            <a:r>
              <a:rPr lang="sr-Latn-CS" altLang="en-US" sz="2400" b="1" dirty="0"/>
              <a:t> svih učesnika u aktivnostima ULJR u organizaciji </a:t>
            </a:r>
          </a:p>
          <a:p>
            <a:r>
              <a:rPr lang="sr-Latn-CS" altLang="en-US" sz="2400" b="1" dirty="0"/>
              <a:t>Direktor ULJR </a:t>
            </a:r>
          </a:p>
          <a:p>
            <a:pPr lvl="1"/>
            <a:r>
              <a:rPr lang="sr-Latn-CS" altLang="en-US" sz="2400" b="1" dirty="0"/>
              <a:t>povezivanje strategije ULJR sa korporativnom strategijom </a:t>
            </a:r>
            <a:endParaRPr lang="en-US" altLang="en-US" sz="2400" b="1" dirty="0"/>
          </a:p>
          <a:p>
            <a:pPr lvl="1"/>
            <a:r>
              <a:rPr lang="sr-Latn-CS" altLang="en-US" sz="2400" b="1" dirty="0" err="1"/>
              <a:t>vice</a:t>
            </a:r>
            <a:r>
              <a:rPr lang="sr-Latn-CS" altLang="en-US" sz="2400" b="1" dirty="0"/>
              <a:t> </a:t>
            </a:r>
            <a:r>
              <a:rPr lang="sr-Latn-CS" altLang="en-US" sz="2400" b="1" dirty="0" err="1"/>
              <a:t>president</a:t>
            </a:r>
            <a:r>
              <a:rPr lang="sr-Latn-CS" altLang="en-US" sz="2400" b="1" dirty="0"/>
              <a:t> ili pomoćnik </a:t>
            </a:r>
            <a:r>
              <a:rPr lang="sr-Latn-CS" altLang="en-US" sz="2400" b="1" dirty="0" err="1"/>
              <a:t>geenralnog</a:t>
            </a:r>
            <a:r>
              <a:rPr lang="sr-Latn-CS" altLang="en-US" sz="2400" b="1" dirty="0"/>
              <a:t> direktora </a:t>
            </a:r>
          </a:p>
        </p:txBody>
      </p:sp>
    </p:spTree>
    <p:extLst>
      <p:ext uri="{BB962C8B-B14F-4D97-AF65-F5344CB8AC3E}">
        <p14:creationId xmlns:p14="http://schemas.microsoft.com/office/powerpoint/2010/main" val="125672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990600"/>
          </a:xfrm>
          <a:noFill/>
          <a:ln/>
        </p:spPr>
      </p:pic>
      <p:sp>
        <p:nvSpPr>
          <p:cNvPr id="489475" name="Text Box 3"/>
          <p:cNvSpPr txBox="1">
            <a:spLocks noChangeArrowheads="1"/>
          </p:cNvSpPr>
          <p:nvPr/>
        </p:nvSpPr>
        <p:spPr bwMode="auto">
          <a:xfrm>
            <a:off x="1524000" y="10525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>
                <a:latin typeface="Impact" panose="020B0806030902050204" pitchFamily="34" charset="0"/>
              </a:rPr>
              <a:t>M</a:t>
            </a:r>
            <a:r>
              <a:rPr lang="sr-Latn-CS" altLang="en-US" sz="2400">
                <a:latin typeface="Impact" panose="020B0806030902050204" pitchFamily="34" charset="0"/>
              </a:rPr>
              <a:t>ikr</a:t>
            </a:r>
            <a:r>
              <a:rPr lang="en-US" altLang="en-US" sz="2400">
                <a:latin typeface="Impact" panose="020B0806030902050204" pitchFamily="34" charset="0"/>
              </a:rPr>
              <a:t>o organi</a:t>
            </a:r>
            <a:r>
              <a:rPr lang="sr-Latn-CS" altLang="en-US" sz="2400">
                <a:latin typeface="Impact" panose="020B0806030902050204" pitchFamily="34" charset="0"/>
              </a:rPr>
              <a:t>zaciona šema – Upravljanje ljudskim resursima</a:t>
            </a:r>
          </a:p>
        </p:txBody>
      </p:sp>
      <p:sp>
        <p:nvSpPr>
          <p:cNvPr id="489476" name="Text Box 4"/>
          <p:cNvSpPr txBox="1">
            <a:spLocks noChangeArrowheads="1"/>
          </p:cNvSpPr>
          <p:nvPr/>
        </p:nvSpPr>
        <p:spPr bwMode="auto">
          <a:xfrm>
            <a:off x="4441825" y="1584325"/>
            <a:ext cx="3113088" cy="914400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sr-Latn-CS" altLang="en-US" sz="2000" b="1"/>
              <a:t>HR</a:t>
            </a:r>
          </a:p>
          <a:p>
            <a:pPr algn="ctr" eaLnBrk="0" hangingPunct="0"/>
            <a:r>
              <a:rPr lang="sr-Latn-CS" altLang="en-US" sz="2000" b="1">
                <a:solidFill>
                  <a:schemeClr val="accent2"/>
                </a:solidFill>
              </a:rPr>
              <a:t>Direktor: Slobodan Dimić</a:t>
            </a:r>
            <a:endParaRPr lang="sr-Latn-CS" altLang="en-US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9477" name="Text Box 5"/>
          <p:cNvSpPr txBox="1">
            <a:spLocks noChangeArrowheads="1"/>
          </p:cNvSpPr>
          <p:nvPr/>
        </p:nvSpPr>
        <p:spPr bwMode="auto">
          <a:xfrm>
            <a:off x="757989" y="3187700"/>
            <a:ext cx="3788611" cy="24511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altLang="en-US" sz="1900" b="1" dirty="0"/>
              <a:t> PD/ PA</a:t>
            </a:r>
          </a:p>
          <a:p>
            <a:pPr eaLnBrk="0" hangingPunct="0"/>
            <a:r>
              <a:rPr lang="en-US" altLang="en-US" sz="1900" b="1" dirty="0"/>
              <a:t>-  </a:t>
            </a:r>
            <a:r>
              <a:rPr lang="en-US" altLang="en-US" sz="1900" b="1" dirty="0" err="1"/>
              <a:t>Regrutacija</a:t>
            </a:r>
            <a:r>
              <a:rPr lang="en-US" altLang="en-US" sz="1900" b="1" dirty="0"/>
              <a:t> i </a:t>
            </a:r>
            <a:r>
              <a:rPr lang="en-US" altLang="en-US" sz="1900" b="1" dirty="0" err="1"/>
              <a:t>selekcija</a:t>
            </a:r>
            <a:endParaRPr lang="en-US" altLang="en-US" sz="1900" b="1" dirty="0"/>
          </a:p>
          <a:p>
            <a:pPr eaLnBrk="0" hangingPunct="0"/>
            <a:r>
              <a:rPr lang="en-US" altLang="en-US" sz="1900" b="1" dirty="0"/>
              <a:t>-  </a:t>
            </a:r>
            <a:r>
              <a:rPr lang="en-US" altLang="en-US" sz="1900" b="1" dirty="0" err="1"/>
              <a:t>Ocena</a:t>
            </a:r>
            <a:r>
              <a:rPr lang="en-US" altLang="en-US" sz="1900" b="1" dirty="0"/>
              <a:t> </a:t>
            </a:r>
            <a:r>
              <a:rPr lang="en-US" altLang="en-US" sz="1900" b="1" dirty="0" err="1"/>
              <a:t>učinka</a:t>
            </a:r>
            <a:endParaRPr lang="en-US" altLang="en-US" sz="1900" b="1" dirty="0"/>
          </a:p>
          <a:p>
            <a:pPr eaLnBrk="0" hangingPunct="0"/>
            <a:r>
              <a:rPr lang="en-US" altLang="en-US" sz="1900" b="1" dirty="0"/>
              <a:t>-  Razvoj </a:t>
            </a:r>
            <a:r>
              <a:rPr lang="en-US" altLang="en-US" sz="1900" b="1" dirty="0" err="1"/>
              <a:t>zaposlenih</a:t>
            </a:r>
            <a:endParaRPr lang="en-US" altLang="en-US" sz="1900" b="1" dirty="0"/>
          </a:p>
          <a:p>
            <a:pPr eaLnBrk="0" hangingPunct="0"/>
            <a:r>
              <a:rPr lang="en-US" altLang="en-US" sz="1900" b="1" dirty="0"/>
              <a:t>-  </a:t>
            </a:r>
            <a:r>
              <a:rPr lang="en-US" altLang="en-US" sz="1900" b="1" dirty="0" err="1"/>
              <a:t>Motivacija</a:t>
            </a:r>
            <a:r>
              <a:rPr lang="en-US" altLang="en-US" sz="1900" b="1" dirty="0"/>
              <a:t> </a:t>
            </a:r>
          </a:p>
          <a:p>
            <a:pPr eaLnBrk="0" hangingPunct="0"/>
            <a:r>
              <a:rPr lang="en-US" altLang="en-US" sz="1900" b="1" dirty="0"/>
              <a:t>-  </a:t>
            </a:r>
            <a:r>
              <a:rPr lang="en-US" altLang="en-US" sz="1900" b="1" dirty="0" err="1"/>
              <a:t>Komunikacija</a:t>
            </a:r>
            <a:r>
              <a:rPr lang="en-US" altLang="en-US" sz="1900" b="1" dirty="0"/>
              <a:t> i </a:t>
            </a:r>
            <a:r>
              <a:rPr lang="en-US" altLang="en-US" sz="1900" b="1" dirty="0" err="1"/>
              <a:t>korp.kultura</a:t>
            </a:r>
            <a:endParaRPr lang="en-US" altLang="en-US" sz="1900" b="1" dirty="0"/>
          </a:p>
          <a:p>
            <a:pPr eaLnBrk="0" hangingPunct="0"/>
            <a:r>
              <a:rPr lang="en-US" altLang="en-US" sz="1900" b="1" dirty="0"/>
              <a:t>- </a:t>
            </a:r>
            <a:r>
              <a:rPr lang="en-US" altLang="en-US" sz="1900" b="1" dirty="0" err="1"/>
              <a:t>Administracija</a:t>
            </a:r>
            <a:r>
              <a:rPr lang="en-US" altLang="en-US" sz="1900" b="1" dirty="0"/>
              <a:t> u </a:t>
            </a:r>
            <a:r>
              <a:rPr lang="en-US" altLang="en-US" sz="1900" b="1" dirty="0" err="1"/>
              <a:t>domenu</a:t>
            </a:r>
            <a:r>
              <a:rPr lang="en-US" altLang="en-US" sz="1900" b="1" dirty="0"/>
              <a:t> HR</a:t>
            </a:r>
          </a:p>
          <a:p>
            <a:pPr eaLnBrk="0" hangingPunct="0"/>
            <a:endParaRPr lang="sr-Latn-CS" altLang="en-US" sz="1900" b="1" dirty="0">
              <a:latin typeface="Times New Roman" panose="02020603050405020304" pitchFamily="18" charset="0"/>
            </a:endParaRPr>
          </a:p>
        </p:txBody>
      </p:sp>
      <p:sp>
        <p:nvSpPr>
          <p:cNvPr id="489478" name="Text Box 6"/>
          <p:cNvSpPr txBox="1">
            <a:spLocks noChangeArrowheads="1"/>
          </p:cNvSpPr>
          <p:nvPr/>
        </p:nvSpPr>
        <p:spPr bwMode="auto">
          <a:xfrm>
            <a:off x="7264399" y="3187700"/>
            <a:ext cx="2757905" cy="24511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sr-Latn-CS" altLang="en-US" sz="1900" b="1"/>
              <a:t>PC</a:t>
            </a:r>
          </a:p>
          <a:p>
            <a:pPr eaLnBrk="0" hangingPunct="0"/>
            <a:r>
              <a:rPr lang="sr-Latn-CS" altLang="en-US" sz="1900" b="1"/>
              <a:t>- Socijalno-zdravstvena zaštita</a:t>
            </a:r>
          </a:p>
          <a:p>
            <a:pPr eaLnBrk="0" hangingPunct="0"/>
            <a:r>
              <a:rPr lang="sr-Latn-CS" altLang="en-US" sz="1900" b="1"/>
              <a:t>  ( preventivno delovanje i </a:t>
            </a:r>
          </a:p>
          <a:p>
            <a:pPr eaLnBrk="0" hangingPunct="0"/>
            <a:r>
              <a:rPr lang="sr-Latn-CS" altLang="en-US" sz="1900" b="1"/>
              <a:t>    komunikacija )</a:t>
            </a:r>
          </a:p>
          <a:p>
            <a:pPr eaLnBrk="0" hangingPunct="0"/>
            <a:endParaRPr lang="sr-Latn-CS" altLang="en-US" sz="1900" b="1"/>
          </a:p>
          <a:p>
            <a:pPr eaLnBrk="0" hangingPunct="0"/>
            <a:endParaRPr lang="sr-Latn-CS" altLang="en-US" sz="1900" b="1"/>
          </a:p>
          <a:p>
            <a:pPr eaLnBrk="0" hangingPunct="0"/>
            <a:endParaRPr lang="sr-Latn-CS" altLang="en-US" sz="1900" b="1"/>
          </a:p>
          <a:p>
            <a:pPr eaLnBrk="0" hangingPunct="0"/>
            <a:endParaRPr lang="sr-Latn-CS" altLang="en-US" sz="1900" b="1"/>
          </a:p>
        </p:txBody>
      </p:sp>
      <p:sp>
        <p:nvSpPr>
          <p:cNvPr id="489479" name="Line 7"/>
          <p:cNvSpPr>
            <a:spLocks noChangeShapeType="1"/>
          </p:cNvSpPr>
          <p:nvPr/>
        </p:nvSpPr>
        <p:spPr bwMode="auto">
          <a:xfrm>
            <a:off x="3463926" y="2935288"/>
            <a:ext cx="484981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900" b="1"/>
          </a:p>
        </p:txBody>
      </p:sp>
      <p:sp>
        <p:nvSpPr>
          <p:cNvPr id="489480" name="Line 8"/>
          <p:cNvSpPr>
            <a:spLocks noChangeShapeType="1"/>
          </p:cNvSpPr>
          <p:nvPr/>
        </p:nvSpPr>
        <p:spPr bwMode="auto">
          <a:xfrm>
            <a:off x="3463925" y="2935288"/>
            <a:ext cx="0" cy="2524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900" b="1"/>
          </a:p>
        </p:txBody>
      </p:sp>
      <p:sp>
        <p:nvSpPr>
          <p:cNvPr id="489481" name="Line 9"/>
          <p:cNvSpPr>
            <a:spLocks noChangeShapeType="1"/>
          </p:cNvSpPr>
          <p:nvPr/>
        </p:nvSpPr>
        <p:spPr bwMode="auto">
          <a:xfrm>
            <a:off x="8313738" y="2935288"/>
            <a:ext cx="0" cy="2524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900" b="1"/>
          </a:p>
        </p:txBody>
      </p:sp>
      <p:sp>
        <p:nvSpPr>
          <p:cNvPr id="489482" name="Line 10"/>
          <p:cNvSpPr>
            <a:spLocks noChangeShapeType="1"/>
          </p:cNvSpPr>
          <p:nvPr/>
        </p:nvSpPr>
        <p:spPr bwMode="auto">
          <a:xfrm>
            <a:off x="5997575" y="2500314"/>
            <a:ext cx="0" cy="4349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900" b="1"/>
          </a:p>
        </p:txBody>
      </p:sp>
      <p:sp>
        <p:nvSpPr>
          <p:cNvPr id="489483" name="Text Box 11"/>
          <p:cNvSpPr txBox="1">
            <a:spLocks noChangeArrowheads="1"/>
          </p:cNvSpPr>
          <p:nvPr/>
        </p:nvSpPr>
        <p:spPr bwMode="auto">
          <a:xfrm>
            <a:off x="4875213" y="3187700"/>
            <a:ext cx="2095500" cy="24511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sr-Latn-CS" altLang="en-US" sz="1900" b="1"/>
              <a:t>PY</a:t>
            </a:r>
          </a:p>
          <a:p>
            <a:pPr eaLnBrk="0" hangingPunct="0"/>
            <a:r>
              <a:rPr lang="sr-Latn-CS" altLang="en-US" sz="1900" b="1"/>
              <a:t>- Obračun zarada i sistem </a:t>
            </a:r>
          </a:p>
          <a:p>
            <a:pPr eaLnBrk="0" hangingPunct="0"/>
            <a:r>
              <a:rPr lang="sr-Latn-CS" altLang="en-US" sz="1900" b="1"/>
              <a:t>   kompenzacije </a:t>
            </a:r>
          </a:p>
          <a:p>
            <a:pPr eaLnBrk="0" hangingPunct="0"/>
            <a:r>
              <a:rPr lang="sr-Latn-CS" altLang="en-US" sz="1900" b="1"/>
              <a:t>- Planiranje i izveštavanje u </a:t>
            </a:r>
          </a:p>
          <a:p>
            <a:pPr eaLnBrk="0" hangingPunct="0"/>
            <a:r>
              <a:rPr lang="sr-Latn-CS" altLang="en-US" sz="1900" b="1"/>
              <a:t>  domenu HR</a:t>
            </a:r>
          </a:p>
          <a:p>
            <a:pPr eaLnBrk="0" hangingPunct="0"/>
            <a:endParaRPr lang="sr-Latn-CS" altLang="en-US" sz="1900" b="1"/>
          </a:p>
        </p:txBody>
      </p:sp>
      <p:sp>
        <p:nvSpPr>
          <p:cNvPr id="489484" name="Line 12"/>
          <p:cNvSpPr>
            <a:spLocks noChangeShapeType="1"/>
          </p:cNvSpPr>
          <p:nvPr/>
        </p:nvSpPr>
        <p:spPr bwMode="auto">
          <a:xfrm>
            <a:off x="5997575" y="2935288"/>
            <a:ext cx="0" cy="2524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900" b="1"/>
          </a:p>
        </p:txBody>
      </p:sp>
      <p:sp>
        <p:nvSpPr>
          <p:cNvPr id="489486" name="Text Box 14"/>
          <p:cNvSpPr txBox="1">
            <a:spLocks noChangeArrowheads="1"/>
          </p:cNvSpPr>
          <p:nvPr/>
        </p:nvSpPr>
        <p:spPr bwMode="auto">
          <a:xfrm>
            <a:off x="7696201" y="6172201"/>
            <a:ext cx="2119313" cy="67710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r-Latn-CS" altLang="en-US" sz="1900" b="1">
                <a:solidFill>
                  <a:schemeClr val="accent2"/>
                </a:solidFill>
                <a:latin typeface="Arial Black" panose="020B0A04020102020204" pitchFamily="34" charset="0"/>
              </a:rPr>
              <a:t>UKUPNO: </a:t>
            </a:r>
            <a:r>
              <a:rPr lang="en-US" altLang="en-US" sz="1900" b="1">
                <a:solidFill>
                  <a:schemeClr val="accent2"/>
                </a:solidFill>
                <a:latin typeface="Arial Black" panose="020B0A04020102020204" pitchFamily="34" charset="0"/>
              </a:rPr>
              <a:t>7</a:t>
            </a:r>
            <a:r>
              <a:rPr lang="sr-Latn-CS" altLang="en-US" sz="1900" b="1">
                <a:solidFill>
                  <a:schemeClr val="accent2"/>
                </a:solidFill>
                <a:latin typeface="Arial Black" panose="020B0A04020102020204" pitchFamily="34" charset="0"/>
              </a:rPr>
              <a:t> izvršioca</a:t>
            </a:r>
          </a:p>
        </p:txBody>
      </p:sp>
    </p:spTree>
    <p:extLst>
      <p:ext uri="{BB962C8B-B14F-4D97-AF65-F5344CB8AC3E}">
        <p14:creationId xmlns:p14="http://schemas.microsoft.com/office/powerpoint/2010/main" val="39345086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8534400" cy="1524000"/>
          </a:xfrm>
        </p:spPr>
        <p:txBody>
          <a:bodyPr/>
          <a:lstStyle/>
          <a:p>
            <a:r>
              <a:rPr lang="sl-SI" altLang="en-US" b="1" dirty="0"/>
              <a:t>PREDUSLOVI IZGRADNJE EFIKASNE FUNKCIJE ULJR</a:t>
            </a:r>
            <a:endParaRPr lang="en-US" altLang="en-US" b="1" dirty="0">
              <a:solidFill>
                <a:srgbClr val="000080"/>
              </a:solidFill>
            </a:endParaRP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524000"/>
            <a:ext cx="8077200" cy="533400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sl-SI" altLang="en-US" sz="2400" b="1" dirty="0" err="1"/>
              <a:t>Ispravljanje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zabludi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menadžmenta</a:t>
            </a:r>
            <a:r>
              <a:rPr lang="sl-SI" altLang="en-US" sz="2400" b="1" dirty="0"/>
              <a:t> u pogledu ULJR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b="1" dirty="0" err="1"/>
              <a:t>potcenjivanju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značaja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ljudskih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resursa</a:t>
            </a:r>
            <a:r>
              <a:rPr lang="en-US" altLang="en-US" sz="2400" b="1" dirty="0"/>
              <a:t> u </a:t>
            </a:r>
            <a:r>
              <a:rPr lang="sr-Latn-CS" altLang="en-US" sz="2400" b="1" dirty="0"/>
              <a:t>organizaciji 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b="1" dirty="0" err="1"/>
              <a:t>sužavanje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sadržaja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poslova</a:t>
            </a:r>
            <a:r>
              <a:rPr lang="en-US" altLang="en-US" sz="2400" b="1" dirty="0"/>
              <a:t> </a:t>
            </a:r>
            <a:r>
              <a:rPr lang="sr-Latn-CS" altLang="en-US" sz="2400" b="1" dirty="0"/>
              <a:t>ULJR </a:t>
            </a:r>
            <a:r>
              <a:rPr lang="en-US" altLang="en-US" sz="2400" b="1" dirty="0" err="1"/>
              <a:t>na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puko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administriranje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radnih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odnosa</a:t>
            </a:r>
            <a:r>
              <a:rPr lang="en-US" altLang="en-US" sz="2400" b="1" dirty="0"/>
              <a:t> </a:t>
            </a:r>
            <a:endParaRPr lang="sr-Latn-CS" altLang="en-US" sz="2400" b="1" dirty="0"/>
          </a:p>
          <a:p>
            <a:pPr lvl="1" algn="just">
              <a:lnSpc>
                <a:spcPct val="90000"/>
              </a:lnSpc>
            </a:pPr>
            <a:r>
              <a:rPr lang="en-US" altLang="en-US" sz="2400" b="1" dirty="0" err="1"/>
              <a:t>prebacivanje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odgovornosti</a:t>
            </a:r>
            <a:r>
              <a:rPr lang="en-US" altLang="en-US" sz="2400" b="1" dirty="0"/>
              <a:t> za </a:t>
            </a:r>
            <a:r>
              <a:rPr lang="sr-Latn-CS" altLang="en-US" sz="2400" b="1" dirty="0"/>
              <a:t>ULJR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na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organizacionu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jedinicu</a:t>
            </a:r>
            <a:r>
              <a:rPr lang="en-US" altLang="en-US" sz="2400" b="1" dirty="0"/>
              <a:t> </a:t>
            </a:r>
            <a:endParaRPr lang="sr-Latn-CS" altLang="en-US" sz="2400" b="1" dirty="0"/>
          </a:p>
          <a:p>
            <a:pPr lvl="1" algn="just">
              <a:lnSpc>
                <a:spcPct val="90000"/>
              </a:lnSpc>
            </a:pPr>
            <a:r>
              <a:rPr lang="en-US" altLang="en-US" sz="2400" b="1" dirty="0" err="1"/>
              <a:t>pogrešno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organizaciono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pozicioniranj</a:t>
            </a:r>
            <a:r>
              <a:rPr lang="sr-Latn-CS" altLang="en-US" sz="2400" b="1" dirty="0"/>
              <a:t>e</a:t>
            </a:r>
            <a:r>
              <a:rPr lang="en-US" altLang="en-US" sz="2400" b="1" dirty="0"/>
              <a:t>, </a:t>
            </a:r>
            <a:r>
              <a:rPr lang="en-US" altLang="en-US" sz="2400" b="1" dirty="0" err="1"/>
              <a:t>strukturiranj</a:t>
            </a:r>
            <a:r>
              <a:rPr lang="sr-Latn-CS" altLang="en-US" sz="2400" b="1" dirty="0"/>
              <a:t>e</a:t>
            </a:r>
            <a:r>
              <a:rPr lang="en-US" altLang="en-US" sz="2400" b="1" dirty="0"/>
              <a:t> i </a:t>
            </a:r>
            <a:r>
              <a:rPr lang="en-US" altLang="en-US" sz="2400" b="1" dirty="0" err="1"/>
              <a:t>ekipiranju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sektora</a:t>
            </a:r>
            <a:r>
              <a:rPr lang="en-US" altLang="en-US" sz="2400" b="1" dirty="0"/>
              <a:t> za  </a:t>
            </a:r>
            <a:r>
              <a:rPr lang="sr-Latn-CS" altLang="en-US" sz="2400" b="1" dirty="0"/>
              <a:t>ULJR</a:t>
            </a:r>
            <a:r>
              <a:rPr lang="en-US" altLang="en-US" sz="2400" b="1" dirty="0"/>
              <a:t> </a:t>
            </a:r>
            <a:endParaRPr lang="sl-SI" altLang="en-US" sz="2400" b="1" dirty="0"/>
          </a:p>
          <a:p>
            <a:pPr algn="just">
              <a:lnSpc>
                <a:spcPct val="110000"/>
              </a:lnSpc>
            </a:pPr>
            <a:r>
              <a:rPr lang="sl-SI" altLang="en-US" sz="2400" b="1" dirty="0" err="1"/>
              <a:t>Organizaciono</a:t>
            </a:r>
            <a:r>
              <a:rPr lang="sl-SI" altLang="en-US" sz="2400" b="1" dirty="0"/>
              <a:t> strukturiranje ULJR </a:t>
            </a:r>
          </a:p>
          <a:p>
            <a:pPr algn="just">
              <a:lnSpc>
                <a:spcPct val="110000"/>
              </a:lnSpc>
            </a:pPr>
            <a:r>
              <a:rPr lang="sl-SI" altLang="en-US" sz="2400" b="1" dirty="0" err="1"/>
              <a:t>Informatička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podrška</a:t>
            </a:r>
            <a:r>
              <a:rPr lang="sl-SI" altLang="en-US" sz="2400" b="1" dirty="0"/>
              <a:t> ULJR</a:t>
            </a:r>
          </a:p>
          <a:p>
            <a:pPr algn="just">
              <a:lnSpc>
                <a:spcPct val="110000"/>
              </a:lnSpc>
            </a:pPr>
            <a:r>
              <a:rPr lang="sl-SI" altLang="en-US" sz="2400" b="1" dirty="0" err="1"/>
              <a:t>Obezbedjenje</a:t>
            </a:r>
            <a:r>
              <a:rPr lang="sl-SI" altLang="en-US" sz="2400" b="1" dirty="0"/>
              <a:t> ljudskih resursa  </a:t>
            </a:r>
          </a:p>
          <a:p>
            <a:pPr>
              <a:lnSpc>
                <a:spcPct val="11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2632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8534400" cy="1524000"/>
          </a:xfrm>
        </p:spPr>
        <p:txBody>
          <a:bodyPr/>
          <a:lstStyle/>
          <a:p>
            <a:r>
              <a:rPr lang="sl-SI" altLang="en-US" b="1" dirty="0"/>
              <a:t>PREDUSLOVI IZGRADNJE EFIKASNE FUNKCIJE ULJR</a:t>
            </a:r>
            <a:endParaRPr lang="en-US" altLang="en-US" b="1" dirty="0">
              <a:solidFill>
                <a:srgbClr val="000080"/>
              </a:solidFill>
            </a:endParaRP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524000"/>
            <a:ext cx="8077200" cy="5334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n-US" sz="2400" b="1" dirty="0" err="1" smtClean="0"/>
              <a:t>Pomeranje</a:t>
            </a:r>
            <a:r>
              <a:rPr lang="en-US" altLang="en-US" sz="2400" b="1" dirty="0" smtClean="0"/>
              <a:t> </a:t>
            </a:r>
            <a:r>
              <a:rPr lang="sr-Latn-RS" altLang="en-US" sz="2400" b="1" dirty="0" smtClean="0"/>
              <a:t>zaposlenih u okviru organizacije –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sr-Latn-RS" altLang="en-US" sz="2400" b="1" dirty="0" smtClean="0"/>
              <a:t>unapređenje,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sr-Latn-RS" altLang="en-US" sz="2400" b="1" dirty="0" smtClean="0"/>
              <a:t>raspoređivanje,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sr-Latn-RS" altLang="en-US" sz="2400" b="1" dirty="0" smtClean="0"/>
              <a:t>premeštaji,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sr-Latn-RS" altLang="en-US" sz="2400" b="1" dirty="0" smtClean="0"/>
              <a:t>degradacije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sr-Latn-RS" altLang="en-US" sz="2400" b="1" dirty="0" smtClean="0"/>
              <a:t>razrešenja – važan je aspekt ULJR.</a:t>
            </a:r>
          </a:p>
          <a:p>
            <a:pPr marL="0" indent="0">
              <a:lnSpc>
                <a:spcPct val="110000"/>
              </a:lnSpc>
              <a:buNone/>
            </a:pPr>
            <a:endParaRPr lang="sr-Latn-RS" altLang="en-US" sz="2400" b="1" dirty="0" smtClean="0"/>
          </a:p>
          <a:p>
            <a:pPr>
              <a:lnSpc>
                <a:spcPct val="11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9689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8534400" cy="1524000"/>
          </a:xfrm>
        </p:spPr>
        <p:txBody>
          <a:bodyPr/>
          <a:lstStyle/>
          <a:p>
            <a:r>
              <a:rPr lang="sl-SI" altLang="en-US" b="1" dirty="0" smtClean="0"/>
              <a:t>PROCENA USPEŠNOSTI ULJR</a:t>
            </a:r>
            <a:endParaRPr lang="en-US" altLang="en-US" b="1" dirty="0">
              <a:solidFill>
                <a:srgbClr val="000080"/>
              </a:solidFill>
            </a:endParaRP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524000"/>
            <a:ext cx="8077200" cy="533400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Elementi modela </a:t>
            </a:r>
            <a:r>
              <a:rPr lang="sl-SI" altLang="en-US" sz="2400" b="1" dirty="0" err="1" smtClean="0"/>
              <a:t>vrednovanja</a:t>
            </a:r>
            <a:r>
              <a:rPr lang="sl-SI" altLang="en-US" sz="2400" b="1" dirty="0" smtClean="0"/>
              <a:t> su:</a:t>
            </a:r>
          </a:p>
          <a:p>
            <a:pPr algn="just">
              <a:lnSpc>
                <a:spcPct val="110000"/>
              </a:lnSpc>
            </a:pPr>
            <a:r>
              <a:rPr lang="sl-SI" altLang="en-US" sz="2400" b="1" dirty="0" err="1" smtClean="0"/>
              <a:t>Kompetetnost</a:t>
            </a:r>
            <a:endParaRPr lang="sl-SI" altLang="en-US" sz="2400" b="1" dirty="0" smtClean="0"/>
          </a:p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Predanost</a:t>
            </a:r>
          </a:p>
          <a:p>
            <a:pPr algn="just">
              <a:lnSpc>
                <a:spcPct val="110000"/>
              </a:lnSpc>
            </a:pPr>
            <a:r>
              <a:rPr lang="sl-SI" altLang="en-US" sz="2400" b="1" dirty="0" err="1" smtClean="0"/>
              <a:t>Usklađenost</a:t>
            </a:r>
            <a:endParaRPr lang="sl-SI" altLang="en-US" sz="2400" b="1" dirty="0" smtClean="0"/>
          </a:p>
          <a:p>
            <a:pPr algn="just">
              <a:lnSpc>
                <a:spcPct val="110000"/>
              </a:lnSpc>
            </a:pPr>
            <a:r>
              <a:rPr lang="sl-SI" altLang="en-US" sz="2400" b="1" dirty="0" err="1" smtClean="0"/>
              <a:t>Isplativost</a:t>
            </a:r>
            <a:endParaRPr lang="sl-SI" altLang="en-US" sz="2400" b="1" dirty="0" smtClean="0"/>
          </a:p>
          <a:p>
            <a:pPr algn="just">
              <a:lnSpc>
                <a:spcPct val="11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3830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8534400" cy="1524000"/>
          </a:xfrm>
        </p:spPr>
        <p:txBody>
          <a:bodyPr/>
          <a:lstStyle/>
          <a:p>
            <a:pPr algn="ctr"/>
            <a:r>
              <a:rPr lang="sr-Latn-RS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TIMOVI I TIMSKI RAD</a:t>
            </a:r>
            <a:endParaRPr lang="en-US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524000"/>
            <a:ext cx="8077200" cy="533400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Izgradnja tima je </a:t>
            </a:r>
            <a:r>
              <a:rPr lang="sl-SI" altLang="en-US" sz="2400" b="1" dirty="0" err="1" smtClean="0"/>
              <a:t>najveći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izazov</a:t>
            </a:r>
            <a:endParaRPr lang="sl-SI" altLang="en-US" sz="2400" b="1" dirty="0" smtClean="0"/>
          </a:p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„Ako </a:t>
            </a:r>
            <a:r>
              <a:rPr lang="sl-SI" altLang="en-US" sz="2400" b="1" dirty="0" err="1" smtClean="0"/>
              <a:t>možete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naći</a:t>
            </a:r>
            <a:r>
              <a:rPr lang="sl-SI" altLang="en-US" sz="2400" b="1" dirty="0" smtClean="0"/>
              <a:t> dobre </a:t>
            </a:r>
            <a:r>
              <a:rPr lang="sl-SI" altLang="en-US" sz="2400" b="1" dirty="0" err="1" smtClean="0"/>
              <a:t>ljude</a:t>
            </a:r>
            <a:r>
              <a:rPr lang="sl-SI" altLang="en-US" sz="2400" b="1" dirty="0" smtClean="0"/>
              <a:t>, oni </a:t>
            </a:r>
            <a:r>
              <a:rPr lang="sl-SI" altLang="en-US" sz="2400" b="1" dirty="0" err="1" smtClean="0"/>
              <a:t>uvek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mogu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uticati</a:t>
            </a:r>
            <a:r>
              <a:rPr lang="sl-SI" altLang="en-US" sz="2400" b="1" dirty="0" smtClean="0"/>
              <a:t> na </a:t>
            </a:r>
            <a:r>
              <a:rPr lang="sl-SI" altLang="en-US" sz="2400" b="1" dirty="0" err="1" smtClean="0"/>
              <a:t>pozitivan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ishod</a:t>
            </a:r>
            <a:r>
              <a:rPr lang="sl-SI" altLang="en-US" sz="2400" b="1" dirty="0" smtClean="0"/>
              <a:t>. Gotovo svaka </a:t>
            </a:r>
            <a:r>
              <a:rPr lang="sl-SI" altLang="en-US" sz="2400" b="1" dirty="0" err="1" smtClean="0"/>
              <a:t>greška</a:t>
            </a:r>
            <a:r>
              <a:rPr lang="sl-SI" altLang="en-US" sz="2400" b="1" dirty="0" smtClean="0"/>
              <a:t> je posledica </a:t>
            </a:r>
            <a:r>
              <a:rPr lang="sl-SI" altLang="en-US" sz="2400" b="1" dirty="0" err="1" smtClean="0"/>
              <a:t>odabranih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pogrešnih</a:t>
            </a:r>
            <a:r>
              <a:rPr lang="sl-SI" altLang="en-US" sz="2400" b="1" dirty="0" smtClean="0"/>
              <a:t> ljudi, a ne </a:t>
            </a:r>
            <a:r>
              <a:rPr lang="sl-SI" altLang="en-US" sz="2400" b="1" dirty="0" err="1" smtClean="0"/>
              <a:t>pogrešnih</a:t>
            </a:r>
            <a:r>
              <a:rPr lang="sl-SI" altLang="en-US" sz="2400" b="1" dirty="0" smtClean="0"/>
              <a:t> ideja.“</a:t>
            </a:r>
          </a:p>
          <a:p>
            <a:pPr algn="just">
              <a:lnSpc>
                <a:spcPct val="110000"/>
              </a:lnSpc>
            </a:pPr>
            <a:r>
              <a:rPr lang="sl-SI" altLang="en-US" sz="2400" b="1" dirty="0" err="1" smtClean="0"/>
              <a:t>Preduzetnički</a:t>
            </a:r>
            <a:r>
              <a:rPr lang="sl-SI" altLang="en-US" sz="2400" b="1" dirty="0" smtClean="0"/>
              <a:t> tim mora biti </a:t>
            </a:r>
            <a:r>
              <a:rPr lang="sl-SI" altLang="en-US" sz="2400" b="1" dirty="0" err="1" smtClean="0"/>
              <a:t>kvalitetan</a:t>
            </a:r>
            <a:r>
              <a:rPr lang="sl-SI" altLang="en-US" sz="2400" b="1" dirty="0" smtClean="0"/>
              <a:t>, </a:t>
            </a:r>
            <a:r>
              <a:rPr lang="sl-SI" altLang="en-US" sz="2400" b="1" dirty="0" err="1" smtClean="0"/>
              <a:t>iskusan</a:t>
            </a:r>
            <a:r>
              <a:rPr lang="sl-SI" altLang="en-US" sz="2400" b="1" dirty="0" smtClean="0"/>
              <a:t>, </a:t>
            </a:r>
            <a:r>
              <a:rPr lang="sl-SI" altLang="en-US" sz="2400" b="1" dirty="0" err="1" smtClean="0"/>
              <a:t>zreo</a:t>
            </a:r>
            <a:endParaRPr lang="sl-SI" altLang="en-US" sz="2400" b="1" dirty="0"/>
          </a:p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Tim se formira za </a:t>
            </a:r>
            <a:r>
              <a:rPr lang="sl-SI" altLang="en-US" sz="2400" b="1" dirty="0" err="1" smtClean="0"/>
              <a:t>konkretnu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priliku</a:t>
            </a:r>
            <a:endParaRPr lang="sl-SI" altLang="en-US" sz="2400" b="1" dirty="0" smtClean="0"/>
          </a:p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Tim se kompletira </a:t>
            </a:r>
            <a:r>
              <a:rPr lang="sl-SI" altLang="en-US" sz="2400" b="1" dirty="0" err="1" smtClean="0"/>
              <a:t>postepeno</a:t>
            </a:r>
            <a:endParaRPr lang="sl-SI" altLang="en-US" sz="2400" b="1" dirty="0"/>
          </a:p>
          <a:p>
            <a:pPr algn="just">
              <a:lnSpc>
                <a:spcPct val="110000"/>
              </a:lnSpc>
            </a:pPr>
            <a:r>
              <a:rPr lang="sl-SI" altLang="en-US" sz="2400" b="1" dirty="0" smtClean="0"/>
              <a:t>Ključ </a:t>
            </a:r>
            <a:r>
              <a:rPr lang="sl-SI" altLang="en-US" sz="2400" b="1" dirty="0" err="1" smtClean="0"/>
              <a:t>nije</a:t>
            </a:r>
            <a:r>
              <a:rPr lang="sl-SI" altLang="en-US" sz="2400" b="1" dirty="0" smtClean="0"/>
              <a:t> samo ideja </a:t>
            </a:r>
            <a:r>
              <a:rPr lang="sl-SI" altLang="en-US" sz="2400" b="1" dirty="0" err="1" smtClean="0"/>
              <a:t>već</a:t>
            </a:r>
            <a:r>
              <a:rPr lang="sl-SI" altLang="en-US" sz="2400" b="1" dirty="0" smtClean="0"/>
              <a:t> i sposobnost da se </a:t>
            </a:r>
            <a:r>
              <a:rPr lang="sl-SI" altLang="en-US" sz="2400" b="1" dirty="0" err="1" smtClean="0"/>
              <a:t>okupi</a:t>
            </a:r>
            <a:r>
              <a:rPr lang="sl-SI" altLang="en-US" sz="2400" b="1" dirty="0" smtClean="0"/>
              <a:t> tim </a:t>
            </a:r>
            <a:r>
              <a:rPr lang="sl-SI" altLang="en-US" sz="2400" b="1" dirty="0" err="1" smtClean="0"/>
              <a:t>koji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će</a:t>
            </a:r>
            <a:r>
              <a:rPr lang="sl-SI" altLang="en-US" sz="2400" b="1" dirty="0" smtClean="0"/>
              <a:t> sprovesti </a:t>
            </a:r>
            <a:r>
              <a:rPr lang="sl-SI" altLang="en-US" sz="2400" b="1" dirty="0" err="1" smtClean="0"/>
              <a:t>ideju</a:t>
            </a:r>
            <a:r>
              <a:rPr lang="sl-SI" altLang="en-US" sz="2400" b="1" smtClean="0"/>
              <a:t> bolje od bilo koga. 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2915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506" y="321029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sz="5000" b="1" dirty="0" smtClean="0"/>
              <a:t>Hvala na pažnji!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126104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1215</TotalTime>
  <Words>1520</Words>
  <Application>Microsoft Office PowerPoint</Application>
  <PresentationFormat>Widescreen</PresentationFormat>
  <Paragraphs>284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Arial Black</vt:lpstr>
      <vt:lpstr>Calibri</vt:lpstr>
      <vt:lpstr>Century Gothic</vt:lpstr>
      <vt:lpstr>Impact</vt:lpstr>
      <vt:lpstr>Tahoma</vt:lpstr>
      <vt:lpstr>Times New Roman</vt:lpstr>
      <vt:lpstr>Wingdings</vt:lpstr>
      <vt:lpstr>Wingdings 3</vt:lpstr>
      <vt:lpstr>Wisp</vt:lpstr>
      <vt:lpstr>MENADŽMENT LJUDSKIH RESURSA U PREDUZETNIŠTVU</vt:lpstr>
      <vt:lpstr>SADRŽAJ</vt:lpstr>
      <vt:lpstr>UPRAVLJANJE LJUDSKIM RESURSIMA JE </vt:lpstr>
      <vt:lpstr>POJAM I DEFINICIJA ULJR</vt:lpstr>
      <vt:lpstr>Šta su ljudski resursi?</vt:lpstr>
      <vt:lpstr>Koje vrednosti ljudski resursi donose organizaciji?</vt:lpstr>
      <vt:lpstr>SADRŽAJ UPRAVLJANJA LJUDSKIM RESURSIMA (ULJR)</vt:lpstr>
      <vt:lpstr>ULJR – DODATNE  TEME </vt:lpstr>
      <vt:lpstr>PLANIRANJE LJUDSKIH RESURSA  </vt:lpstr>
      <vt:lpstr>PLANIRANJE LJUDSKIH RESURSA</vt:lpstr>
      <vt:lpstr>REGRUTACIJA </vt:lpstr>
      <vt:lpstr>SELEKCIJA </vt:lpstr>
      <vt:lpstr>OBUKA ZAPOSLENIH</vt:lpstr>
      <vt:lpstr>OBUKA ZAPOSLENIH</vt:lpstr>
      <vt:lpstr>RAZVOJ ZAPOSLENIH </vt:lpstr>
      <vt:lpstr>OCENA PERFORMANSI  </vt:lpstr>
      <vt:lpstr>OCENA PERFORMANSI  </vt:lpstr>
      <vt:lpstr>OCENA PERFORMANSI</vt:lpstr>
      <vt:lpstr>KOMPENZACIJA ZAPOSLENIH </vt:lpstr>
      <vt:lpstr>KOMPONENTE SISTEMA KOMPENZACIJE</vt:lpstr>
      <vt:lpstr>KOMPONENTE SISTEMA KOMPENZACIJE</vt:lpstr>
      <vt:lpstr>RADNI ODNOSI  I ZAŠTITA ZAPOSLENIH  </vt:lpstr>
      <vt:lpstr>ULOGE ULJR U ORGANIZACIJI </vt:lpstr>
      <vt:lpstr>ORGANIZACIJA ULJR</vt:lpstr>
      <vt:lpstr>ORGANIZACIJA ULJR </vt:lpstr>
      <vt:lpstr>ORGANIZACIJA ULJR</vt:lpstr>
      <vt:lpstr>ORGANIZACIJA ULJR</vt:lpstr>
      <vt:lpstr>ORGANIZACIJA ULJR</vt:lpstr>
      <vt:lpstr>PowerPoint Presentation</vt:lpstr>
      <vt:lpstr>PREDUSLOVI IZGRADNJE EFIKASNE FUNKCIJE ULJR</vt:lpstr>
      <vt:lpstr>PREDUSLOVI IZGRADNJE EFIKASNE FUNKCIJE ULJR</vt:lpstr>
      <vt:lpstr>PROCENA USPEŠNOSTI ULJR</vt:lpstr>
      <vt:lpstr>TIMOVI I TIMSKI RAD</vt:lpstr>
      <vt:lpstr>Hvala na pažnji!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 preduzetništvo</dc:title>
  <dc:creator>mina</dc:creator>
  <cp:lastModifiedBy>Renata Pindzo</cp:lastModifiedBy>
  <cp:revision>191</cp:revision>
  <dcterms:created xsi:type="dcterms:W3CDTF">2019-10-10T18:53:35Z</dcterms:created>
  <dcterms:modified xsi:type="dcterms:W3CDTF">2019-12-14T21:30:39Z</dcterms:modified>
</cp:coreProperties>
</file>