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90" r:id="rId22"/>
    <p:sldId id="291" r:id="rId23"/>
    <p:sldId id="292" r:id="rId24"/>
    <p:sldId id="293" r:id="rId25"/>
    <p:sldId id="294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96" r:id="rId36"/>
    <p:sldId id="297" r:id="rId37"/>
    <p:sldId id="295" r:id="rId38"/>
    <p:sldId id="285" r:id="rId39"/>
    <p:sldId id="286" r:id="rId40"/>
    <p:sldId id="298" r:id="rId41"/>
    <p:sldId id="287" r:id="rId42"/>
    <p:sldId id="288" r:id="rId43"/>
    <p:sldId id="289" r:id="rId44"/>
    <p:sldId id="299" r:id="rId45"/>
    <p:sldId id="300" r:id="rId46"/>
  </p:sldIdLst>
  <p:sldSz cx="9144000" cy="6858000" type="screen4x3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4350" y="5344795"/>
            <a:ext cx="8629650" cy="12573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0559" y="1737359"/>
            <a:ext cx="7874000" cy="85343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0719" y="579119"/>
            <a:ext cx="7843520" cy="202183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76960" y="2834639"/>
            <a:ext cx="7051040" cy="853440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87120" y="1676400"/>
            <a:ext cx="7020559" cy="202183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56079" y="3931919"/>
            <a:ext cx="5699760" cy="85343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66239" y="2773679"/>
            <a:ext cx="5669279" cy="202184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46822" y="840739"/>
            <a:ext cx="6466840" cy="3322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1">
                <a:solidFill>
                  <a:srgbClr val="4E3A2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163059" y="5062283"/>
            <a:ext cx="4639309" cy="9004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4E3A2F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25.04.2025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1">
                <a:solidFill>
                  <a:srgbClr val="4E3A2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4E3A2F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25.04.2025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1">
                <a:solidFill>
                  <a:srgbClr val="4E3A2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25.04.2025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4350" y="1045844"/>
            <a:ext cx="8629650" cy="19557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52880" y="2885439"/>
            <a:ext cx="6664959" cy="103631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67839" y="4226559"/>
            <a:ext cx="5760720" cy="103631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1">
                <a:solidFill>
                  <a:srgbClr val="4E3A2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25.04.2025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25.04.2025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14350" y="1045844"/>
            <a:ext cx="8629650" cy="1955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7050" y="216471"/>
            <a:ext cx="8238490" cy="14909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1">
                <a:solidFill>
                  <a:srgbClr val="4E3A2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857" y="1579499"/>
            <a:ext cx="8546465" cy="39738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4E3A2F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25.04.2025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9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12" Type="http://schemas.openxmlformats.org/officeDocument/2006/relationships/image" Target="../media/image88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2.png"/><Relationship Id="rId11" Type="http://schemas.openxmlformats.org/officeDocument/2006/relationships/image" Target="../media/image87.png"/><Relationship Id="rId5" Type="http://schemas.openxmlformats.org/officeDocument/2006/relationships/image" Target="../media/image81.png"/><Relationship Id="rId10" Type="http://schemas.openxmlformats.org/officeDocument/2006/relationships/image" Target="../media/image86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107.pn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12" Type="http://schemas.openxmlformats.org/officeDocument/2006/relationships/image" Target="../media/image106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0.png"/><Relationship Id="rId11" Type="http://schemas.openxmlformats.org/officeDocument/2006/relationships/image" Target="../media/image105.png"/><Relationship Id="rId5" Type="http://schemas.openxmlformats.org/officeDocument/2006/relationships/image" Target="../media/image99.png"/><Relationship Id="rId10" Type="http://schemas.openxmlformats.org/officeDocument/2006/relationships/image" Target="../media/image104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99"/>
              </a:lnSpc>
              <a:spcBef>
                <a:spcPts val="100"/>
              </a:spcBef>
            </a:pPr>
            <a:r>
              <a:rPr sz="7200" spc="-755" dirty="0"/>
              <a:t>ОСНОВИ</a:t>
            </a:r>
            <a:r>
              <a:rPr sz="7200" spc="-415" dirty="0"/>
              <a:t> </a:t>
            </a:r>
            <a:r>
              <a:rPr sz="7200" spc="-855" dirty="0"/>
              <a:t>ПРАВА </a:t>
            </a:r>
            <a:r>
              <a:rPr sz="7200" spc="-660" dirty="0"/>
              <a:t>ПРИВРЕДНИХ </a:t>
            </a:r>
            <a:r>
              <a:rPr sz="7200" spc="-880" dirty="0"/>
              <a:t>ДРУШТАВА</a:t>
            </a:r>
            <a:endParaRPr sz="7200"/>
          </a:p>
        </p:txBody>
      </p:sp>
      <p:sp>
        <p:nvSpPr>
          <p:cNvPr id="3" name="object 3"/>
          <p:cNvSpPr txBox="1">
            <a:spLocks noGrp="1"/>
          </p:cNvSpPr>
          <p:nvPr>
            <p:ph type="subTitle" idx="4"/>
          </p:nvPr>
        </p:nvSpPr>
        <p:spPr>
          <a:xfrm>
            <a:off x="4163059" y="5062283"/>
            <a:ext cx="4639309" cy="4560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600"/>
              </a:lnSpc>
              <a:spcBef>
                <a:spcPts val="100"/>
              </a:spcBef>
            </a:pPr>
            <a:r>
              <a:rPr lang="sr-Cyrl-RS" sz="2400" dirty="0" smtClean="0">
                <a:solidFill>
                  <a:srgbClr val="443329"/>
                </a:solidFill>
              </a:rPr>
              <a:t>Проф</a:t>
            </a:r>
            <a:r>
              <a:rPr sz="2400" smtClean="0">
                <a:solidFill>
                  <a:srgbClr val="443329"/>
                </a:solidFill>
              </a:rPr>
              <a:t>.</a:t>
            </a:r>
            <a:r>
              <a:rPr sz="2400" spc="-25" smtClean="0">
                <a:solidFill>
                  <a:srgbClr val="443329"/>
                </a:solidFill>
              </a:rPr>
              <a:t> </a:t>
            </a:r>
            <a:r>
              <a:rPr sz="2400" dirty="0">
                <a:solidFill>
                  <a:srgbClr val="443329"/>
                </a:solidFill>
              </a:rPr>
              <a:t>др</a:t>
            </a:r>
            <a:r>
              <a:rPr sz="2400" spc="-50" dirty="0">
                <a:solidFill>
                  <a:srgbClr val="443329"/>
                </a:solidFill>
              </a:rPr>
              <a:t> </a:t>
            </a:r>
            <a:r>
              <a:rPr sz="2400" spc="-25" dirty="0">
                <a:solidFill>
                  <a:srgbClr val="443329"/>
                </a:solidFill>
              </a:rPr>
              <a:t>Борко</a:t>
            </a:r>
            <a:r>
              <a:rPr sz="2400" spc="-90" dirty="0">
                <a:solidFill>
                  <a:srgbClr val="443329"/>
                </a:solidFill>
              </a:rPr>
              <a:t> </a:t>
            </a:r>
            <a:r>
              <a:rPr sz="2400" spc="-10" dirty="0">
                <a:solidFill>
                  <a:srgbClr val="443329"/>
                </a:solidFill>
              </a:rPr>
              <a:t>Михајловић</a:t>
            </a: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4350" y="81280"/>
            <a:ext cx="8629650" cy="1361440"/>
            <a:chOff x="514350" y="81280"/>
            <a:chExt cx="8629650" cy="1361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45919" y="853439"/>
              <a:ext cx="6177280" cy="5689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56080" y="81280"/>
              <a:ext cx="6156960" cy="1361440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457200" y="812800"/>
            <a:ext cx="8412480" cy="1361440"/>
            <a:chOff x="457200" y="812800"/>
            <a:chExt cx="8412480" cy="136144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1584959"/>
              <a:ext cx="8412480" cy="5689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7360" y="812800"/>
              <a:ext cx="8392160" cy="136143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27660" marR="5080" indent="1189355">
              <a:lnSpc>
                <a:spcPct val="100000"/>
              </a:lnSpc>
              <a:spcBef>
                <a:spcPts val="105"/>
              </a:spcBef>
            </a:pPr>
            <a:r>
              <a:rPr spc="-560" dirty="0"/>
              <a:t>ОПШТА</a:t>
            </a:r>
            <a:r>
              <a:rPr spc="-340" dirty="0"/>
              <a:t> </a:t>
            </a:r>
            <a:r>
              <a:rPr spc="-530" dirty="0"/>
              <a:t>ПРАВИЛА</a:t>
            </a:r>
            <a:r>
              <a:rPr spc="-345" dirty="0"/>
              <a:t> </a:t>
            </a:r>
            <a:r>
              <a:rPr spc="-690" dirty="0"/>
              <a:t>О </a:t>
            </a:r>
            <a:r>
              <a:rPr spc="-390" dirty="0"/>
              <a:t>ПРИВРЕДНИМ</a:t>
            </a:r>
            <a:r>
              <a:rPr spc="-325" dirty="0"/>
              <a:t> </a:t>
            </a:r>
            <a:r>
              <a:rPr spc="-475" dirty="0"/>
              <a:t>ДРУШТВИМА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83857" y="1815274"/>
            <a:ext cx="3849370" cy="4451985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358140" indent="-345440">
              <a:lnSpc>
                <a:spcPct val="100000"/>
              </a:lnSpc>
              <a:spcBef>
                <a:spcPts val="525"/>
              </a:spcBef>
              <a:buClr>
                <a:srgbClr val="EFA12D"/>
              </a:buClr>
              <a:buSzPct val="66666"/>
              <a:buFont typeface="Wingdings"/>
              <a:buChar char=""/>
              <a:tabLst>
                <a:tab pos="358140" algn="l"/>
              </a:tabLst>
            </a:pPr>
            <a:r>
              <a:rPr sz="22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Дефиниција</a:t>
            </a:r>
            <a:endParaRPr sz="2250">
              <a:latin typeface="Franklin Gothic Medium"/>
              <a:cs typeface="Franklin Gothic Medium"/>
            </a:endParaRPr>
          </a:p>
          <a:p>
            <a:pPr marL="358140" indent="-345440">
              <a:lnSpc>
                <a:spcPct val="100000"/>
              </a:lnSpc>
              <a:spcBef>
                <a:spcPts val="425"/>
              </a:spcBef>
              <a:buClr>
                <a:srgbClr val="EFA12D"/>
              </a:buClr>
              <a:buSzPct val="66666"/>
              <a:buFont typeface="Wingdings"/>
              <a:buChar char=""/>
              <a:tabLst>
                <a:tab pos="358140" algn="l"/>
              </a:tabLst>
            </a:pPr>
            <a:r>
              <a:rPr sz="225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Правне</a:t>
            </a:r>
            <a:r>
              <a:rPr sz="2250" spc="-16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2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форме</a:t>
            </a:r>
            <a:endParaRPr sz="2250">
              <a:latin typeface="Franklin Gothic Medium"/>
              <a:cs typeface="Franklin Gothic Medium"/>
            </a:endParaRPr>
          </a:p>
          <a:p>
            <a:pPr marL="358140" indent="-345440">
              <a:lnSpc>
                <a:spcPct val="100000"/>
              </a:lnSpc>
              <a:spcBef>
                <a:spcPts val="505"/>
              </a:spcBef>
              <a:buClr>
                <a:srgbClr val="EFA12D"/>
              </a:buClr>
              <a:buSzPct val="66666"/>
              <a:buFont typeface="Wingdings"/>
              <a:buChar char=""/>
              <a:tabLst>
                <a:tab pos="358140" algn="l"/>
              </a:tabLst>
            </a:pPr>
            <a:r>
              <a:rPr sz="22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Оснивање</a:t>
            </a:r>
            <a:endParaRPr sz="2250">
              <a:latin typeface="Franklin Gothic Medium"/>
              <a:cs typeface="Franklin Gothic Medium"/>
            </a:endParaRPr>
          </a:p>
          <a:p>
            <a:pPr marL="358140" indent="-345440">
              <a:lnSpc>
                <a:spcPct val="100000"/>
              </a:lnSpc>
              <a:spcBef>
                <a:spcPts val="425"/>
              </a:spcBef>
              <a:buClr>
                <a:srgbClr val="EFA12D"/>
              </a:buClr>
              <a:buSzPct val="66666"/>
              <a:buFont typeface="Wingdings"/>
              <a:buChar char=""/>
              <a:tabLst>
                <a:tab pos="358140" algn="l"/>
              </a:tabLst>
            </a:pPr>
            <a:r>
              <a:rPr sz="22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Имовина</a:t>
            </a:r>
            <a:endParaRPr sz="2250">
              <a:latin typeface="Franklin Gothic Medium"/>
              <a:cs typeface="Franklin Gothic Medium"/>
            </a:endParaRPr>
          </a:p>
          <a:p>
            <a:pPr marL="358140" indent="-345440">
              <a:lnSpc>
                <a:spcPct val="100000"/>
              </a:lnSpc>
              <a:spcBef>
                <a:spcPts val="505"/>
              </a:spcBef>
              <a:buClr>
                <a:srgbClr val="EFA12D"/>
              </a:buClr>
              <a:buSzPct val="66666"/>
              <a:buFont typeface="Wingdings"/>
              <a:buChar char=""/>
              <a:tabLst>
                <a:tab pos="358140" algn="l"/>
              </a:tabLst>
            </a:pPr>
            <a:r>
              <a:rPr sz="22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Пословно</a:t>
            </a:r>
            <a:r>
              <a:rPr sz="2250" spc="-28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25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име</a:t>
            </a:r>
            <a:endParaRPr sz="2250">
              <a:latin typeface="Franklin Gothic Medium"/>
              <a:cs typeface="Franklin Gothic Medium"/>
            </a:endParaRPr>
          </a:p>
          <a:p>
            <a:pPr marL="358140" indent="-345440">
              <a:lnSpc>
                <a:spcPct val="100000"/>
              </a:lnSpc>
              <a:spcBef>
                <a:spcPts val="505"/>
              </a:spcBef>
              <a:buClr>
                <a:srgbClr val="EFA12D"/>
              </a:buClr>
              <a:buSzPct val="66666"/>
              <a:buFont typeface="Wingdings"/>
              <a:buChar char=""/>
              <a:tabLst>
                <a:tab pos="358140" algn="l"/>
              </a:tabLst>
            </a:pPr>
            <a:r>
              <a:rPr sz="22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Седиште</a:t>
            </a:r>
            <a:endParaRPr sz="2250">
              <a:latin typeface="Franklin Gothic Medium"/>
              <a:cs typeface="Franklin Gothic Medium"/>
            </a:endParaRPr>
          </a:p>
          <a:p>
            <a:pPr marL="358140" indent="-345440">
              <a:lnSpc>
                <a:spcPct val="100000"/>
              </a:lnSpc>
              <a:spcBef>
                <a:spcPts val="425"/>
              </a:spcBef>
              <a:buClr>
                <a:srgbClr val="EFA12D"/>
              </a:buClr>
              <a:buSzPct val="66666"/>
              <a:buFont typeface="Wingdings"/>
              <a:buChar char=""/>
              <a:tabLst>
                <a:tab pos="358140" algn="l"/>
              </a:tabLst>
            </a:pPr>
            <a:r>
              <a:rPr sz="22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Делатност</a:t>
            </a:r>
            <a:endParaRPr sz="2250">
              <a:latin typeface="Franklin Gothic Medium"/>
              <a:cs typeface="Franklin Gothic Medium"/>
            </a:endParaRPr>
          </a:p>
          <a:p>
            <a:pPr marL="358140" indent="-345440">
              <a:lnSpc>
                <a:spcPct val="100000"/>
              </a:lnSpc>
              <a:spcBef>
                <a:spcPts val="505"/>
              </a:spcBef>
              <a:buClr>
                <a:srgbClr val="EFA12D"/>
              </a:buClr>
              <a:buSzPct val="66666"/>
              <a:buFont typeface="Wingdings"/>
              <a:buChar char=""/>
              <a:tabLst>
                <a:tab pos="358140" algn="l"/>
              </a:tabLst>
            </a:pPr>
            <a:r>
              <a:rPr sz="22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Регистрација</a:t>
            </a:r>
            <a:endParaRPr sz="2250">
              <a:latin typeface="Franklin Gothic Medium"/>
              <a:cs typeface="Franklin Gothic Medium"/>
            </a:endParaRPr>
          </a:p>
          <a:p>
            <a:pPr marL="358140" indent="-345440">
              <a:lnSpc>
                <a:spcPct val="100000"/>
              </a:lnSpc>
              <a:spcBef>
                <a:spcPts val="425"/>
              </a:spcBef>
              <a:buClr>
                <a:srgbClr val="EFA12D"/>
              </a:buClr>
              <a:buSzPct val="66666"/>
              <a:buFont typeface="Wingdings"/>
              <a:buChar char=""/>
              <a:tabLst>
                <a:tab pos="358140" algn="l"/>
              </a:tabLst>
            </a:pPr>
            <a:r>
              <a:rPr sz="2250" spc="-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Правни</a:t>
            </a:r>
            <a:r>
              <a:rPr sz="2250" spc="-18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2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субјективитет</a:t>
            </a:r>
            <a:endParaRPr sz="2250">
              <a:latin typeface="Franklin Gothic Medium"/>
              <a:cs typeface="Franklin Gothic Medium"/>
            </a:endParaRPr>
          </a:p>
          <a:p>
            <a:pPr marL="358140" indent="-345440">
              <a:lnSpc>
                <a:spcPct val="100000"/>
              </a:lnSpc>
              <a:spcBef>
                <a:spcPts val="500"/>
              </a:spcBef>
              <a:buClr>
                <a:srgbClr val="EFA12D"/>
              </a:buClr>
              <a:buSzPct val="66666"/>
              <a:buFont typeface="Wingdings"/>
              <a:buChar char=""/>
              <a:tabLst>
                <a:tab pos="358140" algn="l"/>
              </a:tabLst>
            </a:pPr>
            <a:r>
              <a:rPr sz="2250" spc="-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Пробијање</a:t>
            </a:r>
            <a:r>
              <a:rPr sz="2250" spc="-1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25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правне</a:t>
            </a:r>
            <a:r>
              <a:rPr sz="2250" spc="-1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2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личности</a:t>
            </a:r>
            <a:endParaRPr sz="2250">
              <a:latin typeface="Franklin Gothic Medium"/>
              <a:cs typeface="Franklin Gothic Medium"/>
            </a:endParaRPr>
          </a:p>
          <a:p>
            <a:pPr marL="358140" indent="-345440">
              <a:lnSpc>
                <a:spcPct val="100000"/>
              </a:lnSpc>
              <a:spcBef>
                <a:spcPts val="505"/>
              </a:spcBef>
              <a:buClr>
                <a:srgbClr val="EFA12D"/>
              </a:buClr>
              <a:buSzPct val="66666"/>
              <a:buFont typeface="Wingdings"/>
              <a:buChar char=""/>
              <a:tabLst>
                <a:tab pos="358140" algn="l"/>
              </a:tabLst>
            </a:pPr>
            <a:r>
              <a:rPr sz="22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Заступници</a:t>
            </a:r>
            <a:endParaRPr sz="225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77519" y="50800"/>
            <a:ext cx="8666480" cy="1361440"/>
            <a:chOff x="477519" y="50800"/>
            <a:chExt cx="8666480" cy="1361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7519" y="812800"/>
              <a:ext cx="8503920" cy="5791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7679" y="50800"/>
              <a:ext cx="8483600" cy="1361439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2915920" y="782319"/>
            <a:ext cx="3495040" cy="1361440"/>
            <a:chOff x="2915920" y="782319"/>
            <a:chExt cx="3495040" cy="136144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15920" y="1544319"/>
              <a:ext cx="3495039" cy="5791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26080" y="782319"/>
              <a:ext cx="3474720" cy="136143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88920" marR="5080" indent="-2441575">
              <a:lnSpc>
                <a:spcPct val="100000"/>
              </a:lnSpc>
              <a:spcBef>
                <a:spcPts val="105"/>
              </a:spcBef>
            </a:pPr>
            <a:r>
              <a:rPr spc="-455" dirty="0"/>
              <a:t>ДЕФИНИЦИЈА</a:t>
            </a:r>
            <a:r>
              <a:rPr spc="-320" dirty="0"/>
              <a:t> </a:t>
            </a:r>
            <a:r>
              <a:rPr spc="-495" dirty="0"/>
              <a:t>ПРИВРЕДНОГ </a:t>
            </a:r>
            <a:r>
              <a:rPr spc="-540" dirty="0"/>
              <a:t>ДРУШТВА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83857" y="1798574"/>
            <a:ext cx="8540115" cy="30480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8775" marR="12700" indent="-346075" algn="just">
              <a:lnSpc>
                <a:spcPct val="100000"/>
              </a:lnSpc>
              <a:spcBef>
                <a:spcPts val="105"/>
              </a:spcBef>
              <a:buClr>
                <a:srgbClr val="EFA12D"/>
              </a:buClr>
              <a:buSzPct val="70312"/>
              <a:buFont typeface="Wingdings"/>
              <a:buChar char=""/>
              <a:tabLst>
                <a:tab pos="358775" algn="l"/>
              </a:tabLst>
            </a:pP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Привредно</a:t>
            </a:r>
            <a:r>
              <a:rPr sz="3200" spc="5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 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друштво</a:t>
            </a:r>
            <a:r>
              <a:rPr sz="3200" spc="5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 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је</a:t>
            </a:r>
            <a:r>
              <a:rPr sz="3200" spc="50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  </a:t>
            </a:r>
            <a:r>
              <a:rPr sz="3200" spc="-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најзначајнији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организациони</a:t>
            </a:r>
            <a:r>
              <a:rPr sz="3200" spc="5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облик</a:t>
            </a:r>
            <a:r>
              <a:rPr sz="3200" spc="5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обављања</a:t>
            </a:r>
            <a:r>
              <a:rPr sz="3200" spc="5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привредне делатности.</a:t>
            </a:r>
            <a:endParaRPr sz="3200">
              <a:latin typeface="Franklin Gothic Medium"/>
              <a:cs typeface="Franklin Gothic Medium"/>
            </a:endParaRPr>
          </a:p>
          <a:p>
            <a:pPr marL="358775" marR="5080" indent="-346075" algn="just">
              <a:lnSpc>
                <a:spcPct val="100000"/>
              </a:lnSpc>
              <a:spcBef>
                <a:spcPts val="740"/>
              </a:spcBef>
              <a:buClr>
                <a:srgbClr val="EFA12D"/>
              </a:buClr>
              <a:buSzPct val="70312"/>
              <a:buFont typeface="Wingdings"/>
              <a:buChar char=""/>
              <a:tabLst>
                <a:tab pos="358775" algn="l"/>
              </a:tabLst>
            </a:pP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Привредно</a:t>
            </a:r>
            <a:r>
              <a:rPr sz="3200" spc="3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друштво</a:t>
            </a:r>
            <a:r>
              <a:rPr sz="3200" spc="37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је</a:t>
            </a:r>
            <a:r>
              <a:rPr sz="3200" spc="36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правно</a:t>
            </a:r>
            <a:r>
              <a:rPr sz="3200" spc="3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лице</a:t>
            </a:r>
            <a:r>
              <a:rPr sz="3200" spc="3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2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које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обавља</a:t>
            </a:r>
            <a:r>
              <a:rPr sz="3200" spc="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привредну</a:t>
            </a:r>
            <a:r>
              <a:rPr sz="3200" spc="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делатност</a:t>
            </a:r>
            <a:r>
              <a:rPr sz="3200" spc="8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</a:t>
            </a:r>
            <a:r>
              <a:rPr sz="3200" spc="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циљу</a:t>
            </a:r>
            <a:r>
              <a:rPr sz="3200" spc="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стицања 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добити.</a:t>
            </a:r>
            <a:endParaRPr sz="32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1920" y="50800"/>
            <a:ext cx="9022080" cy="1361440"/>
            <a:chOff x="121920" y="50800"/>
            <a:chExt cx="9022080" cy="1361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920" y="822959"/>
              <a:ext cx="9022080" cy="5689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2080" y="50800"/>
              <a:ext cx="9011920" cy="1361439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2753360" y="782319"/>
            <a:ext cx="3820160" cy="1361440"/>
            <a:chOff x="2753360" y="782319"/>
            <a:chExt cx="3820160" cy="136144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53360" y="1554479"/>
              <a:ext cx="3820160" cy="5689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63520" y="782319"/>
              <a:ext cx="3799839" cy="136143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06730" y="216852"/>
            <a:ext cx="8300084" cy="14909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46680" marR="5080" indent="-2634615">
              <a:lnSpc>
                <a:spcPct val="100000"/>
              </a:lnSpc>
              <a:spcBef>
                <a:spcPts val="105"/>
              </a:spcBef>
            </a:pPr>
            <a:r>
              <a:rPr spc="-500" dirty="0"/>
              <a:t>ПРАВНЕ</a:t>
            </a:r>
            <a:r>
              <a:rPr spc="-370" dirty="0"/>
              <a:t> </a:t>
            </a:r>
            <a:r>
              <a:rPr spc="-360" dirty="0"/>
              <a:t>ФОРМЕ</a:t>
            </a:r>
            <a:r>
              <a:rPr spc="-355" dirty="0"/>
              <a:t> </a:t>
            </a:r>
            <a:r>
              <a:rPr spc="-420" dirty="0"/>
              <a:t>ПРИВРЕДНИХ </a:t>
            </a:r>
            <a:r>
              <a:rPr spc="-575" dirty="0"/>
              <a:t>ДРУШТАВА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83857" y="1501330"/>
            <a:ext cx="6512559" cy="3933190"/>
          </a:xfrm>
          <a:prstGeom prst="rect">
            <a:avLst/>
          </a:prstGeom>
        </p:spPr>
        <p:txBody>
          <a:bodyPr vert="horz" wrap="square" lIns="0" tIns="155575" rIns="0" bIns="0" rtlCol="0">
            <a:spAutoFit/>
          </a:bodyPr>
          <a:lstStyle/>
          <a:p>
            <a:pPr marL="358140" indent="-345440">
              <a:lnSpc>
                <a:spcPct val="100000"/>
              </a:lnSpc>
              <a:spcBef>
                <a:spcPts val="1225"/>
              </a:spcBef>
              <a:buClr>
                <a:srgbClr val="EFA12D"/>
              </a:buClr>
              <a:buSzPct val="70454"/>
              <a:buFont typeface="Wingdings"/>
              <a:buChar char=""/>
              <a:tabLst>
                <a:tab pos="358140" algn="l"/>
              </a:tabLst>
            </a:pPr>
            <a:r>
              <a:rPr sz="4400" spc="-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Ортачко</a:t>
            </a:r>
            <a:r>
              <a:rPr sz="4400" spc="-1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друштво</a:t>
            </a:r>
            <a:endParaRPr sz="4400">
              <a:latin typeface="Franklin Gothic Medium"/>
              <a:cs typeface="Franklin Gothic Medium"/>
            </a:endParaRPr>
          </a:p>
          <a:p>
            <a:pPr marL="358140" indent="-345440">
              <a:lnSpc>
                <a:spcPct val="100000"/>
              </a:lnSpc>
              <a:spcBef>
                <a:spcPts val="1130"/>
              </a:spcBef>
              <a:buClr>
                <a:srgbClr val="EFA12D"/>
              </a:buClr>
              <a:buSzPct val="70454"/>
              <a:buFont typeface="Wingdings"/>
              <a:buChar char=""/>
              <a:tabLst>
                <a:tab pos="358140" algn="l"/>
              </a:tabLst>
            </a:pPr>
            <a:r>
              <a:rPr sz="440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Командитно</a:t>
            </a:r>
            <a:r>
              <a:rPr sz="4400" spc="-2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друштво</a:t>
            </a:r>
            <a:endParaRPr sz="4400">
              <a:latin typeface="Franklin Gothic Medium"/>
              <a:cs typeface="Franklin Gothic Medium"/>
            </a:endParaRPr>
          </a:p>
          <a:p>
            <a:pPr marL="358775" marR="5080" indent="-346075">
              <a:lnSpc>
                <a:spcPct val="100000"/>
              </a:lnSpc>
              <a:spcBef>
                <a:spcPts val="1050"/>
              </a:spcBef>
              <a:buClr>
                <a:srgbClr val="EFA12D"/>
              </a:buClr>
              <a:buSzPct val="70454"/>
              <a:buFont typeface="Wingdings"/>
              <a:buChar char=""/>
              <a:tabLst>
                <a:tab pos="358775" algn="l"/>
              </a:tabLst>
            </a:pPr>
            <a:r>
              <a:rPr sz="4400" spc="-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Друштво</a:t>
            </a:r>
            <a:r>
              <a:rPr sz="4400" spc="-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са</a:t>
            </a:r>
            <a:r>
              <a:rPr sz="4400" spc="-1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40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ограниченом </a:t>
            </a:r>
            <a:r>
              <a:rPr sz="4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одговорношћу</a:t>
            </a:r>
            <a:endParaRPr sz="4400">
              <a:latin typeface="Franklin Gothic Medium"/>
              <a:cs typeface="Franklin Gothic Medium"/>
            </a:endParaRPr>
          </a:p>
          <a:p>
            <a:pPr marL="358140" indent="-345440">
              <a:lnSpc>
                <a:spcPct val="100000"/>
              </a:lnSpc>
              <a:spcBef>
                <a:spcPts val="1060"/>
              </a:spcBef>
              <a:buClr>
                <a:srgbClr val="EFA12D"/>
              </a:buClr>
              <a:buSzPct val="70454"/>
              <a:buFont typeface="Wingdings"/>
              <a:buChar char=""/>
              <a:tabLst>
                <a:tab pos="358140" algn="l"/>
              </a:tabLst>
            </a:pPr>
            <a:r>
              <a:rPr sz="4400" spc="-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Акционарско</a:t>
            </a:r>
            <a:r>
              <a:rPr sz="4400" spc="-1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друштво</a:t>
            </a:r>
            <a:endParaRPr sz="44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4350" y="50800"/>
            <a:ext cx="8629650" cy="1361440"/>
            <a:chOff x="514350" y="50800"/>
            <a:chExt cx="8629650" cy="1361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9519" y="822959"/>
              <a:ext cx="6969759" cy="5689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49680" y="50800"/>
              <a:ext cx="6949440" cy="1361439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812800" y="782319"/>
            <a:ext cx="7701280" cy="1361440"/>
            <a:chOff x="812800" y="782319"/>
            <a:chExt cx="7701280" cy="136144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2800" y="1554479"/>
              <a:ext cx="7701280" cy="5689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2960" y="782319"/>
              <a:ext cx="7680959" cy="136143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83260" marR="5080" indent="427355">
              <a:lnSpc>
                <a:spcPct val="100000"/>
              </a:lnSpc>
              <a:spcBef>
                <a:spcPts val="105"/>
              </a:spcBef>
            </a:pPr>
            <a:r>
              <a:rPr spc="-459" dirty="0"/>
              <a:t>СИСТЕМИ</a:t>
            </a:r>
            <a:r>
              <a:rPr spc="-325" dirty="0"/>
              <a:t> </a:t>
            </a:r>
            <a:r>
              <a:rPr spc="-530" dirty="0"/>
              <a:t>ОСНИВАЊА </a:t>
            </a:r>
            <a:r>
              <a:rPr spc="-420" dirty="0"/>
              <a:t>ПРИВРЕДНИХ</a:t>
            </a:r>
            <a:r>
              <a:rPr spc="-335" dirty="0"/>
              <a:t> </a:t>
            </a:r>
            <a:r>
              <a:rPr spc="-575" dirty="0"/>
              <a:t>ДРУШТАВА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83857" y="1717484"/>
            <a:ext cx="5494655" cy="3261995"/>
          </a:xfrm>
          <a:prstGeom prst="rect">
            <a:avLst/>
          </a:prstGeom>
        </p:spPr>
        <p:txBody>
          <a:bodyPr vert="horz" wrap="square" lIns="0" tIns="155575" rIns="0" bIns="0" rtlCol="0">
            <a:spAutoFit/>
          </a:bodyPr>
          <a:lstStyle/>
          <a:p>
            <a:pPr marL="358140" indent="-345440">
              <a:lnSpc>
                <a:spcPct val="100000"/>
              </a:lnSpc>
              <a:spcBef>
                <a:spcPts val="1225"/>
              </a:spcBef>
              <a:buClr>
                <a:srgbClr val="EFA12D"/>
              </a:buClr>
              <a:buSzPct val="70454"/>
              <a:buFont typeface="Wingdings"/>
              <a:buChar char=""/>
              <a:tabLst>
                <a:tab pos="358140" algn="l"/>
              </a:tabLst>
            </a:pPr>
            <a:r>
              <a:rPr sz="4400" spc="-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Нормативни</a:t>
            </a:r>
            <a:r>
              <a:rPr sz="4400" spc="-2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систем</a:t>
            </a:r>
            <a:endParaRPr sz="4400">
              <a:latin typeface="Franklin Gothic Medium"/>
              <a:cs typeface="Franklin Gothic Medium"/>
            </a:endParaRPr>
          </a:p>
          <a:p>
            <a:pPr marL="358140" indent="-345440">
              <a:lnSpc>
                <a:spcPct val="100000"/>
              </a:lnSpc>
              <a:spcBef>
                <a:spcPts val="1130"/>
              </a:spcBef>
              <a:buClr>
                <a:srgbClr val="EFA12D"/>
              </a:buClr>
              <a:buSzPct val="70454"/>
              <a:buFont typeface="Wingdings"/>
              <a:buChar char=""/>
              <a:tabLst>
                <a:tab pos="358140" algn="l"/>
              </a:tabLst>
            </a:pPr>
            <a:r>
              <a:rPr sz="4400" spc="-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Систем</a:t>
            </a:r>
            <a:r>
              <a:rPr sz="4400" spc="-2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одобрења</a:t>
            </a:r>
            <a:endParaRPr sz="4400">
              <a:latin typeface="Franklin Gothic Medium"/>
              <a:cs typeface="Franklin Gothic Medium"/>
            </a:endParaRPr>
          </a:p>
          <a:p>
            <a:pPr marL="358140" indent="-345440">
              <a:lnSpc>
                <a:spcPct val="100000"/>
              </a:lnSpc>
              <a:spcBef>
                <a:spcPts val="1050"/>
              </a:spcBef>
              <a:buClr>
                <a:srgbClr val="EFA12D"/>
              </a:buClr>
              <a:buSzPct val="70454"/>
              <a:buFont typeface="Wingdings"/>
              <a:buChar char=""/>
              <a:tabLst>
                <a:tab pos="358140" algn="l"/>
              </a:tabLst>
            </a:pPr>
            <a:r>
              <a:rPr sz="4400" spc="-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Законски</a:t>
            </a:r>
            <a:r>
              <a:rPr sz="4400" spc="-1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систем</a:t>
            </a:r>
            <a:endParaRPr sz="4400">
              <a:latin typeface="Franklin Gothic Medium"/>
              <a:cs typeface="Franklin Gothic Medium"/>
            </a:endParaRPr>
          </a:p>
          <a:p>
            <a:pPr marL="358140" indent="-345440">
              <a:lnSpc>
                <a:spcPct val="100000"/>
              </a:lnSpc>
              <a:spcBef>
                <a:spcPts val="1055"/>
              </a:spcBef>
              <a:buClr>
                <a:srgbClr val="EFA12D"/>
              </a:buClr>
              <a:buSzPct val="70454"/>
              <a:buFont typeface="Wingdings"/>
              <a:buChar char=""/>
              <a:tabLst>
                <a:tab pos="358140" algn="l"/>
              </a:tabLst>
            </a:pPr>
            <a:r>
              <a:rPr sz="44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Јавно-</a:t>
            </a:r>
            <a:r>
              <a:rPr sz="4400" spc="-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правни</a:t>
            </a:r>
            <a:r>
              <a:rPr sz="4400" spc="-18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400" spc="-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систем</a:t>
            </a:r>
            <a:endParaRPr sz="44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4350" y="304800"/>
            <a:ext cx="8629650" cy="1361440"/>
            <a:chOff x="514350" y="304800"/>
            <a:chExt cx="8629650" cy="1361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50719" y="1076959"/>
              <a:ext cx="5435600" cy="5689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60880" y="304800"/>
              <a:ext cx="5415280" cy="136143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37435" y="478218"/>
            <a:ext cx="4617720" cy="758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450" dirty="0"/>
              <a:t>ОСНИВАЧКИ</a:t>
            </a:r>
            <a:r>
              <a:rPr spc="-325" dirty="0"/>
              <a:t> </a:t>
            </a:r>
            <a:r>
              <a:rPr spc="-450" dirty="0"/>
              <a:t>АКТ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3857" y="1569338"/>
            <a:ext cx="8547735" cy="4197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8775" marR="5080" indent="-346075" algn="just">
              <a:lnSpc>
                <a:spcPct val="100000"/>
              </a:lnSpc>
              <a:spcBef>
                <a:spcPts val="105"/>
              </a:spcBef>
              <a:buClr>
                <a:srgbClr val="EFA12D"/>
              </a:buClr>
              <a:buSzPct val="70454"/>
              <a:buFont typeface="Wingdings"/>
              <a:buChar char=""/>
              <a:tabLst>
                <a:tab pos="358775" algn="l"/>
              </a:tabLst>
            </a:pPr>
            <a:r>
              <a:rPr sz="4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Оснивачки</a:t>
            </a:r>
            <a:r>
              <a:rPr sz="4400" spc="994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4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акт</a:t>
            </a:r>
            <a:r>
              <a:rPr sz="4400" spc="9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4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се</a:t>
            </a:r>
            <a:r>
              <a:rPr sz="4400" spc="100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4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доноси</a:t>
            </a:r>
            <a:r>
              <a:rPr sz="4400" spc="9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440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 </a:t>
            </a:r>
            <a:r>
              <a:rPr sz="4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форми</a:t>
            </a:r>
            <a:r>
              <a:rPr sz="4400" spc="7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уговора</a:t>
            </a:r>
            <a:r>
              <a:rPr sz="4400" spc="7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</a:t>
            </a:r>
            <a:r>
              <a:rPr sz="4400" spc="7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оснивању</a:t>
            </a:r>
            <a:r>
              <a:rPr sz="4400" spc="7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4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или </a:t>
            </a:r>
            <a:r>
              <a:rPr sz="44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одлуке</a:t>
            </a:r>
            <a:r>
              <a:rPr sz="4400" spc="-1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</a:t>
            </a:r>
            <a:r>
              <a:rPr sz="4400" spc="-1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оснивању.</a:t>
            </a:r>
            <a:endParaRPr sz="4400">
              <a:latin typeface="Franklin Gothic Medium"/>
              <a:cs typeface="Franklin Gothic Medium"/>
            </a:endParaRPr>
          </a:p>
          <a:p>
            <a:pPr marL="358775" marR="16510" indent="-346075" algn="just">
              <a:lnSpc>
                <a:spcPct val="100000"/>
              </a:lnSpc>
              <a:spcBef>
                <a:spcPts val="1145"/>
              </a:spcBef>
              <a:buClr>
                <a:srgbClr val="EFA12D"/>
              </a:buClr>
              <a:buSzPct val="70454"/>
              <a:buFont typeface="Wingdings"/>
              <a:buChar char=""/>
              <a:tabLst>
                <a:tab pos="358775" algn="l"/>
              </a:tabLst>
            </a:pPr>
            <a:r>
              <a:rPr sz="4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Уговор</a:t>
            </a:r>
            <a:r>
              <a:rPr sz="4400" spc="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4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</a:t>
            </a:r>
            <a:r>
              <a:rPr sz="4400" spc="7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4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оснивању</a:t>
            </a:r>
            <a:r>
              <a:rPr sz="4400" spc="6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4400" spc="-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привредног </a:t>
            </a:r>
            <a:r>
              <a:rPr sz="44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</a:t>
            </a:r>
            <a:r>
              <a:rPr sz="4400" spc="-1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има</a:t>
            </a:r>
            <a:r>
              <a:rPr sz="4400" spc="-18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400" spc="-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облигационоправна </a:t>
            </a:r>
            <a:r>
              <a:rPr sz="4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</a:t>
            </a:r>
            <a:r>
              <a:rPr sz="4400" spc="-2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400" spc="-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статусна</a:t>
            </a:r>
            <a:r>
              <a:rPr sz="4400" spc="-114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дејства.</a:t>
            </a:r>
            <a:endParaRPr sz="44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4350" y="121920"/>
            <a:ext cx="8629650" cy="1361440"/>
            <a:chOff x="514350" y="121920"/>
            <a:chExt cx="8629650" cy="1361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4719" y="894079"/>
              <a:ext cx="7589520" cy="5689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4880" y="121920"/>
              <a:ext cx="7569200" cy="1361439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2915920" y="853439"/>
            <a:ext cx="3495040" cy="1361440"/>
            <a:chOff x="2915920" y="853439"/>
            <a:chExt cx="3495040" cy="136144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15920" y="1625599"/>
              <a:ext cx="3495039" cy="5689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26080" y="853439"/>
              <a:ext cx="3474720" cy="136143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320419" y="288543"/>
            <a:ext cx="6660515" cy="14909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995805" marR="5080" indent="-1983739">
              <a:lnSpc>
                <a:spcPct val="100200"/>
              </a:lnSpc>
              <a:spcBef>
                <a:spcPts val="90"/>
              </a:spcBef>
            </a:pPr>
            <a:r>
              <a:rPr spc="-420" dirty="0"/>
              <a:t>ИМОВИНА</a:t>
            </a:r>
            <a:r>
              <a:rPr spc="-335" dirty="0"/>
              <a:t> </a:t>
            </a:r>
            <a:r>
              <a:rPr spc="-484" dirty="0"/>
              <a:t>ПРИВРЕДНОГ </a:t>
            </a:r>
            <a:r>
              <a:rPr spc="-540" dirty="0"/>
              <a:t>ДРУШТВА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83857" y="1717484"/>
            <a:ext cx="4613275" cy="2457450"/>
          </a:xfrm>
          <a:prstGeom prst="rect">
            <a:avLst/>
          </a:prstGeom>
        </p:spPr>
        <p:txBody>
          <a:bodyPr vert="horz" wrap="square" lIns="0" tIns="155575" rIns="0" bIns="0" rtlCol="0">
            <a:spAutoFit/>
          </a:bodyPr>
          <a:lstStyle/>
          <a:p>
            <a:pPr marL="500380" indent="-487680">
              <a:lnSpc>
                <a:spcPct val="100000"/>
              </a:lnSpc>
              <a:spcBef>
                <a:spcPts val="1225"/>
              </a:spcBef>
              <a:buClr>
                <a:srgbClr val="EFA12D"/>
              </a:buClr>
              <a:buSzPct val="70454"/>
              <a:buFont typeface="Wingdings"/>
              <a:buChar char=""/>
              <a:tabLst>
                <a:tab pos="500380" algn="l"/>
              </a:tabLst>
            </a:pPr>
            <a:r>
              <a:rPr sz="4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Имовина</a:t>
            </a:r>
            <a:endParaRPr sz="4400">
              <a:latin typeface="Franklin Gothic Medium"/>
              <a:cs typeface="Franklin Gothic Medium"/>
            </a:endParaRPr>
          </a:p>
          <a:p>
            <a:pPr marL="500380" indent="-487680">
              <a:lnSpc>
                <a:spcPct val="100000"/>
              </a:lnSpc>
              <a:spcBef>
                <a:spcPts val="1130"/>
              </a:spcBef>
              <a:buClr>
                <a:srgbClr val="EFA12D"/>
              </a:buClr>
              <a:buSzPct val="70454"/>
              <a:buFont typeface="Wingdings"/>
              <a:buChar char=""/>
              <a:tabLst>
                <a:tab pos="500380" algn="l"/>
              </a:tabLst>
            </a:pPr>
            <a:r>
              <a:rPr sz="4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Нето</a:t>
            </a:r>
            <a:r>
              <a:rPr sz="4400" spc="-2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имовина</a:t>
            </a:r>
            <a:endParaRPr sz="4400">
              <a:latin typeface="Franklin Gothic Medium"/>
              <a:cs typeface="Franklin Gothic Medium"/>
            </a:endParaRPr>
          </a:p>
          <a:p>
            <a:pPr marL="500380" indent="-487680">
              <a:lnSpc>
                <a:spcPct val="100000"/>
              </a:lnSpc>
              <a:spcBef>
                <a:spcPts val="1050"/>
              </a:spcBef>
              <a:buClr>
                <a:srgbClr val="EFA12D"/>
              </a:buClr>
              <a:buSzPct val="70454"/>
              <a:buFont typeface="Wingdings"/>
              <a:buChar char=""/>
              <a:tabLst>
                <a:tab pos="500380" algn="l"/>
              </a:tabLst>
            </a:pPr>
            <a:r>
              <a:rPr sz="4400" spc="-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Основни</a:t>
            </a:r>
            <a:r>
              <a:rPr sz="4400" spc="-2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400" spc="-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капитал</a:t>
            </a:r>
            <a:endParaRPr sz="44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4350" y="142239"/>
            <a:ext cx="8629650" cy="1361440"/>
            <a:chOff x="514350" y="142239"/>
            <a:chExt cx="8629650" cy="1361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4719" y="914399"/>
              <a:ext cx="7589520" cy="5689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4880" y="142239"/>
              <a:ext cx="7569200" cy="1361440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2915920" y="873760"/>
            <a:ext cx="3495040" cy="1361440"/>
            <a:chOff x="2915920" y="873760"/>
            <a:chExt cx="3495040" cy="136144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15920" y="1645920"/>
              <a:ext cx="3495039" cy="5689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26080" y="873760"/>
              <a:ext cx="3474720" cy="136143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320419" y="314896"/>
            <a:ext cx="6660515" cy="14909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95805" marR="5080" indent="-1983739">
              <a:lnSpc>
                <a:spcPct val="100000"/>
              </a:lnSpc>
              <a:spcBef>
                <a:spcPts val="105"/>
              </a:spcBef>
            </a:pPr>
            <a:r>
              <a:rPr spc="-420" dirty="0"/>
              <a:t>ИМОВИНА</a:t>
            </a:r>
            <a:r>
              <a:rPr spc="-335" dirty="0"/>
              <a:t> </a:t>
            </a:r>
            <a:r>
              <a:rPr spc="-490" dirty="0"/>
              <a:t>ПРИВРЕДНОГ </a:t>
            </a:r>
            <a:r>
              <a:rPr spc="-540" dirty="0"/>
              <a:t>ДРУШТВА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29882" y="1788731"/>
            <a:ext cx="8551545" cy="387794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356870" marR="9525" indent="-344805" algn="just">
              <a:lnSpc>
                <a:spcPts val="3610"/>
              </a:lnSpc>
              <a:spcBef>
                <a:spcPts val="254"/>
              </a:spcBef>
              <a:buClr>
                <a:srgbClr val="EFA12D"/>
              </a:buClr>
              <a:buSzPct val="67213"/>
              <a:buFont typeface="Wingdings"/>
              <a:buChar char=""/>
              <a:tabLst>
                <a:tab pos="358140" algn="l"/>
              </a:tabLst>
            </a:pP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Имовину</a:t>
            </a:r>
            <a:r>
              <a:rPr sz="3050" spc="4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</a:t>
            </a:r>
            <a:r>
              <a:rPr sz="3050" spc="38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чине</a:t>
            </a:r>
            <a:r>
              <a:rPr sz="3050" spc="3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ствари</a:t>
            </a:r>
            <a:r>
              <a:rPr sz="3050" spc="409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</a:t>
            </a:r>
            <a:r>
              <a:rPr sz="3050" spc="3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права</a:t>
            </a:r>
            <a:r>
              <a:rPr sz="3050" spc="38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05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 	</a:t>
            </a:r>
            <a:r>
              <a:rPr sz="3050" spc="-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власништву</a:t>
            </a:r>
            <a:r>
              <a:rPr sz="3050" spc="-18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друштва,</a:t>
            </a:r>
            <a:r>
              <a:rPr sz="3050" spc="-17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као</a:t>
            </a:r>
            <a:r>
              <a:rPr sz="3050" spc="-1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</a:t>
            </a:r>
            <a:r>
              <a:rPr sz="3050" spc="-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друга</a:t>
            </a:r>
            <a:r>
              <a:rPr sz="3050" spc="-1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права</a:t>
            </a:r>
            <a:r>
              <a:rPr sz="3050" spc="-1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друштва.</a:t>
            </a:r>
            <a:endParaRPr sz="3050">
              <a:latin typeface="Franklin Gothic Medium"/>
              <a:cs typeface="Franklin Gothic Medium"/>
            </a:endParaRPr>
          </a:p>
          <a:p>
            <a:pPr marL="356870" marR="5080" indent="-344805" algn="just">
              <a:lnSpc>
                <a:spcPts val="3600"/>
              </a:lnSpc>
              <a:spcBef>
                <a:spcPts val="720"/>
              </a:spcBef>
              <a:buClr>
                <a:srgbClr val="EFA12D"/>
              </a:buClr>
              <a:buSzPct val="67213"/>
              <a:buFont typeface="Wingdings"/>
              <a:buChar char=""/>
              <a:tabLst>
                <a:tab pos="358140" algn="l"/>
              </a:tabLst>
            </a:pP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Нето</a:t>
            </a:r>
            <a:r>
              <a:rPr sz="3050" spc="3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имовина</a:t>
            </a:r>
            <a:r>
              <a:rPr sz="3050" spc="1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јесте</a:t>
            </a:r>
            <a:r>
              <a:rPr sz="3050" spc="27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разлика</a:t>
            </a:r>
            <a:r>
              <a:rPr sz="3050" spc="254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између</a:t>
            </a:r>
            <a:r>
              <a:rPr sz="3050" spc="2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вредности 	</a:t>
            </a:r>
            <a:r>
              <a:rPr sz="3050" spc="-7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имовине</a:t>
            </a:r>
            <a:r>
              <a:rPr sz="3050" spc="-1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</a:t>
            </a:r>
            <a:r>
              <a:rPr sz="3050" spc="-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обавеза</a:t>
            </a:r>
            <a:r>
              <a:rPr sz="3050" spc="-2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друштва.</a:t>
            </a:r>
            <a:endParaRPr sz="3050">
              <a:latin typeface="Franklin Gothic Medium"/>
              <a:cs typeface="Franklin Gothic Medium"/>
            </a:endParaRPr>
          </a:p>
          <a:p>
            <a:pPr marL="356870" marR="6350" indent="-344805" algn="just">
              <a:lnSpc>
                <a:spcPct val="98500"/>
              </a:lnSpc>
              <a:spcBef>
                <a:spcPts val="615"/>
              </a:spcBef>
              <a:buClr>
                <a:srgbClr val="EFA12D"/>
              </a:buClr>
              <a:buSzPct val="67213"/>
              <a:buFont typeface="Wingdings"/>
              <a:buChar char=""/>
              <a:tabLst>
                <a:tab pos="358140" algn="l"/>
              </a:tabLst>
            </a:pP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Основни</a:t>
            </a:r>
            <a:r>
              <a:rPr sz="3050" spc="2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(регистровани)</a:t>
            </a:r>
            <a:r>
              <a:rPr sz="3050" spc="229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капитал</a:t>
            </a:r>
            <a:r>
              <a:rPr sz="3050" spc="2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</a:t>
            </a:r>
            <a:r>
              <a:rPr sz="3050" spc="2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05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је 	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новчана</a:t>
            </a:r>
            <a:r>
              <a:rPr sz="3050" spc="5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вредност</a:t>
            </a:r>
            <a:r>
              <a:rPr sz="3050" spc="5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уписаних</a:t>
            </a:r>
            <a:r>
              <a:rPr sz="3050" spc="5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улога</a:t>
            </a:r>
            <a:r>
              <a:rPr sz="3050" spc="5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05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чланова 	</a:t>
            </a:r>
            <a:r>
              <a:rPr sz="3050" spc="-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</a:t>
            </a:r>
            <a:r>
              <a:rPr sz="3050" spc="-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</a:t>
            </a:r>
            <a:r>
              <a:rPr sz="3050" spc="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друштво</a:t>
            </a:r>
            <a:r>
              <a:rPr sz="3050" spc="-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која</a:t>
            </a:r>
            <a:r>
              <a:rPr sz="3050" spc="-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је</a:t>
            </a:r>
            <a:r>
              <a:rPr sz="3050" spc="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регистрована</a:t>
            </a:r>
            <a:r>
              <a:rPr sz="3050" spc="-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</a:t>
            </a:r>
            <a:r>
              <a:rPr sz="3050" spc="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складу 	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са</a:t>
            </a:r>
            <a:r>
              <a:rPr sz="3050" spc="-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7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законом</a:t>
            </a:r>
            <a:r>
              <a:rPr sz="3050" spc="-2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</a:t>
            </a:r>
            <a:r>
              <a:rPr sz="3050" spc="-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регистрацији.</a:t>
            </a:r>
            <a:endParaRPr sz="305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4350" y="304800"/>
            <a:ext cx="8629650" cy="1361440"/>
            <a:chOff x="514350" y="304800"/>
            <a:chExt cx="8629650" cy="1361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72079" y="1076959"/>
              <a:ext cx="2265680" cy="5689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82239" y="304800"/>
              <a:ext cx="2245360" cy="136143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04640" y="1076959"/>
              <a:ext cx="985519" cy="56896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14800" y="304800"/>
              <a:ext cx="965200" cy="136143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09440" y="1076959"/>
              <a:ext cx="2245360" cy="56896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19600" y="304800"/>
              <a:ext cx="2225040" cy="1361439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059810" y="478218"/>
            <a:ext cx="3175635" cy="758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740" dirty="0"/>
              <a:t>УЛОГ</a:t>
            </a:r>
            <a:r>
              <a:rPr spc="-380" dirty="0"/>
              <a:t> </a:t>
            </a:r>
            <a:r>
              <a:rPr spc="-450" dirty="0"/>
              <a:t>-</a:t>
            </a:r>
            <a:r>
              <a:rPr spc="-90" dirty="0"/>
              <a:t> </a:t>
            </a:r>
            <a:r>
              <a:rPr spc="-670" dirty="0"/>
              <a:t>УДЕО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83857" y="1569338"/>
            <a:ext cx="8554720" cy="5505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8140" indent="-345440">
              <a:lnSpc>
                <a:spcPct val="100000"/>
              </a:lnSpc>
              <a:spcBef>
                <a:spcPts val="95"/>
              </a:spcBef>
              <a:buClr>
                <a:srgbClr val="EFA12D"/>
              </a:buClr>
              <a:buSzPct val="69565"/>
              <a:buFont typeface="Wingdings"/>
              <a:buChar char=""/>
              <a:tabLst>
                <a:tab pos="358140" algn="l"/>
                <a:tab pos="1995805" algn="l"/>
                <a:tab pos="3714750" algn="l"/>
                <a:tab pos="4131945" algn="l"/>
                <a:tab pos="6349365" algn="l"/>
              </a:tabLst>
            </a:pPr>
            <a:r>
              <a:rPr sz="34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Ортаци,</a:t>
            </a:r>
            <a:r>
              <a:rPr sz="34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34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чланови</a:t>
            </a:r>
            <a:r>
              <a:rPr sz="34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345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</a:t>
            </a:r>
            <a:r>
              <a:rPr sz="34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34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акционари</a:t>
            </a:r>
            <a:r>
              <a:rPr sz="34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345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привредног</a:t>
            </a:r>
            <a:endParaRPr sz="3450">
              <a:latin typeface="Franklin Gothic Medium"/>
              <a:cs typeface="Franklin Gothic Medium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9932" y="2088133"/>
            <a:ext cx="1952625" cy="10699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4090"/>
              </a:lnSpc>
              <a:spcBef>
                <a:spcPts val="240"/>
              </a:spcBef>
            </a:pPr>
            <a:r>
              <a:rPr sz="34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 </a:t>
            </a:r>
            <a:r>
              <a:rPr sz="3450" spc="-7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уговорене</a:t>
            </a:r>
            <a:endParaRPr sz="3450">
              <a:latin typeface="Franklin Gothic Medium"/>
              <a:cs typeface="Franklin Gothic Medium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08376" y="2088133"/>
            <a:ext cx="5928995" cy="10699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indent="152400">
              <a:lnSpc>
                <a:spcPts val="4090"/>
              </a:lnSpc>
              <a:spcBef>
                <a:spcPts val="240"/>
              </a:spcBef>
              <a:tabLst>
                <a:tab pos="1323975" algn="l"/>
                <a:tab pos="1731010" algn="l"/>
                <a:tab pos="1852930" algn="l"/>
                <a:tab pos="2544445" algn="l"/>
                <a:tab pos="3419475" algn="l"/>
                <a:tab pos="3826510" algn="l"/>
                <a:tab pos="4935220" algn="l"/>
                <a:tab pos="5728335" algn="l"/>
              </a:tabLst>
            </a:pPr>
            <a:r>
              <a:rPr sz="34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дужни</a:t>
            </a:r>
            <a:r>
              <a:rPr sz="34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345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су</a:t>
            </a:r>
            <a:r>
              <a:rPr sz="34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345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да</a:t>
            </a:r>
            <a:r>
              <a:rPr sz="34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34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уложе</a:t>
            </a:r>
            <a:r>
              <a:rPr sz="34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3450" spc="-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своје </a:t>
            </a:r>
            <a:r>
              <a:rPr sz="34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улоге</a:t>
            </a:r>
            <a:r>
              <a:rPr sz="34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345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</a:t>
            </a:r>
            <a:r>
              <a:rPr sz="34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	</a:t>
            </a:r>
            <a:r>
              <a:rPr sz="34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имовину</a:t>
            </a:r>
            <a:r>
              <a:rPr sz="34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34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</a:t>
            </a:r>
            <a:r>
              <a:rPr sz="34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3450" spc="-8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</a:t>
            </a:r>
            <a:endParaRPr sz="3450">
              <a:latin typeface="Franklin Gothic Medium"/>
              <a:cs typeface="Franklin Gothic Medium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3857" y="3126105"/>
            <a:ext cx="8548370" cy="272796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58775" marR="6985" algn="just">
              <a:lnSpc>
                <a:spcPts val="4079"/>
              </a:lnSpc>
              <a:spcBef>
                <a:spcPts val="280"/>
              </a:spcBef>
            </a:pPr>
            <a:r>
              <a:rPr sz="34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складу</a:t>
            </a:r>
            <a:r>
              <a:rPr sz="3450" spc="18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4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са</a:t>
            </a:r>
            <a:r>
              <a:rPr sz="3450" spc="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4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законом,</a:t>
            </a:r>
            <a:r>
              <a:rPr sz="3450" spc="16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4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оснивачким</a:t>
            </a:r>
            <a:r>
              <a:rPr sz="3450" spc="1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45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актом, </a:t>
            </a:r>
            <a:r>
              <a:rPr sz="3450" spc="-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уговором</a:t>
            </a:r>
            <a:r>
              <a:rPr sz="3450" spc="-1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4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или</a:t>
            </a:r>
            <a:r>
              <a:rPr sz="3450" spc="-2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450" spc="-6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другим</a:t>
            </a:r>
            <a:r>
              <a:rPr sz="3450" spc="-18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450" spc="-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актом</a:t>
            </a:r>
            <a:r>
              <a:rPr sz="3450" spc="-1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4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друштва.</a:t>
            </a:r>
            <a:endParaRPr sz="3450">
              <a:latin typeface="Franklin Gothic Medium"/>
              <a:cs typeface="Franklin Gothic Medium"/>
            </a:endParaRPr>
          </a:p>
          <a:p>
            <a:pPr marL="358775" marR="5080" indent="-346075" algn="just">
              <a:lnSpc>
                <a:spcPts val="4090"/>
              </a:lnSpc>
              <a:spcBef>
                <a:spcPts val="765"/>
              </a:spcBef>
              <a:buClr>
                <a:srgbClr val="EFA12D"/>
              </a:buClr>
              <a:buSzPct val="69565"/>
              <a:buFont typeface="Wingdings"/>
              <a:buChar char=""/>
              <a:tabLst>
                <a:tab pos="358775" algn="l"/>
              </a:tabLst>
            </a:pPr>
            <a:r>
              <a:rPr sz="3450" u="sng" dirty="0">
                <a:solidFill>
                  <a:srgbClr val="4E3A2F"/>
                </a:solidFill>
                <a:uFill>
                  <a:solidFill>
                    <a:srgbClr val="4E3A2F"/>
                  </a:solidFill>
                </a:uFill>
                <a:latin typeface="Franklin Gothic Medium"/>
                <a:cs typeface="Franklin Gothic Medium"/>
              </a:rPr>
              <a:t>На</a:t>
            </a:r>
            <a:r>
              <a:rPr sz="3450" u="sng" spc="229" dirty="0">
                <a:solidFill>
                  <a:srgbClr val="4E3A2F"/>
                </a:solidFill>
                <a:uFill>
                  <a:solidFill>
                    <a:srgbClr val="4E3A2F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3450" u="sng" dirty="0">
                <a:solidFill>
                  <a:srgbClr val="4E3A2F"/>
                </a:solidFill>
                <a:uFill>
                  <a:solidFill>
                    <a:srgbClr val="4E3A2F"/>
                  </a:solidFill>
                </a:uFill>
                <a:latin typeface="Franklin Gothic Medium"/>
                <a:cs typeface="Franklin Gothic Medium"/>
              </a:rPr>
              <a:t>основу</a:t>
            </a:r>
            <a:r>
              <a:rPr sz="3450" u="sng" spc="220" dirty="0">
                <a:solidFill>
                  <a:srgbClr val="4E3A2F"/>
                </a:solidFill>
                <a:uFill>
                  <a:solidFill>
                    <a:srgbClr val="4E3A2F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3450" u="sng" dirty="0">
                <a:solidFill>
                  <a:srgbClr val="4E3A2F"/>
                </a:solidFill>
                <a:uFill>
                  <a:solidFill>
                    <a:srgbClr val="4E3A2F"/>
                  </a:solidFill>
                </a:uFill>
                <a:latin typeface="Franklin Gothic Medium"/>
                <a:cs typeface="Franklin Gothic Medium"/>
              </a:rPr>
              <a:t>улога</a:t>
            </a:r>
            <a:r>
              <a:rPr sz="3450" u="sng" spc="220" dirty="0">
                <a:solidFill>
                  <a:srgbClr val="4E3A2F"/>
                </a:solidFill>
                <a:uFill>
                  <a:solidFill>
                    <a:srgbClr val="4E3A2F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3450" u="sng" dirty="0">
                <a:solidFill>
                  <a:srgbClr val="4E3A2F"/>
                </a:solidFill>
                <a:uFill>
                  <a:solidFill>
                    <a:srgbClr val="4E3A2F"/>
                  </a:solidFill>
                </a:uFill>
                <a:latin typeface="Franklin Gothic Medium"/>
                <a:cs typeface="Franklin Gothic Medium"/>
              </a:rPr>
              <a:t>ортаци,</a:t>
            </a:r>
            <a:r>
              <a:rPr sz="3450" u="sng" spc="220" dirty="0">
                <a:solidFill>
                  <a:srgbClr val="4E3A2F"/>
                </a:solidFill>
                <a:uFill>
                  <a:solidFill>
                    <a:srgbClr val="4E3A2F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3450" u="sng" dirty="0">
                <a:solidFill>
                  <a:srgbClr val="4E3A2F"/>
                </a:solidFill>
                <a:uFill>
                  <a:solidFill>
                    <a:srgbClr val="4E3A2F"/>
                  </a:solidFill>
                </a:uFill>
                <a:latin typeface="Franklin Gothic Medium"/>
                <a:cs typeface="Franklin Gothic Medium"/>
              </a:rPr>
              <a:t>односно</a:t>
            </a:r>
            <a:r>
              <a:rPr sz="3450" u="sng" spc="180" dirty="0">
                <a:solidFill>
                  <a:srgbClr val="4E3A2F"/>
                </a:solidFill>
                <a:uFill>
                  <a:solidFill>
                    <a:srgbClr val="4E3A2F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3450" u="sng" spc="-25" dirty="0">
                <a:solidFill>
                  <a:srgbClr val="4E3A2F"/>
                </a:solidFill>
                <a:uFill>
                  <a:solidFill>
                    <a:srgbClr val="4E3A2F"/>
                  </a:solidFill>
                </a:uFill>
                <a:latin typeface="Franklin Gothic Medium"/>
                <a:cs typeface="Franklin Gothic Medium"/>
              </a:rPr>
              <a:t>чланови</a:t>
            </a:r>
            <a:r>
              <a:rPr sz="345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450" u="sng" spc="-50" dirty="0">
                <a:solidFill>
                  <a:srgbClr val="4E3A2F"/>
                </a:solidFill>
                <a:uFill>
                  <a:solidFill>
                    <a:srgbClr val="4E3A2F"/>
                  </a:solidFill>
                </a:uFill>
                <a:latin typeface="Franklin Gothic Medium"/>
                <a:cs typeface="Franklin Gothic Medium"/>
              </a:rPr>
              <a:t>друштва,</a:t>
            </a:r>
            <a:r>
              <a:rPr sz="3450" u="sng" spc="-114" dirty="0">
                <a:solidFill>
                  <a:srgbClr val="4E3A2F"/>
                </a:solidFill>
                <a:uFill>
                  <a:solidFill>
                    <a:srgbClr val="4E3A2F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3450" u="sng" spc="-45" dirty="0">
                <a:solidFill>
                  <a:srgbClr val="4E3A2F"/>
                </a:solidFill>
                <a:uFill>
                  <a:solidFill>
                    <a:srgbClr val="4E3A2F"/>
                  </a:solidFill>
                </a:uFill>
                <a:latin typeface="Franklin Gothic Medium"/>
                <a:cs typeface="Franklin Gothic Medium"/>
              </a:rPr>
              <a:t>стичу</a:t>
            </a:r>
            <a:r>
              <a:rPr sz="3450" u="sng" spc="-100" dirty="0">
                <a:solidFill>
                  <a:srgbClr val="4E3A2F"/>
                </a:solidFill>
                <a:uFill>
                  <a:solidFill>
                    <a:srgbClr val="4E3A2F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3450" u="sng" spc="-55" dirty="0">
                <a:solidFill>
                  <a:srgbClr val="4E3A2F"/>
                </a:solidFill>
                <a:uFill>
                  <a:solidFill>
                    <a:srgbClr val="4E3A2F"/>
                  </a:solidFill>
                </a:uFill>
                <a:latin typeface="Franklin Gothic Medium"/>
                <a:cs typeface="Franklin Gothic Medium"/>
              </a:rPr>
              <a:t>удео</a:t>
            </a:r>
            <a:r>
              <a:rPr sz="3450" u="sng" spc="-130" dirty="0">
                <a:solidFill>
                  <a:srgbClr val="4E3A2F"/>
                </a:solidFill>
                <a:uFill>
                  <a:solidFill>
                    <a:srgbClr val="4E3A2F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3450" u="sng" dirty="0">
                <a:solidFill>
                  <a:srgbClr val="4E3A2F"/>
                </a:solidFill>
                <a:uFill>
                  <a:solidFill>
                    <a:srgbClr val="4E3A2F"/>
                  </a:solidFill>
                </a:uFill>
                <a:latin typeface="Franklin Gothic Medium"/>
                <a:cs typeface="Franklin Gothic Medium"/>
              </a:rPr>
              <a:t>у</a:t>
            </a:r>
            <a:r>
              <a:rPr sz="3450" u="sng" spc="-165" dirty="0">
                <a:solidFill>
                  <a:srgbClr val="4E3A2F"/>
                </a:solidFill>
                <a:uFill>
                  <a:solidFill>
                    <a:srgbClr val="4E3A2F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3450" u="sng" spc="-85" dirty="0">
                <a:solidFill>
                  <a:srgbClr val="4E3A2F"/>
                </a:solidFill>
                <a:uFill>
                  <a:solidFill>
                    <a:srgbClr val="4E3A2F"/>
                  </a:solidFill>
                </a:uFill>
                <a:latin typeface="Franklin Gothic Medium"/>
                <a:cs typeface="Franklin Gothic Medium"/>
              </a:rPr>
              <a:t>друштву,</a:t>
            </a:r>
            <a:r>
              <a:rPr sz="3450" u="sng" spc="-130" dirty="0">
                <a:solidFill>
                  <a:srgbClr val="4E3A2F"/>
                </a:solidFill>
                <a:uFill>
                  <a:solidFill>
                    <a:srgbClr val="4E3A2F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3450" u="sng" dirty="0">
                <a:solidFill>
                  <a:srgbClr val="4E3A2F"/>
                </a:solidFill>
                <a:uFill>
                  <a:solidFill>
                    <a:srgbClr val="4E3A2F"/>
                  </a:solidFill>
                </a:uFill>
                <a:latin typeface="Franklin Gothic Medium"/>
                <a:cs typeface="Franklin Gothic Medium"/>
              </a:rPr>
              <a:t>а</a:t>
            </a:r>
            <a:r>
              <a:rPr sz="3450" u="sng" spc="-85" dirty="0">
                <a:solidFill>
                  <a:srgbClr val="4E3A2F"/>
                </a:solidFill>
                <a:uFill>
                  <a:solidFill>
                    <a:srgbClr val="4E3A2F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3450" u="sng" spc="-55" dirty="0">
                <a:solidFill>
                  <a:srgbClr val="4E3A2F"/>
                </a:solidFill>
                <a:uFill>
                  <a:solidFill>
                    <a:srgbClr val="4E3A2F"/>
                  </a:solidFill>
                </a:uFill>
                <a:latin typeface="Franklin Gothic Medium"/>
                <a:cs typeface="Franklin Gothic Medium"/>
              </a:rPr>
              <a:t>акционари</a:t>
            </a:r>
            <a:r>
              <a:rPr sz="3450" spc="-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450" u="sng" spc="-75" dirty="0">
                <a:solidFill>
                  <a:srgbClr val="4E3A2F"/>
                </a:solidFill>
                <a:uFill>
                  <a:solidFill>
                    <a:srgbClr val="4E3A2F"/>
                  </a:solidFill>
                </a:uFill>
                <a:latin typeface="Franklin Gothic Medium"/>
                <a:cs typeface="Franklin Gothic Medium"/>
              </a:rPr>
              <a:t>акције</a:t>
            </a:r>
            <a:r>
              <a:rPr sz="3450" u="sng" spc="-100" dirty="0">
                <a:solidFill>
                  <a:srgbClr val="4E3A2F"/>
                </a:solidFill>
                <a:uFill>
                  <a:solidFill>
                    <a:srgbClr val="4E3A2F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3450" u="sng" spc="-10" dirty="0">
                <a:solidFill>
                  <a:srgbClr val="4E3A2F"/>
                </a:solidFill>
                <a:uFill>
                  <a:solidFill>
                    <a:srgbClr val="4E3A2F"/>
                  </a:solidFill>
                </a:uFill>
                <a:latin typeface="Franklin Gothic Medium"/>
                <a:cs typeface="Franklin Gothic Medium"/>
              </a:rPr>
              <a:t>друштва.</a:t>
            </a:r>
            <a:endParaRPr sz="345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2239" y="10160"/>
            <a:ext cx="9001760" cy="1361440"/>
            <a:chOff x="142239" y="10160"/>
            <a:chExt cx="9001760" cy="1361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2239" y="782319"/>
              <a:ext cx="9001760" cy="5689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399" y="10160"/>
              <a:ext cx="8991600" cy="1361440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2915920" y="741680"/>
            <a:ext cx="3495040" cy="1361440"/>
            <a:chOff x="2915920" y="741680"/>
            <a:chExt cx="3495040" cy="136144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15920" y="1513840"/>
              <a:ext cx="3495039" cy="5689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26080" y="741680"/>
              <a:ext cx="3474720" cy="136143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88920" marR="5080" indent="-2776855">
              <a:lnSpc>
                <a:spcPct val="100000"/>
              </a:lnSpc>
              <a:spcBef>
                <a:spcPts val="105"/>
              </a:spcBef>
            </a:pPr>
            <a:r>
              <a:rPr spc="-555" dirty="0"/>
              <a:t>ПОСЛОВНО</a:t>
            </a:r>
            <a:r>
              <a:rPr spc="-350" dirty="0"/>
              <a:t> </a:t>
            </a:r>
            <a:r>
              <a:rPr spc="-325" dirty="0"/>
              <a:t>ИМЕ</a:t>
            </a:r>
            <a:r>
              <a:rPr spc="-300" dirty="0"/>
              <a:t> </a:t>
            </a:r>
            <a:r>
              <a:rPr spc="-495" dirty="0"/>
              <a:t>ПРИВРЕДНОГ </a:t>
            </a:r>
            <a:r>
              <a:rPr spc="-540" dirty="0"/>
              <a:t>ДРУШТВА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83857" y="1725549"/>
            <a:ext cx="8537575" cy="39738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8775" marR="5080" indent="-346075" algn="just">
              <a:lnSpc>
                <a:spcPct val="100000"/>
              </a:lnSpc>
              <a:spcBef>
                <a:spcPts val="105"/>
              </a:spcBef>
              <a:buClr>
                <a:srgbClr val="EFA12D"/>
              </a:buClr>
              <a:buSzPct val="68055"/>
              <a:buFont typeface="Wingdings"/>
              <a:buChar char=""/>
              <a:tabLst>
                <a:tab pos="358775" algn="l"/>
              </a:tabLst>
            </a:pP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Привредно</a:t>
            </a:r>
            <a:r>
              <a:rPr sz="3600" spc="-1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6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друштво</a:t>
            </a:r>
            <a:r>
              <a:rPr sz="3600" spc="-1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послује</a:t>
            </a:r>
            <a:r>
              <a:rPr sz="3600" spc="-1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</a:t>
            </a:r>
            <a:r>
              <a:rPr sz="3600" spc="-10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6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учествује</a:t>
            </a:r>
            <a:r>
              <a:rPr sz="3600" spc="-1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60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 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правном</a:t>
            </a:r>
            <a:r>
              <a:rPr sz="3600" spc="66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 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промету</a:t>
            </a:r>
            <a:r>
              <a:rPr sz="3600" spc="6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 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под</a:t>
            </a:r>
            <a:r>
              <a:rPr sz="3600" spc="6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 </a:t>
            </a:r>
            <a:r>
              <a:rPr sz="36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пословним </a:t>
            </a:r>
            <a:r>
              <a:rPr sz="36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именом</a:t>
            </a:r>
            <a:r>
              <a:rPr sz="36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које</a:t>
            </a:r>
            <a:r>
              <a:rPr sz="36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је</a:t>
            </a:r>
            <a:r>
              <a:rPr sz="36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6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регистровало</a:t>
            </a:r>
            <a:r>
              <a:rPr sz="3600" spc="-8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</a:t>
            </a:r>
            <a:r>
              <a:rPr sz="3600" spc="-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складу</a:t>
            </a:r>
            <a:r>
              <a:rPr sz="3600" spc="-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6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са 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законом</a:t>
            </a:r>
            <a:r>
              <a:rPr sz="3600" spc="80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</a:t>
            </a:r>
            <a:r>
              <a:rPr sz="3600" spc="78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регистрацији</a:t>
            </a:r>
            <a:r>
              <a:rPr sz="3600" spc="8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(чл.</a:t>
            </a:r>
            <a:r>
              <a:rPr sz="3600" spc="7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22.</a:t>
            </a:r>
            <a:r>
              <a:rPr sz="3600" spc="7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ст.</a:t>
            </a:r>
            <a:r>
              <a:rPr sz="3600" spc="7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6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1. </a:t>
            </a:r>
            <a:r>
              <a:rPr sz="36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ЗПД).</a:t>
            </a:r>
            <a:endParaRPr sz="3600">
              <a:latin typeface="Franklin Gothic Medium"/>
              <a:cs typeface="Franklin Gothic Medium"/>
            </a:endParaRPr>
          </a:p>
          <a:p>
            <a:pPr marL="358775" marR="8255" indent="-346075" algn="just">
              <a:lnSpc>
                <a:spcPct val="100000"/>
              </a:lnSpc>
              <a:spcBef>
                <a:spcPts val="835"/>
              </a:spcBef>
              <a:buClr>
                <a:srgbClr val="EFA12D"/>
              </a:buClr>
              <a:buSzPct val="68055"/>
              <a:buFont typeface="Wingdings"/>
              <a:buChar char=""/>
              <a:tabLst>
                <a:tab pos="358775" algn="l"/>
              </a:tabLst>
            </a:pP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Пословно</a:t>
            </a:r>
            <a:r>
              <a:rPr sz="3600" spc="28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име</a:t>
            </a:r>
            <a:r>
              <a:rPr sz="3600" spc="28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је</a:t>
            </a:r>
            <a:r>
              <a:rPr sz="3600" spc="2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назив</a:t>
            </a:r>
            <a:r>
              <a:rPr sz="3600" spc="2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(фирма)</a:t>
            </a:r>
            <a:r>
              <a:rPr sz="3600" spc="2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6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под </a:t>
            </a:r>
            <a:r>
              <a:rPr sz="3600" spc="-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којим</a:t>
            </a:r>
            <a:r>
              <a:rPr sz="3600" spc="-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6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привредно</a:t>
            </a:r>
            <a:r>
              <a:rPr sz="3600" spc="-1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600" spc="-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друштво</a:t>
            </a:r>
            <a:r>
              <a:rPr sz="3600" spc="-17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6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послује.</a:t>
            </a:r>
            <a:endParaRPr sz="36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2239" y="50800"/>
            <a:ext cx="9001760" cy="1361440"/>
            <a:chOff x="142239" y="50800"/>
            <a:chExt cx="9001760" cy="1361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2239" y="822959"/>
              <a:ext cx="9001760" cy="5689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399" y="50800"/>
              <a:ext cx="8991600" cy="1361439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2915920" y="782319"/>
            <a:ext cx="3495040" cy="1361440"/>
            <a:chOff x="2915920" y="782319"/>
            <a:chExt cx="3495040" cy="136144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15920" y="1554479"/>
              <a:ext cx="3495039" cy="5689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26080" y="782319"/>
              <a:ext cx="3474720" cy="136143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27050" y="216471"/>
            <a:ext cx="8238490" cy="14909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88920" marR="5080" indent="-2776855">
              <a:lnSpc>
                <a:spcPct val="100000"/>
              </a:lnSpc>
              <a:spcBef>
                <a:spcPts val="105"/>
              </a:spcBef>
            </a:pPr>
            <a:r>
              <a:rPr spc="-555" dirty="0"/>
              <a:t>ПОСЛОВНО</a:t>
            </a:r>
            <a:r>
              <a:rPr spc="-350" dirty="0"/>
              <a:t> </a:t>
            </a:r>
            <a:r>
              <a:rPr spc="-325" dirty="0"/>
              <a:t>ИМЕ</a:t>
            </a:r>
            <a:r>
              <a:rPr spc="-300" dirty="0"/>
              <a:t> </a:t>
            </a:r>
            <a:r>
              <a:rPr spc="-495" dirty="0"/>
              <a:t>ПРИВРЕДНОГ </a:t>
            </a:r>
            <a:r>
              <a:rPr spc="-540" dirty="0"/>
              <a:t>ДРУШТВА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83857" y="1552701"/>
            <a:ext cx="8535035" cy="447167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8140" indent="-345440" algn="just">
              <a:lnSpc>
                <a:spcPct val="100000"/>
              </a:lnSpc>
              <a:spcBef>
                <a:spcPts val="505"/>
              </a:spcBef>
              <a:buClr>
                <a:srgbClr val="EFA12D"/>
              </a:buClr>
              <a:buSzPct val="70312"/>
              <a:buFont typeface="Wingdings"/>
              <a:buChar char=""/>
              <a:tabLst>
                <a:tab pos="358140" algn="l"/>
              </a:tabLst>
            </a:pPr>
            <a:r>
              <a:rPr sz="3200" spc="-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Обавезни</a:t>
            </a:r>
            <a:r>
              <a:rPr sz="3200" spc="-8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елементи</a:t>
            </a:r>
            <a:r>
              <a:rPr sz="3200" spc="-1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пословног</a:t>
            </a:r>
            <a:r>
              <a:rPr sz="3200" spc="-1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имена:</a:t>
            </a:r>
            <a:endParaRPr sz="3200">
              <a:latin typeface="Franklin Gothic Medium"/>
              <a:cs typeface="Franklin Gothic Medium"/>
            </a:endParaRPr>
          </a:p>
          <a:p>
            <a:pPr marL="358775" marR="9525" indent="-346075" algn="just">
              <a:lnSpc>
                <a:spcPts val="3440"/>
              </a:lnSpc>
              <a:spcBef>
                <a:spcPts val="850"/>
              </a:spcBef>
              <a:buClr>
                <a:srgbClr val="EFA12D"/>
              </a:buClr>
              <a:buSzPct val="70312"/>
              <a:buFont typeface="Wingdings"/>
              <a:buChar char=""/>
              <a:tabLst>
                <a:tab pos="358775" algn="l"/>
              </a:tabLst>
            </a:pP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назив</a:t>
            </a:r>
            <a:r>
              <a:rPr sz="3200" spc="-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(карактеристични</a:t>
            </a:r>
            <a:r>
              <a:rPr sz="3200" spc="-1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део</a:t>
            </a:r>
            <a:r>
              <a:rPr sz="3200" spc="-8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пословног</a:t>
            </a:r>
            <a:r>
              <a:rPr sz="3200" spc="-114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имена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по</a:t>
            </a:r>
            <a:r>
              <a:rPr sz="3200" spc="6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коме</a:t>
            </a:r>
            <a:r>
              <a:rPr sz="3200" spc="6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се</a:t>
            </a:r>
            <a:r>
              <a:rPr sz="3200" spc="6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то</a:t>
            </a:r>
            <a:r>
              <a:rPr sz="3200" spc="6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друштво</a:t>
            </a:r>
            <a:r>
              <a:rPr sz="3200" spc="6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разликује</a:t>
            </a:r>
            <a:r>
              <a:rPr sz="3200" spc="6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</a:t>
            </a:r>
            <a:r>
              <a:rPr sz="3200" spc="60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других 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друштава);</a:t>
            </a:r>
            <a:endParaRPr sz="3200">
              <a:latin typeface="Franklin Gothic Medium"/>
              <a:cs typeface="Franklin Gothic Medium"/>
            </a:endParaRPr>
          </a:p>
          <a:p>
            <a:pPr marL="358140" indent="-345440" algn="just">
              <a:lnSpc>
                <a:spcPct val="100000"/>
              </a:lnSpc>
              <a:spcBef>
                <a:spcPts val="370"/>
              </a:spcBef>
              <a:buClr>
                <a:srgbClr val="EFA12D"/>
              </a:buClr>
              <a:buSzPct val="70312"/>
              <a:buFont typeface="Wingdings"/>
              <a:buChar char=""/>
              <a:tabLst>
                <a:tab pos="358140" algn="l"/>
              </a:tabLst>
            </a:pP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правна</a:t>
            </a:r>
            <a:r>
              <a:rPr sz="3200" spc="-1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форма;</a:t>
            </a:r>
            <a:endParaRPr sz="3200">
              <a:latin typeface="Franklin Gothic Medium"/>
              <a:cs typeface="Franklin Gothic Medium"/>
            </a:endParaRPr>
          </a:p>
          <a:p>
            <a:pPr marL="358140" indent="-345440" algn="just">
              <a:lnSpc>
                <a:spcPct val="100000"/>
              </a:lnSpc>
              <a:spcBef>
                <a:spcPts val="405"/>
              </a:spcBef>
              <a:buClr>
                <a:srgbClr val="EFA12D"/>
              </a:buClr>
              <a:buSzPct val="70312"/>
              <a:buFont typeface="Wingdings"/>
              <a:buChar char=""/>
              <a:tabLst>
                <a:tab pos="358140" algn="l"/>
              </a:tabLst>
            </a:pPr>
            <a:r>
              <a:rPr sz="3200" spc="-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место</a:t>
            </a:r>
            <a:r>
              <a:rPr sz="3200" spc="-1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</a:t>
            </a:r>
            <a:r>
              <a:rPr sz="3200" spc="-7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коме</a:t>
            </a:r>
            <a:r>
              <a:rPr sz="3200" spc="-1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је</a:t>
            </a:r>
            <a:r>
              <a:rPr sz="3200" spc="-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седиште</a:t>
            </a:r>
            <a:r>
              <a:rPr sz="3200" spc="-1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друштва;</a:t>
            </a:r>
            <a:endParaRPr sz="3200">
              <a:latin typeface="Franklin Gothic Medium"/>
              <a:cs typeface="Franklin Gothic Medium"/>
            </a:endParaRPr>
          </a:p>
          <a:p>
            <a:pPr marL="358775" marR="5080" indent="-346075" algn="just">
              <a:lnSpc>
                <a:spcPts val="3440"/>
              </a:lnSpc>
              <a:spcBef>
                <a:spcPts val="855"/>
              </a:spcBef>
              <a:buClr>
                <a:srgbClr val="EFA12D"/>
              </a:buClr>
              <a:buSzPct val="70312"/>
              <a:buFont typeface="Wingdings"/>
              <a:buChar char=""/>
              <a:tabLst>
                <a:tab pos="358775" algn="l"/>
              </a:tabLst>
            </a:pP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пословно</a:t>
            </a:r>
            <a:r>
              <a:rPr sz="3200" spc="50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име</a:t>
            </a:r>
            <a:r>
              <a:rPr sz="3200" spc="5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привредног</a:t>
            </a:r>
            <a:r>
              <a:rPr sz="3200" spc="4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</a:t>
            </a:r>
            <a:r>
              <a:rPr sz="3200" spc="4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 </a:t>
            </a:r>
            <a:r>
              <a:rPr sz="320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ликвидацији</a:t>
            </a:r>
            <a:r>
              <a:rPr sz="3200" spc="3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или</a:t>
            </a:r>
            <a:r>
              <a:rPr sz="3200" spc="3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стечају</a:t>
            </a:r>
            <a:r>
              <a:rPr sz="3200" spc="434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садржи</a:t>
            </a:r>
            <a:r>
              <a:rPr sz="3200" spc="3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</a:t>
            </a:r>
            <a:r>
              <a:rPr sz="3200" spc="38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ознаку</a:t>
            </a:r>
            <a:r>
              <a:rPr sz="3200" spc="4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„у </a:t>
            </a:r>
            <a:r>
              <a:rPr sz="3200" spc="-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ликвидацији“,</a:t>
            </a:r>
            <a:r>
              <a:rPr sz="3200" spc="-6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односно</a:t>
            </a:r>
            <a:r>
              <a:rPr sz="3200" spc="-1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„у</a:t>
            </a:r>
            <a:r>
              <a:rPr sz="3200" spc="-17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стечају“.</a:t>
            </a:r>
            <a:endParaRPr sz="32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4350" y="50800"/>
            <a:ext cx="8629650" cy="1361440"/>
            <a:chOff x="514350" y="50800"/>
            <a:chExt cx="8629650" cy="1361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6000" y="822959"/>
              <a:ext cx="7426959" cy="5689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6159" y="50800"/>
              <a:ext cx="7406640" cy="1361439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2915920" y="782319"/>
            <a:ext cx="3495040" cy="1361440"/>
            <a:chOff x="2915920" y="782319"/>
            <a:chExt cx="3495040" cy="136144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15920" y="1554479"/>
              <a:ext cx="3495039" cy="5689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26080" y="782319"/>
              <a:ext cx="3474720" cy="136143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401699" y="216852"/>
            <a:ext cx="6497955" cy="14909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14525" marR="5080" indent="-1902460">
              <a:lnSpc>
                <a:spcPct val="100000"/>
              </a:lnSpc>
              <a:spcBef>
                <a:spcPts val="105"/>
              </a:spcBef>
            </a:pPr>
            <a:r>
              <a:rPr spc="-505" dirty="0"/>
              <a:t>СЕДИШТЕ</a:t>
            </a:r>
            <a:r>
              <a:rPr spc="-370" dirty="0"/>
              <a:t> </a:t>
            </a:r>
            <a:r>
              <a:rPr spc="-490" dirty="0"/>
              <a:t>ПРИВРЕДНОГ </a:t>
            </a:r>
            <a:r>
              <a:rPr spc="-540" dirty="0"/>
              <a:t>ДРУШТВА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83857" y="1579499"/>
            <a:ext cx="8554085" cy="18573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8775" marR="5080" indent="-346075" algn="just">
              <a:lnSpc>
                <a:spcPct val="100000"/>
              </a:lnSpc>
              <a:spcBef>
                <a:spcPts val="105"/>
              </a:spcBef>
              <a:buClr>
                <a:srgbClr val="EFA12D"/>
              </a:buClr>
              <a:buSzPct val="70000"/>
              <a:buFont typeface="Wingdings"/>
              <a:buChar char=""/>
              <a:tabLst>
                <a:tab pos="358775" algn="l"/>
              </a:tabLst>
            </a:pP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Седиште</a:t>
            </a:r>
            <a:r>
              <a:rPr sz="4000" spc="3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 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</a:t>
            </a:r>
            <a:r>
              <a:rPr sz="4000" spc="3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 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је</a:t>
            </a:r>
            <a:r>
              <a:rPr sz="4000" spc="3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 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место</a:t>
            </a:r>
            <a:r>
              <a:rPr sz="4000" spc="3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 </a:t>
            </a:r>
            <a:r>
              <a:rPr sz="40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на </a:t>
            </a:r>
            <a:r>
              <a:rPr sz="4000" spc="-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територији</a:t>
            </a:r>
            <a:r>
              <a:rPr sz="4000" spc="-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000" spc="-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Републике</a:t>
            </a:r>
            <a:r>
              <a:rPr sz="4000" spc="-114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Србије</a:t>
            </a:r>
            <a:r>
              <a:rPr sz="4000" spc="-1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из</a:t>
            </a:r>
            <a:r>
              <a:rPr sz="4000" spc="-17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0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кога 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се</a:t>
            </a:r>
            <a:r>
              <a:rPr sz="4000" spc="40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управља</a:t>
            </a:r>
            <a:r>
              <a:rPr sz="4000" spc="38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пословањем</a:t>
            </a:r>
            <a:r>
              <a:rPr sz="4000" spc="4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</a:t>
            </a:r>
            <a:r>
              <a:rPr sz="4000" spc="3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00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</a:t>
            </a:r>
            <a:endParaRPr sz="4000">
              <a:latin typeface="Franklin Gothic Medium"/>
              <a:cs typeface="Franklin Gothic Medium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9932" y="4021454"/>
            <a:ext cx="585914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246755" algn="l"/>
                <a:tab pos="5087620" algn="l"/>
              </a:tabLst>
            </a:pPr>
            <a:r>
              <a:rPr sz="40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оснивачким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40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актом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4000" spc="-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или</a:t>
            </a:r>
            <a:endParaRPr sz="4000">
              <a:latin typeface="Franklin Gothic Medium"/>
              <a:cs typeface="Franklin Gothic Medium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9932" y="3410902"/>
            <a:ext cx="8201025" cy="1246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5"/>
              </a:spcBef>
              <a:tabLst>
                <a:tab pos="1596390" algn="l"/>
                <a:tab pos="2674620" algn="l"/>
                <a:tab pos="4149725" algn="l"/>
                <a:tab pos="6071870" algn="l"/>
              </a:tabLst>
            </a:pPr>
            <a:r>
              <a:rPr sz="40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које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40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је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40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као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40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такво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4000" spc="-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одређено</a:t>
            </a:r>
            <a:endParaRPr sz="4000">
              <a:latin typeface="Franklin Gothic Medium"/>
              <a:cs typeface="Franklin Gothic Medium"/>
            </a:endParaRPr>
          </a:p>
          <a:p>
            <a:pPr marR="8255" algn="r">
              <a:lnSpc>
                <a:spcPct val="100000"/>
              </a:lnSpc>
              <a:spcBef>
                <a:spcPts val="5"/>
              </a:spcBef>
            </a:pPr>
            <a:r>
              <a:rPr sz="40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одлуком</a:t>
            </a:r>
            <a:endParaRPr sz="4000">
              <a:latin typeface="Franklin Gothic Medium"/>
              <a:cs typeface="Franklin Gothic Medium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9932" y="4631944"/>
            <a:ext cx="6582409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000" spc="-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скупштине.</a:t>
            </a:r>
            <a:r>
              <a:rPr sz="4000" spc="-17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(чл.</a:t>
            </a:r>
            <a:r>
              <a:rPr sz="4000" spc="-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19.</a:t>
            </a:r>
            <a:r>
              <a:rPr sz="40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ст.</a:t>
            </a:r>
            <a:r>
              <a:rPr sz="4000" spc="-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1.</a:t>
            </a:r>
            <a:r>
              <a:rPr sz="4000" spc="-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0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ЗПД)</a:t>
            </a:r>
            <a:endParaRPr sz="40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4350" y="50800"/>
            <a:ext cx="8629650" cy="1361440"/>
            <a:chOff x="514350" y="50800"/>
            <a:chExt cx="8629650" cy="1361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2640" y="822959"/>
              <a:ext cx="7843520" cy="5689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2800" y="50800"/>
              <a:ext cx="7823200" cy="1361439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2915920" y="782319"/>
            <a:ext cx="3495040" cy="1361440"/>
            <a:chOff x="2915920" y="782319"/>
            <a:chExt cx="3495040" cy="136144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15920" y="1554479"/>
              <a:ext cx="3495039" cy="5689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26080" y="782319"/>
              <a:ext cx="3474720" cy="136143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188085" y="216852"/>
            <a:ext cx="6918325" cy="14909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127885" marR="5080" indent="-2115820">
              <a:lnSpc>
                <a:spcPct val="100000"/>
              </a:lnSpc>
              <a:spcBef>
                <a:spcPts val="105"/>
              </a:spcBef>
            </a:pPr>
            <a:r>
              <a:rPr spc="-640" dirty="0"/>
              <a:t>ДЕЛАТНОСТ</a:t>
            </a:r>
            <a:r>
              <a:rPr spc="-330" dirty="0"/>
              <a:t> </a:t>
            </a:r>
            <a:r>
              <a:rPr spc="-500" dirty="0"/>
              <a:t>ПРИВРЕДНОГ </a:t>
            </a:r>
            <a:r>
              <a:rPr spc="-535" dirty="0"/>
              <a:t>ДРУШТВА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130295" y="1579499"/>
            <a:ext cx="5798820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748280" algn="l"/>
                <a:tab pos="4833620" algn="l"/>
              </a:tabLst>
            </a:pPr>
            <a:r>
              <a:rPr sz="36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привредног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36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3600" spc="-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чине</a:t>
            </a:r>
            <a:endParaRPr sz="3600">
              <a:latin typeface="Franklin Gothic Medium"/>
              <a:cs typeface="Franklin Gothic Medium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04795" y="2128774"/>
            <a:ext cx="6113145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842770" algn="l"/>
                <a:tab pos="2758440" algn="l"/>
                <a:tab pos="4203065" algn="l"/>
              </a:tabLst>
            </a:pPr>
            <a:r>
              <a:rPr sz="36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којима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36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се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36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бави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36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одређено</a:t>
            </a:r>
            <a:endParaRPr sz="3600">
              <a:latin typeface="Franklin Gothic Medium"/>
              <a:cs typeface="Franklin Gothic Medium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3857" y="1579499"/>
            <a:ext cx="2342515" cy="2325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8775" marR="5080" indent="-346075">
              <a:lnSpc>
                <a:spcPct val="100000"/>
              </a:lnSpc>
              <a:spcBef>
                <a:spcPts val="105"/>
              </a:spcBef>
              <a:buClr>
                <a:srgbClr val="EFA12D"/>
              </a:buClr>
              <a:buSzPct val="68055"/>
              <a:buFont typeface="Wingdings"/>
              <a:buChar char=""/>
              <a:tabLst>
                <a:tab pos="358775" algn="l"/>
              </a:tabLst>
            </a:pPr>
            <a:r>
              <a:rPr sz="3600" spc="-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Делатност </a:t>
            </a:r>
            <a:r>
              <a:rPr sz="36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послови друштво.</a:t>
            </a:r>
            <a:endParaRPr sz="3600">
              <a:latin typeface="Franklin Gothic Medium"/>
              <a:cs typeface="Franklin Gothic Medium"/>
            </a:endParaRPr>
          </a:p>
          <a:p>
            <a:pPr marL="358140" indent="-345440">
              <a:lnSpc>
                <a:spcPct val="100000"/>
              </a:lnSpc>
              <a:spcBef>
                <a:spcPts val="819"/>
              </a:spcBef>
              <a:buClr>
                <a:srgbClr val="EFA12D"/>
              </a:buClr>
              <a:buSzPct val="68055"/>
              <a:buFont typeface="Wingdings"/>
              <a:buChar char=""/>
              <a:tabLst>
                <a:tab pos="358140" algn="l"/>
              </a:tabLst>
            </a:pPr>
            <a:r>
              <a:rPr sz="36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Друштво</a:t>
            </a:r>
            <a:endParaRPr sz="3600">
              <a:latin typeface="Franklin Gothic Medium"/>
              <a:cs typeface="Franklin Gothic Medium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835275" y="3329368"/>
            <a:ext cx="6085840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212215" algn="l"/>
                <a:tab pos="3429635" algn="l"/>
                <a:tab pos="5829935" algn="l"/>
              </a:tabLst>
            </a:pPr>
            <a:r>
              <a:rPr sz="36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има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36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претежну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36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делатност,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360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</a:t>
            </a:r>
            <a:endParaRPr sz="3600">
              <a:latin typeface="Franklin Gothic Medium"/>
              <a:cs typeface="Franklin Gothic Medium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9932" y="3879215"/>
            <a:ext cx="8202295" cy="22231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може</a:t>
            </a:r>
            <a:r>
              <a:rPr sz="3600" spc="50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обављати</a:t>
            </a:r>
            <a:r>
              <a:rPr sz="3600" spc="5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</a:t>
            </a:r>
            <a:r>
              <a:rPr sz="3600" spc="5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све</a:t>
            </a:r>
            <a:r>
              <a:rPr sz="3600" spc="509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друге</a:t>
            </a:r>
            <a:r>
              <a:rPr sz="3600" spc="509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6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делатности 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које</a:t>
            </a:r>
            <a:r>
              <a:rPr sz="3600" spc="68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  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нису</a:t>
            </a:r>
            <a:r>
              <a:rPr sz="3600" spc="6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  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законом</a:t>
            </a:r>
            <a:r>
              <a:rPr sz="3600" spc="67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  </a:t>
            </a:r>
            <a:r>
              <a:rPr sz="36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забрањене 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независно</a:t>
            </a:r>
            <a:r>
              <a:rPr sz="3600" spc="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</a:t>
            </a:r>
            <a:r>
              <a:rPr sz="3600" spc="7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тога</a:t>
            </a:r>
            <a:r>
              <a:rPr sz="3600" spc="6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да</a:t>
            </a:r>
            <a:r>
              <a:rPr sz="3600" spc="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ли</a:t>
            </a:r>
            <a:r>
              <a:rPr sz="3600" spc="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су</a:t>
            </a:r>
            <a:r>
              <a:rPr sz="3600" spc="7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6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одређене </a:t>
            </a:r>
            <a:r>
              <a:rPr sz="3600" spc="-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оснивачким</a:t>
            </a:r>
            <a:r>
              <a:rPr sz="3600" spc="-16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60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актом,</a:t>
            </a:r>
            <a:r>
              <a:rPr sz="3600" spc="-1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6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односно</a:t>
            </a:r>
            <a:r>
              <a:rPr sz="3600" spc="-1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6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статутом.</a:t>
            </a:r>
            <a:endParaRPr sz="36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4000" y="50800"/>
            <a:ext cx="8890000" cy="1361440"/>
            <a:chOff x="254000" y="50800"/>
            <a:chExt cx="8890000" cy="1361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4000" y="822959"/>
              <a:ext cx="8890000" cy="5689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4160" y="50800"/>
              <a:ext cx="8879840" cy="1361439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2753360" y="782319"/>
            <a:ext cx="3820160" cy="1361440"/>
            <a:chOff x="2753360" y="782319"/>
            <a:chExt cx="3820160" cy="136144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53360" y="1554479"/>
              <a:ext cx="3820160" cy="5689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63520" y="782319"/>
              <a:ext cx="3799839" cy="136143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25725" marR="5080" indent="-2502535">
              <a:lnSpc>
                <a:spcPct val="100000"/>
              </a:lnSpc>
              <a:spcBef>
                <a:spcPts val="105"/>
              </a:spcBef>
            </a:pPr>
            <a:r>
              <a:rPr spc="-565" dirty="0"/>
              <a:t>РЕГИСТРАЦИЈА</a:t>
            </a:r>
            <a:r>
              <a:rPr spc="-360" dirty="0"/>
              <a:t> </a:t>
            </a:r>
            <a:r>
              <a:rPr spc="-420" dirty="0"/>
              <a:t>ПРИВРЕДНИХ </a:t>
            </a:r>
            <a:r>
              <a:rPr spc="-575" dirty="0"/>
              <a:t>ДРУШТАВА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83857" y="1725612"/>
            <a:ext cx="8548370" cy="33223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8775" marR="5080" indent="-346075" algn="just">
              <a:lnSpc>
                <a:spcPct val="100000"/>
              </a:lnSpc>
              <a:spcBef>
                <a:spcPts val="105"/>
              </a:spcBef>
              <a:buClr>
                <a:srgbClr val="EFA12D"/>
              </a:buClr>
              <a:buSzPct val="70000"/>
              <a:buFont typeface="Wingdings"/>
              <a:buChar char=""/>
              <a:tabLst>
                <a:tab pos="358775" algn="l"/>
              </a:tabLst>
            </a:pP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</a:t>
            </a:r>
            <a:r>
              <a:rPr sz="4000" spc="919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привредним</a:t>
            </a:r>
            <a:r>
              <a:rPr sz="4000" spc="8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субјектима</a:t>
            </a:r>
            <a:r>
              <a:rPr sz="4000" spc="869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води</a:t>
            </a:r>
            <a:r>
              <a:rPr sz="4000" spc="8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0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се 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регистар</a:t>
            </a:r>
            <a:r>
              <a:rPr sz="4000" spc="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код</a:t>
            </a:r>
            <a:r>
              <a:rPr sz="4000" spc="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0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Агенције</a:t>
            </a:r>
            <a:r>
              <a:rPr sz="4000" spc="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</a:t>
            </a:r>
            <a:r>
              <a:rPr sz="40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0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привредне регистре.</a:t>
            </a:r>
            <a:endParaRPr sz="4000">
              <a:latin typeface="Franklin Gothic Medium"/>
              <a:cs typeface="Franklin Gothic Medium"/>
            </a:endParaRPr>
          </a:p>
          <a:p>
            <a:pPr marL="358140" indent="-345440" algn="just">
              <a:lnSpc>
                <a:spcPct val="100000"/>
              </a:lnSpc>
              <a:spcBef>
                <a:spcPts val="985"/>
              </a:spcBef>
              <a:buClr>
                <a:srgbClr val="EFA12D"/>
              </a:buClr>
              <a:buSzPct val="70000"/>
              <a:buFont typeface="Wingdings"/>
              <a:buChar char=""/>
              <a:tabLst>
                <a:tab pos="358140" algn="l"/>
              </a:tabLst>
            </a:pPr>
            <a:r>
              <a:rPr sz="4000" spc="-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Субјекти</a:t>
            </a:r>
            <a:r>
              <a:rPr sz="4000" spc="-1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0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уписа</a:t>
            </a:r>
            <a:r>
              <a:rPr sz="4000" spc="-17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</a:t>
            </a:r>
            <a:r>
              <a:rPr sz="4000" spc="-1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0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регистар</a:t>
            </a:r>
            <a:endParaRPr sz="4000">
              <a:latin typeface="Franklin Gothic Medium"/>
              <a:cs typeface="Franklin Gothic Medium"/>
            </a:endParaRPr>
          </a:p>
          <a:p>
            <a:pPr marL="358140" indent="-345440" algn="just">
              <a:lnSpc>
                <a:spcPct val="100000"/>
              </a:lnSpc>
              <a:spcBef>
                <a:spcPts val="965"/>
              </a:spcBef>
              <a:buClr>
                <a:srgbClr val="EFA12D"/>
              </a:buClr>
              <a:buSzPct val="70000"/>
              <a:buFont typeface="Wingdings"/>
              <a:buChar char=""/>
              <a:tabLst>
                <a:tab pos="358140" algn="l"/>
              </a:tabLst>
            </a:pPr>
            <a:r>
              <a:rPr sz="40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Предмет</a:t>
            </a:r>
            <a:r>
              <a:rPr sz="4000" spc="-18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0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уписа</a:t>
            </a:r>
            <a:r>
              <a:rPr sz="4000" spc="-1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</a:t>
            </a:r>
            <a:r>
              <a:rPr sz="4000" spc="-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0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регистар</a:t>
            </a:r>
            <a:endParaRPr sz="40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4350" y="81280"/>
            <a:ext cx="8629650" cy="1361440"/>
            <a:chOff x="514350" y="81280"/>
            <a:chExt cx="8629650" cy="1361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3759" y="853439"/>
              <a:ext cx="7701280" cy="5689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3920" y="81280"/>
              <a:ext cx="7680959" cy="1361440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1016000" y="812800"/>
            <a:ext cx="7294880" cy="1361440"/>
            <a:chOff x="1016000" y="812800"/>
            <a:chExt cx="7294880" cy="136144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6000" y="1584959"/>
              <a:ext cx="7294880" cy="5689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6160" y="812800"/>
              <a:ext cx="7274559" cy="136143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87094" marR="5080" indent="-142875">
              <a:lnSpc>
                <a:spcPct val="100000"/>
              </a:lnSpc>
              <a:spcBef>
                <a:spcPts val="105"/>
              </a:spcBef>
            </a:pPr>
            <a:r>
              <a:rPr spc="-445" dirty="0"/>
              <a:t>ПРАВНИ</a:t>
            </a:r>
            <a:r>
              <a:rPr spc="-415" dirty="0"/>
              <a:t> </a:t>
            </a:r>
            <a:r>
              <a:rPr spc="-575" dirty="0"/>
              <a:t>СУБЈЕКТИВИТЕТ </a:t>
            </a:r>
            <a:r>
              <a:rPr spc="-490" dirty="0"/>
              <a:t>ПРИВРЕДНОГ</a:t>
            </a:r>
            <a:r>
              <a:rPr spc="-270" dirty="0"/>
              <a:t> </a:t>
            </a:r>
            <a:r>
              <a:rPr spc="-540" dirty="0"/>
              <a:t>ДРУШТВА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83857" y="1846071"/>
            <a:ext cx="8552815" cy="405511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358140" indent="-345440" algn="just">
              <a:lnSpc>
                <a:spcPct val="100000"/>
              </a:lnSpc>
              <a:spcBef>
                <a:spcPts val="765"/>
              </a:spcBef>
              <a:buClr>
                <a:srgbClr val="EFA12D"/>
              </a:buClr>
              <a:buSzPct val="67213"/>
              <a:buFont typeface="Wingdings"/>
              <a:buChar char=""/>
              <a:tabLst>
                <a:tab pos="358140" algn="l"/>
              </a:tabLst>
            </a:pPr>
            <a:r>
              <a:rPr sz="3050" spc="-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Привредна</a:t>
            </a:r>
            <a:r>
              <a:rPr sz="3050" spc="-10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</a:t>
            </a:r>
            <a:r>
              <a:rPr sz="3050" spc="-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имају</a:t>
            </a:r>
            <a:r>
              <a:rPr sz="3050" spc="-7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статус</a:t>
            </a:r>
            <a:r>
              <a:rPr sz="3050" spc="-1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правног</a:t>
            </a:r>
            <a:r>
              <a:rPr sz="3050" spc="-1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лица.</a:t>
            </a:r>
            <a:endParaRPr sz="3050">
              <a:latin typeface="Franklin Gothic Medium"/>
              <a:cs typeface="Franklin Gothic Medium"/>
            </a:endParaRPr>
          </a:p>
          <a:p>
            <a:pPr marL="358775" marR="6350" indent="-346075" algn="just">
              <a:lnSpc>
                <a:spcPts val="3600"/>
              </a:lnSpc>
              <a:spcBef>
                <a:spcPts val="840"/>
              </a:spcBef>
              <a:buClr>
                <a:srgbClr val="EFA12D"/>
              </a:buClr>
              <a:buSzPct val="67213"/>
              <a:buFont typeface="Wingdings"/>
              <a:buChar char=""/>
              <a:tabLst>
                <a:tab pos="358775" algn="l"/>
              </a:tabLst>
            </a:pP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Правни</a:t>
            </a:r>
            <a:r>
              <a:rPr sz="3050" spc="26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субјективитет</a:t>
            </a:r>
            <a:r>
              <a:rPr sz="3050" spc="27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имају</a:t>
            </a:r>
            <a:r>
              <a:rPr sz="3050" spc="3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</a:t>
            </a:r>
            <a:r>
              <a:rPr sz="3050" spc="28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други</a:t>
            </a:r>
            <a:r>
              <a:rPr sz="3050" spc="2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привредни </a:t>
            </a:r>
            <a:r>
              <a:rPr sz="30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субјекти.</a:t>
            </a:r>
            <a:endParaRPr sz="3050">
              <a:latin typeface="Franklin Gothic Medium"/>
              <a:cs typeface="Franklin Gothic Medium"/>
            </a:endParaRPr>
          </a:p>
          <a:p>
            <a:pPr marL="358775" marR="5080" indent="-346075" algn="just">
              <a:lnSpc>
                <a:spcPct val="98500"/>
              </a:lnSpc>
              <a:spcBef>
                <a:spcPts val="615"/>
              </a:spcBef>
              <a:buClr>
                <a:srgbClr val="EFA12D"/>
              </a:buClr>
              <a:buSzPct val="67213"/>
              <a:buFont typeface="Wingdings"/>
              <a:buChar char=""/>
              <a:tabLst>
                <a:tab pos="358775" algn="l"/>
              </a:tabLst>
            </a:pP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Привредно</a:t>
            </a:r>
            <a:r>
              <a:rPr sz="3050" spc="1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друштво</a:t>
            </a:r>
            <a:r>
              <a:rPr sz="3050" spc="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стиче</a:t>
            </a:r>
            <a:r>
              <a:rPr sz="3050" spc="10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правни</a:t>
            </a:r>
            <a:r>
              <a:rPr sz="3050" spc="8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субјективитет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тренутком</a:t>
            </a:r>
            <a:r>
              <a:rPr sz="3050" spc="6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уписа</a:t>
            </a:r>
            <a:r>
              <a:rPr sz="3050" spc="5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</a:t>
            </a:r>
            <a:r>
              <a:rPr sz="3050" spc="6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регистар,</a:t>
            </a:r>
            <a:r>
              <a:rPr sz="3050" spc="6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</a:t>
            </a:r>
            <a:r>
              <a:rPr sz="3050" spc="6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исти</a:t>
            </a:r>
            <a:r>
              <a:rPr sz="3050" spc="5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се</a:t>
            </a:r>
            <a:r>
              <a:rPr sz="3050" spc="5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губи</a:t>
            </a:r>
            <a:r>
              <a:rPr sz="3050" spc="5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 </a:t>
            </a:r>
            <a:r>
              <a:rPr sz="3050" spc="-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моменту</a:t>
            </a:r>
            <a:r>
              <a:rPr sz="3050" spc="-1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брисања</a:t>
            </a:r>
            <a:r>
              <a:rPr sz="3050" spc="-1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8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из</a:t>
            </a:r>
            <a:r>
              <a:rPr sz="3050" spc="-10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регистра.</a:t>
            </a:r>
            <a:endParaRPr sz="3050">
              <a:latin typeface="Franklin Gothic Medium"/>
              <a:cs typeface="Franklin Gothic Medium"/>
            </a:endParaRPr>
          </a:p>
          <a:p>
            <a:pPr marL="358775" marR="7620" indent="-346075" algn="just">
              <a:lnSpc>
                <a:spcPts val="3610"/>
              </a:lnSpc>
              <a:spcBef>
                <a:spcPts val="810"/>
              </a:spcBef>
              <a:buClr>
                <a:srgbClr val="EFA12D"/>
              </a:buClr>
              <a:buSzPct val="67213"/>
              <a:buFont typeface="Wingdings"/>
              <a:buChar char=""/>
              <a:tabLst>
                <a:tab pos="358775" algn="l"/>
              </a:tabLst>
            </a:pP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Привредно</a:t>
            </a:r>
            <a:r>
              <a:rPr sz="3050" spc="3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друштво</a:t>
            </a:r>
            <a:r>
              <a:rPr sz="3050" spc="3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</a:t>
            </a:r>
            <a:r>
              <a:rPr sz="3050" spc="3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његови</a:t>
            </a:r>
            <a:r>
              <a:rPr sz="3050" spc="2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оснивачи</a:t>
            </a:r>
            <a:r>
              <a:rPr sz="3050" spc="28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05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су </a:t>
            </a:r>
            <a:r>
              <a:rPr sz="3050" spc="-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одвојени</a:t>
            </a:r>
            <a:r>
              <a:rPr sz="3050" spc="-18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правни</a:t>
            </a:r>
            <a:r>
              <a:rPr sz="3050" spc="-1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субјекти.</a:t>
            </a:r>
            <a:endParaRPr sz="305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5440" y="10160"/>
            <a:ext cx="8798560" cy="1361440"/>
            <a:chOff x="345440" y="10160"/>
            <a:chExt cx="8798560" cy="1361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5440" y="782319"/>
              <a:ext cx="8757920" cy="5689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5600" y="10160"/>
              <a:ext cx="8737600" cy="1361440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1168400" y="741680"/>
            <a:ext cx="6990080" cy="1361440"/>
            <a:chOff x="1168400" y="741680"/>
            <a:chExt cx="6990080" cy="136144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8400" y="1513840"/>
              <a:ext cx="6990080" cy="5689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78560" y="741680"/>
              <a:ext cx="6969759" cy="136143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39494" marR="5080" indent="-824230">
              <a:lnSpc>
                <a:spcPct val="100000"/>
              </a:lnSpc>
              <a:spcBef>
                <a:spcPts val="105"/>
              </a:spcBef>
            </a:pPr>
            <a:r>
              <a:rPr spc="-590" dirty="0"/>
              <a:t>ОДГОВОРНОСТ</a:t>
            </a:r>
            <a:r>
              <a:rPr spc="-315" dirty="0"/>
              <a:t> </a:t>
            </a:r>
            <a:r>
              <a:rPr spc="-495" dirty="0"/>
              <a:t>ПРИВРЕДНОГ </a:t>
            </a:r>
            <a:r>
              <a:rPr spc="-530" dirty="0"/>
              <a:t>ДРУШТВА</a:t>
            </a:r>
            <a:r>
              <a:rPr spc="-345" dirty="0"/>
              <a:t> </a:t>
            </a:r>
            <a:r>
              <a:rPr spc="-505" dirty="0"/>
              <a:t>ЗА</a:t>
            </a:r>
            <a:r>
              <a:rPr spc="-185" dirty="0"/>
              <a:t> </a:t>
            </a:r>
            <a:r>
              <a:rPr spc="-560" dirty="0"/>
              <a:t>ОБАВЕЗЕ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83857" y="1725612"/>
            <a:ext cx="8533765" cy="1246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8775" marR="5080" indent="-346075">
              <a:lnSpc>
                <a:spcPct val="100000"/>
              </a:lnSpc>
              <a:spcBef>
                <a:spcPts val="105"/>
              </a:spcBef>
              <a:buClr>
                <a:srgbClr val="EFA12D"/>
              </a:buClr>
              <a:buSzPct val="70000"/>
              <a:buFont typeface="Wingdings"/>
              <a:buChar char=""/>
              <a:tabLst>
                <a:tab pos="358775" algn="l"/>
                <a:tab pos="2453640" algn="l"/>
                <a:tab pos="3145155" algn="l"/>
                <a:tab pos="4488180" algn="l"/>
                <a:tab pos="6501765" algn="l"/>
              </a:tabLst>
            </a:pPr>
            <a:r>
              <a:rPr sz="40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Друштво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40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40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своје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40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обавезе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4000" spc="-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одговара </a:t>
            </a:r>
            <a:r>
              <a:rPr sz="400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целокупном</a:t>
            </a:r>
            <a:r>
              <a:rPr sz="4000" spc="-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0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својом</a:t>
            </a:r>
            <a:r>
              <a:rPr sz="4000" spc="-2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0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имовином.</a:t>
            </a:r>
            <a:endParaRPr sz="4000">
              <a:latin typeface="Franklin Gothic Medium"/>
              <a:cs typeface="Franklin Gothic Medium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3857" y="3068955"/>
            <a:ext cx="2239010" cy="1246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8775" marR="5080" indent="-346075">
              <a:lnSpc>
                <a:spcPct val="100000"/>
              </a:lnSpc>
              <a:spcBef>
                <a:spcPts val="105"/>
              </a:spcBef>
              <a:buClr>
                <a:srgbClr val="EFA12D"/>
              </a:buClr>
              <a:buSzPct val="70000"/>
              <a:buFont typeface="Wingdings"/>
              <a:buChar char=""/>
              <a:tabLst>
                <a:tab pos="358775" algn="l"/>
              </a:tabLst>
            </a:pPr>
            <a:r>
              <a:rPr sz="400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Чланови </a:t>
            </a:r>
            <a:r>
              <a:rPr sz="40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обавезе</a:t>
            </a:r>
            <a:endParaRPr sz="4000">
              <a:latin typeface="Franklin Gothic Medium"/>
              <a:cs typeface="Franklin Gothic Medium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40329" y="3068955"/>
            <a:ext cx="5788660" cy="1246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0160">
              <a:lnSpc>
                <a:spcPct val="100000"/>
              </a:lnSpc>
              <a:spcBef>
                <a:spcPts val="105"/>
              </a:spcBef>
              <a:tabLst>
                <a:tab pos="2392045" algn="l"/>
                <a:tab pos="2443480" algn="l"/>
                <a:tab pos="3256915" algn="l"/>
                <a:tab pos="5271135" algn="l"/>
              </a:tabLst>
            </a:pPr>
            <a:r>
              <a:rPr sz="40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40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одговарају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4000" spc="-9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000" spc="-8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 </a:t>
            </a:r>
            <a:r>
              <a:rPr sz="40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	</a:t>
            </a:r>
            <a:r>
              <a:rPr sz="400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40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складу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4000" spc="-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са</a:t>
            </a:r>
            <a:endParaRPr sz="4000">
              <a:latin typeface="Franklin Gothic Medium"/>
              <a:cs typeface="Franklin Gothic Medium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9932" y="4289742"/>
            <a:ext cx="8199755" cy="12471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3256915" algn="l"/>
                <a:tab pos="4955540" algn="l"/>
                <a:tab pos="6644005" algn="l"/>
              </a:tabLst>
            </a:pPr>
            <a:r>
              <a:rPr sz="40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одредбама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40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ЗПД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40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које</a:t>
            </a:r>
            <a:r>
              <a:rPr sz="40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4000" spc="-8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уређују </a:t>
            </a:r>
            <a:r>
              <a:rPr sz="4000" spc="-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поједине</a:t>
            </a:r>
            <a:r>
              <a:rPr sz="4000" spc="-2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0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правне</a:t>
            </a:r>
            <a:r>
              <a:rPr sz="4000" spc="-1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0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форме</a:t>
            </a:r>
            <a:r>
              <a:rPr sz="4000" spc="-2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0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друштва.</a:t>
            </a:r>
            <a:endParaRPr sz="40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4350" y="50800"/>
            <a:ext cx="8629650" cy="1361440"/>
            <a:chOff x="514350" y="50800"/>
            <a:chExt cx="8629650" cy="1361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1600" y="822959"/>
              <a:ext cx="6705600" cy="5689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81760" y="50800"/>
              <a:ext cx="6685280" cy="1361439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2763520" y="782319"/>
            <a:ext cx="3799840" cy="1361440"/>
            <a:chOff x="2763520" y="782319"/>
            <a:chExt cx="3799840" cy="136144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63520" y="1554479"/>
              <a:ext cx="3799839" cy="5689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73680" y="782319"/>
              <a:ext cx="3779520" cy="136143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757679" y="216852"/>
            <a:ext cx="5781675" cy="14909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05890" marR="5080" indent="-1393825">
              <a:lnSpc>
                <a:spcPct val="100000"/>
              </a:lnSpc>
              <a:spcBef>
                <a:spcPts val="105"/>
              </a:spcBef>
            </a:pPr>
            <a:r>
              <a:rPr spc="-530" dirty="0"/>
              <a:t>ПРОБИЈАЊЕ</a:t>
            </a:r>
            <a:r>
              <a:rPr spc="-365" dirty="0"/>
              <a:t> </a:t>
            </a:r>
            <a:r>
              <a:rPr spc="-509" dirty="0"/>
              <a:t>ПРАВНЕ </a:t>
            </a:r>
            <a:r>
              <a:rPr spc="-520" dirty="0"/>
              <a:t>ЛИЧНОСТИ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83857" y="1654174"/>
            <a:ext cx="8551545" cy="3953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8775" marR="5080" indent="-346075" algn="just">
              <a:lnSpc>
                <a:spcPct val="100000"/>
              </a:lnSpc>
              <a:spcBef>
                <a:spcPts val="105"/>
              </a:spcBef>
              <a:buClr>
                <a:srgbClr val="EFA12D"/>
              </a:buClr>
              <a:buSzPct val="71428"/>
              <a:buFont typeface="Wingdings"/>
              <a:buChar char=""/>
              <a:tabLst>
                <a:tab pos="358775" algn="l"/>
              </a:tabLst>
            </a:pP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Командитор,</a:t>
            </a:r>
            <a:r>
              <a:rPr sz="2800" spc="5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члан</a:t>
            </a:r>
            <a:r>
              <a:rPr sz="2800" spc="5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</a:t>
            </a:r>
            <a:r>
              <a:rPr sz="2800" spc="5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</a:t>
            </a:r>
            <a:r>
              <a:rPr sz="2800" spc="5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 </a:t>
            </a:r>
            <a:r>
              <a:rPr sz="28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ограниченом </a:t>
            </a:r>
            <a:r>
              <a:rPr sz="2800" spc="-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одговорношћу</a:t>
            </a:r>
            <a:r>
              <a:rPr sz="2800" spc="-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</a:t>
            </a:r>
            <a:r>
              <a:rPr sz="2800" spc="-1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акционар,</a:t>
            </a:r>
            <a:r>
              <a:rPr sz="2800" spc="-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као</a:t>
            </a:r>
            <a:r>
              <a:rPr sz="2800" spc="-1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</a:t>
            </a:r>
            <a:r>
              <a:rPr sz="2800" spc="-7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законски</a:t>
            </a:r>
            <a:r>
              <a:rPr sz="2800" spc="-7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заступник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тог</a:t>
            </a:r>
            <a:r>
              <a:rPr sz="2800" spc="4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лица</a:t>
            </a:r>
            <a:r>
              <a:rPr sz="2800" spc="3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ако</a:t>
            </a:r>
            <a:r>
              <a:rPr sz="2800" spc="3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је</a:t>
            </a:r>
            <a:r>
              <a:rPr sz="2800" spc="3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оно</a:t>
            </a:r>
            <a:r>
              <a:rPr sz="2800" spc="3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пословно</a:t>
            </a:r>
            <a:r>
              <a:rPr sz="2800" spc="38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неспособно</a:t>
            </a:r>
            <a:r>
              <a:rPr sz="2800" spc="38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физичко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лице,</a:t>
            </a:r>
            <a:r>
              <a:rPr sz="2800" spc="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који</a:t>
            </a:r>
            <a:r>
              <a:rPr sz="2800" spc="3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злоупотреби</a:t>
            </a:r>
            <a:r>
              <a:rPr sz="2800" spc="37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правило</a:t>
            </a:r>
            <a:r>
              <a:rPr sz="2800" spc="3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</a:t>
            </a:r>
            <a:r>
              <a:rPr sz="2800" spc="3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8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ограниченој </a:t>
            </a:r>
            <a:r>
              <a:rPr sz="2800" spc="-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одговорности</a:t>
            </a:r>
            <a:r>
              <a:rPr sz="2800" spc="-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одговара</a:t>
            </a:r>
            <a:r>
              <a:rPr sz="2800" spc="-1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</a:t>
            </a:r>
            <a:r>
              <a:rPr sz="2800" spc="-1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обавезе</a:t>
            </a:r>
            <a:r>
              <a:rPr sz="2800" spc="-1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друштва.</a:t>
            </a:r>
            <a:endParaRPr sz="2800">
              <a:latin typeface="Franklin Gothic Medium"/>
              <a:cs typeface="Franklin Gothic Medium"/>
            </a:endParaRPr>
          </a:p>
          <a:p>
            <a:pPr marL="358775" marR="10160" indent="-346075" algn="just">
              <a:lnSpc>
                <a:spcPct val="100000"/>
              </a:lnSpc>
              <a:spcBef>
                <a:spcPts val="665"/>
              </a:spcBef>
              <a:buClr>
                <a:srgbClr val="EFA12D"/>
              </a:buClr>
              <a:buSzPct val="71428"/>
              <a:buFont typeface="Wingdings"/>
              <a:buChar char=""/>
              <a:tabLst>
                <a:tab pos="358775" algn="l"/>
              </a:tabLst>
            </a:pP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Поверилац</a:t>
            </a:r>
            <a:r>
              <a:rPr sz="2800" spc="8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</a:t>
            </a:r>
            <a:r>
              <a:rPr sz="2800" spc="114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може</a:t>
            </a:r>
            <a:r>
              <a:rPr sz="2800" spc="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поднети</a:t>
            </a:r>
            <a:r>
              <a:rPr sz="2800" spc="1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тужбу</a:t>
            </a:r>
            <a:r>
              <a:rPr sz="2800" spc="114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против</a:t>
            </a:r>
            <a:r>
              <a:rPr sz="2800" spc="6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тог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лица</a:t>
            </a:r>
            <a:r>
              <a:rPr sz="2800" spc="-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надлежном</a:t>
            </a:r>
            <a:r>
              <a:rPr sz="2800" spc="-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суду</a:t>
            </a:r>
            <a:r>
              <a:rPr sz="280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према</a:t>
            </a:r>
            <a:r>
              <a:rPr sz="2800" spc="-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седишту</a:t>
            </a:r>
            <a:r>
              <a:rPr sz="2800" spc="-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</a:t>
            </a:r>
            <a:r>
              <a:rPr sz="2800" spc="-1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</a:t>
            </a:r>
            <a:r>
              <a:rPr sz="280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року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</a:t>
            </a:r>
            <a:r>
              <a:rPr sz="2800" spc="68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6</a:t>
            </a:r>
            <a:r>
              <a:rPr sz="2800" spc="6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месеци</a:t>
            </a:r>
            <a:r>
              <a:rPr sz="2800" spc="6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</a:t>
            </a:r>
            <a:r>
              <a:rPr sz="2800" spc="6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дана  сазнања</a:t>
            </a:r>
            <a:r>
              <a:rPr sz="2800" spc="6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</a:t>
            </a:r>
            <a:r>
              <a:rPr sz="2800" spc="6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злоупотребу,</a:t>
            </a:r>
            <a:r>
              <a:rPr sz="2800" spc="6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 </a:t>
            </a:r>
            <a:r>
              <a:rPr sz="2800" spc="-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најкасније</a:t>
            </a:r>
            <a:r>
              <a:rPr sz="2800" spc="-1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</a:t>
            </a:r>
            <a:r>
              <a:rPr sz="2800" spc="-1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року</a:t>
            </a:r>
            <a:r>
              <a:rPr sz="2800" spc="-6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</a:t>
            </a:r>
            <a:r>
              <a:rPr sz="2800" spc="-8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5 </a:t>
            </a:r>
            <a:r>
              <a:rPr sz="2800" spc="-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година</a:t>
            </a:r>
            <a:r>
              <a:rPr sz="2800" spc="-1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</a:t>
            </a:r>
            <a:r>
              <a:rPr sz="28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дана</a:t>
            </a:r>
            <a:r>
              <a:rPr sz="2800" spc="-1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злоупотребе.</a:t>
            </a:r>
            <a:endParaRPr sz="28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8000" y="50800"/>
            <a:ext cx="8636000" cy="1361440"/>
            <a:chOff x="508000" y="50800"/>
            <a:chExt cx="8636000" cy="1361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8000" y="822959"/>
              <a:ext cx="8442960" cy="5689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8160" y="50800"/>
              <a:ext cx="8422640" cy="1361439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2915920" y="782319"/>
            <a:ext cx="3495040" cy="1361440"/>
            <a:chOff x="2915920" y="782319"/>
            <a:chExt cx="3495040" cy="136144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15920" y="1554479"/>
              <a:ext cx="3495039" cy="5689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26080" y="782319"/>
              <a:ext cx="3474720" cy="136143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88920" marR="5080" indent="-2411095">
              <a:lnSpc>
                <a:spcPct val="100000"/>
              </a:lnSpc>
              <a:spcBef>
                <a:spcPts val="105"/>
              </a:spcBef>
            </a:pPr>
            <a:r>
              <a:rPr spc="-475" dirty="0"/>
              <a:t>ЗАСТУПНИЦИ</a:t>
            </a:r>
            <a:r>
              <a:rPr spc="-345" dirty="0"/>
              <a:t> </a:t>
            </a:r>
            <a:r>
              <a:rPr spc="-495" dirty="0"/>
              <a:t>ПРИВРЕДНОГ </a:t>
            </a:r>
            <a:r>
              <a:rPr spc="-540" dirty="0"/>
              <a:t>ДРУШТВА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682620" y="1725549"/>
            <a:ext cx="62337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680210" algn="l"/>
                <a:tab pos="4162425" algn="l"/>
              </a:tabLst>
            </a:pP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основ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заступања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32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привредног</a:t>
            </a:r>
            <a:endParaRPr sz="3200">
              <a:latin typeface="Franklin Gothic Medium"/>
              <a:cs typeface="Franklin Gothic Medium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3857" y="1725549"/>
            <a:ext cx="1938020" cy="15824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8775" marR="5080" indent="-346075">
              <a:lnSpc>
                <a:spcPct val="100000"/>
              </a:lnSpc>
              <a:spcBef>
                <a:spcPts val="105"/>
              </a:spcBef>
              <a:buClr>
                <a:srgbClr val="EFA12D"/>
              </a:buClr>
              <a:buSzPct val="70312"/>
              <a:buFont typeface="Wingdings"/>
              <a:buChar char=""/>
              <a:tabLst>
                <a:tab pos="358775" algn="l"/>
              </a:tabLst>
            </a:pP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Правни </a:t>
            </a:r>
            <a:r>
              <a:rPr sz="3200" spc="-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друштва:</a:t>
            </a:r>
            <a:endParaRPr sz="3200">
              <a:latin typeface="Franklin Gothic Medium"/>
              <a:cs typeface="Franklin Gothic Medium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  <a:tabLst>
                <a:tab pos="530860" algn="l"/>
              </a:tabLst>
            </a:pPr>
            <a:r>
              <a:rPr sz="2250" spc="-25" dirty="0">
                <a:solidFill>
                  <a:srgbClr val="EFA12D"/>
                </a:solidFill>
                <a:latin typeface="Franklin Gothic Medium"/>
                <a:cs typeface="Franklin Gothic Medium"/>
              </a:rPr>
              <a:t>a.</a:t>
            </a:r>
            <a:r>
              <a:rPr sz="2250" dirty="0">
                <a:solidFill>
                  <a:srgbClr val="EFA12D"/>
                </a:solidFill>
                <a:latin typeface="Franklin Gothic Medium"/>
                <a:cs typeface="Franklin Gothic Medium"/>
              </a:rPr>
              <a:t>	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закон;</a:t>
            </a:r>
            <a:endParaRPr sz="3200">
              <a:latin typeface="Franklin Gothic Medium"/>
              <a:cs typeface="Franklin Gothic Medium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3857" y="3384169"/>
            <a:ext cx="8542655" cy="2172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31495" marR="5080" indent="-518795">
              <a:lnSpc>
                <a:spcPct val="100000"/>
              </a:lnSpc>
              <a:spcBef>
                <a:spcPts val="105"/>
              </a:spcBef>
              <a:buClr>
                <a:srgbClr val="EFA12D"/>
              </a:buClr>
              <a:buSzPct val="70312"/>
              <a:buAutoNum type="alphaLcPeriod" startAt="2"/>
              <a:tabLst>
                <a:tab pos="531495" algn="l"/>
              </a:tabLst>
            </a:pP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акт</a:t>
            </a:r>
            <a:r>
              <a:rPr sz="3200" spc="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привредног</a:t>
            </a:r>
            <a:r>
              <a:rPr sz="3200" spc="1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</a:t>
            </a:r>
            <a:r>
              <a:rPr sz="3200" spc="6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или</a:t>
            </a:r>
            <a:r>
              <a:rPr sz="3200" spc="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одлука</a:t>
            </a:r>
            <a:r>
              <a:rPr sz="3200" spc="7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његовог </a:t>
            </a:r>
            <a:r>
              <a:rPr sz="32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надлежног</a:t>
            </a:r>
            <a:r>
              <a:rPr sz="3200" spc="-1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органа;</a:t>
            </a:r>
            <a:endParaRPr sz="3200">
              <a:latin typeface="Franklin Gothic Medium"/>
              <a:cs typeface="Franklin Gothic Medium"/>
            </a:endParaRPr>
          </a:p>
          <a:p>
            <a:pPr marL="530860" indent="-518159">
              <a:lnSpc>
                <a:spcPct val="100000"/>
              </a:lnSpc>
              <a:spcBef>
                <a:spcPts val="810"/>
              </a:spcBef>
              <a:buClr>
                <a:srgbClr val="EFA12D"/>
              </a:buClr>
              <a:buSzPct val="70312"/>
              <a:buAutoNum type="alphaLcPeriod" startAt="2"/>
              <a:tabLst>
                <a:tab pos="530860" algn="l"/>
              </a:tabLst>
            </a:pP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правни</a:t>
            </a:r>
            <a:r>
              <a:rPr sz="3200" spc="-18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посао;</a:t>
            </a:r>
            <a:endParaRPr sz="3200">
              <a:latin typeface="Franklin Gothic Medium"/>
              <a:cs typeface="Franklin Gothic Medium"/>
            </a:endParaRPr>
          </a:p>
          <a:p>
            <a:pPr marL="530860" indent="-518159">
              <a:lnSpc>
                <a:spcPct val="100000"/>
              </a:lnSpc>
              <a:spcBef>
                <a:spcPts val="730"/>
              </a:spcBef>
              <a:buClr>
                <a:srgbClr val="EFA12D"/>
              </a:buClr>
              <a:buSzPct val="70312"/>
              <a:buAutoNum type="alphaLcPeriod" startAt="2"/>
              <a:tabLst>
                <a:tab pos="530860" algn="l"/>
              </a:tabLst>
            </a:pPr>
            <a:r>
              <a:rPr sz="320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конклудентна</a:t>
            </a:r>
            <a:r>
              <a:rPr sz="3200" spc="-1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радња.</a:t>
            </a:r>
            <a:endParaRPr sz="32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8000" y="50800"/>
            <a:ext cx="8636000" cy="1361440"/>
            <a:chOff x="508000" y="50800"/>
            <a:chExt cx="8636000" cy="1361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8000" y="822959"/>
              <a:ext cx="8442960" cy="5689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8160" y="50800"/>
              <a:ext cx="8422640" cy="1361439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2915920" y="782319"/>
            <a:ext cx="3495040" cy="1361440"/>
            <a:chOff x="2915920" y="782319"/>
            <a:chExt cx="3495040" cy="136144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15920" y="1554479"/>
              <a:ext cx="3495039" cy="5689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26080" y="782319"/>
              <a:ext cx="3474720" cy="136143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93127" y="216852"/>
            <a:ext cx="7504430" cy="14909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23160" marR="5080" indent="-2411095">
              <a:lnSpc>
                <a:spcPct val="100000"/>
              </a:lnSpc>
              <a:spcBef>
                <a:spcPts val="105"/>
              </a:spcBef>
            </a:pPr>
            <a:r>
              <a:rPr spc="-475" dirty="0"/>
              <a:t>ЗАСТУПНИЦИ</a:t>
            </a:r>
            <a:r>
              <a:rPr spc="-345" dirty="0"/>
              <a:t> </a:t>
            </a:r>
            <a:r>
              <a:rPr spc="-495" dirty="0"/>
              <a:t>ПРИВРЕДНОГ </a:t>
            </a:r>
            <a:r>
              <a:rPr spc="-540" dirty="0"/>
              <a:t>ДРУШТВА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83857" y="1579562"/>
            <a:ext cx="8554085" cy="4227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8775" marR="5080" indent="-346075">
              <a:lnSpc>
                <a:spcPct val="100000"/>
              </a:lnSpc>
              <a:spcBef>
                <a:spcPts val="100"/>
              </a:spcBef>
              <a:buClr>
                <a:srgbClr val="EFA12D"/>
              </a:buClr>
              <a:buSzPct val="70312"/>
              <a:buFont typeface="Wingdings"/>
              <a:buChar char=""/>
              <a:tabLst>
                <a:tab pos="358775" algn="l"/>
                <a:tab pos="2352040" algn="l"/>
                <a:tab pos="4660900" algn="l"/>
                <a:tab pos="6511925" algn="l"/>
                <a:tab pos="8301990" algn="l"/>
              </a:tabLst>
            </a:pP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Законски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заступници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ортачког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320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– 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ортаци</a:t>
            </a:r>
            <a:endParaRPr sz="3200">
              <a:latin typeface="Franklin Gothic Medium"/>
              <a:cs typeface="Franklin Gothic Medium"/>
            </a:endParaRPr>
          </a:p>
          <a:p>
            <a:pPr marL="358775" marR="15240" indent="-346075">
              <a:lnSpc>
                <a:spcPct val="100000"/>
              </a:lnSpc>
              <a:spcBef>
                <a:spcPts val="735"/>
              </a:spcBef>
              <a:buClr>
                <a:srgbClr val="EFA12D"/>
              </a:buClr>
              <a:buSzPct val="70312"/>
              <a:buFont typeface="Wingdings"/>
              <a:buChar char=""/>
              <a:tabLst>
                <a:tab pos="358775" algn="l"/>
              </a:tabLst>
            </a:pP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Законски</a:t>
            </a:r>
            <a:r>
              <a:rPr sz="3200" spc="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заступници</a:t>
            </a:r>
            <a:r>
              <a:rPr sz="3200" spc="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командитног</a:t>
            </a:r>
            <a:r>
              <a:rPr sz="3200" spc="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</a:t>
            </a:r>
            <a:r>
              <a:rPr sz="3200" spc="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– 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комплементари</a:t>
            </a:r>
            <a:endParaRPr sz="3200">
              <a:latin typeface="Franklin Gothic Medium"/>
              <a:cs typeface="Franklin Gothic Medium"/>
            </a:endParaRPr>
          </a:p>
          <a:p>
            <a:pPr marL="358775" marR="21590" indent="-346075">
              <a:lnSpc>
                <a:spcPct val="100000"/>
              </a:lnSpc>
              <a:spcBef>
                <a:spcPts val="815"/>
              </a:spcBef>
              <a:buClr>
                <a:srgbClr val="EFA12D"/>
              </a:buClr>
              <a:buSzPct val="70312"/>
              <a:buFont typeface="Wingdings"/>
              <a:buChar char=""/>
              <a:tabLst>
                <a:tab pos="358775" algn="l"/>
                <a:tab pos="2209800" algn="l"/>
                <a:tab pos="4386580" algn="l"/>
                <a:tab pos="5200015" algn="l"/>
                <a:tab pos="5627370" algn="l"/>
                <a:tab pos="6755765" algn="l"/>
                <a:tab pos="7569834" algn="l"/>
              </a:tabLst>
            </a:pP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Законски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заступници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32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доо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320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–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један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32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или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3200" spc="-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више 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директора</a:t>
            </a:r>
            <a:endParaRPr sz="3200">
              <a:latin typeface="Franklin Gothic Medium"/>
              <a:cs typeface="Franklin Gothic Medium"/>
            </a:endParaRPr>
          </a:p>
          <a:p>
            <a:pPr marL="358775" marR="5080" indent="-346075">
              <a:lnSpc>
                <a:spcPct val="100000"/>
              </a:lnSpc>
              <a:spcBef>
                <a:spcPts val="810"/>
              </a:spcBef>
              <a:buClr>
                <a:srgbClr val="EFA12D"/>
              </a:buClr>
              <a:buSzPct val="70312"/>
              <a:buFont typeface="Wingdings"/>
              <a:buChar char=""/>
              <a:tabLst>
                <a:tab pos="358775" algn="l"/>
              </a:tabLst>
            </a:pPr>
            <a:r>
              <a:rPr sz="3200" spc="-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Законски</a:t>
            </a:r>
            <a:r>
              <a:rPr sz="3200" spc="-1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заступници</a:t>
            </a:r>
            <a:r>
              <a:rPr sz="3200" spc="-1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акционарског</a:t>
            </a:r>
            <a:r>
              <a:rPr sz="3200" spc="-1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</a:t>
            </a:r>
            <a:r>
              <a:rPr sz="3200" spc="-1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–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један</a:t>
            </a:r>
            <a:r>
              <a:rPr sz="3200" spc="-1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или</a:t>
            </a:r>
            <a:r>
              <a:rPr sz="3200" spc="-18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више</a:t>
            </a:r>
            <a:r>
              <a:rPr sz="3200" spc="-1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извршних</a:t>
            </a:r>
            <a:r>
              <a:rPr sz="3200" spc="-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директора</a:t>
            </a:r>
            <a:endParaRPr sz="32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8000" y="50800"/>
            <a:ext cx="8636000" cy="1361440"/>
            <a:chOff x="508000" y="50800"/>
            <a:chExt cx="8636000" cy="1361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8000" y="822959"/>
              <a:ext cx="8442960" cy="5689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8160" y="50800"/>
              <a:ext cx="8422640" cy="1361439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2915920" y="782319"/>
            <a:ext cx="3495040" cy="1361440"/>
            <a:chOff x="2915920" y="782319"/>
            <a:chExt cx="3495040" cy="136144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15920" y="1554479"/>
              <a:ext cx="3495039" cy="5689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26080" y="782319"/>
              <a:ext cx="3474720" cy="136143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93127" y="216471"/>
            <a:ext cx="7504430" cy="14909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23160" marR="5080" indent="-2411095">
              <a:lnSpc>
                <a:spcPct val="100000"/>
              </a:lnSpc>
              <a:spcBef>
                <a:spcPts val="105"/>
              </a:spcBef>
            </a:pPr>
            <a:r>
              <a:rPr spc="-475" dirty="0"/>
              <a:t>ЗАСТУПНИЦИ</a:t>
            </a:r>
            <a:r>
              <a:rPr spc="-345" dirty="0"/>
              <a:t> </a:t>
            </a:r>
            <a:r>
              <a:rPr spc="-495" dirty="0"/>
              <a:t>ПРИВРЕДНОГ </a:t>
            </a:r>
            <a:r>
              <a:rPr spc="-540" dirty="0"/>
              <a:t>ДРУШТВА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83857" y="1579562"/>
            <a:ext cx="8554720" cy="41262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8775" marR="5080" indent="-346075" algn="just">
              <a:lnSpc>
                <a:spcPct val="100000"/>
              </a:lnSpc>
              <a:spcBef>
                <a:spcPts val="100"/>
              </a:spcBef>
              <a:buClr>
                <a:srgbClr val="EFA12D"/>
              </a:buClr>
              <a:buSzPct val="70312"/>
              <a:buFont typeface="Wingdings"/>
              <a:buChar char=""/>
              <a:tabLst>
                <a:tab pos="358775" algn="l"/>
              </a:tabLst>
            </a:pP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Заступник</a:t>
            </a:r>
            <a:r>
              <a:rPr sz="3200" spc="7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је</a:t>
            </a:r>
            <a:r>
              <a:rPr sz="3200" spc="7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дужан</a:t>
            </a:r>
            <a:r>
              <a:rPr sz="3200" spc="6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да</a:t>
            </a:r>
            <a:r>
              <a:rPr sz="3200" spc="78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поступа</a:t>
            </a:r>
            <a:r>
              <a:rPr sz="3200" spc="7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</a:t>
            </a:r>
            <a:r>
              <a:rPr sz="3200" spc="7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складу</a:t>
            </a:r>
            <a:r>
              <a:rPr sz="3200" spc="7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са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ограничењима</a:t>
            </a:r>
            <a:r>
              <a:rPr sz="3200" spc="2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својих</a:t>
            </a:r>
            <a:r>
              <a:rPr sz="3200" spc="28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овлашћења</a:t>
            </a:r>
            <a:r>
              <a:rPr sz="3200" spc="2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која</a:t>
            </a:r>
            <a:r>
              <a:rPr sz="3200" spc="2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2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су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утврђена</a:t>
            </a:r>
            <a:r>
              <a:rPr sz="3200" spc="5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актима</a:t>
            </a:r>
            <a:r>
              <a:rPr sz="3200" spc="5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</a:t>
            </a:r>
            <a:r>
              <a:rPr sz="3200" spc="5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или</a:t>
            </a:r>
            <a:r>
              <a:rPr sz="3200" spc="5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одлукама </a:t>
            </a:r>
            <a:r>
              <a:rPr sz="32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надлежних</a:t>
            </a:r>
            <a:r>
              <a:rPr sz="3200" spc="-1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органа</a:t>
            </a:r>
            <a:r>
              <a:rPr sz="3200" spc="-1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друштва.</a:t>
            </a:r>
            <a:endParaRPr sz="3200">
              <a:latin typeface="Franklin Gothic Medium"/>
              <a:cs typeface="Franklin Gothic Medium"/>
            </a:endParaRPr>
          </a:p>
          <a:p>
            <a:pPr marL="358775" marR="25400" indent="-346075" algn="just">
              <a:lnSpc>
                <a:spcPct val="100000"/>
              </a:lnSpc>
              <a:spcBef>
                <a:spcPts val="745"/>
              </a:spcBef>
              <a:buClr>
                <a:srgbClr val="EFA12D"/>
              </a:buClr>
              <a:buSzPct val="70312"/>
              <a:buFont typeface="Wingdings"/>
              <a:buChar char=""/>
              <a:tabLst>
                <a:tab pos="358775" algn="l"/>
              </a:tabLst>
            </a:pP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Ограничења</a:t>
            </a:r>
            <a:r>
              <a:rPr sz="3200" spc="18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овлашћења</a:t>
            </a:r>
            <a:r>
              <a:rPr sz="3200" spc="1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заступника</a:t>
            </a:r>
            <a:r>
              <a:rPr sz="3200" spc="1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не</a:t>
            </a:r>
            <a:r>
              <a:rPr sz="3200" spc="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могу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се</a:t>
            </a:r>
            <a:r>
              <a:rPr sz="3200" spc="-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истицати</a:t>
            </a:r>
            <a:r>
              <a:rPr sz="3200" spc="-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према</a:t>
            </a:r>
            <a:r>
              <a:rPr sz="3200" spc="-1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трећим</a:t>
            </a:r>
            <a:r>
              <a:rPr sz="3200" spc="-1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лицима.</a:t>
            </a:r>
            <a:endParaRPr sz="3200">
              <a:latin typeface="Franklin Gothic Medium"/>
              <a:cs typeface="Franklin Gothic Medium"/>
            </a:endParaRPr>
          </a:p>
          <a:p>
            <a:pPr marL="358775" marR="22225" indent="-346075" algn="just">
              <a:lnSpc>
                <a:spcPct val="100000"/>
              </a:lnSpc>
              <a:spcBef>
                <a:spcPts val="815"/>
              </a:spcBef>
              <a:buClr>
                <a:srgbClr val="EFA12D"/>
              </a:buClr>
              <a:buSzPct val="70312"/>
              <a:buFont typeface="Wingdings"/>
              <a:buChar char=""/>
              <a:tabLst>
                <a:tab pos="358775" algn="l"/>
              </a:tabLst>
            </a:pP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Заступник</a:t>
            </a:r>
            <a:r>
              <a:rPr sz="3200" spc="1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је</a:t>
            </a:r>
            <a:r>
              <a:rPr sz="3200" spc="1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одговоран</a:t>
            </a:r>
            <a:r>
              <a:rPr sz="3200" spc="18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</a:t>
            </a:r>
            <a:r>
              <a:rPr sz="3200" spc="1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штету</a:t>
            </a:r>
            <a:r>
              <a:rPr sz="3200" spc="17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коју</a:t>
            </a:r>
            <a:r>
              <a:rPr sz="3200" spc="16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нанесе </a:t>
            </a:r>
            <a:r>
              <a:rPr sz="3200" spc="-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прекорачењем</a:t>
            </a:r>
            <a:r>
              <a:rPr sz="3200" spc="-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овлашћења.</a:t>
            </a:r>
            <a:endParaRPr sz="32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3857" y="1579499"/>
            <a:ext cx="8546465" cy="3323987"/>
          </a:xfrm>
        </p:spPr>
        <p:txBody>
          <a:bodyPr/>
          <a:lstStyle/>
          <a:p>
            <a:r>
              <a:rPr lang="sr-Cyrl-RS" sz="7200" dirty="0" smtClean="0"/>
              <a:t>ОРТАЧКО ДРУШТВО – ПОЈАМ И ОСНИВАЊЕ </a:t>
            </a:r>
            <a:endParaRPr lang="en-US" sz="7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050" y="216471"/>
            <a:ext cx="8238490" cy="738664"/>
          </a:xfrm>
        </p:spPr>
        <p:txBody>
          <a:bodyPr/>
          <a:lstStyle/>
          <a:p>
            <a:pPr algn="ctr"/>
            <a:r>
              <a:rPr lang="sr-Cyrl-RS" dirty="0" smtClean="0"/>
              <a:t>ОРТАЧКО ДРУШТВО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3857" y="1579499"/>
            <a:ext cx="8546465" cy="498598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Ортачко друштво је друштво два или више ортака који су неограничено солидарно одговорни целокупном својом имовином за обавезе </a:t>
            </a:r>
            <a:r>
              <a:rPr lang="ru-RU" dirty="0" smtClean="0"/>
              <a:t>друштва</a:t>
            </a:r>
            <a:r>
              <a:rPr lang="ru-RU" dirty="0" smtClean="0"/>
              <a:t>;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Ако уговор о оснивању друштва или други уговор између ортака садржи одредбу о ограничењу одговорности ортака према трећим лицима, та одредба нема правно дејство.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050" y="216471"/>
            <a:ext cx="8238490" cy="738664"/>
          </a:xfrm>
        </p:spPr>
        <p:txBody>
          <a:bodyPr/>
          <a:lstStyle/>
          <a:p>
            <a:pPr algn="ctr"/>
            <a:r>
              <a:rPr lang="sr-Cyrl-RS" dirty="0" smtClean="0"/>
              <a:t>ОРТАЧКО ДРУШТВО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3857" y="1579499"/>
            <a:ext cx="8546465" cy="4924425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sr-Cyrl-RS" sz="3200" dirty="0" smtClean="0"/>
              <a:t>Ортачко друштво се оснива уговором о оснивању (оснивачки акт</a:t>
            </a:r>
            <a:r>
              <a:rPr lang="sr-Cyrl-RS" sz="3200" dirty="0" smtClean="0"/>
              <a:t>);</a:t>
            </a:r>
            <a:endParaRPr lang="sr-Cyrl-RS" sz="3200" dirty="0" smtClean="0"/>
          </a:p>
          <a:p>
            <a:pPr>
              <a:buFont typeface="Wingdings" pitchFamily="2" charset="2"/>
              <a:buChar char="Ø"/>
            </a:pPr>
            <a:r>
              <a:rPr lang="sr-Cyrl-RS" sz="3200" dirty="0" smtClean="0"/>
              <a:t>Предмет улога у ортачком друштву могу бити: новац, ствари, права, рад и </a:t>
            </a:r>
            <a:r>
              <a:rPr lang="sr-Cyrl-RS" sz="3200" dirty="0" smtClean="0"/>
              <a:t>услуге;</a:t>
            </a:r>
            <a:endParaRPr lang="sr-Cyrl-RS" sz="3200" dirty="0" smtClean="0"/>
          </a:p>
          <a:p>
            <a:pPr>
              <a:buFont typeface="Wingdings" pitchFamily="2" charset="2"/>
              <a:buChar char="Ø"/>
            </a:pPr>
            <a:r>
              <a:rPr lang="ru-RU" sz="3200" dirty="0" smtClean="0"/>
              <a:t>Ортаци у друштво уносе улоге једнаке вредности, ако уговором о оснивању није другачије </a:t>
            </a:r>
            <a:r>
              <a:rPr lang="ru-RU" sz="3200" dirty="0" smtClean="0"/>
              <a:t>одређено; </a:t>
            </a:r>
            <a:endParaRPr lang="ru-RU" sz="3200" dirty="0" smtClean="0"/>
          </a:p>
          <a:p>
            <a:pPr>
              <a:buFont typeface="Wingdings" pitchFamily="2" charset="2"/>
              <a:buChar char="Ø"/>
            </a:pPr>
            <a:r>
              <a:rPr lang="ru-RU" sz="3200" dirty="0" smtClean="0"/>
              <a:t>Ортаци стичу уделе у друштву сразмерне својим улозима у друштво, ако уговором о оснивању није другачије одређено. </a:t>
            </a:r>
            <a:endParaRPr lang="en-US" sz="3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3857" y="1579499"/>
            <a:ext cx="8546465" cy="3323987"/>
          </a:xfrm>
        </p:spPr>
        <p:txBody>
          <a:bodyPr/>
          <a:lstStyle/>
          <a:p>
            <a:r>
              <a:rPr lang="sr-Cyrl-RS" sz="7200" dirty="0" smtClean="0"/>
              <a:t>КОМАНДИТНО ДРУШТВО – ПОЈАМ И ОСНИВАЊЕ </a:t>
            </a:r>
            <a:endParaRPr lang="en-US" sz="7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050" y="216471"/>
            <a:ext cx="8238490" cy="738664"/>
          </a:xfrm>
        </p:spPr>
        <p:txBody>
          <a:bodyPr/>
          <a:lstStyle/>
          <a:p>
            <a:pPr algn="ctr"/>
            <a:r>
              <a:rPr lang="sr-Cyrl-RS" dirty="0" smtClean="0"/>
              <a:t>КОМАНДИТНО ДРУШТВО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3857" y="1579499"/>
            <a:ext cx="8546465" cy="443198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z="2800" dirty="0" smtClean="0"/>
              <a:t>Командитно друштво је привредно друштво које има најмање два члана, од којих најмање један за обавезе друштва одговара неограничено солидарно (комплементар), а најмање један одговара ограничено до висине свог неуплаћеног, односно неунетог улога (командитор).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/>
              <a:t>На улоге и уделе комплементара, као и на пренос удела комплементара сходно се примењују правила о улозима, уделима и преносу удела ортака. 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91919" y="121920"/>
            <a:ext cx="6766559" cy="2021839"/>
            <a:chOff x="1391919" y="121920"/>
            <a:chExt cx="6766559" cy="202183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91919" y="1280159"/>
              <a:ext cx="6766559" cy="85343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02079" y="121920"/>
              <a:ext cx="6736080" cy="2021839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944880" y="1219200"/>
            <a:ext cx="7640320" cy="2021839"/>
            <a:chOff x="944880" y="1219200"/>
            <a:chExt cx="7640320" cy="2021839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4880" y="2377439"/>
              <a:ext cx="7640320" cy="85343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5040" y="1219200"/>
              <a:ext cx="7609840" cy="2021839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203200" y="2316479"/>
            <a:ext cx="8930640" cy="2021839"/>
            <a:chOff x="203200" y="2316479"/>
            <a:chExt cx="8930640" cy="2021839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3200" y="3474719"/>
              <a:ext cx="8382000" cy="85343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3360" y="2316479"/>
              <a:ext cx="8351520" cy="202184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45680" y="3474719"/>
              <a:ext cx="1788160" cy="85343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366000" y="2316479"/>
              <a:ext cx="1747520" cy="2021840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2255520" y="3413759"/>
            <a:ext cx="5059680" cy="2021839"/>
            <a:chOff x="2255520" y="3413759"/>
            <a:chExt cx="5059680" cy="2021839"/>
          </a:xfrm>
        </p:grpSpPr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55520" y="4571999"/>
              <a:ext cx="5059680" cy="85344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65680" y="3413759"/>
              <a:ext cx="5029200" cy="2021839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1656079" y="4511040"/>
            <a:ext cx="6035040" cy="2021839"/>
            <a:chOff x="1656079" y="4511040"/>
            <a:chExt cx="6035040" cy="2021839"/>
          </a:xfrm>
        </p:grpSpPr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56079" y="5669280"/>
              <a:ext cx="6035040" cy="85343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66239" y="4511040"/>
              <a:ext cx="6004560" cy="2021839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778192" y="381253"/>
            <a:ext cx="7723505" cy="55200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754380" marR="743585" indent="-7620" algn="ctr">
              <a:lnSpc>
                <a:spcPct val="100200"/>
              </a:lnSpc>
              <a:spcBef>
                <a:spcPts val="90"/>
              </a:spcBef>
            </a:pPr>
            <a:r>
              <a:rPr sz="7200" b="1" i="1" spc="-800" dirty="0">
                <a:solidFill>
                  <a:srgbClr val="4E3A2F"/>
                </a:solidFill>
                <a:latin typeface="Arial"/>
                <a:cs typeface="Arial"/>
              </a:rPr>
              <a:t>ДРУШТВО</a:t>
            </a:r>
            <a:r>
              <a:rPr sz="7200" b="1" i="1" spc="-425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7200" b="1" i="1" spc="-1015" dirty="0">
                <a:solidFill>
                  <a:srgbClr val="4E3A2F"/>
                </a:solidFill>
                <a:latin typeface="Arial"/>
                <a:cs typeface="Arial"/>
              </a:rPr>
              <a:t>СА </a:t>
            </a:r>
            <a:r>
              <a:rPr sz="7200" b="1" i="1" spc="-780" dirty="0">
                <a:solidFill>
                  <a:srgbClr val="4E3A2F"/>
                </a:solidFill>
                <a:latin typeface="Arial"/>
                <a:cs typeface="Arial"/>
              </a:rPr>
              <a:t>ОГРАНИЧЕНОМ</a:t>
            </a:r>
            <a:endParaRPr sz="7200">
              <a:latin typeface="Arial"/>
              <a:cs typeface="Arial"/>
            </a:endParaRPr>
          </a:p>
          <a:p>
            <a:pPr marL="12065" marR="5080" algn="ctr">
              <a:lnSpc>
                <a:spcPts val="8650"/>
              </a:lnSpc>
              <a:spcBef>
                <a:spcPts val="295"/>
              </a:spcBef>
            </a:pPr>
            <a:r>
              <a:rPr sz="7200" b="1" i="1" spc="-900" dirty="0">
                <a:solidFill>
                  <a:srgbClr val="4E3A2F"/>
                </a:solidFill>
                <a:latin typeface="Arial"/>
                <a:cs typeface="Arial"/>
              </a:rPr>
              <a:t>ОДГОВОРНОШЋУ</a:t>
            </a:r>
            <a:r>
              <a:rPr sz="7200" b="1" i="1" spc="-375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7200" b="1" i="1" spc="150" dirty="0">
                <a:solidFill>
                  <a:srgbClr val="4E3A2F"/>
                </a:solidFill>
                <a:latin typeface="Arial"/>
                <a:cs typeface="Arial"/>
              </a:rPr>
              <a:t>– </a:t>
            </a:r>
            <a:r>
              <a:rPr sz="7200" b="1" i="1" spc="-825" dirty="0">
                <a:solidFill>
                  <a:srgbClr val="4E3A2F"/>
                </a:solidFill>
                <a:latin typeface="Arial"/>
                <a:cs typeface="Arial"/>
              </a:rPr>
              <a:t>ПОЈАМ</a:t>
            </a:r>
            <a:r>
              <a:rPr sz="7200" b="1" i="1" spc="-380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7200" b="1" i="1" spc="-520" dirty="0">
                <a:solidFill>
                  <a:srgbClr val="4E3A2F"/>
                </a:solidFill>
                <a:latin typeface="Arial"/>
                <a:cs typeface="Arial"/>
              </a:rPr>
              <a:t>И</a:t>
            </a:r>
            <a:endParaRPr sz="7200">
              <a:latin typeface="Arial"/>
              <a:cs typeface="Arial"/>
            </a:endParaRPr>
          </a:p>
          <a:p>
            <a:pPr marL="10795" algn="ctr">
              <a:lnSpc>
                <a:spcPts val="8365"/>
              </a:lnSpc>
            </a:pPr>
            <a:r>
              <a:rPr sz="7200" b="1" i="1" spc="-815" dirty="0">
                <a:solidFill>
                  <a:srgbClr val="4E3A2F"/>
                </a:solidFill>
                <a:latin typeface="Arial"/>
                <a:cs typeface="Arial"/>
              </a:rPr>
              <a:t>ОСНИВАЊЕ</a:t>
            </a:r>
            <a:endParaRPr sz="7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4350" y="304800"/>
            <a:ext cx="8629650" cy="1361440"/>
            <a:chOff x="514350" y="304800"/>
            <a:chExt cx="8629650" cy="1361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7600" y="1076959"/>
              <a:ext cx="2021839" cy="5689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67760" y="304800"/>
              <a:ext cx="2001519" cy="136143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046220" y="478218"/>
            <a:ext cx="1212850" cy="758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65" dirty="0"/>
              <a:t>ДОО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3857" y="1569402"/>
            <a:ext cx="8551545" cy="470217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358775" marR="5080" indent="-346075" algn="just">
              <a:lnSpc>
                <a:spcPct val="98500"/>
              </a:lnSpc>
              <a:spcBef>
                <a:spcPts val="145"/>
              </a:spcBef>
              <a:buClr>
                <a:srgbClr val="EFA12D"/>
              </a:buClr>
              <a:buSzPct val="67213"/>
              <a:buFont typeface="Wingdings"/>
              <a:buChar char=""/>
              <a:tabLst>
                <a:tab pos="358775" algn="l"/>
              </a:tabLst>
            </a:pP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Друштво</a:t>
            </a:r>
            <a:r>
              <a:rPr sz="3050" spc="6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</a:t>
            </a:r>
            <a:r>
              <a:rPr sz="3050" spc="66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ограниченом</a:t>
            </a:r>
            <a:r>
              <a:rPr sz="3050" spc="6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одговорношћу</a:t>
            </a:r>
            <a:r>
              <a:rPr sz="3050" spc="6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05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је </a:t>
            </a:r>
            <a:r>
              <a:rPr sz="3050" spc="-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друштво</a:t>
            </a:r>
            <a:r>
              <a:rPr sz="3050" spc="-1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</a:t>
            </a:r>
            <a:r>
              <a:rPr sz="3050" spc="-1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коме</a:t>
            </a:r>
            <a:r>
              <a:rPr sz="3050" spc="-1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један</a:t>
            </a:r>
            <a:r>
              <a:rPr sz="3050" spc="-114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или</a:t>
            </a:r>
            <a:r>
              <a:rPr sz="3050" spc="-16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више</a:t>
            </a:r>
            <a:r>
              <a:rPr sz="3050" spc="-1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чланова</a:t>
            </a:r>
            <a:r>
              <a:rPr sz="3050" spc="-1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имају</a:t>
            </a:r>
            <a:r>
              <a:rPr sz="3050" spc="-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уделе</a:t>
            </a:r>
            <a:r>
              <a:rPr sz="305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</a:t>
            </a:r>
            <a:r>
              <a:rPr sz="305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основном</a:t>
            </a:r>
            <a:r>
              <a:rPr sz="3050" spc="-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капиталу</a:t>
            </a:r>
            <a:r>
              <a:rPr sz="305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друштва,</a:t>
            </a:r>
            <a:r>
              <a:rPr sz="3050" spc="-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</a:t>
            </a:r>
            <a:r>
              <a:rPr sz="305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тим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да</a:t>
            </a:r>
            <a:r>
              <a:rPr sz="3050" spc="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чланови</a:t>
            </a:r>
            <a:r>
              <a:rPr sz="3050" spc="40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</a:t>
            </a:r>
            <a:r>
              <a:rPr sz="3050" spc="409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не</a:t>
            </a:r>
            <a:r>
              <a:rPr sz="3050" spc="4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одговарају</a:t>
            </a:r>
            <a:r>
              <a:rPr sz="3050" spc="36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</a:t>
            </a:r>
            <a:r>
              <a:rPr sz="3050" spc="3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обавезе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</a:t>
            </a:r>
            <a:r>
              <a:rPr sz="3050" spc="7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осим</a:t>
            </a:r>
            <a:r>
              <a:rPr sz="3050" spc="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</a:t>
            </a:r>
            <a:r>
              <a:rPr sz="3050" spc="7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случајевима</a:t>
            </a:r>
            <a:r>
              <a:rPr sz="3050" spc="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када</a:t>
            </a:r>
            <a:r>
              <a:rPr sz="3050" spc="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долази</a:t>
            </a:r>
            <a:r>
              <a:rPr sz="3050" spc="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05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до </a:t>
            </a:r>
            <a:r>
              <a:rPr sz="3050" spc="-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примене</a:t>
            </a:r>
            <a:r>
              <a:rPr sz="3050" spc="-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института</a:t>
            </a:r>
            <a:r>
              <a:rPr sz="3050" spc="-1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пробијања</a:t>
            </a:r>
            <a:r>
              <a:rPr sz="3050" spc="-1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правне</a:t>
            </a:r>
            <a:r>
              <a:rPr sz="3050" spc="-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личности.</a:t>
            </a:r>
            <a:endParaRPr sz="3050">
              <a:latin typeface="Franklin Gothic Medium"/>
              <a:cs typeface="Franklin Gothic Medium"/>
            </a:endParaRPr>
          </a:p>
          <a:p>
            <a:pPr marL="358775" marR="8890" indent="-346075" algn="just">
              <a:lnSpc>
                <a:spcPts val="3600"/>
              </a:lnSpc>
              <a:spcBef>
                <a:spcPts val="840"/>
              </a:spcBef>
              <a:buClr>
                <a:srgbClr val="EFA12D"/>
              </a:buClr>
              <a:buSzPct val="67213"/>
              <a:buFont typeface="Wingdings"/>
              <a:buChar char=""/>
              <a:tabLst>
                <a:tab pos="358775" algn="l"/>
              </a:tabLst>
            </a:pP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Чланови</a:t>
            </a:r>
            <a:r>
              <a:rPr sz="3050" spc="1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</a:t>
            </a:r>
            <a:r>
              <a:rPr sz="3050" spc="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</a:t>
            </a:r>
            <a:r>
              <a:rPr sz="3050" spc="1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ограниченом</a:t>
            </a:r>
            <a:r>
              <a:rPr sz="3050" spc="1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одговорношћу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своје</a:t>
            </a:r>
            <a:r>
              <a:rPr sz="3050" spc="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међусобне</a:t>
            </a:r>
            <a:r>
              <a:rPr sz="3050" spc="-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односе</a:t>
            </a:r>
            <a:r>
              <a:rPr sz="3050" spc="-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</a:t>
            </a:r>
            <a:r>
              <a:rPr sz="3050" spc="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друштву,</a:t>
            </a:r>
            <a:r>
              <a:rPr sz="3050" spc="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као</a:t>
            </a:r>
            <a:r>
              <a:rPr sz="3050" spc="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</a:t>
            </a:r>
            <a:r>
              <a:rPr sz="3050" spc="-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односе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са</a:t>
            </a:r>
            <a:r>
              <a:rPr sz="3050" spc="6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друштвом,</a:t>
            </a:r>
            <a:r>
              <a:rPr sz="3050" spc="6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уређују</a:t>
            </a:r>
            <a:r>
              <a:rPr sz="3050" spc="6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слободно,</a:t>
            </a:r>
            <a:r>
              <a:rPr sz="3050" spc="6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ако</a:t>
            </a:r>
            <a:r>
              <a:rPr sz="3050" spc="6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ЗПД</a:t>
            </a:r>
            <a:r>
              <a:rPr sz="3050" spc="6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није </a:t>
            </a:r>
            <a:r>
              <a:rPr sz="3050" spc="-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друкчије</a:t>
            </a:r>
            <a:r>
              <a:rPr sz="3050" spc="-1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0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одређено.</a:t>
            </a:r>
            <a:endParaRPr sz="305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4350" y="304800"/>
            <a:ext cx="8629650" cy="1361440"/>
            <a:chOff x="514350" y="304800"/>
            <a:chExt cx="8629650" cy="1361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7600" y="1076959"/>
              <a:ext cx="2021839" cy="5689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67760" y="304800"/>
              <a:ext cx="2001519" cy="136143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046220" y="478218"/>
            <a:ext cx="1212850" cy="758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65" dirty="0"/>
              <a:t>ДОО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3857" y="1579562"/>
            <a:ext cx="8550910" cy="4645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8775" marR="11430" indent="-346075">
              <a:lnSpc>
                <a:spcPct val="100000"/>
              </a:lnSpc>
              <a:spcBef>
                <a:spcPts val="100"/>
              </a:spcBef>
              <a:buClr>
                <a:srgbClr val="EFA12D"/>
              </a:buClr>
              <a:buSzPct val="71428"/>
              <a:buFont typeface="Wingdings"/>
              <a:buChar char=""/>
              <a:tabLst>
                <a:tab pos="358775" algn="l"/>
                <a:tab pos="1873885" algn="l"/>
                <a:tab pos="2230120" algn="l"/>
                <a:tab pos="4488180" algn="l"/>
                <a:tab pos="6888480" algn="l"/>
                <a:tab pos="7427595" algn="l"/>
              </a:tabLst>
            </a:pPr>
            <a:r>
              <a:rPr sz="28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Друштво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280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28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ограниченом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28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одговорношћу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28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се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2800" spc="-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оснива </a:t>
            </a:r>
            <a:r>
              <a:rPr sz="2800" spc="-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усвајањем</a:t>
            </a:r>
            <a:r>
              <a:rPr sz="2800" spc="-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оснивачког</a:t>
            </a:r>
            <a:r>
              <a:rPr sz="2800" spc="-1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акта.</a:t>
            </a:r>
            <a:endParaRPr sz="2800">
              <a:latin typeface="Franklin Gothic Medium"/>
              <a:cs typeface="Franklin Gothic Medium"/>
            </a:endParaRPr>
          </a:p>
          <a:p>
            <a:pPr marL="358140" indent="-345440">
              <a:lnSpc>
                <a:spcPct val="100000"/>
              </a:lnSpc>
              <a:spcBef>
                <a:spcPts val="655"/>
              </a:spcBef>
              <a:buClr>
                <a:srgbClr val="EFA12D"/>
              </a:buClr>
              <a:buSzPct val="71428"/>
              <a:buFont typeface="Wingdings"/>
              <a:buChar char=""/>
              <a:tabLst>
                <a:tab pos="358140" algn="l"/>
              </a:tabLst>
            </a:pP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Једини</a:t>
            </a:r>
            <a:r>
              <a:rPr sz="2800" spc="-1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обавезни</a:t>
            </a:r>
            <a:r>
              <a:rPr sz="2800" spc="-10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акт</a:t>
            </a:r>
            <a:r>
              <a:rPr sz="2800" spc="-1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</a:t>
            </a:r>
            <a:r>
              <a:rPr sz="2800" spc="-1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је</a:t>
            </a:r>
            <a:r>
              <a:rPr sz="2800" spc="-8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оснивачки</a:t>
            </a:r>
            <a:r>
              <a:rPr sz="2800" spc="-10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акт.</a:t>
            </a:r>
            <a:endParaRPr sz="2800">
              <a:latin typeface="Franklin Gothic Medium"/>
              <a:cs typeface="Franklin Gothic Medium"/>
            </a:endParaRPr>
          </a:p>
          <a:p>
            <a:pPr marL="358140" indent="-345440">
              <a:lnSpc>
                <a:spcPct val="100000"/>
              </a:lnSpc>
              <a:spcBef>
                <a:spcPts val="725"/>
              </a:spcBef>
              <a:buClr>
                <a:srgbClr val="EFA12D"/>
              </a:buClr>
              <a:buSzPct val="71428"/>
              <a:buFont typeface="Wingdings"/>
              <a:buChar char=""/>
              <a:tabLst>
                <a:tab pos="358140" algn="l"/>
              </a:tabLst>
            </a:pPr>
            <a:r>
              <a:rPr sz="28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Друштво</a:t>
            </a:r>
            <a:r>
              <a:rPr sz="2800" spc="-1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може</a:t>
            </a:r>
            <a:r>
              <a:rPr sz="2800" spc="-1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имати</a:t>
            </a:r>
            <a:r>
              <a:rPr sz="2800" spc="-1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уговор</a:t>
            </a:r>
            <a:r>
              <a:rPr sz="2800" spc="-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чланова</a:t>
            </a:r>
            <a:r>
              <a:rPr sz="2800" spc="-1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друштва.</a:t>
            </a:r>
            <a:endParaRPr sz="2800">
              <a:latin typeface="Franklin Gothic Medium"/>
              <a:cs typeface="Franklin Gothic Medium"/>
            </a:endParaRPr>
          </a:p>
          <a:p>
            <a:pPr marL="358775" marR="5080" indent="-346075" algn="just">
              <a:lnSpc>
                <a:spcPct val="100000"/>
              </a:lnSpc>
              <a:spcBef>
                <a:spcPts val="645"/>
              </a:spcBef>
              <a:buClr>
                <a:srgbClr val="EFA12D"/>
              </a:buClr>
              <a:buSzPct val="71428"/>
              <a:buFont typeface="Wingdings"/>
              <a:buChar char=""/>
              <a:tabLst>
                <a:tab pos="358775" algn="l"/>
              </a:tabLst>
            </a:pP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Својство</a:t>
            </a:r>
            <a:r>
              <a:rPr sz="2800" spc="5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члана</a:t>
            </a:r>
            <a:r>
              <a:rPr sz="2800" spc="5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</a:t>
            </a:r>
            <a:r>
              <a:rPr sz="2800" spc="5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стиче</a:t>
            </a:r>
            <a:r>
              <a:rPr sz="2800" spc="5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се</a:t>
            </a:r>
            <a:r>
              <a:rPr sz="2800" spc="5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 </a:t>
            </a:r>
            <a:r>
              <a:rPr sz="28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даном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регистрације</a:t>
            </a:r>
            <a:r>
              <a:rPr sz="2800" spc="6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власништва</a:t>
            </a:r>
            <a:r>
              <a:rPr sz="2800" spc="5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над</a:t>
            </a:r>
            <a:r>
              <a:rPr sz="2800" spc="6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уделом</a:t>
            </a:r>
            <a:r>
              <a:rPr sz="2800" spc="6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</a:t>
            </a:r>
            <a:r>
              <a:rPr sz="2800" spc="6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складу</a:t>
            </a:r>
            <a:r>
              <a:rPr sz="2800" spc="5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са </a:t>
            </a:r>
            <a:r>
              <a:rPr sz="2800" spc="-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законом</a:t>
            </a:r>
            <a:r>
              <a:rPr sz="2800" spc="-114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</a:t>
            </a:r>
            <a:r>
              <a:rPr sz="2800" spc="-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регистрацији.</a:t>
            </a:r>
            <a:endParaRPr sz="2800">
              <a:latin typeface="Franklin Gothic Medium"/>
              <a:cs typeface="Franklin Gothic Medium"/>
            </a:endParaRPr>
          </a:p>
          <a:p>
            <a:pPr marL="358775" marR="5080" indent="-346075" algn="just">
              <a:lnSpc>
                <a:spcPct val="100000"/>
              </a:lnSpc>
              <a:spcBef>
                <a:spcPts val="735"/>
              </a:spcBef>
              <a:buClr>
                <a:srgbClr val="EFA12D"/>
              </a:buClr>
              <a:buSzPct val="71428"/>
              <a:buFont typeface="Wingdings"/>
              <a:buChar char=""/>
              <a:tabLst>
                <a:tab pos="358775" algn="l"/>
              </a:tabLst>
            </a:pP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Својство</a:t>
            </a:r>
            <a:r>
              <a:rPr sz="2800" spc="409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 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члана</a:t>
            </a:r>
            <a:r>
              <a:rPr sz="2800" spc="4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 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</a:t>
            </a:r>
            <a:r>
              <a:rPr sz="2800" spc="4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 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престаје</a:t>
            </a:r>
            <a:r>
              <a:rPr sz="2800" spc="4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  </a:t>
            </a:r>
            <a:r>
              <a:rPr sz="28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даном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регистрације</a:t>
            </a:r>
            <a:r>
              <a:rPr sz="2800" spc="50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престанка</a:t>
            </a:r>
            <a:r>
              <a:rPr sz="2800" spc="5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својства</a:t>
            </a:r>
            <a:r>
              <a:rPr sz="2800" spc="5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члана</a:t>
            </a:r>
            <a:r>
              <a:rPr sz="2800" spc="5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</a:t>
            </a:r>
            <a:r>
              <a:rPr sz="2800" spc="5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 </a:t>
            </a:r>
            <a:r>
              <a:rPr sz="28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складу</a:t>
            </a:r>
            <a:r>
              <a:rPr sz="2800" spc="-8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са</a:t>
            </a:r>
            <a:r>
              <a:rPr sz="2800" spc="-8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законом</a:t>
            </a:r>
            <a:r>
              <a:rPr sz="2800" spc="-1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</a:t>
            </a:r>
            <a:r>
              <a:rPr sz="2800" spc="-6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регистрацији.</a:t>
            </a:r>
            <a:endParaRPr sz="28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4350" y="304800"/>
            <a:ext cx="8629650" cy="1361440"/>
            <a:chOff x="514350" y="304800"/>
            <a:chExt cx="8629650" cy="1361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7600" y="1076959"/>
              <a:ext cx="2021839" cy="5689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67760" y="304800"/>
              <a:ext cx="2001519" cy="136143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046220" y="478218"/>
            <a:ext cx="1212850" cy="758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65" dirty="0"/>
              <a:t>ДОО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3857" y="1366456"/>
            <a:ext cx="8545830" cy="2671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8775" marR="5080" indent="-346075" algn="just">
              <a:lnSpc>
                <a:spcPct val="100000"/>
              </a:lnSpc>
              <a:spcBef>
                <a:spcPts val="100"/>
              </a:spcBef>
              <a:buClr>
                <a:srgbClr val="EFA12D"/>
              </a:buClr>
              <a:buSzPct val="71428"/>
              <a:buFont typeface="Wingdings"/>
              <a:buChar char=""/>
              <a:tabLst>
                <a:tab pos="358775" algn="l"/>
              </a:tabLst>
            </a:pP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Улози</a:t>
            </a:r>
            <a:r>
              <a:rPr sz="2800" spc="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</a:t>
            </a:r>
            <a:r>
              <a:rPr sz="2800" spc="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друштво</a:t>
            </a:r>
            <a:r>
              <a:rPr sz="2800" spc="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могу</a:t>
            </a:r>
            <a:r>
              <a:rPr sz="2800" spc="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бити</a:t>
            </a:r>
            <a:r>
              <a:rPr sz="2800" spc="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</a:t>
            </a:r>
            <a:r>
              <a:rPr sz="2800" spc="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новцу,</a:t>
            </a:r>
            <a:r>
              <a:rPr sz="2800" spc="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стварима</a:t>
            </a:r>
            <a:r>
              <a:rPr sz="2800" spc="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80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 </a:t>
            </a:r>
            <a:r>
              <a:rPr sz="28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правима.</a:t>
            </a:r>
            <a:endParaRPr sz="2800">
              <a:latin typeface="Franklin Gothic Medium"/>
              <a:cs typeface="Franklin Gothic Medium"/>
            </a:endParaRPr>
          </a:p>
          <a:p>
            <a:pPr marL="358775" marR="5080" indent="-346075" algn="just">
              <a:lnSpc>
                <a:spcPct val="100000"/>
              </a:lnSpc>
              <a:spcBef>
                <a:spcPts val="655"/>
              </a:spcBef>
              <a:buClr>
                <a:srgbClr val="EFA12D"/>
              </a:buClr>
              <a:buSzPct val="71428"/>
              <a:buFont typeface="Wingdings"/>
              <a:buChar char=""/>
              <a:tabLst>
                <a:tab pos="358775" algn="l"/>
              </a:tabLst>
            </a:pP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Основни</a:t>
            </a:r>
            <a:r>
              <a:rPr sz="2800" spc="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капитал</a:t>
            </a:r>
            <a:r>
              <a:rPr sz="2800" spc="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ДОО</a:t>
            </a:r>
            <a:r>
              <a:rPr sz="2800" spc="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износи</a:t>
            </a:r>
            <a:r>
              <a:rPr sz="2800" spc="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најмање</a:t>
            </a:r>
            <a:r>
              <a:rPr sz="2800" spc="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100</a:t>
            </a:r>
            <a:r>
              <a:rPr sz="2800" spc="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динара,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осим</a:t>
            </a:r>
            <a:r>
              <a:rPr sz="2800" spc="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ако</a:t>
            </a:r>
            <a:r>
              <a:rPr sz="2800" spc="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је</a:t>
            </a:r>
            <a:r>
              <a:rPr sz="2800" spc="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посебним</a:t>
            </a:r>
            <a:r>
              <a:rPr sz="2800" spc="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законом</a:t>
            </a:r>
            <a:r>
              <a:rPr sz="2800" spc="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предвиђен</a:t>
            </a:r>
            <a:r>
              <a:rPr sz="2800" spc="7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8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већи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износ</a:t>
            </a:r>
            <a:r>
              <a:rPr sz="2800" spc="1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основног</a:t>
            </a:r>
            <a:r>
              <a:rPr sz="2800" spc="1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капитала</a:t>
            </a:r>
            <a:r>
              <a:rPr sz="2800" spc="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</a:t>
            </a:r>
            <a:r>
              <a:rPr sz="2800" spc="1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</a:t>
            </a:r>
            <a:r>
              <a:rPr sz="2800" spc="1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која</a:t>
            </a:r>
            <a:r>
              <a:rPr sz="2800" spc="1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обављају </a:t>
            </a:r>
            <a:r>
              <a:rPr sz="28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одређене</a:t>
            </a:r>
            <a:r>
              <a:rPr sz="2800" spc="-1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делатности.</a:t>
            </a:r>
            <a:endParaRPr sz="2800">
              <a:latin typeface="Franklin Gothic Medium"/>
              <a:cs typeface="Franklin Gothic Medium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3857" y="4103370"/>
            <a:ext cx="4696460" cy="8807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8775" marR="5080" indent="-346075">
              <a:lnSpc>
                <a:spcPct val="100000"/>
              </a:lnSpc>
              <a:spcBef>
                <a:spcPts val="105"/>
              </a:spcBef>
              <a:buClr>
                <a:srgbClr val="EFA12D"/>
              </a:buClr>
              <a:buSzPct val="71428"/>
              <a:buFont typeface="Wingdings"/>
              <a:buChar char=""/>
              <a:tabLst>
                <a:tab pos="358775" algn="l"/>
                <a:tab pos="1365250" algn="l"/>
                <a:tab pos="2260600" algn="l"/>
                <a:tab pos="2900680" algn="l"/>
                <a:tab pos="3837304" algn="l"/>
                <a:tab pos="3999229" algn="l"/>
              </a:tabLst>
            </a:pPr>
            <a:r>
              <a:rPr sz="28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Члан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28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28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стиче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	</a:t>
            </a:r>
            <a:r>
              <a:rPr sz="280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удео </a:t>
            </a:r>
            <a:r>
              <a:rPr sz="28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вредности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28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његовог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28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улога</a:t>
            </a:r>
            <a:endParaRPr sz="2800">
              <a:latin typeface="Franklin Gothic Medium"/>
              <a:cs typeface="Franklin Gothic Medium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07076" y="4103370"/>
            <a:ext cx="3627754" cy="8807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020" marR="5080" indent="-20320">
              <a:lnSpc>
                <a:spcPct val="100000"/>
              </a:lnSpc>
              <a:spcBef>
                <a:spcPts val="105"/>
              </a:spcBef>
              <a:tabLst>
                <a:tab pos="419100" algn="l"/>
                <a:tab pos="490220" algn="l"/>
                <a:tab pos="1913889" algn="l"/>
                <a:tab pos="2077085" algn="l"/>
              </a:tabLst>
            </a:pPr>
            <a:r>
              <a:rPr sz="280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28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друштву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</a:t>
            </a:r>
            <a:r>
              <a:rPr sz="2800" spc="-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сразмерно </a:t>
            </a:r>
            <a:r>
              <a:rPr sz="280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	</a:t>
            </a:r>
            <a:r>
              <a:rPr sz="28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укупном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		</a:t>
            </a:r>
            <a:r>
              <a:rPr sz="2800" spc="-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основном</a:t>
            </a:r>
            <a:endParaRPr sz="2800">
              <a:latin typeface="Franklin Gothic Medium"/>
              <a:cs typeface="Franklin Gothic Medium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9932" y="4958397"/>
            <a:ext cx="8205470" cy="1307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капиталу</a:t>
            </a:r>
            <a:r>
              <a:rPr sz="2800" spc="48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друштва,</a:t>
            </a:r>
            <a:r>
              <a:rPr sz="2800" spc="40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осим</a:t>
            </a:r>
            <a:r>
              <a:rPr sz="2800" spc="4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ако</a:t>
            </a:r>
            <a:r>
              <a:rPr sz="2800" spc="4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је</a:t>
            </a:r>
            <a:r>
              <a:rPr sz="2800" spc="4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оснивачким</a:t>
            </a:r>
            <a:r>
              <a:rPr sz="2800" spc="38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актом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при</a:t>
            </a:r>
            <a:r>
              <a:rPr sz="2800" spc="5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оснивању</a:t>
            </a:r>
            <a:r>
              <a:rPr sz="2800" spc="5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</a:t>
            </a:r>
            <a:r>
              <a:rPr sz="2800" spc="4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или</a:t>
            </a:r>
            <a:r>
              <a:rPr sz="2800" spc="5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једногласном</a:t>
            </a:r>
            <a:r>
              <a:rPr sz="2800" spc="509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одлуком </a:t>
            </a:r>
            <a:r>
              <a:rPr sz="2800" spc="-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скупштине</a:t>
            </a:r>
            <a:r>
              <a:rPr sz="2800" spc="-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другачије</a:t>
            </a:r>
            <a:r>
              <a:rPr sz="2800" spc="-1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8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одређено.</a:t>
            </a:r>
            <a:endParaRPr sz="28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4350" y="0"/>
            <a:ext cx="8629650" cy="1300480"/>
            <a:chOff x="514350" y="0"/>
            <a:chExt cx="8629650" cy="13004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8640" y="711200"/>
              <a:ext cx="8371840" cy="5689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8800" y="0"/>
              <a:ext cx="8351520" cy="1300479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3657600" y="670559"/>
            <a:ext cx="2021839" cy="1361440"/>
            <a:chOff x="3657600" y="670559"/>
            <a:chExt cx="2021839" cy="136144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57600" y="1442719"/>
              <a:ext cx="2021839" cy="5689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67760" y="670559"/>
              <a:ext cx="2001519" cy="136143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33767" y="111696"/>
            <a:ext cx="7411720" cy="1490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24835" marR="5080" indent="-3112770">
              <a:lnSpc>
                <a:spcPct val="100200"/>
              </a:lnSpc>
              <a:spcBef>
                <a:spcPts val="95"/>
              </a:spcBef>
            </a:pPr>
            <a:r>
              <a:rPr spc="-535" dirty="0"/>
              <a:t>ПРАВА</a:t>
            </a:r>
            <a:r>
              <a:rPr spc="-350" dirty="0"/>
              <a:t> </a:t>
            </a:r>
            <a:r>
              <a:rPr spc="-490" dirty="0"/>
              <a:t>ПО</a:t>
            </a:r>
            <a:r>
              <a:rPr spc="-275" dirty="0"/>
              <a:t> </a:t>
            </a:r>
            <a:r>
              <a:rPr spc="-590" dirty="0"/>
              <a:t>ОСНОВУ</a:t>
            </a:r>
            <a:r>
              <a:rPr spc="-360" dirty="0"/>
              <a:t> </a:t>
            </a:r>
            <a:r>
              <a:rPr spc="-680" dirty="0"/>
              <a:t>УДЕЛА</a:t>
            </a:r>
            <a:r>
              <a:rPr spc="-355" dirty="0"/>
              <a:t> </a:t>
            </a:r>
            <a:r>
              <a:rPr spc="-830" dirty="0"/>
              <a:t>У </a:t>
            </a:r>
            <a:r>
              <a:rPr spc="-565" dirty="0"/>
              <a:t>ДОО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83857" y="1442846"/>
            <a:ext cx="8482330" cy="4391025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358140" indent="-345440">
              <a:lnSpc>
                <a:spcPct val="100000"/>
              </a:lnSpc>
              <a:spcBef>
                <a:spcPts val="1090"/>
              </a:spcBef>
              <a:buClr>
                <a:srgbClr val="EFA12D"/>
              </a:buClr>
              <a:buSzPct val="69411"/>
              <a:buFont typeface="Wingdings"/>
              <a:buChar char=""/>
              <a:tabLst>
                <a:tab pos="358140" algn="l"/>
              </a:tabLst>
            </a:pPr>
            <a:r>
              <a:rPr sz="4250" spc="-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право</a:t>
            </a:r>
            <a:r>
              <a:rPr sz="4250" spc="-229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250" spc="-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гласа</a:t>
            </a:r>
            <a:r>
              <a:rPr sz="4250" spc="-1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2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</a:t>
            </a:r>
            <a:r>
              <a:rPr sz="4250" spc="-1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2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скупштини;</a:t>
            </a:r>
            <a:endParaRPr sz="4250">
              <a:latin typeface="Franklin Gothic Medium"/>
              <a:cs typeface="Franklin Gothic Medium"/>
            </a:endParaRPr>
          </a:p>
          <a:p>
            <a:pPr marL="358775" marR="2083435" indent="-346075">
              <a:lnSpc>
                <a:spcPts val="5050"/>
              </a:lnSpc>
              <a:spcBef>
                <a:spcPts val="1200"/>
              </a:spcBef>
              <a:buClr>
                <a:srgbClr val="EFA12D"/>
              </a:buClr>
              <a:buSzPct val="69411"/>
              <a:buFont typeface="Wingdings"/>
              <a:buChar char=""/>
              <a:tabLst>
                <a:tab pos="358775" algn="l"/>
              </a:tabLst>
            </a:pPr>
            <a:r>
              <a:rPr sz="4250" spc="-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право</a:t>
            </a:r>
            <a:r>
              <a:rPr sz="4250" spc="-2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2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на</a:t>
            </a:r>
            <a:r>
              <a:rPr sz="4250" spc="-1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250" spc="-8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учешће</a:t>
            </a:r>
            <a:r>
              <a:rPr sz="4250" spc="-2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2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</a:t>
            </a:r>
            <a:r>
              <a:rPr sz="4250" spc="-1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250" spc="-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добити </a:t>
            </a:r>
            <a:r>
              <a:rPr sz="42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друштва;</a:t>
            </a:r>
            <a:endParaRPr sz="4250">
              <a:latin typeface="Franklin Gothic Medium"/>
              <a:cs typeface="Franklin Gothic Medium"/>
            </a:endParaRPr>
          </a:p>
          <a:p>
            <a:pPr marL="358775" marR="5080" indent="-346075">
              <a:lnSpc>
                <a:spcPts val="5050"/>
              </a:lnSpc>
              <a:spcBef>
                <a:spcPts val="955"/>
              </a:spcBef>
              <a:buClr>
                <a:srgbClr val="EFA12D"/>
              </a:buClr>
              <a:buSzPct val="69411"/>
              <a:buFont typeface="Wingdings"/>
              <a:buChar char=""/>
              <a:tabLst>
                <a:tab pos="358775" algn="l"/>
              </a:tabLst>
            </a:pPr>
            <a:r>
              <a:rPr sz="425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право</a:t>
            </a:r>
            <a:r>
              <a:rPr sz="4250" spc="-2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2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на</a:t>
            </a:r>
            <a:r>
              <a:rPr sz="4250" spc="-16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250" spc="-7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учешће</a:t>
            </a:r>
            <a:r>
              <a:rPr sz="4250" spc="-2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2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</a:t>
            </a:r>
            <a:r>
              <a:rPr sz="4250" spc="-1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250" spc="-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ликвидационом </a:t>
            </a:r>
            <a:r>
              <a:rPr sz="42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остатку;</a:t>
            </a:r>
            <a:endParaRPr sz="4250">
              <a:latin typeface="Franklin Gothic Medium"/>
              <a:cs typeface="Franklin Gothic Medium"/>
            </a:endParaRPr>
          </a:p>
          <a:p>
            <a:pPr marL="358140" indent="-345440">
              <a:lnSpc>
                <a:spcPct val="100000"/>
              </a:lnSpc>
              <a:spcBef>
                <a:spcPts val="830"/>
              </a:spcBef>
              <a:buClr>
                <a:srgbClr val="EFA12D"/>
              </a:buClr>
              <a:buSzPct val="69411"/>
              <a:buFont typeface="Wingdings"/>
              <a:buChar char=""/>
              <a:tabLst>
                <a:tab pos="358140" algn="l"/>
              </a:tabLst>
            </a:pPr>
            <a:r>
              <a:rPr sz="4250" spc="-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друга</a:t>
            </a:r>
            <a:r>
              <a:rPr sz="4250" spc="-2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25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права</a:t>
            </a:r>
            <a:r>
              <a:rPr sz="4250" spc="-16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250" spc="-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предвиђена</a:t>
            </a:r>
            <a:r>
              <a:rPr sz="4250" spc="-204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42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законом.</a:t>
            </a:r>
            <a:endParaRPr sz="425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5039" y="741680"/>
            <a:ext cx="7640320" cy="2021839"/>
            <a:chOff x="955039" y="741680"/>
            <a:chExt cx="7640320" cy="202183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5039" y="1899919"/>
              <a:ext cx="7640320" cy="85343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5199" y="741680"/>
              <a:ext cx="7609840" cy="2021839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40640" y="1838960"/>
            <a:ext cx="9103360" cy="2021839"/>
            <a:chOff x="40640" y="1838960"/>
            <a:chExt cx="9103360" cy="2021839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640" y="2997200"/>
              <a:ext cx="5466080" cy="85343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800" y="1838960"/>
              <a:ext cx="5435600" cy="202183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67199" y="2997200"/>
              <a:ext cx="1788160" cy="85343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87519" y="1838960"/>
              <a:ext cx="1747520" cy="202183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29199" y="2997200"/>
              <a:ext cx="4114800" cy="85343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49519" y="1838960"/>
              <a:ext cx="4094479" cy="2021839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2296160" y="2936239"/>
            <a:ext cx="4988560" cy="2021839"/>
            <a:chOff x="2296160" y="2936239"/>
            <a:chExt cx="4988560" cy="2021839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96160" y="4094479"/>
              <a:ext cx="4988560" cy="85344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06320" y="2936239"/>
              <a:ext cx="4958080" cy="2021839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1656079" y="4033520"/>
            <a:ext cx="6035040" cy="2021839"/>
            <a:chOff x="1656079" y="4033520"/>
            <a:chExt cx="6035040" cy="2021839"/>
          </a:xfrm>
        </p:grpSpPr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56079" y="5191760"/>
              <a:ext cx="6035040" cy="85343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66239" y="4033520"/>
              <a:ext cx="6004560" cy="2021839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615315" y="1002982"/>
            <a:ext cx="8051800" cy="4421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875" algn="ctr">
              <a:lnSpc>
                <a:spcPct val="100099"/>
              </a:lnSpc>
              <a:spcBef>
                <a:spcPts val="100"/>
              </a:spcBef>
            </a:pPr>
            <a:r>
              <a:rPr sz="7200" b="1" i="1" spc="-540" dirty="0">
                <a:solidFill>
                  <a:srgbClr val="4E3A2F"/>
                </a:solidFill>
                <a:latin typeface="Arial"/>
                <a:cs typeface="Arial"/>
              </a:rPr>
              <a:t>АКЦИ0НАРСКО </a:t>
            </a:r>
            <a:r>
              <a:rPr sz="7200" b="1" i="1" spc="-800" dirty="0">
                <a:solidFill>
                  <a:srgbClr val="4E3A2F"/>
                </a:solidFill>
                <a:latin typeface="Arial"/>
                <a:cs typeface="Arial"/>
              </a:rPr>
              <a:t>ДРУШТВО</a:t>
            </a:r>
            <a:r>
              <a:rPr sz="7200" b="1" i="1" spc="-380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7200" b="1" i="1" spc="200" dirty="0">
                <a:solidFill>
                  <a:srgbClr val="4E3A2F"/>
                </a:solidFill>
                <a:latin typeface="Arial"/>
                <a:cs typeface="Arial"/>
              </a:rPr>
              <a:t>–</a:t>
            </a:r>
            <a:r>
              <a:rPr sz="7200" b="1" i="1" spc="-225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7200" b="1" i="1" spc="-730" dirty="0">
                <a:solidFill>
                  <a:srgbClr val="4E3A2F"/>
                </a:solidFill>
                <a:latin typeface="Arial"/>
                <a:cs typeface="Arial"/>
              </a:rPr>
              <a:t>ПОЈАМ, </a:t>
            </a:r>
            <a:r>
              <a:rPr sz="7200" b="1" i="1" spc="-790" dirty="0">
                <a:solidFill>
                  <a:srgbClr val="4E3A2F"/>
                </a:solidFill>
                <a:latin typeface="Arial"/>
                <a:cs typeface="Arial"/>
              </a:rPr>
              <a:t>СВРХА</a:t>
            </a:r>
            <a:r>
              <a:rPr sz="7200" b="1" i="1" spc="-480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7200" b="1" i="1" spc="-520" dirty="0">
                <a:solidFill>
                  <a:srgbClr val="4E3A2F"/>
                </a:solidFill>
                <a:latin typeface="Arial"/>
                <a:cs typeface="Arial"/>
              </a:rPr>
              <a:t>И</a:t>
            </a:r>
            <a:endParaRPr sz="7200">
              <a:latin typeface="Arial"/>
              <a:cs typeface="Arial"/>
            </a:endParaRPr>
          </a:p>
          <a:p>
            <a:pPr marL="8255" algn="ctr">
              <a:lnSpc>
                <a:spcPct val="100000"/>
              </a:lnSpc>
              <a:spcBef>
                <a:spcPts val="15"/>
              </a:spcBef>
            </a:pPr>
            <a:r>
              <a:rPr sz="7200" b="1" i="1" spc="-815" dirty="0">
                <a:solidFill>
                  <a:srgbClr val="4E3A2F"/>
                </a:solidFill>
                <a:latin typeface="Arial"/>
                <a:cs typeface="Arial"/>
              </a:rPr>
              <a:t>ОСНИВАЊЕ</a:t>
            </a:r>
            <a:endParaRPr sz="7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4350" y="304800"/>
            <a:ext cx="8629650" cy="1361440"/>
            <a:chOff x="514350" y="304800"/>
            <a:chExt cx="8629650" cy="1361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1679" y="1076959"/>
              <a:ext cx="7843520" cy="5689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1840" y="304800"/>
              <a:ext cx="7823200" cy="136143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27125" y="478218"/>
            <a:ext cx="7042784" cy="758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420" dirty="0"/>
              <a:t>АКЦИОНАРСКО</a:t>
            </a:r>
            <a:r>
              <a:rPr spc="-360" dirty="0"/>
              <a:t> </a:t>
            </a:r>
            <a:r>
              <a:rPr spc="-520" dirty="0"/>
              <a:t>ДРУШТВО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3857" y="1579562"/>
            <a:ext cx="8550275" cy="4024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8775" marR="5080" indent="-346075" algn="just">
              <a:lnSpc>
                <a:spcPct val="100000"/>
              </a:lnSpc>
              <a:spcBef>
                <a:spcPts val="100"/>
              </a:spcBef>
              <a:buClr>
                <a:srgbClr val="EFA12D"/>
              </a:buClr>
              <a:buSzPct val="70312"/>
              <a:buFont typeface="Wingdings"/>
              <a:buChar char=""/>
              <a:tabLst>
                <a:tab pos="358775" algn="l"/>
              </a:tabLst>
            </a:pP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Акционарско</a:t>
            </a:r>
            <a:r>
              <a:rPr sz="3200" spc="30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друштво</a:t>
            </a:r>
            <a:r>
              <a:rPr sz="3200" spc="30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је</a:t>
            </a:r>
            <a:r>
              <a:rPr sz="3200" spc="3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друштво</a:t>
            </a:r>
            <a:r>
              <a:rPr sz="3200" spc="27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чији</a:t>
            </a:r>
            <a:r>
              <a:rPr sz="3200" spc="28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2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је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основни</a:t>
            </a:r>
            <a:r>
              <a:rPr sz="3200" spc="-6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капитал</a:t>
            </a:r>
            <a:r>
              <a:rPr sz="32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подељен на</a:t>
            </a:r>
            <a:r>
              <a:rPr sz="3200" spc="-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акције</a:t>
            </a:r>
            <a:r>
              <a:rPr sz="3200" spc="-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које</a:t>
            </a:r>
            <a:r>
              <a:rPr sz="3200" spc="-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има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један</a:t>
            </a:r>
            <a:r>
              <a:rPr sz="3200" spc="-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или</a:t>
            </a:r>
            <a:r>
              <a:rPr sz="3200" spc="-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више</a:t>
            </a:r>
            <a:r>
              <a:rPr sz="3200" spc="-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акционара</a:t>
            </a:r>
            <a:r>
              <a:rPr sz="320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који</a:t>
            </a:r>
            <a:r>
              <a:rPr sz="3200" spc="-6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не</a:t>
            </a:r>
            <a:r>
              <a:rPr sz="3200" spc="-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одговарају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</a:t>
            </a:r>
            <a:r>
              <a:rPr sz="3200" spc="16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обавезе</a:t>
            </a:r>
            <a:r>
              <a:rPr sz="3200" spc="18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друштва,</a:t>
            </a:r>
            <a:r>
              <a:rPr sz="3200" spc="1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осим</a:t>
            </a:r>
            <a:r>
              <a:rPr sz="3200" spc="1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</a:t>
            </a:r>
            <a:r>
              <a:rPr sz="3200" spc="18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случају</a:t>
            </a:r>
            <a:r>
              <a:rPr sz="3200" spc="1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2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када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долази</a:t>
            </a:r>
            <a:r>
              <a:rPr sz="3200" spc="46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до</a:t>
            </a:r>
            <a:r>
              <a:rPr sz="3200" spc="484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примене</a:t>
            </a:r>
            <a:r>
              <a:rPr sz="3200" spc="4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института</a:t>
            </a:r>
            <a:r>
              <a:rPr sz="3200" spc="4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пробијања правне</a:t>
            </a:r>
            <a:r>
              <a:rPr sz="3200" spc="-17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личности.</a:t>
            </a:r>
            <a:endParaRPr sz="3200">
              <a:latin typeface="Franklin Gothic Medium"/>
              <a:cs typeface="Franklin Gothic Medium"/>
            </a:endParaRPr>
          </a:p>
          <a:p>
            <a:pPr marL="358775" marR="5715" indent="-346075" algn="just">
              <a:lnSpc>
                <a:spcPct val="100000"/>
              </a:lnSpc>
              <a:spcBef>
                <a:spcPts val="760"/>
              </a:spcBef>
              <a:buClr>
                <a:srgbClr val="EFA12D"/>
              </a:buClr>
              <a:buSzPct val="70312"/>
              <a:buFont typeface="Wingdings"/>
              <a:buChar char=""/>
              <a:tabLst>
                <a:tab pos="358775" algn="l"/>
              </a:tabLst>
            </a:pP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Обавезни</a:t>
            </a:r>
            <a:r>
              <a:rPr sz="3200" spc="38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акти</a:t>
            </a:r>
            <a:r>
              <a:rPr sz="3200" spc="3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акционарског</a:t>
            </a:r>
            <a:r>
              <a:rPr sz="3200" spc="38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</a:t>
            </a:r>
            <a:r>
              <a:rPr sz="3200" spc="3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32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су </a:t>
            </a:r>
            <a:r>
              <a:rPr sz="3200" spc="-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оснивачки</a:t>
            </a:r>
            <a:r>
              <a:rPr sz="3200" spc="-1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акт</a:t>
            </a:r>
            <a:r>
              <a:rPr sz="3200" spc="-1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</a:t>
            </a:r>
            <a:r>
              <a:rPr sz="3200" spc="-1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32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статут.</a:t>
            </a:r>
            <a:endParaRPr sz="32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4350" y="91439"/>
            <a:ext cx="8629650" cy="1361440"/>
            <a:chOff x="514350" y="91439"/>
            <a:chExt cx="8629650" cy="1361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1679" y="863599"/>
              <a:ext cx="7843520" cy="5689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1840" y="91439"/>
              <a:ext cx="7823200" cy="136144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27125" y="258127"/>
            <a:ext cx="7042784" cy="758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420" dirty="0"/>
              <a:t>АКЦИОНАРСКО</a:t>
            </a:r>
            <a:r>
              <a:rPr spc="-360" dirty="0"/>
              <a:t> </a:t>
            </a:r>
            <a:r>
              <a:rPr spc="-520" dirty="0"/>
              <a:t>ДРУШТВО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3857" y="1085403"/>
            <a:ext cx="8556625" cy="525526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358140" indent="-345440">
              <a:lnSpc>
                <a:spcPct val="100000"/>
              </a:lnSpc>
              <a:spcBef>
                <a:spcPts val="600"/>
              </a:spcBef>
              <a:buClr>
                <a:srgbClr val="EFA12D"/>
              </a:buClr>
              <a:buSzPct val="69811"/>
              <a:buFont typeface="Wingdings"/>
              <a:buChar char=""/>
              <a:tabLst>
                <a:tab pos="358140" algn="l"/>
              </a:tabLst>
            </a:pPr>
            <a:r>
              <a:rPr sz="26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Два</a:t>
            </a:r>
            <a:r>
              <a:rPr sz="265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начина</a:t>
            </a:r>
            <a:r>
              <a:rPr sz="2650" spc="-1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оснивања</a:t>
            </a:r>
            <a:r>
              <a:rPr sz="2650" spc="-1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акционарског</a:t>
            </a:r>
            <a:r>
              <a:rPr sz="2650" spc="-2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друштва:</a:t>
            </a:r>
            <a:endParaRPr sz="2650">
              <a:latin typeface="Franklin Gothic Medium"/>
              <a:cs typeface="Franklin Gothic Medium"/>
            </a:endParaRPr>
          </a:p>
          <a:p>
            <a:pPr marL="530860" indent="-518159">
              <a:lnSpc>
                <a:spcPct val="100000"/>
              </a:lnSpc>
              <a:spcBef>
                <a:spcPts val="505"/>
              </a:spcBef>
              <a:buClr>
                <a:srgbClr val="EFA12D"/>
              </a:buClr>
              <a:buSzPct val="69811"/>
              <a:buAutoNum type="alphaLcPeriod"/>
              <a:tabLst>
                <a:tab pos="530860" algn="l"/>
              </a:tabLst>
            </a:pPr>
            <a:r>
              <a:rPr sz="2650" spc="-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откупом</a:t>
            </a:r>
            <a:r>
              <a:rPr sz="2650" spc="-254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свих</a:t>
            </a:r>
            <a:r>
              <a:rPr sz="2650" spc="-10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акција</a:t>
            </a:r>
            <a:r>
              <a:rPr sz="2650" spc="-1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</a:t>
            </a:r>
            <a:r>
              <a:rPr sz="2650" spc="-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стране</a:t>
            </a:r>
            <a:r>
              <a:rPr sz="2650" spc="-1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оснивача;</a:t>
            </a:r>
            <a:endParaRPr sz="2650">
              <a:latin typeface="Franklin Gothic Medium"/>
              <a:cs typeface="Franklin Gothic Medium"/>
            </a:endParaRPr>
          </a:p>
          <a:p>
            <a:pPr marL="530860" indent="-518159">
              <a:lnSpc>
                <a:spcPct val="100000"/>
              </a:lnSpc>
              <a:spcBef>
                <a:spcPts val="590"/>
              </a:spcBef>
              <a:buClr>
                <a:srgbClr val="EFA12D"/>
              </a:buClr>
              <a:buSzPct val="69811"/>
              <a:buAutoNum type="alphaLcPeriod"/>
              <a:tabLst>
                <a:tab pos="530860" algn="l"/>
              </a:tabLst>
            </a:pPr>
            <a:r>
              <a:rPr sz="2650" spc="-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јавним</a:t>
            </a:r>
            <a:r>
              <a:rPr sz="2650" spc="-16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позивом</a:t>
            </a:r>
            <a:r>
              <a:rPr sz="2650" spc="-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6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</a:t>
            </a:r>
            <a:r>
              <a:rPr sz="2650" spc="-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упис</a:t>
            </a:r>
            <a:r>
              <a:rPr sz="2650" spc="-1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</a:t>
            </a:r>
            <a:r>
              <a:rPr sz="2650" spc="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уплату</a:t>
            </a:r>
            <a:r>
              <a:rPr sz="2650" spc="-2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акција.</a:t>
            </a:r>
            <a:endParaRPr sz="2650">
              <a:latin typeface="Franklin Gothic Medium"/>
              <a:cs typeface="Franklin Gothic Medium"/>
            </a:endParaRPr>
          </a:p>
          <a:p>
            <a:pPr marL="358140" lvl="1" indent="-345440">
              <a:lnSpc>
                <a:spcPct val="100000"/>
              </a:lnSpc>
              <a:spcBef>
                <a:spcPts val="585"/>
              </a:spcBef>
              <a:buClr>
                <a:srgbClr val="EFA12D"/>
              </a:buClr>
              <a:buSzPct val="69811"/>
              <a:buFont typeface="Wingdings"/>
              <a:buChar char=""/>
              <a:tabLst>
                <a:tab pos="358140" algn="l"/>
              </a:tabLst>
            </a:pPr>
            <a:r>
              <a:rPr sz="26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Две</a:t>
            </a:r>
            <a:r>
              <a:rPr sz="265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врсте</a:t>
            </a:r>
            <a:r>
              <a:rPr sz="2650" spc="-1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акционарских</a:t>
            </a:r>
            <a:r>
              <a:rPr sz="2650" spc="-2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друштава:</a:t>
            </a:r>
            <a:endParaRPr sz="2650">
              <a:latin typeface="Franklin Gothic Medium"/>
              <a:cs typeface="Franklin Gothic Medium"/>
            </a:endParaRPr>
          </a:p>
          <a:p>
            <a:pPr marL="530225" marR="5080" indent="-517525" algn="just">
              <a:lnSpc>
                <a:spcPct val="98300"/>
              </a:lnSpc>
              <a:spcBef>
                <a:spcPts val="640"/>
              </a:spcBef>
              <a:buClr>
                <a:srgbClr val="EFA12D"/>
              </a:buClr>
              <a:buSzPct val="69811"/>
              <a:buAutoNum type="alphaLcPeriod"/>
              <a:tabLst>
                <a:tab pos="531495" algn="l"/>
              </a:tabLst>
            </a:pPr>
            <a:r>
              <a:rPr sz="265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јавно</a:t>
            </a:r>
            <a:r>
              <a:rPr sz="2650" spc="-1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6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акционарско</a:t>
            </a:r>
            <a:r>
              <a:rPr sz="2650" spc="-8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7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друштво</a:t>
            </a:r>
            <a:r>
              <a:rPr sz="2650" spc="-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–</a:t>
            </a:r>
            <a:r>
              <a:rPr sz="2650" spc="-1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издавалац</a:t>
            </a:r>
            <a:r>
              <a:rPr sz="2650" spc="-1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који</a:t>
            </a:r>
            <a:r>
              <a:rPr sz="265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испуњава 	</a:t>
            </a:r>
            <a:r>
              <a:rPr sz="26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барем</a:t>
            </a:r>
            <a:r>
              <a:rPr sz="2650" spc="2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6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један</a:t>
            </a:r>
            <a:r>
              <a:rPr sz="2650" spc="2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6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</a:t>
            </a:r>
            <a:r>
              <a:rPr sz="2650" spc="2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6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следећа</a:t>
            </a:r>
            <a:r>
              <a:rPr sz="2650" spc="204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6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два</a:t>
            </a:r>
            <a:r>
              <a:rPr sz="2650" spc="2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6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услова:</a:t>
            </a:r>
            <a:r>
              <a:rPr sz="2650" spc="2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6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успешно</a:t>
            </a:r>
            <a:r>
              <a:rPr sz="2650" spc="2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65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је 	</a:t>
            </a:r>
            <a:r>
              <a:rPr sz="2650" spc="-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извршио</a:t>
            </a:r>
            <a:r>
              <a:rPr sz="2650" spc="-1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јавну</a:t>
            </a:r>
            <a:r>
              <a:rPr sz="2650" spc="-6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понуду</a:t>
            </a:r>
            <a:r>
              <a:rPr sz="2650" spc="-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хартија</a:t>
            </a:r>
            <a:r>
              <a:rPr sz="2650" spc="-10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</a:t>
            </a:r>
            <a:r>
              <a:rPr sz="2650" spc="-6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вредности</a:t>
            </a:r>
            <a:r>
              <a:rPr sz="2650" spc="-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</a:t>
            </a:r>
            <a:r>
              <a:rPr sz="2650" spc="-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складу</a:t>
            </a:r>
            <a:r>
              <a:rPr sz="2650" spc="-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са 	</a:t>
            </a:r>
            <a:r>
              <a:rPr sz="265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проспектом</a:t>
            </a:r>
            <a:r>
              <a:rPr sz="2650" spc="-1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чије</a:t>
            </a:r>
            <a:r>
              <a:rPr sz="2650" spc="-6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је</a:t>
            </a:r>
            <a:r>
              <a:rPr sz="2650" spc="-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6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објављивање</a:t>
            </a:r>
            <a:r>
              <a:rPr sz="2650" spc="-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одобрила</a:t>
            </a:r>
            <a:r>
              <a:rPr sz="2650" spc="-114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Комисија</a:t>
            </a:r>
            <a:r>
              <a:rPr sz="2650" spc="-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 	</a:t>
            </a:r>
            <a:r>
              <a:rPr sz="26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хартије</a:t>
            </a:r>
            <a:r>
              <a:rPr sz="2650" spc="27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6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</a:t>
            </a:r>
            <a:r>
              <a:rPr sz="2650" spc="29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6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вредности</a:t>
            </a:r>
            <a:r>
              <a:rPr sz="2650" spc="2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6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или</a:t>
            </a:r>
            <a:r>
              <a:rPr sz="2650" spc="29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6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су</a:t>
            </a:r>
            <a:r>
              <a:rPr sz="2650" spc="28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6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његове</a:t>
            </a:r>
            <a:r>
              <a:rPr sz="2650" spc="27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6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хартије</a:t>
            </a:r>
            <a:r>
              <a:rPr sz="2650" spc="27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65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 	</a:t>
            </a:r>
            <a:r>
              <a:rPr sz="26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вредности</a:t>
            </a:r>
            <a:r>
              <a:rPr sz="2650" spc="37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6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укључене</a:t>
            </a:r>
            <a:r>
              <a:rPr sz="2650" spc="3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6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</a:t>
            </a:r>
            <a:r>
              <a:rPr sz="2650" spc="38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6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трговање</a:t>
            </a:r>
            <a:r>
              <a:rPr sz="2650" spc="35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6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на</a:t>
            </a:r>
            <a:r>
              <a:rPr sz="2650" spc="3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 </a:t>
            </a:r>
            <a:r>
              <a:rPr sz="2650" spc="-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регулисаном 	</a:t>
            </a:r>
            <a:r>
              <a:rPr sz="26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тржишту;</a:t>
            </a:r>
            <a:endParaRPr sz="2650">
              <a:latin typeface="Franklin Gothic Medium"/>
              <a:cs typeface="Franklin Gothic Medium"/>
            </a:endParaRPr>
          </a:p>
          <a:p>
            <a:pPr marL="530860" indent="-518159" algn="just">
              <a:lnSpc>
                <a:spcPct val="100000"/>
              </a:lnSpc>
              <a:spcBef>
                <a:spcPts val="585"/>
              </a:spcBef>
              <a:buClr>
                <a:srgbClr val="EFA12D"/>
              </a:buClr>
              <a:buSzPct val="69811"/>
              <a:buAutoNum type="alphaLcPeriod"/>
              <a:tabLst>
                <a:tab pos="530860" algn="l"/>
              </a:tabLst>
            </a:pPr>
            <a:r>
              <a:rPr sz="2650" spc="-6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акционарско</a:t>
            </a:r>
            <a:r>
              <a:rPr sz="2650" spc="-2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друштво</a:t>
            </a:r>
            <a:r>
              <a:rPr sz="2650" spc="-1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које</a:t>
            </a:r>
            <a:r>
              <a:rPr sz="2650" spc="-1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није</a:t>
            </a:r>
            <a:r>
              <a:rPr sz="2650" spc="-15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265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јавно.</a:t>
            </a:r>
            <a:endParaRPr sz="265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4350" y="304800"/>
            <a:ext cx="8629650" cy="1361440"/>
            <a:chOff x="514350" y="304800"/>
            <a:chExt cx="8629650" cy="1361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1679" y="1076959"/>
              <a:ext cx="7843520" cy="5689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1840" y="304800"/>
              <a:ext cx="7823200" cy="136143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27125" y="478218"/>
            <a:ext cx="7042784" cy="758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420" dirty="0"/>
              <a:t>АКЦИОНАРСКО</a:t>
            </a:r>
            <a:r>
              <a:rPr spc="-360" dirty="0"/>
              <a:t> </a:t>
            </a:r>
            <a:r>
              <a:rPr spc="-520" dirty="0"/>
              <a:t>ДРУШТВО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8775" marR="5080" indent="-346075" algn="just">
              <a:lnSpc>
                <a:spcPct val="100000"/>
              </a:lnSpc>
              <a:spcBef>
                <a:spcPts val="105"/>
              </a:spcBef>
              <a:buClr>
                <a:srgbClr val="EFA12D"/>
              </a:buClr>
              <a:buSzPct val="68055"/>
              <a:buFont typeface="Wingdings"/>
              <a:buChar char=""/>
              <a:tabLst>
                <a:tab pos="358775" algn="l"/>
              </a:tabLst>
            </a:pPr>
            <a:r>
              <a:rPr dirty="0"/>
              <a:t>Улози</a:t>
            </a:r>
            <a:r>
              <a:rPr spc="195" dirty="0"/>
              <a:t> </a:t>
            </a:r>
            <a:r>
              <a:rPr dirty="0"/>
              <a:t>акционара</a:t>
            </a:r>
            <a:r>
              <a:rPr spc="215" dirty="0"/>
              <a:t> </a:t>
            </a:r>
            <a:r>
              <a:rPr dirty="0"/>
              <a:t>у</a:t>
            </a:r>
            <a:r>
              <a:rPr spc="220" dirty="0"/>
              <a:t> </a:t>
            </a:r>
            <a:r>
              <a:rPr dirty="0"/>
              <a:t>друштво</a:t>
            </a:r>
            <a:r>
              <a:rPr spc="180" dirty="0"/>
              <a:t> </a:t>
            </a:r>
            <a:r>
              <a:rPr dirty="0"/>
              <a:t>могу</a:t>
            </a:r>
            <a:r>
              <a:rPr spc="215" dirty="0"/>
              <a:t> </a:t>
            </a:r>
            <a:r>
              <a:rPr dirty="0"/>
              <a:t>бити</a:t>
            </a:r>
            <a:r>
              <a:rPr spc="204" dirty="0"/>
              <a:t> </a:t>
            </a:r>
            <a:r>
              <a:rPr spc="-50" dirty="0"/>
              <a:t>у </a:t>
            </a:r>
            <a:r>
              <a:rPr spc="-40" dirty="0"/>
              <a:t>новцу,</a:t>
            </a:r>
            <a:r>
              <a:rPr spc="-100" dirty="0"/>
              <a:t> </a:t>
            </a:r>
            <a:r>
              <a:rPr spc="-40" dirty="0"/>
              <a:t>стварима</a:t>
            </a:r>
            <a:r>
              <a:rPr spc="-185" dirty="0"/>
              <a:t> </a:t>
            </a:r>
            <a:r>
              <a:rPr dirty="0"/>
              <a:t>и</a:t>
            </a:r>
            <a:r>
              <a:rPr spc="-135" dirty="0"/>
              <a:t> </a:t>
            </a:r>
            <a:r>
              <a:rPr spc="-10" dirty="0"/>
              <a:t>правима.</a:t>
            </a:r>
          </a:p>
          <a:p>
            <a:pPr marL="358775" marR="20320" indent="-346075" algn="just">
              <a:lnSpc>
                <a:spcPct val="100000"/>
              </a:lnSpc>
              <a:spcBef>
                <a:spcPts val="810"/>
              </a:spcBef>
              <a:buClr>
                <a:srgbClr val="EFA12D"/>
              </a:buClr>
              <a:buSzPct val="68055"/>
              <a:buFont typeface="Wingdings"/>
              <a:buChar char=""/>
              <a:tabLst>
                <a:tab pos="358775" algn="l"/>
              </a:tabLst>
            </a:pPr>
            <a:r>
              <a:rPr dirty="0"/>
              <a:t>Акционарско</a:t>
            </a:r>
            <a:r>
              <a:rPr spc="405" dirty="0"/>
              <a:t>   </a:t>
            </a:r>
            <a:r>
              <a:rPr dirty="0"/>
              <a:t>друштво</a:t>
            </a:r>
            <a:r>
              <a:rPr spc="405" dirty="0"/>
              <a:t>   </a:t>
            </a:r>
            <a:r>
              <a:rPr dirty="0"/>
              <a:t>мора</a:t>
            </a:r>
            <a:r>
              <a:rPr spc="420" dirty="0"/>
              <a:t>   </a:t>
            </a:r>
            <a:r>
              <a:rPr spc="-40" dirty="0"/>
              <a:t>имати </a:t>
            </a:r>
            <a:r>
              <a:rPr spc="-50" dirty="0"/>
              <a:t>минимални</a:t>
            </a:r>
            <a:r>
              <a:rPr spc="-175" dirty="0"/>
              <a:t> </a:t>
            </a:r>
            <a:r>
              <a:rPr spc="-20" dirty="0"/>
              <a:t>основни</a:t>
            </a:r>
            <a:r>
              <a:rPr spc="-135" dirty="0"/>
              <a:t> </a:t>
            </a:r>
            <a:r>
              <a:rPr spc="-35" dirty="0"/>
              <a:t>капитал</a:t>
            </a:r>
            <a:r>
              <a:rPr spc="-170" dirty="0"/>
              <a:t> </a:t>
            </a:r>
            <a:r>
              <a:rPr dirty="0"/>
              <a:t>у</a:t>
            </a:r>
            <a:r>
              <a:rPr spc="-165" dirty="0"/>
              <a:t> </a:t>
            </a:r>
            <a:r>
              <a:rPr spc="-10" dirty="0"/>
              <a:t>висини</a:t>
            </a:r>
            <a:r>
              <a:rPr spc="-120" dirty="0"/>
              <a:t> </a:t>
            </a:r>
            <a:r>
              <a:rPr spc="-25" dirty="0"/>
              <a:t>од</a:t>
            </a:r>
          </a:p>
          <a:p>
            <a:pPr marL="358775" marR="13335" algn="just">
              <a:lnSpc>
                <a:spcPct val="100000"/>
              </a:lnSpc>
              <a:spcBef>
                <a:spcPts val="15"/>
              </a:spcBef>
            </a:pPr>
            <a:r>
              <a:rPr dirty="0"/>
              <a:t>3</a:t>
            </a:r>
            <a:r>
              <a:rPr spc="790" dirty="0"/>
              <a:t>  </a:t>
            </a:r>
            <a:r>
              <a:rPr dirty="0"/>
              <a:t>000</a:t>
            </a:r>
            <a:r>
              <a:rPr spc="790" dirty="0"/>
              <a:t>  </a:t>
            </a:r>
            <a:r>
              <a:rPr dirty="0"/>
              <a:t>000</a:t>
            </a:r>
            <a:r>
              <a:rPr spc="795" dirty="0"/>
              <a:t>  </a:t>
            </a:r>
            <a:r>
              <a:rPr dirty="0"/>
              <a:t>динара,</a:t>
            </a:r>
            <a:r>
              <a:rPr spc="795" dirty="0"/>
              <a:t>  </a:t>
            </a:r>
            <a:r>
              <a:rPr dirty="0"/>
              <a:t>осим</a:t>
            </a:r>
            <a:r>
              <a:rPr spc="810" dirty="0"/>
              <a:t>  </a:t>
            </a:r>
            <a:r>
              <a:rPr dirty="0"/>
              <a:t>ако</a:t>
            </a:r>
            <a:r>
              <a:rPr spc="830" dirty="0"/>
              <a:t>  </a:t>
            </a:r>
            <a:r>
              <a:rPr spc="-25" dirty="0"/>
              <a:t>је </a:t>
            </a:r>
            <a:r>
              <a:rPr dirty="0"/>
              <a:t>посебним</a:t>
            </a:r>
            <a:r>
              <a:rPr spc="710" dirty="0"/>
              <a:t>  </a:t>
            </a:r>
            <a:r>
              <a:rPr dirty="0"/>
              <a:t>законом</a:t>
            </a:r>
            <a:r>
              <a:rPr spc="715" dirty="0"/>
              <a:t>  </a:t>
            </a:r>
            <a:r>
              <a:rPr dirty="0"/>
              <a:t>предвиђен</a:t>
            </a:r>
            <a:r>
              <a:rPr spc="720" dirty="0"/>
              <a:t>  </a:t>
            </a:r>
            <a:r>
              <a:rPr spc="-20" dirty="0"/>
              <a:t>већи </a:t>
            </a:r>
            <a:r>
              <a:rPr dirty="0"/>
              <a:t>износ.</a:t>
            </a:r>
            <a:r>
              <a:rPr spc="-75" dirty="0"/>
              <a:t> </a:t>
            </a:r>
            <a:r>
              <a:rPr dirty="0"/>
              <a:t>(чл.</a:t>
            </a:r>
            <a:r>
              <a:rPr spc="-140" dirty="0"/>
              <a:t> </a:t>
            </a:r>
            <a:r>
              <a:rPr dirty="0"/>
              <a:t>293. </a:t>
            </a:r>
            <a:r>
              <a:rPr spc="-20" dirty="0"/>
              <a:t>ЗПД)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3857" y="1579499"/>
            <a:ext cx="8546465" cy="1107996"/>
          </a:xfrm>
        </p:spPr>
        <p:txBody>
          <a:bodyPr/>
          <a:lstStyle/>
          <a:p>
            <a:r>
              <a:rPr lang="sr-Cyrl-RS" sz="7200" dirty="0" smtClean="0"/>
              <a:t>ПРЕДУЗЕТНИК</a:t>
            </a:r>
            <a:endParaRPr lang="en-US" sz="72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050" y="216471"/>
            <a:ext cx="8238490" cy="738664"/>
          </a:xfrm>
        </p:spPr>
        <p:txBody>
          <a:bodyPr/>
          <a:lstStyle/>
          <a:p>
            <a:pPr algn="ctr"/>
            <a:r>
              <a:rPr lang="sr-Cyrl-RS" dirty="0" smtClean="0"/>
              <a:t>ПРЕДУЗЕТНИК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3857" y="1219200"/>
            <a:ext cx="8546465" cy="5416868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z="3200" dirty="0" smtClean="0"/>
              <a:t>Предузетник је пословно способно физичко лице које обавља делатност у циљу остваривања прихода и које је као такво регистровано у складу са законом о </a:t>
            </a:r>
            <a:r>
              <a:rPr lang="ru-RU" sz="3200" dirty="0" smtClean="0"/>
              <a:t>регистрацији;</a:t>
            </a:r>
            <a:endParaRPr lang="ru-RU" sz="3200" dirty="0" smtClean="0"/>
          </a:p>
          <a:p>
            <a:pPr>
              <a:buFont typeface="Wingdings" pitchFamily="2" charset="2"/>
              <a:buChar char="Ø"/>
            </a:pPr>
            <a:r>
              <a:rPr lang="ru-RU" sz="3200" dirty="0" smtClean="0"/>
              <a:t>Предузетник за све обавезе настале у вези са обављањем своје делатности одговара целокупном својом имовином (и након брисања из регистра)и у ту имовину улази и имовина коју стиче у вези са обављањем делатности.</a:t>
            </a:r>
            <a:endParaRPr lang="en-US" sz="32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3857" y="1579499"/>
            <a:ext cx="8546465" cy="4431983"/>
          </a:xfrm>
        </p:spPr>
        <p:txBody>
          <a:bodyPr/>
          <a:lstStyle/>
          <a:p>
            <a:r>
              <a:rPr lang="sr-Cyrl-RS" sz="7200" dirty="0" smtClean="0"/>
              <a:t>КАРАКТЕРИСТИКЕ ПРИВРЕДНИХ СУБЈЕКАТА У ТУРИЗМУ</a:t>
            </a:r>
            <a:endParaRPr lang="en-US" sz="72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050" y="216471"/>
            <a:ext cx="8238490" cy="984885"/>
          </a:xfrm>
        </p:spPr>
        <p:txBody>
          <a:bodyPr/>
          <a:lstStyle/>
          <a:p>
            <a:pPr algn="ctr"/>
            <a:r>
              <a:rPr lang="sr-Cyrl-RS" sz="3200" dirty="0" smtClean="0"/>
              <a:t>Карактеристике привредних субјеката у туризму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3857" y="1579499"/>
            <a:ext cx="8546465" cy="547842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z="2000" dirty="0" smtClean="0"/>
              <a:t>Туристичка агенција обавља делатност организовања, понуде, продаје и реализовања туристичких путовања, излета и пружање других услуга уобичајених у туристичком промету, у складу са овим законом и прописима донетим на основу овог </a:t>
            </a:r>
            <a:r>
              <a:rPr lang="ru-RU" sz="2000" dirty="0" smtClean="0"/>
              <a:t>закона;</a:t>
            </a:r>
            <a:endParaRPr lang="ru-RU" sz="2000" dirty="0" smtClean="0"/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Делатност туристичке агенције обавља се у простору, односно месту пословања који испуњава прописане услове у погледу уређења и опремања. Делатност туристичке агенције може да обавља привредно друштво, друго правно лице и предузетник ако је регистрован у одговарајућем </a:t>
            </a:r>
            <a:r>
              <a:rPr lang="ru-RU" sz="2000" dirty="0" smtClean="0"/>
              <a:t>регистру;</a:t>
            </a:r>
            <a:endParaRPr lang="ru-RU" sz="2000" dirty="0" smtClean="0"/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Ако туристичка агенција обавља туристичку делатност у седишту, али не као претежну делатност, дужна је да за ту делатност региструје огранак, односно издвојено место, који се региструје у одговарајућем регистру.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Ако туристичка агенција обавља туристичку делатност ван седишта дужна је да за ту делатност у сваком простору, односно месту пословања региструје огранак, односно издвојено место, који се региструје у одговарајућем регистру.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050" y="216471"/>
            <a:ext cx="8238490" cy="984885"/>
          </a:xfrm>
        </p:spPr>
        <p:txBody>
          <a:bodyPr/>
          <a:lstStyle/>
          <a:p>
            <a:pPr algn="ctr"/>
            <a:r>
              <a:rPr lang="sr-Cyrl-RS" sz="3200" dirty="0" smtClean="0"/>
              <a:t>Карактеристике привредних субјеката у туризму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3857" y="1579499"/>
            <a:ext cx="8546465" cy="2123658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z="2400" dirty="0" smtClean="0"/>
              <a:t>Према врсти послова које обављају туристичке агенције могу бити: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/>
              <a:t>1) туристичка агенција организатор туристичког путовања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/>
              <a:t>2) туристичка агенција посредник у продаји туристичког путовања</a:t>
            </a:r>
          </a:p>
          <a:p>
            <a:r>
              <a:rPr lang="ru-RU" sz="1800" dirty="0" smtClean="0"/>
              <a:t> </a:t>
            </a:r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050" y="216471"/>
            <a:ext cx="8238490" cy="984885"/>
          </a:xfrm>
        </p:spPr>
        <p:txBody>
          <a:bodyPr/>
          <a:lstStyle/>
          <a:p>
            <a:pPr algn="ctr"/>
            <a:r>
              <a:rPr lang="ru-RU" sz="3200" dirty="0" smtClean="0">
                <a:latin typeface="Franklin Gothic Medium"/>
                <a:ea typeface="+mn-ea"/>
              </a:rPr>
              <a:t>Карактеристике привредних субјеката у туризму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447800"/>
            <a:ext cx="8546465" cy="523220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z="3200" b="1" i="1" dirty="0" smtClean="0"/>
              <a:t>Услови за обављање послова туристичке агенције: </a:t>
            </a:r>
          </a:p>
          <a:p>
            <a:pPr>
              <a:buFont typeface="Wingdings" pitchFamily="2" charset="2"/>
              <a:buChar char="Ø"/>
            </a:pPr>
            <a:r>
              <a:rPr lang="en-US" sz="3200" b="1" dirty="0" smtClean="0"/>
              <a:t>1. </a:t>
            </a:r>
            <a:r>
              <a:rPr lang="ru-RU" sz="3200" b="1" dirty="0" smtClean="0"/>
              <a:t>Техничка </a:t>
            </a:r>
            <a:r>
              <a:rPr lang="ru-RU" sz="3200" b="1" dirty="0" smtClean="0"/>
              <a:t>опремљеност - </a:t>
            </a:r>
            <a:r>
              <a:rPr lang="ru-RU" sz="3200" dirty="0" smtClean="0"/>
              <a:t>Простор, односно место пословања туристичке агенције у коме се обавља туристичка делатност, мора да испуњава услове у погледу уређења и опремања.Министар прописује ближе услове у погледу уређења и опремања простора, односно места пословања, туристичке агенције у коме се обавља туристичка делатност</a:t>
            </a:r>
            <a:r>
              <a:rPr lang="ru-RU" sz="3200" dirty="0" smtClean="0"/>
              <a:t>;</a:t>
            </a:r>
            <a:r>
              <a:rPr lang="ru-RU" sz="3200" b="1" dirty="0" smtClean="0"/>
              <a:t> </a:t>
            </a:r>
            <a:endParaRPr lang="en-US" sz="3200" b="1" dirty="0" smtClean="0"/>
          </a:p>
          <a:p>
            <a:pPr>
              <a:buFont typeface="Wingdings" pitchFamily="2" charset="2"/>
              <a:buChar char="Ø"/>
            </a:pPr>
            <a:endParaRPr lang="ru-RU" sz="2000" dirty="0" smtClean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050" y="216471"/>
            <a:ext cx="8238490" cy="984885"/>
          </a:xfrm>
        </p:spPr>
        <p:txBody>
          <a:bodyPr/>
          <a:lstStyle/>
          <a:p>
            <a:pPr algn="ctr"/>
            <a:r>
              <a:rPr lang="sr-Cyrl-RS" sz="3200" dirty="0" smtClean="0"/>
              <a:t>Карактеристике привредних субјеката у туризму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3857" y="1579499"/>
            <a:ext cx="8546465" cy="5170646"/>
          </a:xfrm>
        </p:spPr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en-US" sz="2000" b="1" dirty="0" smtClean="0"/>
              <a:t>2. </a:t>
            </a:r>
            <a:r>
              <a:rPr lang="ru-RU" sz="2000" b="1" dirty="0" smtClean="0"/>
              <a:t>Кадровска </a:t>
            </a:r>
            <a:r>
              <a:rPr lang="ru-RU" sz="2000" b="1" dirty="0" smtClean="0"/>
              <a:t>оспособљеност: </a:t>
            </a:r>
            <a:r>
              <a:rPr lang="ru-RU" sz="2000" dirty="0" smtClean="0"/>
              <a:t>Туристичка агенција мора да има у сваком простору, односно месту пословања у коме обавља делатност туристичке агенције једно запослено лице, са пуним радним временом у својству руководиоца које: зна српски језик; активно зна најмање један страни језик; има најмање вишу стручну спрему, односно стечено високо образовање на основним академским студијама у обиму од најмање 180 ЕСПБ бодова, основним струковним студијама, односно на студијама у трајању од три године, за рад код организатора путовања;  има најмање средње образовање у четворогодишњем трајању туристичког, економског или другог друштвеног смера за рад код посредника; има радно искуство у туристичкој делатности у трајању од  три године за рад код организатора путовања или једне године за рад код посредника.</a:t>
            </a:r>
          </a:p>
          <a:p>
            <a:pPr lvl="0">
              <a:buFont typeface="Wingdings" pitchFamily="2" charset="2"/>
              <a:buChar char="Ø"/>
            </a:pPr>
            <a:r>
              <a:rPr lang="ru-RU" sz="2000" dirty="0" smtClean="0"/>
              <a:t>Запослено лице које је у непосредном контакту са странкама мора да има најмање средње образовање у четворогодишњем трајању и да познаје најмање један страни језик.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050" y="216471"/>
            <a:ext cx="8238490" cy="984885"/>
          </a:xfrm>
        </p:spPr>
        <p:txBody>
          <a:bodyPr/>
          <a:lstStyle/>
          <a:p>
            <a:pPr algn="ctr"/>
            <a:r>
              <a:rPr lang="sr-Cyrl-RS" sz="3200" dirty="0" smtClean="0"/>
              <a:t>Карактеристике привредних субјеката у туризму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371600"/>
            <a:ext cx="8546465" cy="5262979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z="1800" dirty="0" smtClean="0"/>
              <a:t>Туристичка агенција обавља послове: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smtClean="0"/>
              <a:t>организовања, реализовања и продаје туристичких путовања у земљи и у иностранству;  организовања, реализовања и продаје путовања ученика и студената у иностранство ради учења страног језика или стручног усавршавања са могућношћу обављања привремених и повремених послова; продаје и посредовања у продаји туристичких путовања; прихвата, превоза и трансфера путника; организовања излета, туристичких разгледања, забавних програма, као и посредовања у организовању скупова, сајмова, манифестација и спортских приредби; пружања, односно, посредовања у пружању услуга туристичких водича, туристичких пратилаца, локалних туристичких водича и туристичких аниматора; прибављања путних исправа, резервације и продаје путних карата у име и за рачун домаћих и страних превозника; резервације туристичких, угоститељских и других услуга у вези са путовањем и боравком путника; посредовања у продаји угоститељских или туристичких услуга посредовања у изнајмљивању моторних возила; резервације и продаје карата за спортске, културне и друге приредбе и манифестације; заступања у осигурању путника и пртљага у складу са законом којим се уређује </a:t>
            </a:r>
            <a:r>
              <a:rPr lang="ru-RU" sz="1800" dirty="0" smtClean="0"/>
              <a:t>осигурање</a:t>
            </a:r>
            <a:r>
              <a:rPr lang="en-US" sz="1800" dirty="0" smtClean="0"/>
              <a:t>, </a:t>
            </a:r>
            <a:r>
              <a:rPr lang="sr-Cyrl-RS" sz="1800" dirty="0" smtClean="0"/>
              <a:t>и др</a:t>
            </a:r>
            <a:r>
              <a:rPr lang="ru-RU" sz="1800" dirty="0" smtClean="0"/>
              <a:t>.</a:t>
            </a:r>
            <a:endParaRPr lang="ru-RU" sz="18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050" y="216471"/>
            <a:ext cx="8238490" cy="984885"/>
          </a:xfrm>
        </p:spPr>
        <p:txBody>
          <a:bodyPr/>
          <a:lstStyle/>
          <a:p>
            <a:pPr algn="ctr"/>
            <a:r>
              <a:rPr lang="sr-Cyrl-RS" sz="3200" dirty="0" smtClean="0"/>
              <a:t>Карактеристике привредних субјеката у туризму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3857" y="1579499"/>
            <a:ext cx="8546465" cy="547842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z="2000" dirty="0" smtClean="0"/>
              <a:t>За организовање, реализовање и продају путовања ученика и студената у иностранство ради учења страног језика или стручног усавршавања са могућношћу обављања привремених и повремених послова мора да има </a:t>
            </a:r>
            <a:r>
              <a:rPr lang="ru-RU" sz="2000" dirty="0" smtClean="0"/>
              <a:t>лиценцу;</a:t>
            </a:r>
            <a:endParaRPr lang="ru-RU" sz="2000" dirty="0" smtClean="0"/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На захтев подносиоца Регистратор туризма решењем издаје лиценцу, са роком важења од три године, од дана издавања решења подносиоцу захтева које нарочито садржи: пуно пословно име, матични број и седиште.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Уз захтев за издавање лиценце подносилац прилаже доказе о испуњености прописаних услова за одређену категорију </a:t>
            </a:r>
            <a:r>
              <a:rPr lang="ru-RU" sz="2000" dirty="0" smtClean="0"/>
              <a:t>лиценце;</a:t>
            </a:r>
            <a:endParaRPr lang="ru-RU" sz="2000" dirty="0" smtClean="0"/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Регистровани подаци се објављују на интернет страници Агенције за привредне регистре истог дана када је донето решење о издавању </a:t>
            </a:r>
            <a:r>
              <a:rPr lang="ru-RU" sz="2000" dirty="0" smtClean="0"/>
              <a:t>лиценце;</a:t>
            </a:r>
            <a:endParaRPr lang="ru-RU" sz="2000" dirty="0" smtClean="0"/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Агенција за привредне регистре је дужна је да на захтев Министарства у року од 15 дана достави податке о туристичким агенцијама, издатој категорији лиценце организатора путовања, року важења лиценце, гаранцији путовања и др.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050" y="216471"/>
            <a:ext cx="8238490" cy="984885"/>
          </a:xfrm>
        </p:spPr>
        <p:txBody>
          <a:bodyPr/>
          <a:lstStyle/>
          <a:p>
            <a:r>
              <a:rPr lang="sr-Cyrl-RS" sz="3200" dirty="0" smtClean="0"/>
              <a:t>Карактеристике привредних субјеката у туризму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3857" y="1579499"/>
            <a:ext cx="8546465" cy="5786199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z="2000" b="1" dirty="0" smtClean="0"/>
              <a:t>Услови за издавање </a:t>
            </a:r>
            <a:r>
              <a:rPr lang="ru-RU" sz="2000" b="1" dirty="0" smtClean="0"/>
              <a:t>лиценце: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endParaRPr lang="ru-RU" sz="2000" dirty="0" smtClean="0"/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Лиценца се издаје привредном друштву, другом правном лицу или </a:t>
            </a:r>
            <a:r>
              <a:rPr lang="ru-RU" sz="2000" dirty="0" smtClean="0"/>
              <a:t>предузетнику: који </a:t>
            </a:r>
            <a:r>
              <a:rPr lang="ru-RU" sz="2000" dirty="0" smtClean="0"/>
              <a:t>има запослено најмање једно лице у својству руководиоца, </a:t>
            </a:r>
            <a:r>
              <a:rPr lang="ru-RU" sz="2000" dirty="0" smtClean="0"/>
              <a:t>који </a:t>
            </a:r>
            <a:r>
              <a:rPr lang="ru-RU" sz="2000" dirty="0" smtClean="0"/>
              <a:t>се не налази у поступку стечаја или </a:t>
            </a:r>
            <a:r>
              <a:rPr lang="ru-RU" sz="2000" dirty="0" smtClean="0"/>
              <a:t>ликвидације,  </a:t>
            </a:r>
            <a:r>
              <a:rPr lang="ru-RU" sz="2000" dirty="0" smtClean="0"/>
              <a:t>коме у претходних 36 месеци није одузета </a:t>
            </a:r>
            <a:r>
              <a:rPr lang="ru-RU" sz="2000" dirty="0" smtClean="0"/>
              <a:t>лиценца, чији </a:t>
            </a:r>
            <a:r>
              <a:rPr lang="ru-RU" sz="2000" dirty="0" smtClean="0"/>
              <a:t>оснивачи или лица која након оснивања приступе привредном друштву нису физичка лица којима је као предузетницима одузета лиценца, односно која су директно или индиректно имала контролно учешће у капиталу привредног друштва коме је одузета </a:t>
            </a:r>
            <a:r>
              <a:rPr lang="ru-RU" sz="2000" dirty="0" smtClean="0"/>
              <a:t>лиценца,  </a:t>
            </a:r>
            <a:r>
              <a:rPr lang="ru-RU" sz="2000" dirty="0" smtClean="0"/>
              <a:t>коме није изречена заштитна мера забране обављања делатности, за време док забрана траје, нити је одговорном лицу изречена мера безбедности забране вршења делатности, позива и </a:t>
            </a:r>
            <a:r>
              <a:rPr lang="ru-RU" sz="2000" dirty="0" smtClean="0"/>
              <a:t>дужности,  </a:t>
            </a:r>
            <a:r>
              <a:rPr lang="ru-RU" sz="2000" dirty="0" smtClean="0"/>
              <a:t>који има депонована средства код банке, са прописаним износом у зависности од категорије </a:t>
            </a:r>
            <a:r>
              <a:rPr lang="ru-RU" sz="2000" dirty="0" smtClean="0"/>
              <a:t>лиценце, који </a:t>
            </a:r>
            <a:r>
              <a:rPr lang="ru-RU" sz="2000" dirty="0" smtClean="0"/>
              <a:t>има прописану гаранцију путовања за случај инсолвентности и ради накнаде штете путнику настале неиспуњењем, делимичним испуњењем или неуредним испуњењем уговорних обавеза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050" y="216471"/>
            <a:ext cx="8238490" cy="984885"/>
          </a:xfrm>
        </p:spPr>
        <p:txBody>
          <a:bodyPr/>
          <a:lstStyle/>
          <a:p>
            <a:r>
              <a:rPr lang="sr-Cyrl-RS" sz="3200" dirty="0" smtClean="0"/>
              <a:t>Карактеристике привредних субјеката у туризму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3857" y="1579499"/>
            <a:ext cx="8546465" cy="4493538"/>
          </a:xfrm>
        </p:spPr>
        <p:txBody>
          <a:bodyPr/>
          <a:lstStyle/>
          <a:p>
            <a:r>
              <a:rPr lang="ru-RU" sz="3200" b="1" dirty="0" smtClean="0"/>
              <a:t>Престанак важења </a:t>
            </a:r>
            <a:r>
              <a:rPr lang="ru-RU" sz="3200" dirty="0" smtClean="0"/>
              <a:t>:</a:t>
            </a:r>
            <a:endParaRPr lang="ru-RU" sz="3200" dirty="0" smtClean="0"/>
          </a:p>
          <a:p>
            <a:r>
              <a:rPr lang="ru-RU" sz="3200" dirty="0" smtClean="0"/>
              <a:t>1) истеком рока за који је издата;</a:t>
            </a:r>
          </a:p>
          <a:p>
            <a:r>
              <a:rPr lang="ru-RU" sz="3200" dirty="0" smtClean="0"/>
              <a:t>2) на основу захтева носиоца лиценце;</a:t>
            </a:r>
          </a:p>
          <a:p>
            <a:r>
              <a:rPr lang="ru-RU" sz="3200" dirty="0" smtClean="0"/>
              <a:t>3) одузимањем лиценце;</a:t>
            </a:r>
          </a:p>
          <a:p>
            <a:r>
              <a:rPr lang="ru-RU" sz="3200" dirty="0" smtClean="0"/>
              <a:t>4) престанком привредног друштва, предузетника, другог правног лица услед чега се то правно лице или предузетник брише из одговарајућег </a:t>
            </a:r>
            <a:r>
              <a:rPr lang="ru-RU" sz="3200" dirty="0" smtClean="0"/>
              <a:t>регистра.</a:t>
            </a:r>
            <a:endParaRPr lang="ru-RU" sz="32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</TotalTime>
  <Words>1888</Words>
  <Application>Microsoft Office PowerPoint</Application>
  <PresentationFormat>On-screen Show (4:3)</PresentationFormat>
  <Paragraphs>190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ОСНОВИ ПРАВА ПРИВРЕДНИХ ДРУШТАВА</vt:lpstr>
      <vt:lpstr>ОПШТА ПРАВИЛА О ПРИВРЕДНИМ ДРУШТВИМА</vt:lpstr>
      <vt:lpstr>ДЕФИНИЦИЈА ПРИВРЕДНОГ ДРУШТВА</vt:lpstr>
      <vt:lpstr>ПРАВНЕ ФОРМЕ ПРИВРЕДНИХ ДРУШТАВА</vt:lpstr>
      <vt:lpstr>СИСТЕМИ ОСНИВАЊА ПРИВРЕДНИХ ДРУШТАВА</vt:lpstr>
      <vt:lpstr>ОСНИВАЧКИ АКТ</vt:lpstr>
      <vt:lpstr>ИМОВИНА ПРИВРЕДНОГ ДРУШТВА</vt:lpstr>
      <vt:lpstr>ИМОВИНА ПРИВРЕДНОГ ДРУШТВА</vt:lpstr>
      <vt:lpstr>УЛОГ - УДЕО</vt:lpstr>
      <vt:lpstr>ПОСЛОВНО ИМЕ ПРИВРЕДНОГ ДРУШТВА</vt:lpstr>
      <vt:lpstr>ПОСЛОВНО ИМЕ ПРИВРЕДНОГ ДРУШТВА</vt:lpstr>
      <vt:lpstr>СЕДИШТЕ ПРИВРЕДНОГ ДРУШТВА</vt:lpstr>
      <vt:lpstr>ДЕЛАТНОСТ ПРИВРЕДНОГ ДРУШТВА</vt:lpstr>
      <vt:lpstr>РЕГИСТРАЦИЈА ПРИВРЕДНИХ ДРУШТАВА</vt:lpstr>
      <vt:lpstr>ПРАВНИ СУБЈЕКТИВИТЕТ ПРИВРЕДНОГ ДРУШТВА</vt:lpstr>
      <vt:lpstr>ОДГОВОРНОСТ ПРИВРЕДНОГ ДРУШТВА ЗА ОБАВЕЗЕ</vt:lpstr>
      <vt:lpstr>ПРОБИЈАЊЕ ПРАВНЕ ЛИЧНОСТИ</vt:lpstr>
      <vt:lpstr>ЗАСТУПНИЦИ ПРИВРЕДНОГ ДРУШТВА</vt:lpstr>
      <vt:lpstr>ЗАСТУПНИЦИ ПРИВРЕДНОГ ДРУШТВА</vt:lpstr>
      <vt:lpstr>ЗАСТУПНИЦИ ПРИВРЕДНОГ ДРУШТВА</vt:lpstr>
      <vt:lpstr>Slide 21</vt:lpstr>
      <vt:lpstr>ОРТАЧКО ДРУШТВО</vt:lpstr>
      <vt:lpstr>ОРТАЧКО ДРУШТВО</vt:lpstr>
      <vt:lpstr>Slide 24</vt:lpstr>
      <vt:lpstr>КОМАНДИТНО ДРУШТВО</vt:lpstr>
      <vt:lpstr>Slide 26</vt:lpstr>
      <vt:lpstr>ДОО</vt:lpstr>
      <vt:lpstr>ДОО</vt:lpstr>
      <vt:lpstr>ДОО</vt:lpstr>
      <vt:lpstr>ПРАВА ПО ОСНОВУ УДЕЛА У ДОО</vt:lpstr>
      <vt:lpstr>Slide 31</vt:lpstr>
      <vt:lpstr>АКЦИОНАРСКО ДРУШТВО</vt:lpstr>
      <vt:lpstr>АКЦИОНАРСКО ДРУШТВО</vt:lpstr>
      <vt:lpstr>АКЦИОНАРСКО ДРУШТВО</vt:lpstr>
      <vt:lpstr>Slide 35</vt:lpstr>
      <vt:lpstr>ПРЕДУЗЕТНИК</vt:lpstr>
      <vt:lpstr>Slide 37</vt:lpstr>
      <vt:lpstr>Карактеристике привредних субјеката у туризму</vt:lpstr>
      <vt:lpstr>Карактеристике привредних субјеката у туризму</vt:lpstr>
      <vt:lpstr>Карактеристике привредних субјеката у туризму</vt:lpstr>
      <vt:lpstr>Карактеристике привредних субјеката у туризму</vt:lpstr>
      <vt:lpstr>Карактеристике привредних субјеката у туризму</vt:lpstr>
      <vt:lpstr>Карактеристике привредних субјеката у туризму</vt:lpstr>
      <vt:lpstr>Карактеристике привредних субјеката у туризму</vt:lpstr>
      <vt:lpstr>Карактеристике привредних субјеката у туризму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Увод у компанијско право  - право привредних друштава</dc:title>
  <dc:creator>Borko</dc:creator>
  <cp:lastModifiedBy>Windows User</cp:lastModifiedBy>
  <cp:revision>13</cp:revision>
  <dcterms:created xsi:type="dcterms:W3CDTF">2025-04-25T12:10:04Z</dcterms:created>
  <dcterms:modified xsi:type="dcterms:W3CDTF">2025-04-25T20:02:59Z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2021-03-23T00:00:00Z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2025-04-25T00:00:00Z</vt:filetime>
  </property>
  <property fmtid="{D5CDD505-2E9C-101B-9397-08002B2CF9AE}" pid="5" name="Producer">
    <vt:lpwstr>Microsoft® PowerPoint® 2010</vt:lpwstr>
  </property>
</Properties>
</file>