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1" r:id="rId2"/>
    <p:sldId id="308" r:id="rId3"/>
    <p:sldId id="271" r:id="rId4"/>
    <p:sldId id="311" r:id="rId5"/>
    <p:sldId id="310" r:id="rId6"/>
    <p:sldId id="312" r:id="rId7"/>
    <p:sldId id="313" r:id="rId8"/>
    <p:sldId id="309" r:id="rId9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26/12/2021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SPOLJNA KONSULTANTSKA FIRMA ZA ODNOSE S JAVNOŠĆU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320D6-16A3-814A-8659-385F4E2EA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SPOLJNA KONSULTANTSKA FIRMA ZA ODNOSE S JAVNOŠĆU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E8034-7AFC-1D48-935F-0531313AA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Početkom</a:t>
            </a:r>
            <a:r>
              <a:rPr lang="en-US" altLang="en-RS" dirty="0">
                <a:latin typeface="Gill Sans MT" panose="020B0502020104020203" pitchFamily="34" charset="77"/>
              </a:rPr>
              <a:t> 80-ih </a:t>
            </a:r>
            <a:r>
              <a:rPr lang="en-US" altLang="en-RS" dirty="0" err="1">
                <a:latin typeface="Gill Sans MT" panose="020B0502020104020203" pitchFamily="34" charset="77"/>
              </a:rPr>
              <a:t>godina</a:t>
            </a:r>
            <a:r>
              <a:rPr lang="en-US" altLang="en-RS" dirty="0">
                <a:latin typeface="Gill Sans MT" panose="020B0502020104020203" pitchFamily="34" charset="77"/>
              </a:rPr>
              <a:t> XX </a:t>
            </a:r>
            <a:r>
              <a:rPr lang="en-US" altLang="en-RS" dirty="0" err="1">
                <a:latin typeface="Gill Sans MT" panose="020B0502020104020203" pitchFamily="34" charset="77"/>
              </a:rPr>
              <a:t>veka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mnoge</a:t>
            </a:r>
            <a:r>
              <a:rPr lang="en-US" altLang="en-RS" dirty="0">
                <a:latin typeface="Gill Sans MT" panose="020B0502020104020203" pitchFamily="34" charset="77"/>
              </a:rPr>
              <a:t> “</a:t>
            </a:r>
            <a:r>
              <a:rPr lang="en-US" altLang="en-RS" dirty="0" err="1">
                <a:latin typeface="Gill Sans MT" panose="020B0502020104020203" pitchFamily="34" charset="77"/>
              </a:rPr>
              <a:t>agencije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” </a:t>
            </a:r>
            <a:r>
              <a:rPr lang="en-US" altLang="en-RS" dirty="0" err="1">
                <a:latin typeface="Gill Sans MT" panose="020B0502020104020203" pitchFamily="34" charset="77"/>
              </a:rPr>
              <a:t>promenile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svoje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nazive</a:t>
            </a:r>
            <a:r>
              <a:rPr lang="en-US" altLang="en-RS" dirty="0">
                <a:latin typeface="Gill Sans MT" panose="020B0502020104020203" pitchFamily="34" charset="77"/>
              </a:rPr>
              <a:t> u “</a:t>
            </a:r>
            <a:r>
              <a:rPr lang="en-US" altLang="en-RS" dirty="0" err="1">
                <a:latin typeface="Gill Sans MT" panose="020B0502020104020203" pitchFamily="34" charset="77"/>
              </a:rPr>
              <a:t>firme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” </a:t>
            </a:r>
            <a:r>
              <a:rPr lang="en-US" altLang="en-RS" dirty="0" err="1">
                <a:latin typeface="Gill Sans MT" panose="020B0502020104020203" pitchFamily="34" charset="77"/>
              </a:rPr>
              <a:t>čime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naglasak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običnih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komunikacijskih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taktika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stavljen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konsultantske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usluge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strateškog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planiranja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Na </a:t>
            </a:r>
            <a:r>
              <a:rPr lang="en-US" altLang="en-RS" dirty="0" err="1">
                <a:latin typeface="Gill Sans MT" panose="020B0502020104020203" pitchFamily="34" charset="77"/>
              </a:rPr>
              <a:t>ovaj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način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odnosi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dobili</a:t>
            </a:r>
            <a:r>
              <a:rPr lang="en-US" altLang="en-RS" dirty="0">
                <a:latin typeface="Gill Sans MT" panose="020B0502020104020203" pitchFamily="34" charset="77"/>
              </a:rPr>
              <a:t> da se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njih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gleda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druge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firme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kao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što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arhitktonske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advokatske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kosaltinga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menadžmentu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sl.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U SAD, </a:t>
            </a:r>
            <a:r>
              <a:rPr lang="en-US" altLang="en-RS" dirty="0" err="1">
                <a:latin typeface="Gill Sans MT" panose="020B0502020104020203" pitchFamily="34" charset="77"/>
              </a:rPr>
              <a:t>najveći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broj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firmi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nalazi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Njujorku</a:t>
            </a:r>
            <a:r>
              <a:rPr lang="en-US" altLang="en-RS" dirty="0">
                <a:latin typeface="Gill Sans MT" panose="020B0502020104020203" pitchFamily="34" charset="77"/>
              </a:rPr>
              <a:t>, a </a:t>
            </a:r>
            <a:r>
              <a:rPr lang="en-US" altLang="en-RS" dirty="0" err="1">
                <a:latin typeface="Gill Sans MT" panose="020B0502020104020203" pitchFamily="34" charset="77"/>
              </a:rPr>
              <a:t>zatim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Čikagu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Vašingtonu</a:t>
            </a:r>
            <a:r>
              <a:rPr lang="en-US" altLang="en-RS" dirty="0">
                <a:latin typeface="Gill Sans MT" panose="020B0502020104020203" pitchFamily="34" charset="77"/>
              </a:rPr>
              <a:t>. Uzimajući u </a:t>
            </a:r>
            <a:r>
              <a:rPr lang="en-US" altLang="en-RS" dirty="0" err="1">
                <a:latin typeface="Gill Sans MT" panose="020B0502020104020203" pitchFamily="34" charset="77"/>
              </a:rPr>
              <a:t>obzir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globalne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tokove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trendove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veliki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broj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firmi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otvorio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Evropi</a:t>
            </a:r>
            <a:r>
              <a:rPr lang="en-US" altLang="en-RS" dirty="0">
                <a:latin typeface="Gill Sans MT" panose="020B0502020104020203" pitchFamily="34" charset="77"/>
              </a:rPr>
              <a:t>, pre </a:t>
            </a:r>
            <a:r>
              <a:rPr lang="en-US" altLang="en-RS" dirty="0" err="1">
                <a:latin typeface="Gill Sans MT" panose="020B0502020104020203" pitchFamily="34" charset="77"/>
              </a:rPr>
              <a:t>svega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Velikoj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Britaniji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najviše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Londonu</a:t>
            </a:r>
            <a:r>
              <a:rPr lang="en-US" altLang="en-RS" dirty="0">
                <a:latin typeface="Gill Sans MT" panose="020B0502020104020203" pitchFamily="34" charset="77"/>
              </a:rPr>
              <a:t>. </a:t>
            </a:r>
          </a:p>
          <a:p>
            <a:pPr>
              <a:buClrTx/>
              <a:buFont typeface="Wingdings" pitchFamily="2" charset="2"/>
              <a:buChar char="Ø"/>
            </a:pP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GB" dirty="0"/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21842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F8767-D633-BD4E-B4E4-86EA9A12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SPOLJNA KONSULTANTSKA FIRMA ZA ODNOSE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2E000-2470-F346-9CF3-C9EDADAC9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Većina firmi pruža ”kompletnu uslugu”, dok su neke specijalizovane za posebne usluge iz oblasti odnosa s javnošću.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Weber Shandwick </a:t>
            </a:r>
            <a:r>
              <a:rPr lang="en-US" altLang="en-RS" dirty="0" err="1">
                <a:latin typeface="Gill Sans MT" panose="020B0502020104020203" pitchFamily="34" charset="77"/>
              </a:rPr>
              <a:t>Worlwide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preko</a:t>
            </a:r>
            <a:r>
              <a:rPr lang="en-US" altLang="en-RS" dirty="0">
                <a:latin typeface="Gill Sans MT" panose="020B0502020104020203" pitchFamily="34" charset="77"/>
              </a:rPr>
              <a:t> 2.000 </a:t>
            </a:r>
            <a:r>
              <a:rPr lang="en-US" altLang="en-RS" dirty="0" err="1">
                <a:latin typeface="Gill Sans MT" panose="020B0502020104020203" pitchFamily="34" charset="77"/>
              </a:rPr>
              <a:t>zaposlenih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raspoređenih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velikom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broju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filijala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Burston-Mersteller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preko</a:t>
            </a:r>
            <a:r>
              <a:rPr lang="en-US" altLang="en-RS" dirty="0">
                <a:latin typeface="Gill Sans MT" panose="020B0502020104020203" pitchFamily="34" charset="77"/>
              </a:rPr>
              <a:t> 2.000 </a:t>
            </a:r>
            <a:r>
              <a:rPr lang="en-US" altLang="en-RS" dirty="0" err="1">
                <a:latin typeface="Gill Sans MT" panose="020B0502020104020203" pitchFamily="34" charset="77"/>
              </a:rPr>
              <a:t>zaposlenih</a:t>
            </a:r>
            <a:r>
              <a:rPr lang="en-US" altLang="en-RS" dirty="0">
                <a:latin typeface="Gill Sans MT" panose="020B0502020104020203" pitchFamily="34" charset="77"/>
              </a:rPr>
              <a:t> u 47 </a:t>
            </a:r>
            <a:r>
              <a:rPr lang="en-US" altLang="en-RS" dirty="0" err="1">
                <a:latin typeface="Gill Sans MT" panose="020B0502020104020203" pitchFamily="34" charset="77"/>
              </a:rPr>
              <a:t>podružnica</a:t>
            </a:r>
            <a:r>
              <a:rPr lang="en-US" altLang="en-RS" dirty="0">
                <a:latin typeface="Gill Sans MT" panose="020B0502020104020203" pitchFamily="34" charset="77"/>
              </a:rPr>
              <a:t> u 24 </a:t>
            </a:r>
            <a:r>
              <a:rPr lang="en-US" altLang="en-RS" dirty="0" err="1">
                <a:latin typeface="Gill Sans MT" panose="020B0502020104020203" pitchFamily="34" charset="77"/>
              </a:rPr>
              <a:t>države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sveta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Hill &amp; Knowlton </a:t>
            </a:r>
            <a:r>
              <a:rPr lang="en-US" altLang="en-RS" dirty="0" err="1">
                <a:latin typeface="Gill Sans MT" panose="020B0502020104020203" pitchFamily="34" charset="77"/>
              </a:rPr>
              <a:t>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mrežu</a:t>
            </a:r>
            <a:r>
              <a:rPr lang="en-US" altLang="en-RS" dirty="0">
                <a:latin typeface="Gill Sans MT" panose="020B0502020104020203" pitchFamily="34" charset="77"/>
              </a:rPr>
              <a:t> od 27 </a:t>
            </a:r>
            <a:r>
              <a:rPr lang="en-US" altLang="en-RS" dirty="0" err="1">
                <a:latin typeface="Gill Sans MT" panose="020B0502020104020203" pitchFamily="34" charset="77"/>
              </a:rPr>
              <a:t>filijala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Evropi</a:t>
            </a:r>
            <a:r>
              <a:rPr lang="en-US" altLang="en-RS" dirty="0">
                <a:latin typeface="Gill Sans MT" panose="020B0502020104020203" pitchFamily="34" charset="77"/>
              </a:rPr>
              <a:t>, 11 u </a:t>
            </a:r>
            <a:r>
              <a:rPr lang="en-US" altLang="en-RS" dirty="0" err="1">
                <a:latin typeface="Gill Sans MT" panose="020B0502020104020203" pitchFamily="34" charset="77"/>
              </a:rPr>
              <a:t>azijsko-pacifičkom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regionu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7 u </a:t>
            </a:r>
            <a:r>
              <a:rPr lang="en-US" altLang="en-RS" dirty="0" err="1">
                <a:latin typeface="Gill Sans MT" panose="020B0502020104020203" pitchFamily="34" charset="77"/>
              </a:rPr>
              <a:t>Latinskoj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Americi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3591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63C7E-F88B-A846-8CC6-4AA68E00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SPOLJNA KONSULTANTSKA FIRMA ZA ODNOSE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35F08-77F2-B348-BAD5-772A08D0A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981201"/>
            <a:ext cx="10933043" cy="4131364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Najčešći razlozi zbog kojih organizacije angažuju spoljne konsultantske firme: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Menadžment organizacije nikada ranije nije sprovodio formalni program odnosa s javnošću i nema dovoljno iskustva da bi ga organizovao;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Sedište organizacije može biti daleko od komunikacijskih i finansijskih centara;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Firma za odnose s javnošću održava veliki broj kontakata;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Spoljna firma može da obezbedi usluge iskusnih profesionalaca i kreativnih eksperata;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Nekoj organizaciji koja ima unutrašnje odeljenje za odnose s javnošću mogu da zatrebaju usko stručne usluge koje sama ne može da priušti ili joj nisu stalno potrebne;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Suštinska pitanja pitanja u poslovnoj politici zahtevaju nepristrasnu procenu spoljnog saradnika.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75575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5F2C0-C660-DF44-9A78-7532CF690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PREDNOSTI SPOLJNE KONSULTANTSKE FIRME ZA OSJ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EAE3B-077C-BE42-9CB4-BCFCA866A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01547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Raznovrsnost talenata i veština;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Objektivnost, s obzirom na to da nisu sputani politikom unutar organizacije;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Veliki raspon prethodnih iskustava;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Geografska pokrivenost;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Sposobnost da unaprede i ojačaju klijentovo odeljenje za odnose s javnošću;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 jihovim kancelarijama nalaze se vrsni istraživači, umetnici, modeli, urednici, pisci reportaža, medijski instruktori, stručnjaci za plasiranje informacija, stručnjaci za kontakt (talk-show) emisije, fotografi, kamermani, montažeri, eksperti za pravna pitanja i drugo;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Ugled koji imaju velike i poznate firme za odnose s javnošću.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2188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606BB-0F2A-074D-8C13-E8AA9F58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NEDOSTACI SPOLJNE KONSULTANTSKE FIRME ZA OSJ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04846-5ECF-8D46-9EA6-60F9789E4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01547"/>
          </a:xfrm>
        </p:spPr>
        <p:txBody>
          <a:bodyPr>
            <a:normAutofit fontScale="92500"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Postojanje unutrašnje opozicije u organizaciji, oličena, pre svega, u odbojnosti i otporu prema “strancima” i njihovim savetima;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Stariji članovi organizacije se opiru promenama, novim idejama, novim pristupima, s obzirom na to da na njih gleda kao na pretnju sigurnom i uhodanom načinu poslovanja;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Oni koji su direktno odgovorni u organizaciji za donošenje odluka mogu se osetiti ugroženim (njihova teritorija je napadnuta! njihove odluke se preispituju! šta ovi stranci znaju o nama i našem poslovanju?);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Sukobi sa uvreženim mišljenjima i predrasudama;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Nerazumevanje odnosa s javnošću od strane organizacije i njenog rukovodstva;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Nepristupačnost donosilaca odluke u trnucima kada treba upravo doneti važne odluke;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Pitanje troškova.</a:t>
            </a:r>
          </a:p>
        </p:txBody>
      </p:sp>
    </p:spTree>
    <p:extLst>
      <p:ext uri="{BB962C8B-B14F-4D97-AF65-F5344CB8AC3E}">
        <p14:creationId xmlns:p14="http://schemas.microsoft.com/office/powerpoint/2010/main" val="381675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498</TotalTime>
  <Words>577</Words>
  <Application>Microsoft Macintosh PowerPoint</Application>
  <PresentationFormat>Widescreen</PresentationFormat>
  <Paragraphs>42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Wingdings</vt:lpstr>
      <vt:lpstr>Diamond Grid 16x9</vt:lpstr>
      <vt:lpstr>POSLOVNO KOMUNICIRANJE</vt:lpstr>
      <vt:lpstr>SPOLJNA KONSULTANTSKA FIRMA ZA ODNOSE S JAVNOŠĆU</vt:lpstr>
      <vt:lpstr>SPOLJNA KONSULTANTSKA FIRMA ZA ODNOSE S JAVNOŠĆU</vt:lpstr>
      <vt:lpstr>SPOLJNA KONSULTANTSKA FIRMA ZA ODNOSE S JAVNOŠĆU</vt:lpstr>
      <vt:lpstr>SPOLJNA KONSULTANTSKA FIRMA ZA ODNOSE S JAVNOŠĆU</vt:lpstr>
      <vt:lpstr>PREDNOSTI SPOLJNE KONSULTANTSKE FIRME ZA OSJ</vt:lpstr>
      <vt:lpstr>NEDOSTACI SPOLJNE KONSULTANTSKE FIRME ZA OSJ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52</cp:revision>
  <dcterms:created xsi:type="dcterms:W3CDTF">2021-12-15T20:10:20Z</dcterms:created>
  <dcterms:modified xsi:type="dcterms:W3CDTF">2021-12-26T19:05:25Z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