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308" r:id="rId3"/>
    <p:sldId id="271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09" r:id="rId14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30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26/12/2021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UNUTRAŠNJE ODELJENJE ZA ODNOSE S JAVNOŠĆU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320D6-16A3-814A-8659-385F4E2EA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UNUTRAŠNJE ODELJENJE ZA ODNOSE S JAVNOŠĆU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E8034-7AFC-1D48-935F-0531313AA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Unutrašnje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odeljenje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podrazumeva</a:t>
            </a:r>
            <a:r>
              <a:rPr lang="en-US" altLang="en-RS" dirty="0">
                <a:latin typeface="Gill Sans MT" panose="020B0502020104020203" pitchFamily="34" charset="77"/>
              </a:rPr>
              <a:t> da se ono </a:t>
            </a:r>
            <a:r>
              <a:rPr lang="en-US" altLang="en-RS" dirty="0" err="1">
                <a:latin typeface="Gill Sans MT" panose="020B0502020104020203" pitchFamily="34" charset="77"/>
              </a:rPr>
              <a:t>nalazi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unutar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organizacione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strukture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jedne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organizacije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Postojanje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unutrašnjeg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odeljenja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najuobičajenija</a:t>
            </a:r>
            <a:r>
              <a:rPr lang="en-US" altLang="en-RS" dirty="0">
                <a:latin typeface="Gill Sans MT" panose="020B0502020104020203" pitchFamily="34" charset="77"/>
              </a:rPr>
              <a:t> je forma u </a:t>
            </a:r>
            <a:r>
              <a:rPr lang="en-US" altLang="en-RS" dirty="0" err="1">
                <a:latin typeface="Gill Sans MT" panose="020B0502020104020203" pitchFamily="34" charset="77"/>
              </a:rPr>
              <a:t>kojoj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odnosi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služe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potrebama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neke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organizacije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Broj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ljudi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zaposlenih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odeljenju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varira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zavisi</a:t>
            </a:r>
            <a:r>
              <a:rPr lang="en-US" altLang="en-RS" dirty="0">
                <a:latin typeface="Gill Sans MT" panose="020B0502020104020203" pitchFamily="34" charset="77"/>
              </a:rPr>
              <a:t> od </a:t>
            </a:r>
            <a:r>
              <a:rPr lang="en-US" altLang="en-RS" dirty="0" err="1">
                <a:latin typeface="Gill Sans MT" panose="020B0502020104020203" pitchFamily="34" charset="77"/>
              </a:rPr>
              <a:t>brojnih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faktora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kao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što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: </a:t>
            </a:r>
            <a:r>
              <a:rPr lang="en-US" altLang="en-RS" dirty="0" err="1">
                <a:latin typeface="Gill Sans MT" panose="020B0502020104020203" pitchFamily="34" charset="77"/>
              </a:rPr>
              <a:t>veličina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organizacije</a:t>
            </a:r>
            <a:r>
              <a:rPr lang="en-US" altLang="en-RS" dirty="0">
                <a:latin typeface="Gill Sans MT" panose="020B0502020104020203" pitchFamily="34" charset="77"/>
              </a:rPr>
              <a:t>, oblast u </a:t>
            </a:r>
            <a:r>
              <a:rPr lang="en-US" altLang="en-RS" dirty="0" err="1">
                <a:latin typeface="Gill Sans MT" panose="020B0502020104020203" pitchFamily="34" charset="77"/>
              </a:rPr>
              <a:t>kojoj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posluje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potrebe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aktivnostima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sl.</a:t>
            </a:r>
          </a:p>
          <a:p>
            <a:pPr>
              <a:buClrTx/>
              <a:buFont typeface="Wingdings" pitchFamily="2" charset="2"/>
              <a:buChar char="Ø"/>
            </a:pPr>
            <a:endParaRPr lang="en-GB" dirty="0"/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21842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78202-E55E-1A43-8D86-30B328C2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PREDNOSTI UNUTRAŠNJEG ODELJENJA ZA OSJ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77D7C-E86A-CC47-B309-4BB4BE92A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Postoje brojni faktori koji govore u prilog potrebi da se oformi odeljenje za odnose s javnošću unutar neke organizacije, od koji su četiri najvažnija: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Pripadnost timu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Poznavanje organizacije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Ekonomičnost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Dostupnost saradnicima</a:t>
            </a:r>
          </a:p>
        </p:txBody>
      </p:sp>
    </p:spTree>
    <p:extLst>
      <p:ext uri="{BB962C8B-B14F-4D97-AF65-F5344CB8AC3E}">
        <p14:creationId xmlns:p14="http://schemas.microsoft.com/office/powerpoint/2010/main" val="267643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EAE5E-2CAD-8247-9560-C0463BC9A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887625"/>
          </a:xfrm>
        </p:spPr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PRIPADNOST TIMU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5DE4F-3D5B-7646-8333-4E8A9CAA4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500809"/>
            <a:ext cx="9601200" cy="4601817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Pripadnost timu najveća je prednost koju unutrašnje odeljenje za odnose s javnošću ima u odnosu na spoljne konsultantske firme iz ove oblasti.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 pravilu, kancelarija direktora za odnose s javnošću nalazi se odmah pored kancelarije generalnog direktora što ukazuje na važnost njihove bliske saradnje. Tako na primer, u kompaniji </a:t>
            </a:r>
            <a:r>
              <a:rPr lang="en-RS" i="1" dirty="0">
                <a:latin typeface="Gill Sans MT" panose="020B0502020104020203" pitchFamily="34" charset="77"/>
              </a:rPr>
              <a:t>Eastman Kodak</a:t>
            </a:r>
            <a:r>
              <a:rPr lang="en-RS" dirty="0">
                <a:latin typeface="Gill Sans MT" panose="020B0502020104020203" pitchFamily="34" charset="77"/>
              </a:rPr>
              <a:t>, svaki radni dan započinje sastankom direktora za odnose s javnošću sa generalnim direktorom kompanije.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Potreba za čestim (stalnim) kontaktima između odeljenja za odnose s javnošću i drugog top menadžmenta je pravilo, na šta ukazuje i istraživanje </a:t>
            </a:r>
            <a:r>
              <a:rPr lang="en-RS" i="1" dirty="0">
                <a:latin typeface="Gill Sans MT" panose="020B0502020104020203" pitchFamily="34" charset="77"/>
              </a:rPr>
              <a:t>PR reporter</a:t>
            </a:r>
            <a:r>
              <a:rPr lang="en-RS" dirty="0">
                <a:latin typeface="Gill Sans MT" panose="020B0502020104020203" pitchFamily="34" charset="77"/>
              </a:rPr>
              <a:t>-a, 60% direktora za odnose s javnošću održava sastanke sa izvršnim i generalnim direktorom najmanje jednom nedeljno.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Dakle, bliska saradnja između top menadžmenta, čiji je sastavni deo direktor odeljenja za odnose s javnošću, predstavlja važan faktor za uspeh jedne organizacije.</a:t>
            </a:r>
          </a:p>
        </p:txBody>
      </p:sp>
    </p:spTree>
    <p:extLst>
      <p:ext uri="{BB962C8B-B14F-4D97-AF65-F5344CB8AC3E}">
        <p14:creationId xmlns:p14="http://schemas.microsoft.com/office/powerpoint/2010/main" val="93822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2E67B-DA4A-8142-AE9C-E49AF06BF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POZNAVANJE ORGANIZACIJE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0855-77BE-1946-8974-6333E9284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Poznavanje organizacije podrazumeva da stručnjaci za odnose s javnošću koji rade unutar organizacije bolje poznaje organizaciju u odnosu na spoljnu konsultantsku firmu.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Takođe rad unutar organizacije podrazumeva i posedovanje poverljivih i aktuelnih znanja o njoj i onome šta se u samoj organizaciji dešava.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Oni dobro poznaju kakve veze i odnosi postoje između pojedinaca i odeljenja, poznaju ključne ljude sa kojima sarađuju, znaju ko može da nastupa na televiziji u ime organizacije, a ko ne zna da se ponaša pred kamerama, ko može da javno nastupa u vezi pojedinih oblasti vezanih za rad same organizacije i sl.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520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FE273-DC72-7642-B971-4F31F7DD9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EKONOMIČNOST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F6779-591D-244F-A3A7-4B183D462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Kada postoji stalna potreba za aktivnostima odnosa s javnošću, što je slučaj sa većinom organizacija, stalno zaposleni stručnjaci iz ove oblasti su znatno ekonomičnije rešenje u odnosu na angažovanje spoljnih konsultanata.</a:t>
            </a:r>
          </a:p>
        </p:txBody>
      </p:sp>
    </p:spTree>
    <p:extLst>
      <p:ext uri="{BB962C8B-B14F-4D97-AF65-F5344CB8AC3E}">
        <p14:creationId xmlns:p14="http://schemas.microsoft.com/office/powerpoint/2010/main" val="204928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B976F-BC80-F948-A251-E66001A91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DOSTUPNOST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CE59-FD09-574B-BAD0-C8A7AF8FA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Dostupnost stručnjaka za odnose s javnošću saradnicima iz ostalih odeljenja veoma je slična prednostima koji su objašnjeni kroz pripadnost timu.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Kada se pojavi određeni “problem”, stručnjaci za odnose s javnošću su u neposrednoj blizini da ih “licem u lice” rešavaju sa drugim saradnicima.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Dostupnost podrazumeva i to da su stručnjaci za odnose s javnošću na raspolaganju svim ostalim odeljenjima za konsultacije i rešavanje problema.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 ovaj način, stručnjaci za odnose s javnošću mogu brzo da deluju u različitim situacijama u kojima se organizacija nalazi.</a:t>
            </a:r>
          </a:p>
        </p:txBody>
      </p:sp>
    </p:spTree>
    <p:extLst>
      <p:ext uri="{BB962C8B-B14F-4D97-AF65-F5344CB8AC3E}">
        <p14:creationId xmlns:p14="http://schemas.microsoft.com/office/powerpoint/2010/main" val="93175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A6BA0-FA9B-4143-B7EE-8A592D28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NEDOSTACI UNUTRAŠNJEG ODELJENJA ZA OSJ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BA69D-8995-2F42-A252-C5EE3A775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Poput prednosti, unutrašnje odeljenje za odnose s javnošću ima i svoje nedostatke, kao što su: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Gubitak objektivnosti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Dominacija i poslušnost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Zabuna oko misije i uloge</a:t>
            </a:r>
          </a:p>
        </p:txBody>
      </p:sp>
    </p:spTree>
    <p:extLst>
      <p:ext uri="{BB962C8B-B14F-4D97-AF65-F5344CB8AC3E}">
        <p14:creationId xmlns:p14="http://schemas.microsoft.com/office/powerpoint/2010/main" val="1520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53DC0-D01A-E64E-830B-3FEADE52B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GUBITAK OBJEKTIVNOSTI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9481D-C366-A44B-AD7C-8E65241DD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Gubitak objektivnosti nastaje veoma polako i nesvesno, kao posledica svakodnevnih pritisaka kojima su izloženi stručnjaci za odnose s javnošću.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Pružajući i dobijajući podršku, veoma često se dešava da prihvate grupne stavove, zbog čega njihova sposobnost da stvari vide iz drugog ugla ustupa mesto subjektivnosti.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Stručnjaci za odnose s javnošću nisu tu da bi prihvatali opšta mišljenja, ma kakva ona bila, već da svojom stručnošću, sposobnošću anticipacije i pronalaženja adekvatnih rešenja doprinesu uspešnom poslovanju organizacije. Ukoliko dođe do gubitka objektivnosti, odnosi s javnošću više neće biti sposobni da sprovode svoje strategije i taktike, što će imati nesagledive posledice na samu organizaciju.</a:t>
            </a:r>
          </a:p>
        </p:txBody>
      </p:sp>
    </p:spTree>
    <p:extLst>
      <p:ext uri="{BB962C8B-B14F-4D97-AF65-F5344CB8AC3E}">
        <p14:creationId xmlns:p14="http://schemas.microsoft.com/office/powerpoint/2010/main" val="15122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D1D42-220B-144B-AABA-DCE09E35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DOMINACIJA I POSLUŠNOST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87DE0-9E62-A649-B228-A4BE7A6D7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Poput gubitka objektivnosti i dominacija i poslušnost nastaju onda kada stručnjaci za odnose s javnošću zapostave osnovna načela svoje struke.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Dominacija i poslušnost se pojavljuju kada stručnjaci za odnose s javnošću svoju funkciju počinju da obavljaju bez preteranog razmišljanja i tada postaju samo poslušnici koji “podižu ruku”.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Ovaj problem najčešće nastaje iz straha za sopstvenu karijeru, zbog čega onesposobljavaju funkciju odnosa s javnošću i svoju ulogu u top menadžmentu.</a:t>
            </a:r>
          </a:p>
        </p:txBody>
      </p:sp>
    </p:spTree>
    <p:extLst>
      <p:ext uri="{BB962C8B-B14F-4D97-AF65-F5344CB8AC3E}">
        <p14:creationId xmlns:p14="http://schemas.microsoft.com/office/powerpoint/2010/main" val="81264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07C33-3FC2-1341-BACD-93CF6436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ZABUNA OKO MISIJE I ULOGE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295BE-DC3C-CB45-B69F-29A05E12A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Ovaj nedostatak, po pravilu, nastaje kao posledica dostupnosti stručnjaka za odnose s javnošću.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Veoma često se dešava da stručnjaci za odnose s javnošću postaju zamena za izvršne ili generalne direktore koji daju određena obećanja koja ne mogu da ispune.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Tako, na primer, generalni direktor prihvati poziv da bude član upravnog odbora neke lokalne organizacije ili grupe, ali naknadno shvati da ne može da dolazi na sastanke i učestvuje u njenom radu. Tada najčešće zamoli stručnjaka za odnose s javnošću da tu funkciju obavlja u njegovo ime.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Iako će lokalna organizacija prihvatiti ovakvo rešenje (kako ne bi izgubila podršku kompanije), pitanje je da li je i zadovoljna sa njim.</a:t>
            </a:r>
          </a:p>
        </p:txBody>
      </p:sp>
    </p:spTree>
    <p:extLst>
      <p:ext uri="{BB962C8B-B14F-4D97-AF65-F5344CB8AC3E}">
        <p14:creationId xmlns:p14="http://schemas.microsoft.com/office/powerpoint/2010/main" val="280364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456</TotalTime>
  <Words>880</Words>
  <Application>Microsoft Macintosh PowerPoint</Application>
  <PresentationFormat>Widescreen</PresentationFormat>
  <Paragraphs>51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Wingdings</vt:lpstr>
      <vt:lpstr>Diamond Grid 16x9</vt:lpstr>
      <vt:lpstr>POSLOVNO KOMUNICIRANJE</vt:lpstr>
      <vt:lpstr>UNUTRAŠNJE ODELJENJE ZA ODNOSE S JAVNOŠĆU</vt:lpstr>
      <vt:lpstr>UNUTRAŠNJE ODELJENJE ZA ODNOSE S JAVNOŠĆU</vt:lpstr>
      <vt:lpstr>PREDNOSTI UNUTRAŠNJEG ODELJENJA ZA OSJ</vt:lpstr>
      <vt:lpstr>PRIPADNOST TIMU</vt:lpstr>
      <vt:lpstr>POZNAVANJE ORGANIZACIJE</vt:lpstr>
      <vt:lpstr>EKONOMIČNOST</vt:lpstr>
      <vt:lpstr>DOSTUPNOST</vt:lpstr>
      <vt:lpstr>NEDOSTACI UNUTRAŠNJEG ODELJENJA ZA OSJ</vt:lpstr>
      <vt:lpstr>GUBITAK OBJEKTIVNOSTI</vt:lpstr>
      <vt:lpstr>DOMINACIJA I POSLUŠNOST</vt:lpstr>
      <vt:lpstr>ZABUNA OKO MISIJE I ULOGE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60</cp:revision>
  <dcterms:created xsi:type="dcterms:W3CDTF">2021-12-15T20:10:20Z</dcterms:created>
  <dcterms:modified xsi:type="dcterms:W3CDTF">2021-12-26T15:59:40Z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