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61" r:id="rId2"/>
    <p:sldId id="308" r:id="rId3"/>
    <p:sldId id="311" r:id="rId4"/>
    <p:sldId id="322" r:id="rId5"/>
    <p:sldId id="323" r:id="rId6"/>
    <p:sldId id="324" r:id="rId7"/>
    <p:sldId id="325" r:id="rId8"/>
    <p:sldId id="326" r:id="rId9"/>
    <p:sldId id="309" r:id="rId10"/>
  </p:sldIdLst>
  <p:sldSz cx="12192000" cy="6858000"/>
  <p:notesSz cx="6858000" cy="9144000"/>
  <p:defaultTextStyle>
    <a:defPPr rtl="0"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7" autoAdjust="0"/>
    <p:restoredTop sz="96327" autoAdjust="0"/>
  </p:normalViewPr>
  <p:slideViewPr>
    <p:cSldViewPr snapToGrid="0">
      <p:cViewPr varScale="1">
        <p:scale>
          <a:sx n="128" d="100"/>
          <a:sy n="128" d="100"/>
        </p:scale>
        <p:origin x="512" y="176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285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FEEA889-5E66-4BC1-B7BD-0A476A3FD4CF}" type="datetime1">
              <a:rPr lang="en-GB" smtClean="0"/>
              <a:t>26/12/2021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604A0D4-B89B-4ADD-AF9E-38636B40EE4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738915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243557F-8383-4C87-B4A4-5F88E99CF0DF}" type="datetime1">
              <a:rPr lang="en-GB" noProof="0" smtClean="0"/>
              <a:t>26/12/2021</a:t>
            </a:fld>
            <a:endParaRPr lang="en-GB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 dirty="0"/>
              <a:t>Click to edit Master text styles</a:t>
            </a:r>
          </a:p>
          <a:p>
            <a:pPr lvl="1" rtl="0"/>
            <a:r>
              <a:rPr lang="en-GB" noProof="0" dirty="0"/>
              <a:t>Second level</a:t>
            </a:r>
          </a:p>
          <a:p>
            <a:pPr lvl="2" rtl="0"/>
            <a:r>
              <a:rPr lang="en-GB" noProof="0" dirty="0"/>
              <a:t>Third level</a:t>
            </a:r>
          </a:p>
          <a:p>
            <a:pPr lvl="3" rtl="0"/>
            <a:r>
              <a:rPr lang="en-GB" noProof="0" dirty="0"/>
              <a:t>Fourth level</a:t>
            </a:r>
          </a:p>
          <a:p>
            <a:pPr lvl="4" rtl="0"/>
            <a:r>
              <a:rPr lang="en-GB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2869989-EB00-4EE7-BCB5-25BDC5BB29F8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936361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9514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7788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6" name="Straight Connector 5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1" name="Straight Connector 4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6" name="Group 4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2" name="Straight Connector 5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7" name="Straight Connector 4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5" name="Straight Connector 2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0" name="Group 2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6" name="Straight Connector 3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1" name="Straight Connector 3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3845" y="1909346"/>
            <a:ext cx="9604310" cy="3383280"/>
          </a:xfrm>
        </p:spPr>
        <p:txBody>
          <a:bodyPr rtlCol="0" anchor="b">
            <a:normAutofit/>
          </a:bodyPr>
          <a:lstStyle>
            <a:lvl1pPr algn="l">
              <a:lnSpc>
                <a:spcPct val="76000"/>
              </a:lnSpc>
              <a:defRPr sz="8000" cap="none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3845" y="5432564"/>
            <a:ext cx="9604310" cy="4572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GB" noProof="0"/>
              <a:t>Click to edit Master subtitle style</a:t>
            </a:r>
            <a:endParaRPr lang="en-GB" noProof="0" dirty="0"/>
          </a:p>
        </p:txBody>
      </p:sp>
      <p:cxnSp>
        <p:nvCxnSpPr>
          <p:cNvPr id="58" name="Straight Connector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C487C83-D9AD-4A8B-A900-076F8D042560}" type="datetime1">
              <a:rPr lang="en-GB" noProof="0" smtClean="0"/>
              <a:t>26/12/2021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gradFill flip="none" rotWithShape="1">
          <a:gsLst>
            <a:gs pos="0">
              <a:schemeClr val="accent1"/>
            </a:gs>
            <a:gs pos="97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8" name="Straight Connector 7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2" name="Straight Connector 41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" name="Group 46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6" name="Straight Connector 2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Group 3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541573"/>
            <a:ext cx="9601200" cy="2743200"/>
          </a:xfrm>
        </p:spPr>
        <p:txBody>
          <a:bodyPr rtlCol="0" anchor="b">
            <a:normAutofit/>
          </a:bodyPr>
          <a:lstStyle>
            <a:lvl1pPr>
              <a:lnSpc>
                <a:spcPct val="85000"/>
              </a:lnSpc>
              <a:defRPr sz="6000" cap="none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5431536"/>
            <a:ext cx="9601200" cy="4572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cxnSp>
        <p:nvCxnSpPr>
          <p:cNvPr id="58" name="Straight Connector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7780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981199"/>
            <a:ext cx="4572000" cy="38100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981199"/>
            <a:ext cx="4572000" cy="38100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C8220F6-FAAE-4224-A840-32140F4A0A47}" type="datetime1">
              <a:rPr lang="en-GB" noProof="0" smtClean="0"/>
              <a:t>26/12/2021</a:t>
            </a:fld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818322"/>
            <a:ext cx="4572000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2503713"/>
            <a:ext cx="4572000" cy="328748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4600" y="1818322"/>
            <a:ext cx="4572000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4600" y="2503713"/>
            <a:ext cx="4572000" cy="328748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85DA6CF-190C-4EAB-84DD-7741FDE41517}" type="datetime1">
              <a:rPr lang="en-GB" noProof="0" smtClean="0"/>
              <a:t>26/12/2021</a:t>
            </a:fld>
            <a:endParaRPr lang="en-GB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FEFFCF-A8B9-4FC4-BA80-DD4C12F4B668}" type="datetime1">
              <a:rPr lang="en-GB" noProof="0" smtClean="0"/>
              <a:t>26/12/2021</a:t>
            </a:fld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roup 160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62" name="Straight Connector 161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" name="Group 177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96" name="Straight Connector 19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Straight Connector 19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1" name="Group 20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207" name="Straight Connector 20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Straight Connector 20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Straight Connector 20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Straight Connector 20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Straight Connector 21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2" name="Straight Connector 20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Straight Connector 20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Connector 20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9" name="Group 178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80" name="Straight Connector 179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5" name="Group 184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91" name="Straight Connector 190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Straight Connector 192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Straight Connector 193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Straight Connector 194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6" name="Straight Connector 185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3" name="Footer Placeholder 21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212" name="Date Placeholder 21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AD2618C-E36A-4509-A283-71164552E4F6}" type="datetime1">
              <a:rPr lang="en-GB" noProof="0" smtClean="0"/>
              <a:t>26/12/2021</a:t>
            </a:fld>
            <a:endParaRPr lang="en-GB" noProof="0" dirty="0"/>
          </a:p>
        </p:txBody>
      </p:sp>
      <p:sp>
        <p:nvSpPr>
          <p:cNvPr id="214" name="Slide Number Placeholder 21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0" name="Straight Connector 9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4" name="Straight Connector 43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9" name="Group 48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8" name="Straight Connector 27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Group 32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Rectangle 6"/>
          <p:cNvSpPr/>
          <p:nvPr userDrawn="1"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3152" y="571500"/>
            <a:ext cx="3657600" cy="2197100"/>
          </a:xfrm>
        </p:spPr>
        <p:txBody>
          <a:bodyPr rtlCol="0"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3197" y="571500"/>
            <a:ext cx="6217920" cy="5715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13152" y="2995012"/>
            <a:ext cx="3657600" cy="228595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cxnSp>
        <p:nvCxnSpPr>
          <p:cNvPr id="60" name="Straight Connector 59"/>
          <p:cNvCxnSpPr/>
          <p:nvPr userDrawn="1"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D239C74-3E29-46D2-B7E2-D66DE8B187F2}" type="datetime1">
              <a:rPr lang="en-GB" noProof="0" smtClean="0"/>
              <a:t>26/12/2021</a:t>
            </a:fld>
            <a:endParaRPr lang="en-GB" noProof="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E31375A4-56A4-47D6-9801-1991572033F7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" name="Straight Connector 8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/>
            <p:cNvGrpSpPr/>
            <p:nvPr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3" name="Straight Connector 42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Group 47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25"/>
            <p:cNvGrpSpPr/>
            <p:nvPr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7" name="Straight Connector 26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Group 31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Rectangle 59"/>
          <p:cNvSpPr/>
          <p:nvPr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cxnSp>
        <p:nvCxnSpPr>
          <p:cNvPr id="59" name="Straight Connector 58"/>
          <p:cNvCxnSpPr/>
          <p:nvPr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09560" y="576072"/>
            <a:ext cx="3657600" cy="2194560"/>
          </a:xfrm>
        </p:spPr>
        <p:txBody>
          <a:bodyPr rtlCol="0"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412" y="-159"/>
            <a:ext cx="7315200" cy="6858000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GB" noProof="0"/>
              <a:t>Click icon to add picture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9560" y="2999232"/>
            <a:ext cx="3657600" cy="2286000"/>
          </a:xfrm>
        </p:spPr>
        <p:txBody>
          <a:bodyPr rtlCol="0"/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2031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6F590DC-7091-4B36-BBC5-F8475EAC8F1C}" type="datetime1">
              <a:rPr lang="en-GB" noProof="0" smtClean="0"/>
              <a:t>26/12/2021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9314" y="489856"/>
            <a:ext cx="1687286" cy="5301343"/>
          </a:xfrm>
        </p:spPr>
        <p:txBody>
          <a:bodyPr vert="eaVert"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9" y="489856"/>
            <a:ext cx="7587344" cy="5301343"/>
          </a:xfrm>
        </p:spPr>
        <p:txBody>
          <a:bodyPr vert="eaVert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1B00BEA-F07C-4881-A3EB-166920C22A46}" type="datetime1">
              <a:rPr lang="en-GB" noProof="0" smtClean="0"/>
              <a:t>26/12/2021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chemeClr val="bg1"/>
            </a:gs>
            <a:gs pos="0">
              <a:schemeClr val="bg1">
                <a:lumMod val="100000"/>
              </a:schemeClr>
            </a:gs>
            <a:gs pos="100000">
              <a:schemeClr val="bg1">
                <a:lumMod val="95000"/>
                <a:alpha val="6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 95"/>
          <p:cNvGrpSpPr/>
          <p:nvPr userDrawn="1"/>
        </p:nvGrpSpPr>
        <p:grpSpPr bwMode="hidden">
          <a:xfrm>
            <a:off x="-1" y="-195943"/>
            <a:ext cx="12192002" cy="6858000"/>
            <a:chOff x="-1" y="0"/>
            <a:chExt cx="12192002" cy="6858000"/>
          </a:xfrm>
        </p:grpSpPr>
        <p:cxnSp>
          <p:nvCxnSpPr>
            <p:cNvPr id="97" name="Straight Connector 96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3" name="Group 11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31" name="Straight Connector 13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6" name="Group 13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42" name="Straight Connector 14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Straight Connector 14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Straight Connector 14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Straight Connector 14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Straight Connector 14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7" name="Straight Connector 13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4" name="Group 11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15" name="Straight Connector 11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0" name="Group 11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26" name="Straight Connector 12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Straight Connector 12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Straight Connector 12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Straight Connector 12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1" name="Straight Connector 12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11423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981201"/>
            <a:ext cx="9601200" cy="3809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cxnSp>
        <p:nvCxnSpPr>
          <p:cNvPr id="148" name="Straight Connector 147"/>
          <p:cNvCxnSpPr/>
          <p:nvPr userDrawn="1"/>
        </p:nvCxnSpPr>
        <p:spPr>
          <a:xfrm>
            <a:off x="609600" y="6172200"/>
            <a:ext cx="10972800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1" y="6289679"/>
            <a:ext cx="6128030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94042" y="6289679"/>
            <a:ext cx="965946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fld id="{9B488204-FD96-4CE5-BFDC-EA94C1CD269E}" type="datetime1">
              <a:rPr lang="en-GB" noProof="0" smtClean="0"/>
              <a:t>26/12/2021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65311" y="6289679"/>
            <a:ext cx="918882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fld id="{E31375A4-56A4-47D6-9801-1991572033F7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9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9388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78012" indent="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GB" sz="5400" dirty="0">
                <a:solidFill>
                  <a:srgbClr val="FF0000"/>
                </a:solidFill>
              </a:rPr>
              <a:t>POSLOVNO KOMUNICIRANJE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r>
              <a:rPr lang="en-GB" dirty="0" err="1">
                <a:solidFill>
                  <a:srgbClr val="FF0000"/>
                </a:solidFill>
              </a:rPr>
              <a:t>Predavači</a:t>
            </a:r>
            <a:r>
              <a:rPr lang="en-GB" dirty="0">
                <a:solidFill>
                  <a:srgbClr val="FF0000"/>
                </a:solidFill>
              </a:rPr>
              <a:t>: </a:t>
            </a:r>
            <a:r>
              <a:rPr lang="en-GB" dirty="0" err="1">
                <a:solidFill>
                  <a:srgbClr val="FF0000"/>
                </a:solidFill>
              </a:rPr>
              <a:t>mr</a:t>
            </a:r>
            <a:r>
              <a:rPr lang="en-GB" dirty="0">
                <a:solidFill>
                  <a:srgbClr val="FF0000"/>
                </a:solidFill>
              </a:rPr>
              <a:t> Milenko </a:t>
            </a:r>
            <a:r>
              <a:rPr lang="en-GB" dirty="0" err="1">
                <a:solidFill>
                  <a:srgbClr val="FF0000"/>
                </a:solidFill>
              </a:rPr>
              <a:t>Đurić</a:t>
            </a:r>
            <a:r>
              <a:rPr lang="en-GB" dirty="0">
                <a:solidFill>
                  <a:srgbClr val="FF0000"/>
                </a:solidFill>
              </a:rPr>
              <a:t> i Vladimir </a:t>
            </a:r>
            <a:r>
              <a:rPr lang="en-GB" dirty="0" err="1">
                <a:solidFill>
                  <a:srgbClr val="FF0000"/>
                </a:solidFill>
              </a:rPr>
              <a:t>Pavković</a:t>
            </a:r>
            <a:r>
              <a:rPr lang="en-GB" dirty="0">
                <a:solidFill>
                  <a:srgbClr val="FF0000"/>
                </a:solidFill>
              </a:rPr>
              <a:t>, MSc </a:t>
            </a:r>
          </a:p>
        </p:txBody>
      </p:sp>
    </p:spTree>
    <p:extLst>
      <p:ext uri="{BB962C8B-B14F-4D97-AF65-F5344CB8AC3E}">
        <p14:creationId xmlns:p14="http://schemas.microsoft.com/office/powerpoint/2010/main" val="10690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EC31A-3586-7E47-90A1-1628D38EC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5539138"/>
          </a:xfrm>
        </p:spPr>
        <p:txBody>
          <a:bodyPr anchor="ctr">
            <a:normAutofit/>
          </a:bodyPr>
          <a:lstStyle/>
          <a:p>
            <a:pPr algn="ctr"/>
            <a:r>
              <a:rPr lang="en-RS" sz="5400" dirty="0">
                <a:solidFill>
                  <a:srgbClr val="FF0000"/>
                </a:solidFill>
                <a:latin typeface="Gill Sans MT" panose="020B0502020104020203" pitchFamily="34" charset="77"/>
              </a:rPr>
              <a:t>PODELA POSLOVA U ODNOSIMA S JAVNOŠĆU</a:t>
            </a:r>
          </a:p>
        </p:txBody>
      </p:sp>
    </p:spTree>
    <p:extLst>
      <p:ext uri="{BB962C8B-B14F-4D97-AF65-F5344CB8AC3E}">
        <p14:creationId xmlns:p14="http://schemas.microsoft.com/office/powerpoint/2010/main" val="31788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67E32-A785-544D-9BC1-EB3EABA76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PODELA POSLOVA U ODNOSIMA S JAVNOŠĆU</a:t>
            </a:r>
            <a:endParaRPr lang="en-RS" sz="4000" dirty="0">
              <a:latin typeface="Gill Sans MT" panose="020B0502020104020203" pitchFamily="34" charset="77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B4B985-FE88-5647-9052-F64346C84F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9270" y="1690279"/>
            <a:ext cx="6205330" cy="769393"/>
          </a:xfrm>
        </p:spPr>
        <p:txBody>
          <a:bodyPr>
            <a:normAutofit fontScale="85000" lnSpcReduction="20000"/>
          </a:bodyPr>
          <a:lstStyle/>
          <a:p>
            <a:endParaRPr lang="en-RS" dirty="0">
              <a:latin typeface="Gill Sans MT" panose="020B0502020104020203" pitchFamily="34" charset="77"/>
            </a:endParaRPr>
          </a:p>
          <a:p>
            <a:pPr algn="ctr"/>
            <a:r>
              <a:rPr lang="en-RS" sz="2300" dirty="0">
                <a:solidFill>
                  <a:srgbClr val="FF0000"/>
                </a:solidFill>
                <a:latin typeface="Gill Sans MT" panose="020B0502020104020203" pitchFamily="34" charset="77"/>
              </a:rPr>
              <a:t>Podela poslova u odnosima s javnošću sažeto prikazuje šta specijalisti iz ove oblasti rade na poslu</a:t>
            </a:r>
            <a:r>
              <a:rPr lang="en-RS" dirty="0">
                <a:solidFill>
                  <a:srgbClr val="FF0000"/>
                </a:solidFill>
                <a:latin typeface="Gill Sans MT" panose="020B0502020104020203" pitchFamily="34" charset="77"/>
              </a:rPr>
              <a:t>:</a:t>
            </a:r>
          </a:p>
          <a:p>
            <a:endParaRPr lang="en-R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C2DE57-1785-2941-A8C5-54A8C4F618A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Pisanje i uređivanje,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Odnosi sa medijima i plasiranje informacija,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Istraživanje,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Menadžment i administracija,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Savetovanje,</a:t>
            </a:r>
          </a:p>
          <a:p>
            <a:pPr>
              <a:buClrTx/>
              <a:buFont typeface="Wingdings" pitchFamily="2" charset="2"/>
              <a:buChar char="ü"/>
            </a:pPr>
            <a:endParaRPr lang="en-RS" dirty="0">
              <a:latin typeface="Gill Sans MT" panose="020B0502020104020203" pitchFamily="34" charset="77"/>
            </a:endParaRPr>
          </a:p>
          <a:p>
            <a:pPr>
              <a:buClrTx/>
              <a:buFont typeface="Wingdings" pitchFamily="2" charset="2"/>
              <a:buChar char="ü"/>
            </a:pPr>
            <a:endParaRPr lang="en-RS" dirty="0">
              <a:latin typeface="Gill Sans MT" panose="020B0502020104020203" pitchFamily="34" charset="77"/>
            </a:endParaRPr>
          </a:p>
          <a:p>
            <a:pPr>
              <a:buClrTx/>
              <a:buFont typeface="Wingdings" pitchFamily="2" charset="2"/>
              <a:buChar char="ü"/>
            </a:pPr>
            <a:endParaRPr lang="en-R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B21E0E-9642-D043-AA5A-B60C9FA2EB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85000" lnSpcReduction="20000"/>
          </a:bodyPr>
          <a:lstStyle/>
          <a:p>
            <a:endParaRPr lang="en-R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56480C-6D29-EB47-A499-3804D907CBA0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Specijalni događaji,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Govor,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Proizvodnja,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Obuka,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Kontakt.</a:t>
            </a:r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3766403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D1996-5A2E-584A-8BCF-0299D9829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PODELA POSLOVA U ODNOSIMA S JAVNOŠĆU</a:t>
            </a:r>
            <a:endParaRPr lang="en-RS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F4F6F2-6BCA-D742-82D3-619983579C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RS" b="1" dirty="0">
                <a:solidFill>
                  <a:srgbClr val="FF0000"/>
                </a:solidFill>
                <a:latin typeface="Gill Sans MT" panose="020B0502020104020203" pitchFamily="34" charset="77"/>
              </a:rPr>
              <a:t>PISANJE I UREĐIVANJE</a:t>
            </a:r>
            <a:endParaRPr lang="en-RS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F6EC58-9AFD-4442-98D3-CAF01E1B675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Sastavljanje saopštenja za javnost, biltena za zaposlene i spoljne ciljne javnosti, korespodencija, slanje poruka putem on line medija, pisanje izveštaja za akcionare i godišnjih izveštaja, referata, brošura, tekstova za filmove, članaka za komercijalne publikacije, kreiranje oglasa i pratećih tehničkih materijala koji idu uz proizvod.</a:t>
            </a:r>
          </a:p>
          <a:p>
            <a:endParaRPr lang="en-R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3F922F-5563-D044-BA58-7266162E71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RS" b="1" dirty="0">
                <a:solidFill>
                  <a:srgbClr val="FF0000"/>
                </a:solidFill>
                <a:latin typeface="Gill Sans MT" panose="020B0502020104020203" pitchFamily="34" charset="77"/>
              </a:rPr>
              <a:t>ODNOSI S MEDIJIMA I PLASIRANJE INFORMACIJA</a:t>
            </a:r>
            <a:endParaRPr lang="en-RS" b="1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47FD1D-F537-FA41-BA01-6100462FBD1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US" altLang="en-RS" dirty="0">
                <a:latin typeface="Gill Sans MT" panose="020B0502020104020203" pitchFamily="34" charset="77"/>
              </a:rPr>
              <a:t>Publicitet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US" altLang="en-RS" dirty="0">
                <a:latin typeface="Gill Sans MT" panose="020B0502020104020203" pitchFamily="34" charset="77"/>
              </a:rPr>
              <a:t>Oglašavanje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US" altLang="en-RS" dirty="0" err="1">
                <a:latin typeface="Gill Sans MT" panose="020B0502020104020203" pitchFamily="34" charset="77"/>
              </a:rPr>
              <a:t>Hibridne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medijske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forme</a:t>
            </a:r>
            <a:endParaRPr lang="en-US" altLang="en-RS" dirty="0">
              <a:latin typeface="Gill Sans MT" panose="020B0502020104020203" pitchFamily="34" charset="77"/>
            </a:endParaRPr>
          </a:p>
          <a:p>
            <a:pPr>
              <a:buClrTx/>
              <a:buFont typeface="Wingdings" pitchFamily="2" charset="2"/>
              <a:buChar char="Ø"/>
            </a:pPr>
            <a:r>
              <a:rPr lang="en-US" altLang="en-RS" dirty="0" err="1">
                <a:latin typeface="Gill Sans MT" panose="020B0502020104020203" pitchFamily="34" charset="77"/>
              </a:rPr>
              <a:t>Kontinuinirana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dvosmerna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komunikacija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medijima</a:t>
            </a:r>
            <a:endParaRPr lang="en-US" altLang="en-RS" dirty="0">
              <a:latin typeface="Gill Sans MT" panose="020B0502020104020203" pitchFamily="34" charset="77"/>
            </a:endParaRPr>
          </a:p>
          <a:p>
            <a:pPr>
              <a:buClrTx/>
              <a:buFont typeface="Wingdings" pitchFamily="2" charset="2"/>
              <a:buChar char="Ø"/>
            </a:pPr>
            <a:r>
              <a:rPr lang="en-US" altLang="en-RS" dirty="0" err="1">
                <a:latin typeface="Gill Sans MT" panose="020B0502020104020203" pitchFamily="34" charset="77"/>
              </a:rPr>
              <a:t>Praćenje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medija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novinara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uređivačke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politike</a:t>
            </a:r>
            <a:endParaRPr lang="en-US" altLang="en-RS" dirty="0">
              <a:latin typeface="Gill Sans MT" panose="020B0502020104020203" pitchFamily="34" charset="77"/>
            </a:endParaRP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3191372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4E267-7178-BF4A-BF32-7700C6E0C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PODELA POSLOVA U ODNOSIMA S JAVNOŠĆU</a:t>
            </a:r>
            <a:endParaRPr lang="en-RS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20B61B-5F28-D848-B96D-6CD1B78D6F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RS" b="1" dirty="0">
                <a:solidFill>
                  <a:srgbClr val="FF0000"/>
                </a:solidFill>
                <a:latin typeface="Gill Sans MT" panose="020B0502020104020203" pitchFamily="34" charset="77"/>
              </a:rPr>
              <a:t>ISTRAŽIVANJE</a:t>
            </a:r>
            <a:endParaRPr lang="en-RS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104B05-4F95-224E-B4D5-AFF73238F4E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US" altLang="en-RS" dirty="0">
                <a:latin typeface="Gill Sans MT" panose="020B0502020104020203" pitchFamily="34" charset="77"/>
              </a:rPr>
              <a:t>Prikupljanje </a:t>
            </a:r>
            <a:r>
              <a:rPr lang="en-US" altLang="en-RS" dirty="0" err="1">
                <a:latin typeface="Gill Sans MT" panose="020B0502020104020203" pitchFamily="34" charset="77"/>
              </a:rPr>
              <a:t>informacija</a:t>
            </a:r>
            <a:r>
              <a:rPr lang="en-US" altLang="en-RS" dirty="0">
                <a:latin typeface="Gill Sans MT" panose="020B0502020104020203" pitchFamily="34" charset="77"/>
              </a:rPr>
              <a:t> o </a:t>
            </a:r>
            <a:r>
              <a:rPr lang="en-US" altLang="en-RS" dirty="0" err="1">
                <a:latin typeface="Gill Sans MT" panose="020B0502020104020203" pitchFamily="34" charset="77"/>
              </a:rPr>
              <a:t>javnom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mnjenju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trendovima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političkoj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klimi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zakonskim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propisima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medijskom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izveštavanju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izrada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programa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istraživanja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kreiranje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istraživanja</a:t>
            </a:r>
            <a:r>
              <a:rPr lang="en-US" altLang="en-RS" dirty="0">
                <a:latin typeface="Gill Sans MT" panose="020B0502020104020203" pitchFamily="34" charset="77"/>
              </a:rPr>
              <a:t> (</a:t>
            </a:r>
            <a:r>
              <a:rPr lang="en-US" altLang="en-RS" dirty="0" err="1">
                <a:latin typeface="Gill Sans MT" panose="020B0502020104020203" pitchFamily="34" charset="77"/>
              </a:rPr>
              <a:t>npr</a:t>
            </a:r>
            <a:r>
              <a:rPr lang="en-US" altLang="en-RS" dirty="0">
                <a:latin typeface="Gill Sans MT" panose="020B0502020104020203" pitchFamily="34" charset="77"/>
              </a:rPr>
              <a:t>. </a:t>
            </a:r>
            <a:r>
              <a:rPr lang="en-US" altLang="en-RS" dirty="0" err="1">
                <a:latin typeface="Gill Sans MT" panose="020B0502020104020203" pitchFamily="34" charset="77"/>
              </a:rPr>
              <a:t>anketa</a:t>
            </a:r>
            <a:r>
              <a:rPr lang="en-US" altLang="en-RS" dirty="0">
                <a:latin typeface="Gill Sans MT" panose="020B0502020104020203" pitchFamily="34" charset="77"/>
              </a:rPr>
              <a:t>, brainstorming, </a:t>
            </a:r>
            <a:r>
              <a:rPr lang="en-US" altLang="en-RS" dirty="0" err="1">
                <a:latin typeface="Gill Sans MT" panose="020B0502020104020203" pitchFamily="34" charset="77"/>
              </a:rPr>
              <a:t>fokus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grupe</a:t>
            </a:r>
            <a:r>
              <a:rPr lang="en-US" altLang="en-RS" dirty="0">
                <a:latin typeface="Gill Sans MT" panose="020B0502020104020203" pitchFamily="34" charset="77"/>
              </a:rPr>
              <a:t>...)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sl.</a:t>
            </a:r>
          </a:p>
          <a:p>
            <a:endParaRPr lang="en-R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FE6992-C4D7-E34F-A6A6-0C5D23C058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RS" b="1" dirty="0">
                <a:solidFill>
                  <a:srgbClr val="FF0000"/>
                </a:solidFill>
                <a:latin typeface="Gill Sans MT" panose="020B0502020104020203" pitchFamily="34" charset="77"/>
              </a:rPr>
              <a:t>MENADŽMENT I ADMINISTRACIJA</a:t>
            </a:r>
            <a:endParaRPr lang="en-RS" b="1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575A13-3A02-DB4B-BA39-2E72118A109F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US" altLang="en-RS" dirty="0">
                <a:latin typeface="Gill Sans MT" panose="020B0502020104020203" pitchFamily="34" charset="77"/>
              </a:rPr>
              <a:t>Izrada </a:t>
            </a:r>
            <a:r>
              <a:rPr lang="en-US" altLang="en-RS" dirty="0" err="1">
                <a:latin typeface="Gill Sans MT" panose="020B0502020104020203" pitchFamily="34" charset="77"/>
              </a:rPr>
              <a:t>programa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planiranje</a:t>
            </a:r>
            <a:r>
              <a:rPr lang="en-US" altLang="en-RS" dirty="0">
                <a:latin typeface="Gill Sans MT" panose="020B0502020104020203" pitchFamily="34" charset="77"/>
              </a:rPr>
              <a:t> u </a:t>
            </a:r>
            <a:r>
              <a:rPr lang="en-US" altLang="en-RS" dirty="0" err="1">
                <a:latin typeface="Gill Sans MT" panose="020B0502020104020203" pitchFamily="34" charset="77"/>
              </a:rPr>
              <a:t>saradnji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drugim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direktorima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utvrđivanje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potreba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određivanje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prioriteta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definisanje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javnosti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utvrđivanje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vizije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misije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ciljeva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strategija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taktika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sl.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2284493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571C5-D5FE-724B-9A88-2F98203B2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PODELA POSLOVA U ODNOSIMA S JAVNOŠĆU</a:t>
            </a:r>
            <a:endParaRPr lang="en-RS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FAC931-C771-DF4C-B4D5-480197D36E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RS" b="1" dirty="0">
                <a:solidFill>
                  <a:srgbClr val="FF0000"/>
                </a:solidFill>
                <a:latin typeface="Gill Sans MT" panose="020B0502020104020203" pitchFamily="34" charset="77"/>
              </a:rPr>
              <a:t>SAVETOVANJE</a:t>
            </a:r>
            <a:endParaRPr lang="en-RS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508ACF-9686-1944-AC66-252031966F8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Savetovanje najvišeg rukovodstva o društvenom, političkom i zakonodavnom okruženju, konsultacije sa rukovodstvom o načinu kako da se izbegne ili odgovori na krizu, rad sa ljudima koji donose ključne odluke radi pronalaženja strategija za upravljanje ili reagovanje na osetljiva pitanja.</a:t>
            </a:r>
          </a:p>
          <a:p>
            <a:endParaRPr lang="en-R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B86FB6-56D0-BA43-9567-646B93A942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RS" b="1" dirty="0">
                <a:solidFill>
                  <a:srgbClr val="FF0000"/>
                </a:solidFill>
                <a:latin typeface="Gill Sans MT" panose="020B0502020104020203" pitchFamily="34" charset="77"/>
              </a:rPr>
              <a:t>SPECIJALNI DOGAĐAJI</a:t>
            </a:r>
            <a:endParaRPr lang="en-RS" b="1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CCD013-88AA-D24A-B56D-C58C3AD87F1A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US" altLang="en-RS" dirty="0">
                <a:latin typeface="Gill Sans MT" panose="020B0502020104020203" pitchFamily="34" charset="77"/>
              </a:rPr>
              <a:t>Pripremanje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vođenje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konferencija</a:t>
            </a:r>
            <a:r>
              <a:rPr lang="en-US" altLang="en-RS" dirty="0">
                <a:latin typeface="Gill Sans MT" panose="020B0502020104020203" pitchFamily="34" charset="77"/>
              </a:rPr>
              <a:t> za </a:t>
            </a:r>
            <a:r>
              <a:rPr lang="en-US" altLang="en-RS" dirty="0" err="1">
                <a:latin typeface="Gill Sans MT" panose="020B0502020104020203" pitchFamily="34" charset="77"/>
              </a:rPr>
              <a:t>medije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raznoraznih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jublilarnih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proslava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otvaranja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novih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objekata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sajmova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turizma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dobrotvornih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zabava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poseta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značajnih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ličnosti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takmičenja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organizovanje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studijskih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putovanja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sl.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2006597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3260A-E557-014B-A830-146357E41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PODELA POSLOVA U ODNOSIMA S JAVNOŠĆU</a:t>
            </a:r>
            <a:endParaRPr lang="en-RS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C0C6E9-EAB9-354D-8EA3-A23A79D572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RS" b="1" dirty="0">
                <a:solidFill>
                  <a:srgbClr val="FF0000"/>
                </a:solidFill>
                <a:latin typeface="Gill Sans MT" panose="020B0502020104020203" pitchFamily="34" charset="77"/>
              </a:rPr>
              <a:t>GOVOR</a:t>
            </a:r>
            <a:endParaRPr lang="en-RS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F2B2BB-F140-4C44-8D9C-AF42501C1C8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US" altLang="en-RS" dirty="0">
                <a:latin typeface="Gill Sans MT" panose="020B0502020104020203" pitchFamily="34" charset="77"/>
              </a:rPr>
              <a:t>Pojavljivanje </a:t>
            </a:r>
            <a:r>
              <a:rPr lang="en-US" altLang="en-RS" dirty="0" err="1">
                <a:latin typeface="Gill Sans MT" panose="020B0502020104020203" pitchFamily="34" charset="77"/>
              </a:rPr>
              <a:t>na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skupovima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obučavanje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ostalih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zaposlenih</a:t>
            </a:r>
            <a:r>
              <a:rPr lang="en-US" altLang="en-RS" dirty="0">
                <a:latin typeface="Gill Sans MT" panose="020B0502020104020203" pitchFamily="34" charset="77"/>
              </a:rPr>
              <a:t> za </a:t>
            </a:r>
            <a:r>
              <a:rPr lang="en-US" altLang="en-RS" dirty="0" err="1">
                <a:latin typeface="Gill Sans MT" panose="020B0502020104020203" pitchFamily="34" charset="77"/>
              </a:rPr>
              <a:t>javni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nastup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sl.</a:t>
            </a:r>
          </a:p>
          <a:p>
            <a:endParaRPr lang="en-R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193580-3739-EF47-9382-97B813D11A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RS" b="1" dirty="0">
                <a:solidFill>
                  <a:srgbClr val="FF0000"/>
                </a:solidFill>
                <a:latin typeface="Gill Sans MT" panose="020B0502020104020203" pitchFamily="34" charset="77"/>
              </a:rPr>
              <a:t>PROIZVODNJA</a:t>
            </a:r>
            <a:endParaRPr lang="en-RS" b="1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3B2855-4A73-B349-A1DF-A3087361370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US" altLang="en-RS" dirty="0">
                <a:latin typeface="Gill Sans MT" panose="020B0502020104020203" pitchFamily="34" charset="77"/>
              </a:rPr>
              <a:t>Kreiranje </a:t>
            </a:r>
            <a:r>
              <a:rPr lang="en-US" altLang="en-RS" dirty="0" err="1">
                <a:latin typeface="Gill Sans MT" panose="020B0502020104020203" pitchFamily="34" charset="77"/>
              </a:rPr>
              <a:t>komunikacije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korišćenjem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znanja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veština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multimedijalnog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rada</a:t>
            </a:r>
            <a:r>
              <a:rPr lang="en-US" altLang="en-RS" dirty="0">
                <a:latin typeface="Gill Sans MT" panose="020B0502020104020203" pitchFamily="34" charset="77"/>
              </a:rPr>
              <a:t>, koji </a:t>
            </a:r>
            <a:r>
              <a:rPr lang="en-US" altLang="en-RS" dirty="0" err="1">
                <a:latin typeface="Gill Sans MT" panose="020B0502020104020203" pitchFamily="34" charset="77"/>
              </a:rPr>
              <a:t>uključuje</a:t>
            </a:r>
            <a:r>
              <a:rPr lang="en-US" altLang="en-RS" dirty="0">
                <a:latin typeface="Gill Sans MT" panose="020B0502020104020203" pitchFamily="34" charset="77"/>
              </a:rPr>
              <a:t>: </a:t>
            </a:r>
            <a:r>
              <a:rPr lang="en-US" altLang="en-RS" dirty="0" err="1">
                <a:latin typeface="Gill Sans MT" panose="020B0502020104020203" pitchFamily="34" charset="77"/>
              </a:rPr>
              <a:t>umetnost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fotografiju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prelom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teksta</a:t>
            </a:r>
            <a:r>
              <a:rPr lang="en-US" altLang="en-RS" dirty="0">
                <a:latin typeface="Gill Sans MT" panose="020B0502020104020203" pitchFamily="34" charset="77"/>
              </a:rPr>
              <a:t>, audio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video </a:t>
            </a:r>
            <a:r>
              <a:rPr lang="en-US" altLang="en-RS" dirty="0" err="1">
                <a:latin typeface="Gill Sans MT" panose="020B0502020104020203" pitchFamily="34" charset="77"/>
              </a:rPr>
              <a:t>snimanja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montažu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sl.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1182325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8966E-CE44-C240-8D85-2FB24A2FD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PODELA POSLOVA U ODNOSIMA S JAVNOŠĆU</a:t>
            </a:r>
            <a:endParaRPr lang="en-RS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7C303E-9713-F84E-8ECC-75862F617C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RS" b="1" dirty="0">
                <a:solidFill>
                  <a:srgbClr val="FF0000"/>
                </a:solidFill>
                <a:latin typeface="Gill Sans MT" panose="020B0502020104020203" pitchFamily="34" charset="77"/>
              </a:rPr>
              <a:t>OBUKA</a:t>
            </a:r>
            <a:endParaRPr lang="en-RS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48BAB2-11E8-9743-AABD-50D98DD4D50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US" altLang="en-RS" dirty="0">
                <a:latin typeface="Gill Sans MT" panose="020B0502020104020203" pitchFamily="34" charset="77"/>
              </a:rPr>
              <a:t>Pripremanje </a:t>
            </a:r>
            <a:r>
              <a:rPr lang="en-US" altLang="en-RS" dirty="0" err="1">
                <a:latin typeface="Gill Sans MT" panose="020B0502020104020203" pitchFamily="34" charset="77"/>
              </a:rPr>
              <a:t>stručnjaka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imenovanih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portparola</a:t>
            </a:r>
            <a:r>
              <a:rPr lang="en-US" altLang="en-RS" dirty="0">
                <a:latin typeface="Gill Sans MT" panose="020B0502020104020203" pitchFamily="34" charset="77"/>
              </a:rPr>
              <a:t> za </a:t>
            </a:r>
            <a:r>
              <a:rPr lang="en-US" altLang="en-RS" dirty="0" err="1">
                <a:latin typeface="Gill Sans MT" panose="020B0502020104020203" pitchFamily="34" charset="77"/>
              </a:rPr>
              <a:t>poslove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medijima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javne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nastupe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podučavanje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zaposlenih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radi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poboljšanja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sposobnosti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pisanja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vođenja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komunikacije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sl.</a:t>
            </a:r>
          </a:p>
          <a:p>
            <a:endParaRPr lang="en-R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FF0AB7-2B41-EE4C-BE52-69AE454ABF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RS" b="1" dirty="0">
                <a:solidFill>
                  <a:srgbClr val="FF0000"/>
                </a:solidFill>
                <a:latin typeface="Gill Sans MT" panose="020B0502020104020203" pitchFamily="34" charset="77"/>
              </a:rPr>
              <a:t>KONTAKT</a:t>
            </a:r>
            <a:endParaRPr lang="en-RS" b="1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ED9E97-6713-A04D-AE5F-57A5292B3B9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US" altLang="en-RS" dirty="0">
                <a:latin typeface="Gill Sans MT" panose="020B0502020104020203" pitchFamily="34" charset="77"/>
              </a:rPr>
              <a:t>Održavanje </a:t>
            </a:r>
            <a:r>
              <a:rPr lang="en-US" altLang="en-RS" dirty="0" err="1">
                <a:latin typeface="Gill Sans MT" panose="020B0502020104020203" pitchFamily="34" charset="77"/>
              </a:rPr>
              <a:t>veza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medijima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društvenom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zajednicom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zaposlenima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drugim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internim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eksternim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javnostima</a:t>
            </a:r>
            <a:r>
              <a:rPr lang="en-US" altLang="en-RS" dirty="0">
                <a:latin typeface="Gill Sans MT" panose="020B0502020104020203" pitchFamily="34" charset="77"/>
              </a:rPr>
              <a:t>. 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904801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GB" sz="5400" dirty="0">
                <a:solidFill>
                  <a:srgbClr val="FF0000"/>
                </a:solidFill>
              </a:rPr>
              <a:t>POSLOVNO KOMUNICIRANJE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r>
              <a:rPr lang="en-GB" dirty="0" err="1">
                <a:solidFill>
                  <a:srgbClr val="FF0000"/>
                </a:solidFill>
              </a:rPr>
              <a:t>Predavači</a:t>
            </a:r>
            <a:r>
              <a:rPr lang="en-GB" dirty="0">
                <a:solidFill>
                  <a:srgbClr val="FF0000"/>
                </a:solidFill>
              </a:rPr>
              <a:t>: </a:t>
            </a:r>
            <a:r>
              <a:rPr lang="en-GB" dirty="0" err="1">
                <a:solidFill>
                  <a:srgbClr val="FF0000"/>
                </a:solidFill>
              </a:rPr>
              <a:t>mr</a:t>
            </a:r>
            <a:r>
              <a:rPr lang="en-GB" dirty="0">
                <a:solidFill>
                  <a:srgbClr val="FF0000"/>
                </a:solidFill>
              </a:rPr>
              <a:t> Milenko </a:t>
            </a:r>
            <a:r>
              <a:rPr lang="en-GB" dirty="0" err="1">
                <a:solidFill>
                  <a:srgbClr val="FF0000"/>
                </a:solidFill>
              </a:rPr>
              <a:t>Đurić</a:t>
            </a:r>
            <a:r>
              <a:rPr lang="en-GB" dirty="0">
                <a:solidFill>
                  <a:srgbClr val="FF0000"/>
                </a:solidFill>
              </a:rPr>
              <a:t> i Vladimir </a:t>
            </a:r>
            <a:r>
              <a:rPr lang="en-GB" dirty="0" err="1">
                <a:solidFill>
                  <a:srgbClr val="FF0000"/>
                </a:solidFill>
              </a:rPr>
              <a:t>Pavković</a:t>
            </a:r>
            <a:r>
              <a:rPr lang="en-GB" dirty="0">
                <a:solidFill>
                  <a:srgbClr val="FF0000"/>
                </a:solidFill>
              </a:rPr>
              <a:t>, MSc </a:t>
            </a:r>
          </a:p>
        </p:txBody>
      </p:sp>
    </p:spTree>
    <p:extLst>
      <p:ext uri="{BB962C8B-B14F-4D97-AF65-F5344CB8AC3E}">
        <p14:creationId xmlns:p14="http://schemas.microsoft.com/office/powerpoint/2010/main" val="157067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iamond Grid 16x9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308326_TF03031015.potx" id="{3D03E32A-101D-4991-8040-890457B668DB}" vid="{F1BB8C7C-F58A-4EC0-851B-3944A6AC187F}"/>
    </a:ext>
  </a:extLst>
</a:theme>
</file>

<file path=ppt/theme/theme2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Diamond Grid 16x9</Template>
  <TotalTime>415</TotalTime>
  <Words>433</Words>
  <Application>Microsoft Macintosh PowerPoint</Application>
  <PresentationFormat>Widescreen</PresentationFormat>
  <Paragraphs>50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Gill Sans MT</vt:lpstr>
      <vt:lpstr>Wingdings</vt:lpstr>
      <vt:lpstr>Diamond Grid 16x9</vt:lpstr>
      <vt:lpstr>POSLOVNO KOMUNICIRANJE</vt:lpstr>
      <vt:lpstr>PODELA POSLOVA U ODNOSIMA S JAVNOŠĆU</vt:lpstr>
      <vt:lpstr>PODELA POSLOVA U ODNOSIMA S JAVNOŠĆU</vt:lpstr>
      <vt:lpstr>PODELA POSLOVA U ODNOSIMA S JAVNOŠĆU</vt:lpstr>
      <vt:lpstr>PODELA POSLOVA U ODNOSIMA S JAVNOŠĆU</vt:lpstr>
      <vt:lpstr>PODELA POSLOVA U ODNOSIMA S JAVNOŠĆU</vt:lpstr>
      <vt:lpstr>PODELA POSLOVA U ODNOSIMA S JAVNOŠĆU</vt:lpstr>
      <vt:lpstr>PODELA POSLOVA U ODNOSIMA S JAVNOŠĆU</vt:lpstr>
      <vt:lpstr>POSLOVNO KOMUNICIRANJE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POSLOVNO KOMUNICIRANJE</dc:title>
  <dc:creator>Vladimir Pavković</dc:creator>
  <cp:lastModifiedBy>Vladimir Pavković</cp:lastModifiedBy>
  <cp:revision>60</cp:revision>
  <dcterms:created xsi:type="dcterms:W3CDTF">2021-12-15T20:10:20Z</dcterms:created>
  <dcterms:modified xsi:type="dcterms:W3CDTF">2021-12-26T13:36:21Z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