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1" r:id="rId2"/>
    <p:sldId id="308" r:id="rId3"/>
    <p:sldId id="310" r:id="rId4"/>
    <p:sldId id="311" r:id="rId5"/>
    <p:sldId id="312" r:id="rId6"/>
    <p:sldId id="313" r:id="rId7"/>
    <p:sldId id="314" r:id="rId8"/>
    <p:sldId id="315" r:id="rId9"/>
    <p:sldId id="320" r:id="rId10"/>
    <p:sldId id="316" r:id="rId11"/>
    <p:sldId id="322" r:id="rId12"/>
    <p:sldId id="323" r:id="rId13"/>
    <p:sldId id="321" r:id="rId14"/>
    <p:sldId id="317" r:id="rId15"/>
    <p:sldId id="309" r:id="rId16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6327" autoAdjust="0"/>
  </p:normalViewPr>
  <p:slideViewPr>
    <p:cSldViewPr snapToGrid="0">
      <p:cViewPr varScale="1">
        <p:scale>
          <a:sx n="128" d="100"/>
          <a:sy n="128" d="100"/>
        </p:scale>
        <p:origin x="512" y="304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28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FEEA889-5E66-4BC1-B7BD-0A476A3FD4CF}" type="datetime1">
              <a:rPr lang="en-GB" smtClean="0"/>
              <a:t>26/12/2021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604A0D4-B89B-4ADD-AF9E-38636B40EE4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243557F-8383-4C87-B4A4-5F88E99CF0DF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 dirty="0"/>
              <a:t>Click to 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2869989-EB00-4EE7-BCB5-25BDC5BB29F8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951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788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Straight Connector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Straight Connector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Straight Connector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Straight Connector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Straight Connector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Straight Connector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rtlCol="0"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Click to edit Master subtitle style</a:t>
            </a:r>
            <a:endParaRPr lang="en-GB" noProof="0" dirty="0"/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487C83-D9AD-4A8B-A900-076F8D042560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Straight Connector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Straight Connector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Straight Connector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rtlCol="0"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C8220F6-FAAE-4224-A840-32140F4A0A47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5DA6CF-190C-4EAB-84DD-7741FDE41517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FEFFCF-A8B9-4FC4-BA80-DD4C12F4B668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Straight Connector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Straight Connector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oup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Straight Connector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Straight Connector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oup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Straight Connector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oup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Straight Connector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Straight Connector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3" name="Footer Placeholder 21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212" name="Date Placeholder 21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D2618C-E36A-4509-A283-71164552E4F6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214" name="Slide Number Placeholder 21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Straight Connector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Straight Connector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Straight Connector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D239C74-3E29-46D2-B7E2-D66DE8B187F2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Straight Connector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Straight Connector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Straight Connector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cxnSp>
        <p:nvCxnSpPr>
          <p:cNvPr id="59" name="Straight Connector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F590DC-7091-4B36-BBC5-F8475EAC8F1C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B00BEA-F07C-4881-A3EB-166920C22A46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 userDrawn="1"/>
        </p:nvGrpSpPr>
        <p:grpSpPr bwMode="hidden">
          <a:xfrm>
            <a:off x="-1" y="-195943"/>
            <a:ext cx="12192002" cy="6858000"/>
            <a:chOff x="-1" y="0"/>
            <a:chExt cx="12192002" cy="6858000"/>
          </a:xfrm>
        </p:grpSpPr>
        <p:cxnSp>
          <p:nvCxnSpPr>
            <p:cNvPr id="97" name="Straight Connector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Straight Connector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Straight Connector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Straight Connector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Straight Connector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oup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Straight Connector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Straight Connector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cxnSp>
        <p:nvCxnSpPr>
          <p:cNvPr id="148" name="Straight Connector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9B488204-FD96-4CE5-BFDC-EA94C1CD269E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78012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UPRAVLJANJE PROBLEMIMA</a:t>
            </a:r>
          </a:p>
        </p:txBody>
      </p:sp>
    </p:spTree>
    <p:extLst>
      <p:ext uri="{BB962C8B-B14F-4D97-AF65-F5344CB8AC3E}">
        <p14:creationId xmlns:p14="http://schemas.microsoft.com/office/powerpoint/2010/main" val="31788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6783E-79E4-CA4E-9B08-C60522599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UPRAVLJANJE PROBLEMIMA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B6FE9-57EE-1445-B335-3D70F83DF6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Upravljanje problemima je dinamičan proces predviđanja, identifikovanja, procene i odgovora na probleme javne politike, koji mogu uticati na odnose i veze jedne organizacije sa njenim javnostima.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>
                <a:latin typeface="Gill Sans MT" panose="020B0502020104020203" pitchFamily="34" charset="77"/>
              </a:rPr>
              <a:t>U </a:t>
            </a:r>
            <a:r>
              <a:rPr lang="en-US" altLang="en-RS" dirty="0" err="1">
                <a:latin typeface="Gill Sans MT" panose="020B0502020104020203" pitchFamily="34" charset="77"/>
              </a:rPr>
              <a:t>kontekstu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javnog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mnjenja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delatnost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vezana</a:t>
            </a:r>
            <a:r>
              <a:rPr lang="en-US" altLang="en-RS" dirty="0"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latin typeface="Gill Sans MT" panose="020B0502020104020203" pitchFamily="34" charset="77"/>
              </a:rPr>
              <a:t>upravljenje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problemima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sr-Latn-RS" altLang="en-RS" dirty="0">
                <a:latin typeface="Gill Sans MT" panose="020B0502020104020203" pitchFamily="34" charset="77"/>
              </a:rPr>
              <a:t>„</a:t>
            </a:r>
            <a:r>
              <a:rPr lang="en-US" altLang="en-RS" dirty="0" err="1">
                <a:latin typeface="Gill Sans MT" panose="020B0502020104020203" pitchFamily="34" charset="77"/>
              </a:rPr>
              <a:t>pokušava</a:t>
            </a:r>
            <a:r>
              <a:rPr lang="en-US" altLang="en-RS" dirty="0">
                <a:latin typeface="Gill Sans MT" panose="020B0502020104020203" pitchFamily="34" charset="77"/>
              </a:rPr>
              <a:t> da </a:t>
            </a:r>
            <a:r>
              <a:rPr lang="sr-Latn-RS" altLang="en-RS" dirty="0">
                <a:latin typeface="Gill Sans MT" panose="020B0502020104020203" pitchFamily="34" charset="77"/>
              </a:rPr>
              <a:t>prepozna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trendove</a:t>
            </a:r>
            <a:r>
              <a:rPr lang="en-US" altLang="en-RS" dirty="0">
                <a:latin typeface="Gill Sans MT" panose="020B0502020104020203" pitchFamily="34" charset="77"/>
              </a:rPr>
              <a:t> koji </a:t>
            </a:r>
            <a:r>
              <a:rPr lang="en-US" altLang="en-RS" dirty="0" err="1">
                <a:latin typeface="Gill Sans MT" panose="020B0502020104020203" pitchFamily="34" charset="77"/>
              </a:rPr>
              <a:t>vladaju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javnom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mnjenju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tako</a:t>
            </a:r>
            <a:r>
              <a:rPr lang="en-US" altLang="en-RS" dirty="0">
                <a:latin typeface="Gill Sans MT" panose="020B0502020104020203" pitchFamily="34" charset="77"/>
              </a:rPr>
              <a:t> da </a:t>
            </a:r>
            <a:r>
              <a:rPr lang="en-US" altLang="en-RS" dirty="0" err="1">
                <a:latin typeface="Gill Sans MT" panose="020B0502020104020203" pitchFamily="34" charset="77"/>
              </a:rPr>
              <a:t>neka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organizacija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može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njih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blagovremeno</a:t>
            </a:r>
            <a:r>
              <a:rPr lang="en-US" altLang="en-RS" dirty="0">
                <a:latin typeface="Gill Sans MT" panose="020B0502020104020203" pitchFamily="34" charset="77"/>
              </a:rPr>
              <a:t> da </a:t>
            </a:r>
            <a:r>
              <a:rPr lang="en-US" altLang="en-RS" dirty="0" err="1">
                <a:latin typeface="Gill Sans MT" panose="020B0502020104020203" pitchFamily="34" charset="77"/>
              </a:rPr>
              <a:t>odgovori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kako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oni</a:t>
            </a:r>
            <a:r>
              <a:rPr lang="en-US" altLang="en-RS" dirty="0">
                <a:latin typeface="Gill Sans MT" panose="020B0502020104020203" pitchFamily="34" charset="77"/>
              </a:rPr>
              <a:t> ne bi </a:t>
            </a:r>
            <a:r>
              <a:rPr lang="en-US" altLang="en-RS" dirty="0" err="1">
                <a:latin typeface="Gill Sans MT" panose="020B0502020104020203" pitchFamily="34" charset="77"/>
              </a:rPr>
              <a:t>prerasli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ozbiljne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konflikte</a:t>
            </a:r>
            <a:r>
              <a:rPr lang="sr-Latn-RS" altLang="en-RS" dirty="0">
                <a:latin typeface="Gill Sans MT" panose="020B0502020104020203" pitchFamily="34" charset="77"/>
              </a:rPr>
              <a:t>“.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Dve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ključne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tačke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sumiraju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suštinu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upravljanja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problemima</a:t>
            </a:r>
            <a:r>
              <a:rPr lang="en-US" altLang="en-RS" dirty="0">
                <a:latin typeface="Gill Sans MT" panose="020B0502020104020203" pitchFamily="34" charset="77"/>
              </a:rPr>
              <a:t>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 err="1">
                <a:latin typeface="Gill Sans MT" panose="020B0502020104020203" pitchFamily="34" charset="77"/>
              </a:rPr>
              <a:t>Identifikovanje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problema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posledica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koje</a:t>
            </a:r>
            <a:r>
              <a:rPr lang="en-US" altLang="en-RS" dirty="0">
                <a:latin typeface="Gill Sans MT" panose="020B0502020104020203" pitchFamily="34" charset="77"/>
              </a:rPr>
              <a:t> problem </a:t>
            </a:r>
            <a:r>
              <a:rPr lang="en-US" altLang="en-RS" dirty="0" err="1">
                <a:latin typeface="Gill Sans MT" panose="020B0502020104020203" pitchFamily="34" charset="77"/>
              </a:rPr>
              <a:t>može</a:t>
            </a:r>
            <a:r>
              <a:rPr lang="en-US" altLang="en-RS" dirty="0">
                <a:latin typeface="Gill Sans MT" panose="020B0502020104020203" pitchFamily="34" charset="77"/>
              </a:rPr>
              <a:t> da </a:t>
            </a:r>
            <a:r>
              <a:rPr lang="en-US" altLang="en-RS" dirty="0" err="1">
                <a:latin typeface="Gill Sans MT" panose="020B0502020104020203" pitchFamily="34" charset="77"/>
              </a:rPr>
              <a:t>ima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samu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organizaciju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 err="1">
                <a:latin typeface="Gill Sans MT" panose="020B0502020104020203" pitchFamily="34" charset="77"/>
              </a:rPr>
              <a:t>Strateški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odgovor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osmišljen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tako</a:t>
            </a:r>
            <a:r>
              <a:rPr lang="en-US" altLang="en-RS" dirty="0">
                <a:latin typeface="Gill Sans MT" panose="020B0502020104020203" pitchFamily="34" charset="77"/>
              </a:rPr>
              <a:t> da </a:t>
            </a:r>
            <a:r>
              <a:rPr lang="en-US" altLang="en-RS" dirty="0" err="1">
                <a:latin typeface="Gill Sans MT" panose="020B0502020104020203" pitchFamily="34" charset="77"/>
              </a:rPr>
              <a:t>ublaži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posledice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nekog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problema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ü"/>
            </a:pP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endParaRPr 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057146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4B503-17C1-A040-A60C-5BDD60765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UPRAVLJANJE PROBLEMIMA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280D8-487B-514F-BE87-9E23B8C7D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981201"/>
            <a:ext cx="9601200" cy="4161182"/>
          </a:xfrm>
        </p:spPr>
        <p:txBody>
          <a:bodyPr>
            <a:no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Prema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rečima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konsultanta</a:t>
            </a:r>
            <a:r>
              <a:rPr lang="en-US" altLang="en-RS" dirty="0"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latin typeface="Gill Sans MT" panose="020B0502020104020203" pitchFamily="34" charset="77"/>
              </a:rPr>
              <a:t>odnose</a:t>
            </a:r>
            <a:r>
              <a:rPr lang="en-US" altLang="en-RS" dirty="0">
                <a:latin typeface="Gill Sans MT" panose="020B0502020104020203" pitchFamily="34" charset="77"/>
              </a:rPr>
              <a:t> s </a:t>
            </a:r>
            <a:r>
              <a:rPr lang="en-US" altLang="en-RS" dirty="0" err="1">
                <a:latin typeface="Gill Sans MT" panose="020B0502020104020203" pitchFamily="34" charset="77"/>
              </a:rPr>
              <a:t>javnošću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Hauarda</a:t>
            </a:r>
            <a:r>
              <a:rPr lang="en-US" altLang="en-RS" dirty="0">
                <a:latin typeface="Gill Sans MT" panose="020B0502020104020203" pitchFamily="34" charset="77"/>
              </a:rPr>
              <a:t> V. </a:t>
            </a:r>
            <a:r>
              <a:rPr lang="en-US" altLang="en-RS" dirty="0" err="1">
                <a:latin typeface="Gill Sans MT" panose="020B0502020104020203" pitchFamily="34" charset="77"/>
              </a:rPr>
              <a:t>Čejsa</a:t>
            </a:r>
            <a:r>
              <a:rPr lang="en-US" altLang="en-RS" dirty="0">
                <a:latin typeface="Gill Sans MT" panose="020B0502020104020203" pitchFamily="34" charset="77"/>
              </a:rPr>
              <a:t> koji je 1976. </a:t>
            </a:r>
            <a:r>
              <a:rPr lang="en-US" altLang="en-RS" dirty="0" err="1">
                <a:latin typeface="Gill Sans MT" panose="020B0502020104020203" pitchFamily="34" charset="77"/>
              </a:rPr>
              <a:t>godine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uveo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upravljanje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problemima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kao</a:t>
            </a:r>
            <a:r>
              <a:rPr lang="en-US" altLang="en-RS" dirty="0">
                <a:latin typeface="Gill Sans MT" panose="020B0502020104020203" pitchFamily="34" charset="77"/>
              </a:rPr>
              <a:t> deo </a:t>
            </a:r>
            <a:r>
              <a:rPr lang="en-US" altLang="en-RS" dirty="0" err="1">
                <a:latin typeface="Gill Sans MT" panose="020B0502020104020203" pitchFamily="34" charset="77"/>
              </a:rPr>
              <a:t>odnosa</a:t>
            </a:r>
            <a:r>
              <a:rPr lang="en-US" altLang="en-RS" dirty="0">
                <a:latin typeface="Gill Sans MT" panose="020B0502020104020203" pitchFamily="34" charset="77"/>
              </a:rPr>
              <a:t> s </a:t>
            </a:r>
            <a:r>
              <a:rPr lang="en-US" altLang="en-RS" dirty="0" err="1">
                <a:latin typeface="Gill Sans MT" panose="020B0502020104020203" pitchFamily="34" charset="77"/>
              </a:rPr>
              <a:t>javnošću</a:t>
            </a:r>
            <a:r>
              <a:rPr lang="en-US" altLang="en-RS" dirty="0">
                <a:latin typeface="Gill Sans MT" panose="020B0502020104020203" pitchFamily="34" charset="77"/>
              </a:rPr>
              <a:t>, ono </a:t>
            </a:r>
            <a:r>
              <a:rPr lang="en-US" altLang="en-RS" dirty="0" err="1">
                <a:latin typeface="Gill Sans MT" panose="020B0502020104020203" pitchFamily="34" charset="77"/>
              </a:rPr>
              <a:t>uključuje</a:t>
            </a:r>
            <a:r>
              <a:rPr lang="en-US" altLang="en-RS" dirty="0">
                <a:latin typeface="Gill Sans MT" panose="020B0502020104020203" pitchFamily="34" charset="77"/>
              </a:rPr>
              <a:t>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 err="1">
                <a:latin typeface="Gill Sans MT" panose="020B0502020104020203" pitchFamily="34" charset="77"/>
              </a:rPr>
              <a:t>Identifikovanje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problema</a:t>
            </a:r>
            <a:r>
              <a:rPr lang="en-US" altLang="en-RS" dirty="0">
                <a:latin typeface="Gill Sans MT" panose="020B0502020104020203" pitchFamily="34" charset="77"/>
              </a:rPr>
              <a:t>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 err="1">
                <a:latin typeface="Gill Sans MT" panose="020B0502020104020203" pitchFamily="34" charset="77"/>
              </a:rPr>
              <a:t>Njihovo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analiziranje</a:t>
            </a:r>
            <a:r>
              <a:rPr lang="en-US" altLang="en-RS" dirty="0">
                <a:latin typeface="Gill Sans MT" panose="020B0502020104020203" pitchFamily="34" charset="77"/>
              </a:rPr>
              <a:t>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 err="1">
                <a:latin typeface="Gill Sans MT" panose="020B0502020104020203" pitchFamily="34" charset="77"/>
              </a:rPr>
              <a:t>Određivanje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prioriteta</a:t>
            </a:r>
            <a:r>
              <a:rPr lang="en-US" altLang="en-RS" dirty="0">
                <a:latin typeface="Gill Sans MT" panose="020B0502020104020203" pitchFamily="34" charset="77"/>
              </a:rPr>
              <a:t>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 err="1">
                <a:latin typeface="Gill Sans MT" panose="020B0502020104020203" pitchFamily="34" charset="77"/>
              </a:rPr>
              <a:t>Odabir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programske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strategije</a:t>
            </a:r>
            <a:r>
              <a:rPr lang="en-US" altLang="en-RS" dirty="0">
                <a:latin typeface="Gill Sans MT" panose="020B0502020104020203" pitchFamily="34" charset="77"/>
              </a:rPr>
              <a:t>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 err="1">
                <a:latin typeface="Gill Sans MT" panose="020B0502020104020203" pitchFamily="34" charset="77"/>
              </a:rPr>
              <a:t>Sprovođenje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adekvatnih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radnji</a:t>
            </a:r>
            <a:r>
              <a:rPr lang="en-US" altLang="en-RS" dirty="0">
                <a:latin typeface="Gill Sans MT" panose="020B0502020104020203" pitchFamily="34" charset="77"/>
              </a:rPr>
              <a:t>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 err="1">
                <a:latin typeface="Gill Sans MT" panose="020B0502020104020203" pitchFamily="34" charset="77"/>
              </a:rPr>
              <a:t>Vođenje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komunikacije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 err="1">
                <a:latin typeface="Gill Sans MT" panose="020B0502020104020203" pitchFamily="34" charset="77"/>
              </a:rPr>
              <a:t>Procenjivanje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efikasnosti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ovih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radnji</a:t>
            </a:r>
            <a:r>
              <a:rPr lang="sr-Latn-RS" altLang="en-RS" dirty="0">
                <a:latin typeface="Gill Sans MT" panose="020B0502020104020203" pitchFamily="34" charset="77"/>
              </a:rPr>
              <a:t>.</a:t>
            </a:r>
            <a:endParaRPr lang="en-R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9485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03097-3473-2346-A187-4E7323258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UPRAVLJANJE PROBLEMIMA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7E9C0-2C15-7946-9D4C-05C5AF5AD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Hauard V. Čejs, konsultant za odnose s javnošću, je rekao da su upravljanje problemima proces “koji ublažava disharmoniju koja postoji između delovanja kompanije i očekivanja svih zainteresovanih strana”.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Takođe, pojedini stručnjaci za odnose s javnošću upravljanje problemima posmatraju kao predviđanje, istraživanje i određivanje prioritetnih pitanja, procenu efekata koje ti problemi mogu imati na samu orgamizaciju, predlaganje politike i strategije kako bi se smanjio rizik i iskoristile povoljne prilike, primenjivanje strategije, procenjivanje efekata koje je taj program ostvario.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Stručnjaci za upravljanje problemima se prvenstveno bave odgovorom na zabrinutost javnosti zbog: terorizma, zatvaranja kompanija, smanjenja broja zaposlenih, globalizacije, globalnog zagrevanja </a:t>
            </a:r>
            <a:r>
              <a:rPr lang="en-RS">
                <a:latin typeface="Gill Sans MT" panose="020B0502020104020203" pitchFamily="34" charset="77"/>
              </a:rPr>
              <a:t>i brojnih drugih trendova u okruženju.</a:t>
            </a:r>
            <a:endParaRPr lang="en-R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43704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ODNOSI SA INVESTITORIMA</a:t>
            </a:r>
          </a:p>
        </p:txBody>
      </p:sp>
    </p:spTree>
    <p:extLst>
      <p:ext uri="{BB962C8B-B14F-4D97-AF65-F5344CB8AC3E}">
        <p14:creationId xmlns:p14="http://schemas.microsoft.com/office/powerpoint/2010/main" val="139512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9C774-AD47-7140-A997-65FEC4D28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</a:rPr>
              <a:t>ODNOSI </a:t>
            </a:r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SA</a:t>
            </a:r>
            <a:r>
              <a:rPr lang="en-RS" sz="4000" dirty="0">
                <a:solidFill>
                  <a:srgbClr val="FF0000"/>
                </a:solidFill>
              </a:rPr>
              <a:t> INVESTITORIMA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23BB0-E807-E842-BA91-11C717AD00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GB" dirty="0">
                <a:latin typeface="Gill Sans MT" panose="020B0502020104020203" pitchFamily="34" charset="77"/>
              </a:rPr>
              <a:t>Investitori </a:t>
            </a:r>
            <a:r>
              <a:rPr lang="en-GB" dirty="0" err="1">
                <a:latin typeface="Gill Sans MT" panose="020B0502020104020203" pitchFamily="34" charset="77"/>
              </a:rPr>
              <a:t>predstavljaju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jednu</a:t>
            </a:r>
            <a:r>
              <a:rPr lang="en-GB" dirty="0">
                <a:latin typeface="Gill Sans MT" panose="020B0502020104020203" pitchFamily="34" charset="77"/>
              </a:rPr>
              <a:t> od </a:t>
            </a:r>
            <a:r>
              <a:rPr lang="en-GB" dirty="0" err="1">
                <a:latin typeface="Gill Sans MT" panose="020B0502020104020203" pitchFamily="34" charset="77"/>
              </a:rPr>
              <a:t>najvažnijih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ciljnih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javnosti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svake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kompanije</a:t>
            </a:r>
            <a:r>
              <a:rPr lang="en-GB" dirty="0">
                <a:latin typeface="Gill Sans MT" panose="020B0502020104020203" pitchFamily="34" charset="77"/>
              </a:rPr>
              <a:t>.</a:t>
            </a:r>
            <a:endParaRPr lang="en-U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en-US" dirty="0">
                <a:latin typeface="Gill Sans MT" panose="020B0502020104020203" pitchFamily="34" charset="77"/>
              </a:rPr>
              <a:t>Odnosi s </a:t>
            </a:r>
            <a:r>
              <a:rPr lang="en-US" dirty="0" err="1">
                <a:latin typeface="Gill Sans MT" panose="020B0502020104020203" pitchFamily="34" charset="77"/>
              </a:rPr>
              <a:t>investitorima</a:t>
            </a:r>
            <a:r>
              <a:rPr lang="en-US" dirty="0">
                <a:latin typeface="Gill Sans MT" panose="020B0502020104020203" pitchFamily="34" charset="77"/>
              </a:rPr>
              <a:t> </a:t>
            </a:r>
            <a:r>
              <a:rPr lang="en-US" dirty="0" err="1">
                <a:latin typeface="Gill Sans MT" panose="020B0502020104020203" pitchFamily="34" charset="77"/>
              </a:rPr>
              <a:t>predstavljaju</a:t>
            </a:r>
            <a:r>
              <a:rPr lang="en-US" dirty="0">
                <a:latin typeface="Gill Sans MT" panose="020B0502020104020203" pitchFamily="34" charset="77"/>
              </a:rPr>
              <a:t> </a:t>
            </a:r>
            <a:r>
              <a:rPr lang="en-US" dirty="0" err="1">
                <a:latin typeface="Gill Sans MT" panose="020B0502020104020203" pitchFamily="34" charset="77"/>
              </a:rPr>
              <a:t>specijalizovani</a:t>
            </a:r>
            <a:r>
              <a:rPr lang="en-US" dirty="0">
                <a:latin typeface="Gill Sans MT" panose="020B0502020104020203" pitchFamily="34" charset="77"/>
              </a:rPr>
              <a:t> segment </a:t>
            </a:r>
            <a:r>
              <a:rPr lang="en-US" dirty="0" err="1">
                <a:latin typeface="Gill Sans MT" panose="020B0502020104020203" pitchFamily="34" charset="77"/>
              </a:rPr>
              <a:t>delovanja</a:t>
            </a:r>
            <a:r>
              <a:rPr lang="en-US" dirty="0">
                <a:latin typeface="Gill Sans MT" panose="020B0502020104020203" pitchFamily="34" charset="77"/>
              </a:rPr>
              <a:t> </a:t>
            </a:r>
            <a:r>
              <a:rPr lang="en-US" dirty="0" err="1">
                <a:latin typeface="Gill Sans MT" panose="020B0502020104020203" pitchFamily="34" charset="77"/>
              </a:rPr>
              <a:t>odnosa</a:t>
            </a:r>
            <a:r>
              <a:rPr lang="en-US" dirty="0">
                <a:latin typeface="Gill Sans MT" panose="020B0502020104020203" pitchFamily="34" charset="77"/>
              </a:rPr>
              <a:t> s </a:t>
            </a:r>
            <a:r>
              <a:rPr lang="en-US" dirty="0" err="1">
                <a:latin typeface="Gill Sans MT" panose="020B0502020104020203" pitchFamily="34" charset="77"/>
              </a:rPr>
              <a:t>javnošću</a:t>
            </a:r>
            <a:r>
              <a:rPr lang="en-US" dirty="0">
                <a:latin typeface="Gill Sans MT" panose="020B0502020104020203" pitchFamily="34" charset="77"/>
              </a:rPr>
              <a:t> u </a:t>
            </a:r>
            <a:r>
              <a:rPr lang="en-US" dirty="0" err="1">
                <a:latin typeface="Gill Sans MT" panose="020B0502020104020203" pitchFamily="34" charset="77"/>
              </a:rPr>
              <a:t>korporacijama</a:t>
            </a:r>
            <a:r>
              <a:rPr lang="en-US" dirty="0">
                <a:latin typeface="Gill Sans MT" panose="020B0502020104020203" pitchFamily="34" charset="77"/>
              </a:rPr>
              <a:t> </a:t>
            </a:r>
            <a:r>
              <a:rPr lang="en-US" dirty="0" err="1">
                <a:latin typeface="Gill Sans MT" panose="020B0502020104020203" pitchFamily="34" charset="77"/>
              </a:rPr>
              <a:t>čiji</a:t>
            </a:r>
            <a:r>
              <a:rPr lang="en-US" dirty="0">
                <a:latin typeface="Gill Sans MT" panose="020B0502020104020203" pitchFamily="34" charset="77"/>
              </a:rPr>
              <a:t> je </a:t>
            </a:r>
            <a:r>
              <a:rPr lang="en-US" dirty="0" err="1">
                <a:latin typeface="Gill Sans MT" panose="020B0502020104020203" pitchFamily="34" charset="77"/>
              </a:rPr>
              <a:t>zadatak</a:t>
            </a:r>
            <a:r>
              <a:rPr lang="en-US" dirty="0">
                <a:latin typeface="Gill Sans MT" panose="020B0502020104020203" pitchFamily="34" charset="77"/>
              </a:rPr>
              <a:t> </a:t>
            </a:r>
            <a:r>
              <a:rPr lang="en-US" dirty="0" err="1">
                <a:latin typeface="Gill Sans MT" panose="020B0502020104020203" pitchFamily="34" charset="77"/>
              </a:rPr>
              <a:t>uspostavljanje</a:t>
            </a:r>
            <a:r>
              <a:rPr lang="en-US" dirty="0">
                <a:latin typeface="Gill Sans MT" panose="020B0502020104020203" pitchFamily="34" charset="77"/>
              </a:rPr>
              <a:t> </a:t>
            </a:r>
            <a:r>
              <a:rPr lang="en-US" dirty="0" err="1">
                <a:latin typeface="Gill Sans MT" panose="020B0502020104020203" pitchFamily="34" charset="77"/>
              </a:rPr>
              <a:t>i</a:t>
            </a:r>
            <a:r>
              <a:rPr lang="en-US" dirty="0">
                <a:latin typeface="Gill Sans MT" panose="020B0502020104020203" pitchFamily="34" charset="77"/>
              </a:rPr>
              <a:t> </a:t>
            </a:r>
            <a:r>
              <a:rPr lang="en-US" dirty="0" err="1">
                <a:latin typeface="Gill Sans MT" panose="020B0502020104020203" pitchFamily="34" charset="77"/>
              </a:rPr>
              <a:t>održavanje</a:t>
            </a:r>
            <a:r>
              <a:rPr lang="en-US" dirty="0">
                <a:latin typeface="Gill Sans MT" panose="020B0502020104020203" pitchFamily="34" charset="77"/>
              </a:rPr>
              <a:t> </a:t>
            </a:r>
            <a:r>
              <a:rPr lang="en-US" dirty="0" err="1">
                <a:latin typeface="Gill Sans MT" panose="020B0502020104020203" pitchFamily="34" charset="77"/>
              </a:rPr>
              <a:t>odnosa</a:t>
            </a:r>
            <a:r>
              <a:rPr lang="en-US" dirty="0">
                <a:latin typeface="Gill Sans MT" panose="020B0502020104020203" pitchFamily="34" charset="77"/>
              </a:rPr>
              <a:t> </a:t>
            </a:r>
            <a:r>
              <a:rPr lang="en-US" dirty="0" err="1">
                <a:latin typeface="Gill Sans MT" panose="020B0502020104020203" pitchFamily="34" charset="77"/>
              </a:rPr>
              <a:t>sa</a:t>
            </a:r>
            <a:r>
              <a:rPr lang="en-US" dirty="0">
                <a:latin typeface="Gill Sans MT" panose="020B0502020104020203" pitchFamily="34" charset="77"/>
              </a:rPr>
              <a:t> </a:t>
            </a:r>
            <a:r>
              <a:rPr lang="en-US" dirty="0" err="1">
                <a:latin typeface="Gill Sans MT" panose="020B0502020104020203" pitchFamily="34" charset="77"/>
              </a:rPr>
              <a:t>akcionarima</a:t>
            </a:r>
            <a:r>
              <a:rPr lang="en-US" dirty="0">
                <a:latin typeface="Gill Sans MT" panose="020B0502020104020203" pitchFamily="34" charset="77"/>
              </a:rPr>
              <a:t> </a:t>
            </a:r>
            <a:r>
              <a:rPr lang="en-US" dirty="0" err="1">
                <a:latin typeface="Gill Sans MT" panose="020B0502020104020203" pitchFamily="34" charset="77"/>
              </a:rPr>
              <a:t>i</a:t>
            </a:r>
            <a:r>
              <a:rPr lang="en-US" dirty="0">
                <a:latin typeface="Gill Sans MT" panose="020B0502020104020203" pitchFamily="34" charset="77"/>
              </a:rPr>
              <a:t> </a:t>
            </a:r>
            <a:r>
              <a:rPr lang="en-US" dirty="0" err="1">
                <a:latin typeface="Gill Sans MT" panose="020B0502020104020203" pitchFamily="34" charset="77"/>
              </a:rPr>
              <a:t>drugim</a:t>
            </a:r>
            <a:r>
              <a:rPr lang="en-US" dirty="0">
                <a:latin typeface="Gill Sans MT" panose="020B0502020104020203" pitchFamily="34" charset="77"/>
              </a:rPr>
              <a:t> </a:t>
            </a:r>
            <a:r>
              <a:rPr lang="en-US" dirty="0" err="1">
                <a:latin typeface="Gill Sans MT" panose="020B0502020104020203" pitchFamily="34" charset="77"/>
              </a:rPr>
              <a:t>članovima</a:t>
            </a:r>
            <a:r>
              <a:rPr lang="en-US" dirty="0">
                <a:latin typeface="Gill Sans MT" panose="020B0502020104020203" pitchFamily="34" charset="77"/>
              </a:rPr>
              <a:t> </a:t>
            </a:r>
            <a:r>
              <a:rPr lang="en-US" dirty="0" err="1">
                <a:latin typeface="Gill Sans MT" panose="020B0502020104020203" pitchFamily="34" charset="77"/>
              </a:rPr>
              <a:t>finansijske</a:t>
            </a:r>
            <a:r>
              <a:rPr lang="en-US" dirty="0">
                <a:latin typeface="Gill Sans MT" panose="020B0502020104020203" pitchFamily="34" charset="77"/>
              </a:rPr>
              <a:t> </a:t>
            </a:r>
            <a:r>
              <a:rPr lang="en-US" dirty="0" err="1">
                <a:latin typeface="Gill Sans MT" panose="020B0502020104020203" pitchFamily="34" charset="77"/>
              </a:rPr>
              <a:t>zajednice</a:t>
            </a:r>
            <a:r>
              <a:rPr lang="en-US" dirty="0">
                <a:latin typeface="Gill Sans MT" panose="020B0502020104020203" pitchFamily="34" charset="77"/>
              </a:rPr>
              <a:t> </a:t>
            </a:r>
            <a:r>
              <a:rPr lang="en-US" dirty="0" err="1">
                <a:latin typeface="Gill Sans MT" panose="020B0502020104020203" pitchFamily="34" charset="77"/>
              </a:rPr>
              <a:t>radi</a:t>
            </a:r>
            <a:r>
              <a:rPr lang="en-US" dirty="0">
                <a:latin typeface="Gill Sans MT" panose="020B0502020104020203" pitchFamily="34" charset="77"/>
              </a:rPr>
              <a:t> </a:t>
            </a:r>
            <a:r>
              <a:rPr lang="en-US" dirty="0" err="1">
                <a:latin typeface="Gill Sans MT" panose="020B0502020104020203" pitchFamily="34" charset="77"/>
              </a:rPr>
              <a:t>postizanja</a:t>
            </a:r>
            <a:r>
              <a:rPr lang="en-US" dirty="0">
                <a:latin typeface="Gill Sans MT" panose="020B0502020104020203" pitchFamily="34" charset="77"/>
              </a:rPr>
              <a:t> </a:t>
            </a:r>
            <a:r>
              <a:rPr lang="en-US" dirty="0" err="1">
                <a:latin typeface="Gill Sans MT" panose="020B0502020104020203" pitchFamily="34" charset="77"/>
              </a:rPr>
              <a:t>maksimalne</a:t>
            </a:r>
            <a:r>
              <a:rPr lang="en-US" dirty="0">
                <a:latin typeface="Gill Sans MT" panose="020B0502020104020203" pitchFamily="34" charset="77"/>
              </a:rPr>
              <a:t> </a:t>
            </a:r>
            <a:r>
              <a:rPr lang="en-US" dirty="0" err="1">
                <a:latin typeface="Gill Sans MT" panose="020B0502020104020203" pitchFamily="34" charset="77"/>
              </a:rPr>
              <a:t>tržišne</a:t>
            </a:r>
            <a:r>
              <a:rPr lang="en-US" dirty="0">
                <a:latin typeface="Gill Sans MT" panose="020B0502020104020203" pitchFamily="34" charset="77"/>
              </a:rPr>
              <a:t> </a:t>
            </a:r>
            <a:r>
              <a:rPr lang="en-US" dirty="0" err="1">
                <a:latin typeface="Gill Sans MT" panose="020B0502020104020203" pitchFamily="34" charset="77"/>
              </a:rPr>
              <a:t>vrednosti</a:t>
            </a:r>
            <a:r>
              <a:rPr lang="en-U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Poznati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još</a:t>
            </a:r>
            <a:r>
              <a:rPr lang="en-US" altLang="en-RS" dirty="0">
                <a:latin typeface="Gill Sans MT" panose="020B0502020104020203" pitchFamily="34" charset="77"/>
              </a:rPr>
              <a:t> pod </a:t>
            </a:r>
            <a:r>
              <a:rPr lang="en-US" altLang="en-RS" dirty="0" err="1">
                <a:latin typeface="Gill Sans MT" panose="020B0502020104020203" pitchFamily="34" charset="77"/>
              </a:rPr>
              <a:t>nazivima</a:t>
            </a:r>
            <a:r>
              <a:rPr lang="en-US" altLang="en-RS" dirty="0">
                <a:latin typeface="Gill Sans MT" panose="020B0502020104020203" pitchFamily="34" charset="77"/>
              </a:rPr>
              <a:t>: IR (investor relations) </a:t>
            </a:r>
            <a:r>
              <a:rPr lang="en-US" altLang="en-RS" dirty="0" err="1">
                <a:latin typeface="Gill Sans MT" panose="020B0502020104020203" pitchFamily="34" charset="77"/>
              </a:rPr>
              <a:t>ili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finansijski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odnosi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Stručnjaci</a:t>
            </a:r>
            <a:r>
              <a:rPr lang="en-US" altLang="en-RS" dirty="0"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latin typeface="Gill Sans MT" panose="020B0502020104020203" pitchFamily="34" charset="77"/>
              </a:rPr>
              <a:t>odnose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investitorima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rade</a:t>
            </a:r>
            <a:r>
              <a:rPr lang="en-US" altLang="en-RS" dirty="0">
                <a:latin typeface="Gill Sans MT" panose="020B0502020104020203" pitchFamily="34" charset="77"/>
              </a:rPr>
              <a:t> da bi </a:t>
            </a:r>
            <a:r>
              <a:rPr lang="en-US" altLang="en-RS" dirty="0" err="1">
                <a:latin typeface="Gill Sans MT" panose="020B0502020104020203" pitchFamily="34" charset="77"/>
              </a:rPr>
              <a:t>uvećali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vrednost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kompanijskih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akcija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osnažili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poverenje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deoničara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svoje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akcije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učinili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primamljivim</a:t>
            </a:r>
            <a:r>
              <a:rPr lang="en-US" altLang="en-RS" dirty="0"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latin typeface="Gill Sans MT" panose="020B0502020104020203" pitchFamily="34" charset="77"/>
              </a:rPr>
              <a:t>pojedinačne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investitore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finansijske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analitičare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institucionalne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investitore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endParaRPr lang="en-US" dirty="0">
              <a:latin typeface="Gill Sans MT" panose="020B0502020104020203" pitchFamily="34" charset="77"/>
            </a:endParaRP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46472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A8B5C-2C86-CB4D-A7E1-AF7A651A9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ODNOSI SA INVESTITORIMA</a:t>
            </a:r>
            <a:endParaRPr lang="en-RS" sz="4000" dirty="0">
              <a:latin typeface="Gill Sans MT" panose="020B05020201040202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1FDD5-78B8-4F40-9212-E36A81719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Ovaj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posao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podrazumeva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: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praćenje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tržišnih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trendova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pružanje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podataka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finansijskoj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javnosti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davanje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konsultacija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upravi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odgovaranje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zahteve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davanje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finansijskih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podataka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Stručnjaci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odnose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sa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investitorima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moraju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da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poznaju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korporacijske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finansije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računovodstvo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, Vol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Strit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trgovinu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međunarodnim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deonicama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trendove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međunarodnog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poslovanja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finansijsko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novinarstvo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dr.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Kada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se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kompanija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Compaq Computer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spojila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sa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Hewlet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Packard-om,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deonice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HP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su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pale za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trećinu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vrednosti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, a CC za 10%.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Stručnjaci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su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uputili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kritike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adresu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osoblja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zaposlenog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odeljenju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odnose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sa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investitorima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da se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nisu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vreme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potrudili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odagnaju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zabrinutost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investitora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o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kojoj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se u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finansijskim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časopisima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pisalo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nedeljama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pre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njihovog</a:t>
            </a:r>
            <a:r>
              <a:rPr lang="en-US" altLang="en-RS" dirty="0">
                <a:solidFill>
                  <a:srgbClr val="000000"/>
                </a:solidFill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solidFill>
                  <a:srgbClr val="000000"/>
                </a:solidFill>
                <a:latin typeface="Gill Sans MT" panose="020B0502020104020203" pitchFamily="34" charset="77"/>
              </a:rPr>
              <a:t>spajanja</a:t>
            </a:r>
            <a:endParaRPr lang="en-US" altLang="en-RS" dirty="0">
              <a:solidFill>
                <a:srgbClr val="000000"/>
              </a:solidFill>
              <a:latin typeface="Gill Sans MT" panose="020B0502020104020203" pitchFamily="34" charset="77"/>
            </a:endParaRP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56192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6FF6E-28B7-3147-9644-0F614212E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ODNOSI SA INVESTITORIMA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AB5EFF-694D-7C49-BE39-B9FB7883E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GB" dirty="0">
                <a:latin typeface="Gill Sans MT" panose="020B0502020104020203" pitchFamily="34" charset="77"/>
              </a:rPr>
              <a:t>Kvalitetni </a:t>
            </a:r>
            <a:r>
              <a:rPr lang="en-GB" dirty="0" err="1">
                <a:latin typeface="Gill Sans MT" panose="020B0502020104020203" pitchFamily="34" charset="77"/>
              </a:rPr>
              <a:t>odnosi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investitorima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poboljšavaju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vidljivost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kompanije</a:t>
            </a:r>
            <a:r>
              <a:rPr lang="en-GB" dirty="0">
                <a:latin typeface="Gill Sans MT" panose="020B0502020104020203" pitchFamily="34" charset="77"/>
              </a:rPr>
              <a:t> za </a:t>
            </a:r>
            <a:r>
              <a:rPr lang="en-GB" dirty="0" err="1">
                <a:latin typeface="Gill Sans MT" panose="020B0502020104020203" pitchFamily="34" charset="77"/>
              </a:rPr>
              <a:t>investitore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povećavaju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njihovu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zainteresovanost</a:t>
            </a:r>
            <a:r>
              <a:rPr lang="en-GB" dirty="0">
                <a:latin typeface="Gill Sans MT" panose="020B0502020104020203" pitchFamily="34" charset="77"/>
              </a:rPr>
              <a:t> za </a:t>
            </a:r>
            <a:r>
              <a:rPr lang="en-GB" dirty="0" err="1">
                <a:latin typeface="Gill Sans MT" panose="020B0502020104020203" pitchFamily="34" charset="77"/>
              </a:rPr>
              <a:t>nju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njenu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tržišnu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vrednost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zbog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čega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ovako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uspostavljeni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odnosi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mogu</a:t>
            </a:r>
            <a:r>
              <a:rPr lang="en-GB" dirty="0">
                <a:latin typeface="Gill Sans MT" panose="020B0502020104020203" pitchFamily="34" charset="77"/>
              </a:rPr>
              <a:t> da </a:t>
            </a:r>
            <a:r>
              <a:rPr lang="en-GB" dirty="0" err="1">
                <a:latin typeface="Gill Sans MT" panose="020B0502020104020203" pitchFamily="34" charset="77"/>
              </a:rPr>
              <a:t>imaju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pozitivan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efekat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ukupnu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vrednost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kompanije</a:t>
            </a:r>
            <a:r>
              <a:rPr lang="en-GB" dirty="0">
                <a:latin typeface="Gill Sans MT" panose="020B0502020104020203" pitchFamily="34" charset="77"/>
              </a:rPr>
              <a:t>, s </a:t>
            </a:r>
            <a:r>
              <a:rPr lang="en-GB" dirty="0" err="1">
                <a:latin typeface="Gill Sans MT" panose="020B0502020104020203" pitchFamily="34" charset="77"/>
              </a:rPr>
              <a:t>obzirom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</a:t>
            </a:r>
            <a:r>
              <a:rPr lang="en-GB" dirty="0">
                <a:latin typeface="Gill Sans MT" panose="020B0502020104020203" pitchFamily="34" charset="77"/>
              </a:rPr>
              <a:t> to da </a:t>
            </a:r>
            <a:r>
              <a:rPr lang="en-GB" dirty="0" err="1">
                <a:latin typeface="Gill Sans MT" panose="020B0502020104020203" pitchFamily="34" charset="77"/>
              </a:rPr>
              <a:t>ukoliko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ti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odnosi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izostanu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kompanijama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neće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biti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omogućen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željeni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pristup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resursima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čime</a:t>
            </a:r>
            <a:r>
              <a:rPr lang="en-GB" dirty="0">
                <a:latin typeface="Gill Sans MT" panose="020B0502020104020203" pitchFamily="34" charset="77"/>
              </a:rPr>
              <a:t> se </a:t>
            </a:r>
            <a:r>
              <a:rPr lang="en-GB" dirty="0" err="1">
                <a:latin typeface="Gill Sans MT" panose="020B0502020104020203" pitchFamily="34" charset="77"/>
              </a:rPr>
              <a:t>povećavaju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izgledi</a:t>
            </a:r>
            <a:r>
              <a:rPr lang="en-GB" dirty="0">
                <a:latin typeface="Gill Sans MT" panose="020B0502020104020203" pitchFamily="34" charset="77"/>
              </a:rPr>
              <a:t> za </a:t>
            </a:r>
            <a:r>
              <a:rPr lang="en-GB" dirty="0" err="1">
                <a:latin typeface="Gill Sans MT" panose="020B0502020104020203" pitchFamily="34" charset="77"/>
              </a:rPr>
              <a:t>njen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neuspeh</a:t>
            </a:r>
            <a:r>
              <a:rPr lang="en-GB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dirty="0" err="1">
                <a:latin typeface="Gill Sans MT" panose="020B0502020104020203" pitchFamily="34" charset="77"/>
              </a:rPr>
              <a:t>Lojalnost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investitora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ima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veliki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značaj</a:t>
            </a:r>
            <a:r>
              <a:rPr lang="en-GB" dirty="0">
                <a:latin typeface="Gill Sans MT" panose="020B0502020104020203" pitchFamily="34" charset="77"/>
              </a:rPr>
              <a:t> za </a:t>
            </a:r>
            <a:r>
              <a:rPr lang="en-GB" dirty="0" err="1">
                <a:latin typeface="Gill Sans MT" panose="020B0502020104020203" pitchFamily="34" charset="77"/>
              </a:rPr>
              <a:t>kompaniju</a:t>
            </a:r>
            <a:r>
              <a:rPr lang="en-GB" dirty="0">
                <a:latin typeface="Gill Sans MT" panose="020B0502020104020203" pitchFamily="34" charset="77"/>
              </a:rPr>
              <a:t>, s </a:t>
            </a:r>
            <a:r>
              <a:rPr lang="en-GB" dirty="0" err="1">
                <a:latin typeface="Gill Sans MT" panose="020B0502020104020203" pitchFamily="34" charset="77"/>
              </a:rPr>
              <a:t>obzirom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</a:t>
            </a:r>
            <a:r>
              <a:rPr lang="en-GB" dirty="0">
                <a:latin typeface="Gill Sans MT" panose="020B0502020104020203" pitchFamily="34" charset="77"/>
              </a:rPr>
              <a:t> to da </a:t>
            </a:r>
            <a:r>
              <a:rPr lang="en-GB" dirty="0" err="1">
                <a:latin typeface="Gill Sans MT" panose="020B0502020104020203" pitchFamily="34" charset="77"/>
              </a:rPr>
              <a:t>ona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može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uticati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dužinu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držanja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akcija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kupovinu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dodatnih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akcija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te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kompanije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ili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savetovanje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drugih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investitora</a:t>
            </a:r>
            <a:r>
              <a:rPr lang="en-GB" dirty="0">
                <a:latin typeface="Gill Sans MT" panose="020B0502020104020203" pitchFamily="34" charset="77"/>
              </a:rPr>
              <a:t> da </a:t>
            </a:r>
            <a:r>
              <a:rPr lang="en-GB" dirty="0" err="1">
                <a:latin typeface="Gill Sans MT" panose="020B0502020104020203" pitchFamily="34" charset="77"/>
              </a:rPr>
              <a:t>kupuju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akcije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te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kompanije</a:t>
            </a:r>
            <a:r>
              <a:rPr lang="en-GB" dirty="0">
                <a:latin typeface="Gill Sans MT" panose="020B0502020104020203" pitchFamily="34" charset="77"/>
              </a:rPr>
              <a:t>. U </a:t>
            </a:r>
            <a:r>
              <a:rPr lang="en-GB" dirty="0" err="1">
                <a:latin typeface="Gill Sans MT" panose="020B0502020104020203" pitchFamily="34" charset="77"/>
              </a:rPr>
              <a:t>osnovi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lojalnosti</a:t>
            </a:r>
            <a:r>
              <a:rPr lang="en-GB" dirty="0">
                <a:latin typeface="Gill Sans MT" panose="020B0502020104020203" pitchFamily="34" charset="77"/>
              </a:rPr>
              <a:t> se </a:t>
            </a:r>
            <a:r>
              <a:rPr lang="en-GB" dirty="0" err="1">
                <a:latin typeface="Gill Sans MT" panose="020B0502020104020203" pitchFamily="34" charset="77"/>
              </a:rPr>
              <a:t>nalazi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zadovoljstvo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investitora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proističe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iz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stepena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podudarnosti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između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očekivanja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iskustva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kompanijom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odnosno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reputacija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kompanije</a:t>
            </a:r>
            <a:r>
              <a:rPr lang="en-GB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3928775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38EE3-008B-214F-A921-D03C8DC29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ODNOSI SA INVESTITORIMA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D7049-44E0-E841-9ACE-779C7B940C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Zahvaljujući dobroj reputaciji, kompanije mogu da stvaraju efikasne odnose sa investitorima što može dovesti do povećane potražnje za akcijama kompanije (samim tim sticanja dodatnog kapitala), dodatnih ulaganja u nju, što će posledično uticati na njenu profitabilnost, stabilnost finansijskog poslovanja i dostizanje željene pozicije na tržištu.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Takođe, potrebno je uzeti u obzir činjenicu da informacije vezane za finansije nisu jedina vrsta informacija koje investitori uzimaju u obzir kada se odlučuju za ulaganje finansijskih sredstava. U ovom procesu analiziraju se različiti aspekti poslovanja kompanije i njene aktivnosti sa ciljem da se prikupe svi potrebni podaci kako bi rizik ulaganja bio sveden na minimum.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dirty="0" err="1">
                <a:latin typeface="Gill Sans MT" panose="020B0502020104020203" pitchFamily="34" charset="77"/>
              </a:rPr>
              <a:t>Dakle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investitori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imaju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tendenciju</a:t>
            </a:r>
            <a:r>
              <a:rPr lang="en-GB" dirty="0">
                <a:latin typeface="Gill Sans MT" panose="020B0502020104020203" pitchFamily="34" charset="77"/>
              </a:rPr>
              <a:t> da </a:t>
            </a:r>
            <a:r>
              <a:rPr lang="en-GB" dirty="0" err="1">
                <a:latin typeface="Gill Sans MT" panose="020B0502020104020203" pitchFamily="34" charset="77"/>
              </a:rPr>
              <a:t>posmatraju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kompanije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dobrom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reputacijom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kao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mogućnost</a:t>
            </a:r>
            <a:r>
              <a:rPr lang="en-GB" dirty="0">
                <a:latin typeface="Gill Sans MT" panose="020B0502020104020203" pitchFamily="34" charset="77"/>
              </a:rPr>
              <a:t> za dobra </a:t>
            </a:r>
            <a:r>
              <a:rPr lang="en-GB" dirty="0" err="1">
                <a:latin typeface="Gill Sans MT" panose="020B0502020104020203" pitchFamily="34" charset="77"/>
              </a:rPr>
              <a:t>investiciona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ulaganja</a:t>
            </a:r>
            <a:r>
              <a:rPr lang="en-GB" dirty="0">
                <a:latin typeface="Gill Sans MT" panose="020B0502020104020203" pitchFamily="34" charset="77"/>
              </a:rPr>
              <a:t>. </a:t>
            </a:r>
          </a:p>
          <a:p>
            <a:pPr>
              <a:buClrTx/>
              <a:buFont typeface="Wingdings" pitchFamily="2" charset="2"/>
              <a:buChar char="Ø"/>
            </a:pPr>
            <a:endParaRPr lang="en-R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7582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CC65A-0346-124E-81A4-D6867F49C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ODNOSI SA INVESTITORIMA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79C5B-6AD2-E54F-927E-E47E6DA3F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808922"/>
            <a:ext cx="9601200" cy="4283765"/>
          </a:xfrm>
        </p:spPr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GB" dirty="0" err="1">
                <a:latin typeface="Gill Sans MT" panose="020B0502020104020203" pitchFamily="34" charset="77"/>
              </a:rPr>
              <a:t>Kvalitetne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komunikacije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kompanije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jedan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su</a:t>
            </a:r>
            <a:r>
              <a:rPr lang="en-GB" dirty="0">
                <a:latin typeface="Gill Sans MT" panose="020B0502020104020203" pitchFamily="34" charset="77"/>
              </a:rPr>
              <a:t> od </a:t>
            </a:r>
            <a:r>
              <a:rPr lang="en-GB" dirty="0" err="1">
                <a:latin typeface="Gill Sans MT" panose="020B0502020104020203" pitchFamily="34" charset="77"/>
              </a:rPr>
              <a:t>najvažnijih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faktora</a:t>
            </a:r>
            <a:r>
              <a:rPr lang="en-GB" dirty="0">
                <a:latin typeface="Gill Sans MT" panose="020B0502020104020203" pitchFamily="34" charset="77"/>
              </a:rPr>
              <a:t> u </a:t>
            </a:r>
            <a:r>
              <a:rPr lang="en-GB" dirty="0" err="1">
                <a:latin typeface="Gill Sans MT" panose="020B0502020104020203" pitchFamily="34" charset="77"/>
              </a:rPr>
              <a:t>postizanju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željenih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odnosa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investitorima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pri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čemu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komunikacija</a:t>
            </a:r>
            <a:r>
              <a:rPr lang="en-GB" dirty="0">
                <a:latin typeface="Gill Sans MT" panose="020B0502020104020203" pitchFamily="34" charset="77"/>
              </a:rPr>
              <a:t> mora da </a:t>
            </a:r>
            <a:r>
              <a:rPr lang="en-GB" dirty="0" err="1">
                <a:latin typeface="Gill Sans MT" panose="020B0502020104020203" pitchFamily="34" charset="77"/>
              </a:rPr>
              <a:t>bude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dvosmerna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kontinuinirana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proaktivna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raznovrsna</a:t>
            </a:r>
            <a:r>
              <a:rPr lang="en-GB" dirty="0">
                <a:latin typeface="Gill Sans MT" panose="020B0502020104020203" pitchFamily="34" charset="77"/>
              </a:rPr>
              <a:t>. 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dirty="0" err="1">
                <a:latin typeface="Gill Sans MT" panose="020B0502020104020203" pitchFamily="34" charset="77"/>
              </a:rPr>
              <a:t>Kompanije</a:t>
            </a:r>
            <a:r>
              <a:rPr lang="en-GB" dirty="0">
                <a:latin typeface="Gill Sans MT" panose="020B0502020104020203" pitchFamily="34" charset="77"/>
              </a:rPr>
              <a:t> se </a:t>
            </a:r>
            <a:r>
              <a:rPr lang="en-GB" dirty="0" err="1">
                <a:latin typeface="Gill Sans MT" panose="020B0502020104020203" pitchFamily="34" charset="77"/>
              </a:rPr>
              <a:t>danas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susreću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sa</a:t>
            </a:r>
            <a:r>
              <a:rPr lang="en-GB" dirty="0">
                <a:latin typeface="Gill Sans MT" panose="020B0502020104020203" pitchFamily="34" charset="77"/>
              </a:rPr>
              <a:t> dobro </a:t>
            </a:r>
            <a:r>
              <a:rPr lang="en-GB" dirty="0" err="1">
                <a:latin typeface="Gill Sans MT" panose="020B0502020104020203" pitchFamily="34" charset="77"/>
              </a:rPr>
              <a:t>informisanim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zahtevnim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investitorima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usled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čega</a:t>
            </a:r>
            <a:r>
              <a:rPr lang="en-GB" dirty="0">
                <a:latin typeface="Gill Sans MT" panose="020B0502020104020203" pitchFamily="34" charset="77"/>
              </a:rPr>
              <a:t> je od </a:t>
            </a:r>
            <a:r>
              <a:rPr lang="en-GB" dirty="0" err="1">
                <a:latin typeface="Gill Sans MT" panose="020B0502020104020203" pitchFamily="34" charset="77"/>
              </a:rPr>
              <a:t>posebnog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značaja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poznavanje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karakteristika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osobina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investitora</a:t>
            </a:r>
            <a:r>
              <a:rPr lang="en-GB" dirty="0">
                <a:latin typeface="Gill Sans MT" panose="020B0502020104020203" pitchFamily="34" charset="77"/>
              </a:rPr>
              <a:t>, s </a:t>
            </a:r>
            <a:r>
              <a:rPr lang="en-GB" dirty="0" err="1">
                <a:latin typeface="Gill Sans MT" panose="020B0502020104020203" pitchFamily="34" charset="77"/>
              </a:rPr>
              <a:t>obzirom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</a:t>
            </a:r>
            <a:r>
              <a:rPr lang="en-GB" dirty="0">
                <a:latin typeface="Gill Sans MT" panose="020B0502020104020203" pitchFamily="34" charset="77"/>
              </a:rPr>
              <a:t> to da se </a:t>
            </a:r>
            <a:r>
              <a:rPr lang="en-GB" dirty="0" err="1">
                <a:latin typeface="Gill Sans MT" panose="020B0502020104020203" pitchFamily="34" charset="77"/>
              </a:rPr>
              <a:t>oni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razlikuju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prema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načinu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</a:t>
            </a:r>
            <a:r>
              <a:rPr lang="en-GB" dirty="0">
                <a:latin typeface="Gill Sans MT" panose="020B0502020104020203" pitchFamily="34" charset="77"/>
              </a:rPr>
              <a:t> koji </a:t>
            </a:r>
            <a:r>
              <a:rPr lang="en-GB" dirty="0" err="1">
                <a:latin typeface="Gill Sans MT" panose="020B0502020104020203" pitchFamily="34" charset="77"/>
              </a:rPr>
              <a:t>primaju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informacije</a:t>
            </a:r>
            <a:r>
              <a:rPr lang="en-GB" dirty="0">
                <a:latin typeface="Gill Sans MT" panose="020B0502020104020203" pitchFamily="34" charset="77"/>
              </a:rPr>
              <a:t>. 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dirty="0" err="1">
                <a:latin typeface="Gill Sans MT" panose="020B0502020104020203" pitchFamily="34" charset="77"/>
              </a:rPr>
              <a:t>Transparentnost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finansijskog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izveštavanja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predstavlja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glavnu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determinantu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kod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donošenja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odluke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investitora</a:t>
            </a:r>
            <a:r>
              <a:rPr lang="en-GB" dirty="0">
                <a:latin typeface="Gill Sans MT" panose="020B0502020104020203" pitchFamily="34" charset="77"/>
              </a:rPr>
              <a:t> o </a:t>
            </a:r>
            <a:r>
              <a:rPr lang="en-GB" dirty="0" err="1">
                <a:latin typeface="Gill Sans MT" panose="020B0502020104020203" pitchFamily="34" charset="77"/>
              </a:rPr>
              <a:t>ulaganjima</a:t>
            </a:r>
            <a:r>
              <a:rPr lang="en-GB" dirty="0">
                <a:latin typeface="Gill Sans MT" panose="020B0502020104020203" pitchFamily="34" charset="77"/>
              </a:rPr>
              <a:t>. </a:t>
            </a:r>
            <a:r>
              <a:rPr lang="en-GB" dirty="0" err="1">
                <a:latin typeface="Gill Sans MT" panose="020B0502020104020203" pitchFamily="34" charset="77"/>
              </a:rPr>
              <a:t>Kako</a:t>
            </a:r>
            <a:r>
              <a:rPr lang="en-GB" dirty="0">
                <a:latin typeface="Gill Sans MT" panose="020B0502020104020203" pitchFamily="34" charset="77"/>
              </a:rPr>
              <a:t> je </a:t>
            </a:r>
            <a:r>
              <a:rPr lang="en-GB" dirty="0" err="1">
                <a:latin typeface="Gill Sans MT" panose="020B0502020104020203" pitchFamily="34" charset="77"/>
              </a:rPr>
              <a:t>blagovremeni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transparentan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pristup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praćen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adekvatnom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komunikacijom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investitorima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akcionarima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kompanije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neophodan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važno</a:t>
            </a:r>
            <a:r>
              <a:rPr lang="en-GB" dirty="0">
                <a:latin typeface="Gill Sans MT" panose="020B0502020104020203" pitchFamily="34" charset="77"/>
              </a:rPr>
              <a:t> je da </a:t>
            </a:r>
            <a:r>
              <a:rPr lang="en-GB" dirty="0" err="1">
                <a:latin typeface="Gill Sans MT" panose="020B0502020104020203" pitchFamily="34" charset="77"/>
              </a:rPr>
              <a:t>im</a:t>
            </a:r>
            <a:r>
              <a:rPr lang="en-GB" dirty="0">
                <a:latin typeface="Gill Sans MT" panose="020B0502020104020203" pitchFamily="34" charset="77"/>
              </a:rPr>
              <a:t> se </a:t>
            </a:r>
            <a:r>
              <a:rPr lang="en-GB" dirty="0" err="1">
                <a:latin typeface="Gill Sans MT" panose="020B0502020104020203" pitchFamily="34" charset="77"/>
              </a:rPr>
              <a:t>obezbede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neophodne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informacije</a:t>
            </a:r>
            <a:r>
              <a:rPr lang="en-GB" dirty="0">
                <a:latin typeface="Gill Sans MT" panose="020B0502020104020203" pitchFamily="34" charset="77"/>
              </a:rPr>
              <a:t>, od </a:t>
            </a:r>
            <a:r>
              <a:rPr lang="en-GB" dirty="0" err="1">
                <a:latin typeface="Gill Sans MT" panose="020B0502020104020203" pitchFamily="34" charset="77"/>
              </a:rPr>
              <a:t>strategija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kompanije</a:t>
            </a:r>
            <a:r>
              <a:rPr lang="en-GB" dirty="0">
                <a:latin typeface="Gill Sans MT" panose="020B0502020104020203" pitchFamily="34" charset="77"/>
              </a:rPr>
              <a:t> do </a:t>
            </a:r>
            <a:r>
              <a:rPr lang="en-GB" dirty="0" err="1">
                <a:latin typeface="Gill Sans MT" panose="020B0502020104020203" pitchFamily="34" charset="77"/>
              </a:rPr>
              <a:t>periodičnih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izveštaja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rezultata</a:t>
            </a:r>
            <a:r>
              <a:rPr lang="en-GB" dirty="0">
                <a:latin typeface="Gill Sans MT" panose="020B0502020104020203" pitchFamily="34" charset="77"/>
              </a:rPr>
              <a:t>. </a:t>
            </a:r>
            <a:r>
              <a:rPr lang="en-GB" dirty="0" err="1">
                <a:latin typeface="Gill Sans MT" panose="020B0502020104020203" pitchFamily="34" charset="77"/>
              </a:rPr>
              <a:t>Upravo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iz</a:t>
            </a:r>
            <a:r>
              <a:rPr lang="en-GB" dirty="0">
                <a:latin typeface="Gill Sans MT" panose="020B0502020104020203" pitchFamily="34" charset="77"/>
              </a:rPr>
              <a:t> tog </a:t>
            </a:r>
            <a:r>
              <a:rPr lang="en-GB" dirty="0" err="1">
                <a:latin typeface="Gill Sans MT" panose="020B0502020104020203" pitchFamily="34" charset="77"/>
              </a:rPr>
              <a:t>razloga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kompanije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drže</a:t>
            </a:r>
            <a:r>
              <a:rPr lang="en-GB" dirty="0">
                <a:latin typeface="Gill Sans MT" panose="020B0502020104020203" pitchFamily="34" charset="77"/>
              </a:rPr>
              <a:t> do </a:t>
            </a:r>
            <a:r>
              <a:rPr lang="en-GB" dirty="0" err="1">
                <a:latin typeface="Gill Sans MT" panose="020B0502020104020203" pitchFamily="34" charset="77"/>
              </a:rPr>
              <a:t>svoje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reputacije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uspostavljaju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odeljenje</a:t>
            </a:r>
            <a:r>
              <a:rPr lang="en-GB" dirty="0">
                <a:latin typeface="Gill Sans MT" panose="020B0502020104020203" pitchFamily="34" charset="77"/>
              </a:rPr>
              <a:t> za </a:t>
            </a:r>
            <a:r>
              <a:rPr lang="en-GB" dirty="0" err="1">
                <a:latin typeface="Gill Sans MT" panose="020B0502020104020203" pitchFamily="34" charset="77"/>
              </a:rPr>
              <a:t>odnose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investitorima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kako</a:t>
            </a:r>
            <a:r>
              <a:rPr lang="en-GB" dirty="0">
                <a:latin typeface="Gill Sans MT" panose="020B0502020104020203" pitchFamily="34" charset="77"/>
              </a:rPr>
              <a:t> bi </a:t>
            </a:r>
            <a:r>
              <a:rPr lang="en-GB" dirty="0" err="1">
                <a:latin typeface="Gill Sans MT" panose="020B0502020104020203" pitchFamily="34" charset="77"/>
              </a:rPr>
              <a:t>zadovoljile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njihove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potrebe</a:t>
            </a:r>
            <a:r>
              <a:rPr lang="en-GB" dirty="0">
                <a:latin typeface="Gill Sans MT" panose="020B0502020104020203" pitchFamily="34" charset="77"/>
              </a:rPr>
              <a:t> za </a:t>
            </a:r>
            <a:r>
              <a:rPr lang="en-GB" dirty="0" err="1">
                <a:latin typeface="Gill Sans MT" panose="020B0502020104020203" pitchFamily="34" charset="77"/>
              </a:rPr>
              <a:t>informacijama</a:t>
            </a:r>
            <a:r>
              <a:rPr lang="en-GB" dirty="0">
                <a:latin typeface="Gill Sans MT" panose="020B0502020104020203" pitchFamily="34" charset="77"/>
              </a:rPr>
              <a:t>. </a:t>
            </a:r>
          </a:p>
          <a:p>
            <a:pPr>
              <a:buClrTx/>
              <a:buFont typeface="Wingdings" pitchFamily="2" charset="2"/>
              <a:buChar char="Ø"/>
            </a:pPr>
            <a:endParaRPr lang="en-GB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807650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BD801-3A17-ED4D-BB5A-C35899882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ODNOSI SA INVESTITORIMA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3470D8-6179-154A-AEEC-C0EBE1CF0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7" y="1981201"/>
            <a:ext cx="10863469" cy="4121425"/>
          </a:xfrm>
        </p:spPr>
        <p:txBody>
          <a:bodyPr>
            <a:normAutofit lnSpcReduction="10000"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Postoje različiti instrumenti za informisanje investitora o finansijskim i drugim relevantnim aspektima poslovanja kompanije, kao što su: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Saopštenja za javnost nakon završetka svakog kvartala putem kojih se zainteresovana javnost informiše o postignutim finansijskim rezultatima (od posebnog značaja je da se ova saopštenja, pored medija, šalju direktno investitorima);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Konferencije za medije koji prate ovu temu;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Direktni sastanci top menadžmenta sa investitorima;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Pisma izvršnog direktora akcionarima;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Elektronska pošta, newsletter, video konferencije, digitalne platforme (kao što je </a:t>
            </a:r>
            <a:r>
              <a:rPr lang="en-GB" i="1" dirty="0" err="1">
                <a:latin typeface="Gill Sans MT" panose="020B0502020104020203" pitchFamily="34" charset="77"/>
              </a:rPr>
              <a:t>eXtensible</a:t>
            </a:r>
            <a:r>
              <a:rPr lang="en-GB" i="1" dirty="0">
                <a:latin typeface="Gill Sans MT" panose="020B0502020104020203" pitchFamily="34" charset="77"/>
              </a:rPr>
              <a:t> Business Reporting Language – XBRL), </a:t>
            </a:r>
            <a:r>
              <a:rPr lang="en-GB" dirty="0">
                <a:latin typeface="Gill Sans MT" panose="020B0502020104020203" pitchFamily="34" charset="77"/>
              </a:rPr>
              <a:t>web </a:t>
            </a:r>
            <a:r>
              <a:rPr lang="en-GB" dirty="0" err="1">
                <a:latin typeface="Gill Sans MT" panose="020B0502020104020203" pitchFamily="34" charset="77"/>
              </a:rPr>
              <a:t>stranica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ali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različitih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društvenih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medija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mreža</a:t>
            </a:r>
            <a:r>
              <a:rPr lang="en-GB" dirty="0">
                <a:latin typeface="Gill Sans MT" panose="020B0502020104020203" pitchFamily="34" charset="77"/>
              </a:rPr>
              <a:t> (Facebook, Twitter, LinkedIn, </a:t>
            </a:r>
            <a:r>
              <a:rPr lang="en-GB" dirty="0" err="1">
                <a:latin typeface="Gill Sans MT" panose="020B0502020104020203" pitchFamily="34" charset="77"/>
              </a:rPr>
              <a:t>StockTwits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dr.</a:t>
            </a:r>
            <a:r>
              <a:rPr lang="en-GB" dirty="0">
                <a:latin typeface="Gill Sans MT" panose="020B0502020104020203" pitchFamily="34" charset="77"/>
              </a:rPr>
              <a:t>)</a:t>
            </a:r>
          </a:p>
          <a:p>
            <a:pPr>
              <a:buClrTx/>
              <a:buFont typeface="Wingdings" pitchFamily="2" charset="2"/>
              <a:buChar char="ü"/>
            </a:pPr>
            <a:endParaRPr lang="en-R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8412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801D1-851F-EC4F-95D7-3FCCF5CE5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ODNOSI SA INVESTITORIMA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AC7F5-C435-064A-8624-9FEB2FA1E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Sa druge strane, pored kompanija, dobri odnosi sa investitorima imaju pozitivne implikacije i na turističke destinacije.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dirty="0">
                <a:latin typeface="Gill Sans MT" panose="020B0502020104020203" pitchFamily="34" charset="77"/>
              </a:rPr>
              <a:t>U tom </a:t>
            </a:r>
            <a:r>
              <a:rPr lang="en-GB" dirty="0" err="1">
                <a:latin typeface="Gill Sans MT" panose="020B0502020104020203" pitchFamily="34" charset="77"/>
              </a:rPr>
              <a:t>smislu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jedna</a:t>
            </a:r>
            <a:r>
              <a:rPr lang="en-GB" dirty="0">
                <a:latin typeface="Gill Sans MT" panose="020B0502020104020203" pitchFamily="34" charset="77"/>
              </a:rPr>
              <a:t> od </a:t>
            </a:r>
            <a:r>
              <a:rPr lang="en-GB" dirty="0" err="1">
                <a:latin typeface="Gill Sans MT" panose="020B0502020104020203" pitchFamily="34" charset="77"/>
              </a:rPr>
              <a:t>najznačjnijih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strateških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aktivnosti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odnosa</a:t>
            </a:r>
            <a:r>
              <a:rPr lang="en-GB" dirty="0">
                <a:latin typeface="Gill Sans MT" panose="020B0502020104020203" pitchFamily="34" charset="77"/>
              </a:rPr>
              <a:t> s </a:t>
            </a:r>
            <a:r>
              <a:rPr lang="en-GB" dirty="0" err="1">
                <a:latin typeface="Gill Sans MT" panose="020B0502020104020203" pitchFamily="34" charset="77"/>
              </a:rPr>
              <a:t>javnošću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odnosi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investitorima</a:t>
            </a:r>
            <a:r>
              <a:rPr lang="en-GB" dirty="0">
                <a:latin typeface="Gill Sans MT" panose="020B0502020104020203" pitchFamily="34" charset="77"/>
              </a:rPr>
              <a:t> koji </a:t>
            </a:r>
            <a:r>
              <a:rPr lang="en-GB" dirty="0" err="1">
                <a:latin typeface="Gill Sans MT" panose="020B0502020104020203" pitchFamily="34" charset="77"/>
              </a:rPr>
              <a:t>treba</a:t>
            </a:r>
            <a:r>
              <a:rPr lang="en-GB" dirty="0">
                <a:latin typeface="Gill Sans MT" panose="020B0502020104020203" pitchFamily="34" charset="77"/>
              </a:rPr>
              <a:t> da </a:t>
            </a:r>
            <a:r>
              <a:rPr lang="en-GB" dirty="0" err="1">
                <a:latin typeface="Gill Sans MT" panose="020B0502020104020203" pitchFamily="34" charset="77"/>
              </a:rPr>
              <a:t>putem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uspostavljanja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održavanja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kvalitetnih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odnosa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dvosmernom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komunikacijom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baziranom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dijalogu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obezbede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potrebne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preduslove</a:t>
            </a:r>
            <a:r>
              <a:rPr lang="en-GB" dirty="0">
                <a:latin typeface="Gill Sans MT" panose="020B0502020104020203" pitchFamily="34" charset="77"/>
              </a:rPr>
              <a:t> za </a:t>
            </a:r>
            <a:r>
              <a:rPr lang="en-GB" dirty="0" err="1">
                <a:latin typeface="Gill Sans MT" panose="020B0502020104020203" pitchFamily="34" charset="77"/>
              </a:rPr>
              <a:t>kvalitetne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investicije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neophodan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kapital</a:t>
            </a:r>
            <a:r>
              <a:rPr lang="en-GB" dirty="0">
                <a:latin typeface="Gill Sans MT" panose="020B0502020104020203" pitchFamily="34" charset="77"/>
              </a:rPr>
              <a:t> za </a:t>
            </a:r>
            <a:r>
              <a:rPr lang="en-GB" dirty="0" err="1">
                <a:latin typeface="Gill Sans MT" panose="020B0502020104020203" pitchFamily="34" charset="77"/>
              </a:rPr>
              <a:t>nesmetano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funkcionisanje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destinacije</a:t>
            </a:r>
            <a:r>
              <a:rPr lang="en-GB" dirty="0">
                <a:latin typeface="Gill Sans MT" panose="020B0502020104020203" pitchFamily="34" charset="77"/>
              </a:rPr>
              <a:t>, pre </a:t>
            </a:r>
            <a:r>
              <a:rPr lang="en-GB" dirty="0" err="1">
                <a:latin typeface="Gill Sans MT" panose="020B0502020104020203" pitchFamily="34" charset="77"/>
              </a:rPr>
              <a:t>svega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kroz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ulaganja</a:t>
            </a:r>
            <a:r>
              <a:rPr lang="en-GB" dirty="0">
                <a:latin typeface="Gill Sans MT" panose="020B0502020104020203" pitchFamily="34" charset="77"/>
              </a:rPr>
              <a:t> u </a:t>
            </a:r>
            <a:r>
              <a:rPr lang="en-GB" dirty="0" err="1">
                <a:latin typeface="Gill Sans MT" panose="020B0502020104020203" pitchFamily="34" charset="77"/>
              </a:rPr>
              <a:t>turističke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atrakcije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infrastrukturu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grada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saobraćajnu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infrastrukturu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dr.</a:t>
            </a:r>
            <a:endParaRPr lang="en-GB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endParaRPr lang="en-R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24122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82FAA-0A8D-0A44-AE8F-D38690F07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ODNOSI SA INVESTITORIMA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8B7E6-C5E1-5948-ADD5-3B9AEAC38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035" y="1759226"/>
            <a:ext cx="10303565" cy="4333461"/>
          </a:xfrm>
        </p:spPr>
        <p:txBody>
          <a:bodyPr>
            <a:normAutofit fontScale="92500" lnSpcReduction="10000"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GB" sz="2200" dirty="0" err="1">
                <a:latin typeface="Gill Sans MT" panose="020B0502020104020203" pitchFamily="34" charset="77"/>
              </a:rPr>
              <a:t>Konkurentnost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turističke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destinacije</a:t>
            </a:r>
            <a:r>
              <a:rPr lang="en-GB" sz="2200" dirty="0">
                <a:latin typeface="Gill Sans MT" panose="020B0502020104020203" pitchFamily="34" charset="77"/>
              </a:rPr>
              <a:t> u </a:t>
            </a:r>
            <a:r>
              <a:rPr lang="en-GB" sz="2200" dirty="0" err="1">
                <a:latin typeface="Gill Sans MT" panose="020B0502020104020203" pitchFamily="34" charset="77"/>
              </a:rPr>
              <a:t>velikoj</a:t>
            </a:r>
            <a:r>
              <a:rPr lang="en-GB" sz="2200" dirty="0">
                <a:latin typeface="Gill Sans MT" panose="020B0502020104020203" pitchFamily="34" charset="77"/>
              </a:rPr>
              <a:t> meri </a:t>
            </a:r>
            <a:r>
              <a:rPr lang="en-GB" sz="2200" dirty="0" err="1">
                <a:latin typeface="Gill Sans MT" panose="020B0502020104020203" pitchFamily="34" charset="77"/>
              </a:rPr>
              <a:t>zavisi</a:t>
            </a:r>
            <a:r>
              <a:rPr lang="en-GB" sz="2200" dirty="0">
                <a:latin typeface="Gill Sans MT" panose="020B0502020104020203" pitchFamily="34" charset="77"/>
              </a:rPr>
              <a:t> od </a:t>
            </a:r>
            <a:r>
              <a:rPr lang="en-GB" sz="2200" dirty="0" err="1">
                <a:latin typeface="Gill Sans MT" panose="020B0502020104020203" pitchFamily="34" charset="77"/>
              </a:rPr>
              <a:t>strateškog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pristupa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razvoju</a:t>
            </a:r>
            <a:r>
              <a:rPr lang="en-GB" sz="2200" dirty="0">
                <a:latin typeface="Gill Sans MT" panose="020B0502020104020203" pitchFamily="34" charset="77"/>
              </a:rPr>
              <a:t> i </a:t>
            </a:r>
            <a:r>
              <a:rPr lang="en-GB" sz="2200" dirty="0" err="1">
                <a:latin typeface="Gill Sans MT" panose="020B0502020104020203" pitchFamily="34" charset="77"/>
              </a:rPr>
              <a:t>valorizaciji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turističkih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atrakcija</a:t>
            </a:r>
            <a:r>
              <a:rPr lang="en-GB" sz="2200" dirty="0">
                <a:latin typeface="Gill Sans MT" panose="020B0502020104020203" pitchFamily="34" charset="77"/>
              </a:rPr>
              <a:t>, </a:t>
            </a:r>
            <a:r>
              <a:rPr lang="en-GB" sz="2200" dirty="0" err="1">
                <a:latin typeface="Gill Sans MT" panose="020B0502020104020203" pitchFamily="34" charset="77"/>
              </a:rPr>
              <a:t>kao</a:t>
            </a:r>
            <a:r>
              <a:rPr lang="en-GB" sz="2200" dirty="0">
                <a:latin typeface="Gill Sans MT" panose="020B0502020104020203" pitchFamily="34" charset="77"/>
              </a:rPr>
              <a:t> i </a:t>
            </a:r>
            <a:r>
              <a:rPr lang="en-GB" sz="2200" dirty="0" err="1">
                <a:latin typeface="Gill Sans MT" panose="020B0502020104020203" pitchFamily="34" charset="77"/>
              </a:rPr>
              <a:t>unapređenju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infrastrukture</a:t>
            </a:r>
            <a:r>
              <a:rPr lang="en-GB" sz="2200" dirty="0">
                <a:latin typeface="Gill Sans MT" panose="020B0502020104020203" pitchFamily="34" charset="77"/>
              </a:rPr>
              <a:t>. 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sz="2200" dirty="0" err="1">
                <a:latin typeface="Gill Sans MT" panose="020B0502020104020203" pitchFamily="34" charset="77"/>
              </a:rPr>
              <a:t>Međutim</a:t>
            </a:r>
            <a:r>
              <a:rPr lang="en-GB" sz="2200" dirty="0">
                <a:latin typeface="Gill Sans MT" panose="020B0502020104020203" pitchFamily="34" charset="77"/>
              </a:rPr>
              <a:t>, </a:t>
            </a:r>
            <a:r>
              <a:rPr lang="en-GB" sz="2200" dirty="0" err="1">
                <a:latin typeface="Gill Sans MT" panose="020B0502020104020203" pitchFamily="34" charset="77"/>
              </a:rPr>
              <a:t>često</a:t>
            </a:r>
            <a:r>
              <a:rPr lang="en-GB" sz="2200" dirty="0">
                <a:latin typeface="Gill Sans MT" panose="020B0502020104020203" pitchFamily="34" charset="77"/>
              </a:rPr>
              <a:t> se </a:t>
            </a:r>
            <a:r>
              <a:rPr lang="en-GB" sz="2200" dirty="0" err="1">
                <a:latin typeface="Gill Sans MT" panose="020B0502020104020203" pitchFamily="34" charset="77"/>
              </a:rPr>
              <a:t>javlja</a:t>
            </a:r>
            <a:r>
              <a:rPr lang="en-GB" sz="2200" dirty="0">
                <a:latin typeface="Gill Sans MT" panose="020B0502020104020203" pitchFamily="34" charset="77"/>
              </a:rPr>
              <a:t> problem </a:t>
            </a:r>
            <a:r>
              <a:rPr lang="en-GB" sz="2200" dirty="0" err="1">
                <a:latin typeface="Gill Sans MT" panose="020B0502020104020203" pitchFamily="34" charset="77"/>
              </a:rPr>
              <a:t>pribavljanja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dodatnih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finansijskih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sredstava</a:t>
            </a:r>
            <a:r>
              <a:rPr lang="en-GB" sz="2200" dirty="0">
                <a:latin typeface="Gill Sans MT" panose="020B0502020104020203" pitchFamily="34" charset="77"/>
              </a:rPr>
              <a:t> koji bi </a:t>
            </a:r>
            <a:r>
              <a:rPr lang="en-GB" sz="2200" dirty="0" err="1">
                <a:latin typeface="Gill Sans MT" panose="020B0502020104020203" pitchFamily="34" charset="77"/>
              </a:rPr>
              <a:t>bili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uloženi</a:t>
            </a:r>
            <a:r>
              <a:rPr lang="en-GB" sz="2200" dirty="0">
                <a:latin typeface="Gill Sans MT" panose="020B0502020104020203" pitchFamily="34" charset="77"/>
              </a:rPr>
              <a:t> u </a:t>
            </a:r>
            <a:r>
              <a:rPr lang="en-GB" sz="2200" dirty="0" err="1">
                <a:latin typeface="Gill Sans MT" panose="020B0502020104020203" pitchFamily="34" charset="77"/>
              </a:rPr>
              <a:t>nove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infrastrukturne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projekte</a:t>
            </a:r>
            <a:r>
              <a:rPr lang="en-GB" sz="2200" dirty="0">
                <a:latin typeface="Gill Sans MT" panose="020B0502020104020203" pitchFamily="34" charset="77"/>
              </a:rPr>
              <a:t> koji za </a:t>
            </a:r>
            <a:r>
              <a:rPr lang="en-GB" sz="2200" dirty="0" err="1">
                <a:latin typeface="Gill Sans MT" panose="020B0502020104020203" pitchFamily="34" charset="77"/>
              </a:rPr>
              <a:t>cilj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imaju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poboljšanje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postojeće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ponude</a:t>
            </a:r>
            <a:r>
              <a:rPr lang="en-GB" sz="2200" dirty="0">
                <a:latin typeface="Gill Sans MT" panose="020B0502020104020203" pitchFamily="34" charset="77"/>
              </a:rPr>
              <a:t> za </a:t>
            </a:r>
            <a:r>
              <a:rPr lang="en-GB" sz="2200" dirty="0" err="1">
                <a:latin typeface="Gill Sans MT" panose="020B0502020104020203" pitchFamily="34" charset="77"/>
              </a:rPr>
              <a:t>turiste</a:t>
            </a:r>
            <a:r>
              <a:rPr lang="en-GB" sz="2200" dirty="0">
                <a:latin typeface="Gill Sans MT" panose="020B0502020104020203" pitchFamily="34" charset="77"/>
              </a:rPr>
              <a:t>, od </a:t>
            </a:r>
            <a:r>
              <a:rPr lang="en-GB" sz="2200" dirty="0" err="1">
                <a:latin typeface="Gill Sans MT" panose="020B0502020104020203" pitchFamily="34" charset="77"/>
              </a:rPr>
              <a:t>uređenja</a:t>
            </a:r>
            <a:r>
              <a:rPr lang="en-GB" sz="2200" dirty="0">
                <a:latin typeface="Gill Sans MT" panose="020B0502020104020203" pitchFamily="34" charset="77"/>
              </a:rPr>
              <a:t>/</a:t>
            </a:r>
            <a:r>
              <a:rPr lang="en-GB" sz="2200" dirty="0" err="1">
                <a:latin typeface="Gill Sans MT" panose="020B0502020104020203" pitchFamily="34" charset="77"/>
              </a:rPr>
              <a:t>proširenja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postojeće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saobraćajne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infrastrukture</a:t>
            </a:r>
            <a:r>
              <a:rPr lang="en-GB" sz="2200" dirty="0">
                <a:latin typeface="Gill Sans MT" panose="020B0502020104020203" pitchFamily="34" charset="77"/>
              </a:rPr>
              <a:t> (</a:t>
            </a:r>
            <a:r>
              <a:rPr lang="en-GB" sz="2200" dirty="0" err="1">
                <a:latin typeface="Gill Sans MT" panose="020B0502020104020203" pitchFamily="34" charset="77"/>
              </a:rPr>
              <a:t>putevi</a:t>
            </a:r>
            <a:r>
              <a:rPr lang="en-GB" sz="2200" dirty="0">
                <a:latin typeface="Gill Sans MT" panose="020B0502020104020203" pitchFamily="34" charset="77"/>
              </a:rPr>
              <a:t> koji </a:t>
            </a:r>
            <a:r>
              <a:rPr lang="en-GB" sz="2200" dirty="0" err="1">
                <a:latin typeface="Gill Sans MT" panose="020B0502020104020203" pitchFamily="34" charset="77"/>
              </a:rPr>
              <a:t>vode</a:t>
            </a:r>
            <a:r>
              <a:rPr lang="en-GB" sz="2200" dirty="0">
                <a:latin typeface="Gill Sans MT" panose="020B0502020104020203" pitchFamily="34" charset="77"/>
              </a:rPr>
              <a:t> ka </a:t>
            </a:r>
            <a:r>
              <a:rPr lang="en-GB" sz="2200" dirty="0" err="1">
                <a:latin typeface="Gill Sans MT" panose="020B0502020104020203" pitchFamily="34" charset="77"/>
              </a:rPr>
              <a:t>urbanoj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destinaciji</a:t>
            </a:r>
            <a:r>
              <a:rPr lang="en-GB" sz="2200" dirty="0">
                <a:latin typeface="Gill Sans MT" panose="020B0502020104020203" pitchFamily="34" charset="77"/>
              </a:rPr>
              <a:t>, </a:t>
            </a:r>
            <a:r>
              <a:rPr lang="en-GB" sz="2200" dirty="0" err="1">
                <a:latin typeface="Gill Sans MT" panose="020B0502020104020203" pitchFamily="34" charset="77"/>
              </a:rPr>
              <a:t>kao</a:t>
            </a:r>
            <a:r>
              <a:rPr lang="en-GB" sz="2200" dirty="0">
                <a:latin typeface="Gill Sans MT" panose="020B0502020104020203" pitchFamily="34" charset="77"/>
              </a:rPr>
              <a:t> i </a:t>
            </a:r>
            <a:r>
              <a:rPr lang="en-GB" sz="2200" dirty="0" err="1">
                <a:latin typeface="Gill Sans MT" panose="020B0502020104020203" pitchFamily="34" charset="77"/>
              </a:rPr>
              <a:t>oni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na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samoj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destinaciji</a:t>
            </a:r>
            <a:r>
              <a:rPr lang="en-GB" sz="2200" dirty="0">
                <a:latin typeface="Gill Sans MT" panose="020B0502020104020203" pitchFamily="34" charset="77"/>
              </a:rPr>
              <a:t>, </a:t>
            </a:r>
            <a:r>
              <a:rPr lang="en-GB" sz="2200" dirty="0" err="1">
                <a:latin typeface="Gill Sans MT" panose="020B0502020104020203" pitchFamily="34" charset="77"/>
              </a:rPr>
              <a:t>aerodromi</a:t>
            </a:r>
            <a:r>
              <a:rPr lang="en-GB" sz="2200" dirty="0">
                <a:latin typeface="Gill Sans MT" panose="020B0502020104020203" pitchFamily="34" charset="77"/>
              </a:rPr>
              <a:t>, </a:t>
            </a:r>
            <a:r>
              <a:rPr lang="en-GB" sz="2200" dirty="0" err="1">
                <a:latin typeface="Gill Sans MT" panose="020B0502020104020203" pitchFamily="34" charset="77"/>
              </a:rPr>
              <a:t>autobuske</a:t>
            </a:r>
            <a:r>
              <a:rPr lang="en-GB" sz="2200" dirty="0">
                <a:latin typeface="Gill Sans MT" panose="020B0502020104020203" pitchFamily="34" charset="77"/>
              </a:rPr>
              <a:t> i </a:t>
            </a:r>
            <a:r>
              <a:rPr lang="en-GB" sz="2200" dirty="0" err="1">
                <a:latin typeface="Gill Sans MT" panose="020B0502020104020203" pitchFamily="34" charset="77"/>
              </a:rPr>
              <a:t>železničke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stanice</a:t>
            </a:r>
            <a:r>
              <a:rPr lang="en-GB" sz="2200" dirty="0">
                <a:latin typeface="Gill Sans MT" panose="020B0502020104020203" pitchFamily="34" charset="77"/>
              </a:rPr>
              <a:t>, </a:t>
            </a:r>
            <a:r>
              <a:rPr lang="en-GB" sz="2200" dirty="0" err="1">
                <a:latin typeface="Gill Sans MT" panose="020B0502020104020203" pitchFamily="34" charset="77"/>
              </a:rPr>
              <a:t>gradski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saobraćaj</a:t>
            </a:r>
            <a:r>
              <a:rPr lang="en-GB" sz="2200" dirty="0">
                <a:latin typeface="Gill Sans MT" panose="020B0502020104020203" pitchFamily="34" charset="77"/>
              </a:rPr>
              <a:t>, metro i sl.), </a:t>
            </a:r>
            <a:r>
              <a:rPr lang="en-GB" sz="2200" dirty="0" err="1">
                <a:latin typeface="Gill Sans MT" panose="020B0502020104020203" pitchFamily="34" charset="77"/>
              </a:rPr>
              <a:t>preko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uređenja</a:t>
            </a:r>
            <a:r>
              <a:rPr lang="en-GB" sz="2200" dirty="0">
                <a:latin typeface="Gill Sans MT" panose="020B0502020104020203" pitchFamily="34" charset="77"/>
              </a:rPr>
              <a:t>/</a:t>
            </a:r>
            <a:r>
              <a:rPr lang="en-GB" sz="2200" dirty="0" err="1">
                <a:latin typeface="Gill Sans MT" panose="020B0502020104020203" pitchFamily="34" charset="77"/>
              </a:rPr>
              <a:t>proširenja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smeštajnih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kapaciteta</a:t>
            </a:r>
            <a:r>
              <a:rPr lang="en-GB" sz="2200" dirty="0">
                <a:latin typeface="Gill Sans MT" panose="020B0502020104020203" pitchFamily="34" charset="77"/>
              </a:rPr>
              <a:t> do </a:t>
            </a:r>
            <a:r>
              <a:rPr lang="en-GB" sz="2200" dirty="0" err="1">
                <a:latin typeface="Gill Sans MT" panose="020B0502020104020203" pitchFamily="34" charset="77"/>
              </a:rPr>
              <a:t>valorizacije</a:t>
            </a:r>
            <a:r>
              <a:rPr lang="en-GB" sz="2200" dirty="0">
                <a:latin typeface="Gill Sans MT" panose="020B0502020104020203" pitchFamily="34" charset="77"/>
              </a:rPr>
              <a:t> i </a:t>
            </a:r>
            <a:r>
              <a:rPr lang="en-GB" sz="2200" dirty="0" err="1">
                <a:latin typeface="Gill Sans MT" panose="020B0502020104020203" pitchFamily="34" charset="77"/>
              </a:rPr>
              <a:t>kreiranja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novih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turističkih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atrakcija</a:t>
            </a:r>
            <a:r>
              <a:rPr lang="en-GB" sz="2200" dirty="0">
                <a:latin typeface="Gill Sans MT" panose="020B0502020104020203" pitchFamily="34" charset="77"/>
              </a:rPr>
              <a:t> i </a:t>
            </a:r>
            <a:r>
              <a:rPr lang="en-GB" sz="2200" dirty="0" err="1">
                <a:latin typeface="Gill Sans MT" panose="020B0502020104020203" pitchFamily="34" charset="77"/>
              </a:rPr>
              <a:t>dr.</a:t>
            </a:r>
            <a:r>
              <a:rPr lang="en-GB" sz="2200" dirty="0">
                <a:latin typeface="Gill Sans MT" panose="020B0502020104020203" pitchFamily="34" charset="77"/>
              </a:rPr>
              <a:t>  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sz="2200" dirty="0">
                <a:latin typeface="Gill Sans MT" panose="020B0502020104020203" pitchFamily="34" charset="77"/>
              </a:rPr>
              <a:t>Da bi </a:t>
            </a:r>
            <a:r>
              <a:rPr lang="en-GB" sz="2200" dirty="0" err="1">
                <a:latin typeface="Gill Sans MT" panose="020B0502020104020203" pitchFamily="34" charset="77"/>
              </a:rPr>
              <a:t>turistička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destinacija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bila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konkurentna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na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tržištu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neophodno</a:t>
            </a:r>
            <a:r>
              <a:rPr lang="en-GB" sz="2200" dirty="0">
                <a:latin typeface="Gill Sans MT" panose="020B0502020104020203" pitchFamily="34" charset="77"/>
              </a:rPr>
              <a:t> je da </a:t>
            </a:r>
            <a:r>
              <a:rPr lang="en-GB" sz="2200" dirty="0" err="1">
                <a:latin typeface="Gill Sans MT" panose="020B0502020104020203" pitchFamily="34" charset="77"/>
              </a:rPr>
              <a:t>strateški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pristupi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problemu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investiranja</a:t>
            </a:r>
            <a:r>
              <a:rPr lang="en-GB" sz="2200" dirty="0">
                <a:latin typeface="Gill Sans MT" panose="020B0502020104020203" pitchFamily="34" charset="77"/>
              </a:rPr>
              <a:t> u </a:t>
            </a:r>
            <a:r>
              <a:rPr lang="en-GB" sz="2200" dirty="0" err="1">
                <a:latin typeface="Gill Sans MT" panose="020B0502020104020203" pitchFamily="34" charset="77"/>
              </a:rPr>
              <a:t>objekte</a:t>
            </a:r>
            <a:r>
              <a:rPr lang="en-GB" sz="2200" dirty="0">
                <a:latin typeface="Gill Sans MT" panose="020B0502020104020203" pitchFamily="34" charset="77"/>
              </a:rPr>
              <a:t>, </a:t>
            </a:r>
            <a:r>
              <a:rPr lang="en-GB" sz="2200" dirty="0" err="1">
                <a:latin typeface="Gill Sans MT" panose="020B0502020104020203" pitchFamily="34" charset="77"/>
              </a:rPr>
              <a:t>sadržaje</a:t>
            </a:r>
            <a:r>
              <a:rPr lang="en-GB" sz="2200" dirty="0">
                <a:latin typeface="Gill Sans MT" panose="020B0502020104020203" pitchFamily="34" charset="77"/>
              </a:rPr>
              <a:t> i </a:t>
            </a:r>
            <a:r>
              <a:rPr lang="en-GB" sz="2200" dirty="0" err="1">
                <a:latin typeface="Gill Sans MT" panose="020B0502020104020203" pitchFamily="34" charset="77"/>
              </a:rPr>
              <a:t>infrastrukturu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neophodnu</a:t>
            </a:r>
            <a:r>
              <a:rPr lang="en-GB" sz="2200" dirty="0">
                <a:latin typeface="Gill Sans MT" panose="020B0502020104020203" pitchFamily="34" charset="77"/>
              </a:rPr>
              <a:t> za </a:t>
            </a:r>
            <a:r>
              <a:rPr lang="en-GB" sz="2200" dirty="0" err="1">
                <a:latin typeface="Gill Sans MT" panose="020B0502020104020203" pitchFamily="34" charset="77"/>
              </a:rPr>
              <a:t>razvoj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turizma</a:t>
            </a:r>
            <a:r>
              <a:rPr lang="en-GB" sz="2200" dirty="0">
                <a:latin typeface="Gill Sans MT" panose="020B0502020104020203" pitchFamily="34" charset="77"/>
              </a:rPr>
              <a:t>. </a:t>
            </a:r>
            <a:r>
              <a:rPr lang="en-GB" sz="2200" dirty="0" err="1">
                <a:latin typeface="Gill Sans MT" panose="020B0502020104020203" pitchFamily="34" charset="77"/>
              </a:rPr>
              <a:t>Ovde</a:t>
            </a:r>
            <a:r>
              <a:rPr lang="en-GB" sz="2200" dirty="0">
                <a:latin typeface="Gill Sans MT" panose="020B0502020104020203" pitchFamily="34" charset="77"/>
              </a:rPr>
              <a:t> je pre </a:t>
            </a:r>
            <a:r>
              <a:rPr lang="en-GB" sz="2200" dirty="0" err="1">
                <a:latin typeface="Gill Sans MT" panose="020B0502020104020203" pitchFamily="34" charset="77"/>
              </a:rPr>
              <a:t>svega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reč</a:t>
            </a:r>
            <a:r>
              <a:rPr lang="en-GB" sz="2200" dirty="0">
                <a:latin typeface="Gill Sans MT" panose="020B0502020104020203" pitchFamily="34" charset="77"/>
              </a:rPr>
              <a:t> o </a:t>
            </a:r>
            <a:r>
              <a:rPr lang="en-GB" sz="2200" dirty="0" err="1">
                <a:latin typeface="Gill Sans MT" panose="020B0502020104020203" pitchFamily="34" charset="77"/>
              </a:rPr>
              <a:t>razvoju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turističkih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atrakcija</a:t>
            </a:r>
            <a:r>
              <a:rPr lang="en-GB" sz="2200" dirty="0">
                <a:latin typeface="Gill Sans MT" panose="020B0502020104020203" pitchFamily="34" charset="77"/>
              </a:rPr>
              <a:t>, </a:t>
            </a:r>
            <a:r>
              <a:rPr lang="en-GB" sz="2200" dirty="0" err="1">
                <a:latin typeface="Gill Sans MT" panose="020B0502020104020203" pitchFamily="34" charset="77"/>
              </a:rPr>
              <a:t>kongresnih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centara</a:t>
            </a:r>
            <a:r>
              <a:rPr lang="en-GB" sz="2200" dirty="0">
                <a:latin typeface="Gill Sans MT" panose="020B0502020104020203" pitchFamily="34" charset="77"/>
              </a:rPr>
              <a:t>, </a:t>
            </a:r>
            <a:r>
              <a:rPr lang="en-GB" sz="2200" dirty="0" err="1">
                <a:latin typeface="Gill Sans MT" panose="020B0502020104020203" pitchFamily="34" charset="77"/>
              </a:rPr>
              <a:t>smeštajnih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kapaciteta</a:t>
            </a:r>
            <a:r>
              <a:rPr lang="en-GB" sz="2200" dirty="0">
                <a:latin typeface="Gill Sans MT" panose="020B0502020104020203" pitchFamily="34" charset="77"/>
              </a:rPr>
              <a:t>, </a:t>
            </a:r>
            <a:r>
              <a:rPr lang="en-GB" sz="2200" dirty="0" err="1">
                <a:latin typeface="Gill Sans MT" panose="020B0502020104020203" pitchFamily="34" charset="77"/>
              </a:rPr>
              <a:t>infrastruktura</a:t>
            </a:r>
            <a:r>
              <a:rPr lang="en-GB" sz="2200" dirty="0">
                <a:latin typeface="Gill Sans MT" panose="020B0502020104020203" pitchFamily="34" charset="77"/>
              </a:rPr>
              <a:t> za </a:t>
            </a:r>
            <a:r>
              <a:rPr lang="en-GB" sz="2200" dirty="0" err="1">
                <a:latin typeface="Gill Sans MT" panose="020B0502020104020203" pitchFamily="34" charset="77"/>
              </a:rPr>
              <a:t>zabavu</a:t>
            </a:r>
            <a:r>
              <a:rPr lang="en-GB" sz="2200" dirty="0">
                <a:latin typeface="Gill Sans MT" panose="020B0502020104020203" pitchFamily="34" charset="77"/>
              </a:rPr>
              <a:t>, </a:t>
            </a:r>
            <a:r>
              <a:rPr lang="en-GB" sz="2200" dirty="0" err="1">
                <a:latin typeface="Gill Sans MT" panose="020B0502020104020203" pitchFamily="34" charset="77"/>
              </a:rPr>
              <a:t>unapređenje</a:t>
            </a:r>
            <a:r>
              <a:rPr lang="en-GB" sz="2200" dirty="0">
                <a:latin typeface="Gill Sans MT" panose="020B0502020104020203" pitchFamily="34" charset="77"/>
              </a:rPr>
              <a:t> </a:t>
            </a:r>
            <a:r>
              <a:rPr lang="en-GB" sz="2200" dirty="0" err="1">
                <a:latin typeface="Gill Sans MT" panose="020B0502020104020203" pitchFamily="34" charset="77"/>
              </a:rPr>
              <a:t>prevoza</a:t>
            </a:r>
            <a:r>
              <a:rPr lang="en-GB" sz="2200" dirty="0">
                <a:latin typeface="Gill Sans MT" panose="020B0502020104020203" pitchFamily="34" charset="77"/>
              </a:rPr>
              <a:t> i sl.</a:t>
            </a:r>
            <a:endParaRPr lang="en-RS" sz="2200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en-RS" sz="2200" dirty="0">
                <a:latin typeface="Gill Sans MT" panose="020B0502020104020203" pitchFamily="34" charset="77"/>
              </a:rPr>
              <a:t>Takođe, dobra reputacija turističke destinacije doprineće lakšem privlačenju investicija u nju (direktne i indirektne investicije u turizam).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071061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57067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amond Grid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8326_TF03031015.potx" id="{3D03E32A-101D-4991-8040-890457B668DB}" vid="{F1BB8C7C-F58A-4EC0-851B-3944A6AC187F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Diamond Grid 16x9</Template>
  <TotalTime>458</TotalTime>
  <Words>1291</Words>
  <Application>Microsoft Macintosh PowerPoint</Application>
  <PresentationFormat>Widescreen</PresentationFormat>
  <Paragraphs>64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Gill Sans MT</vt:lpstr>
      <vt:lpstr>Wingdings</vt:lpstr>
      <vt:lpstr>Diamond Grid 16x9</vt:lpstr>
      <vt:lpstr>POSLOVNO KOMUNICIRANJE</vt:lpstr>
      <vt:lpstr>UPRAVLJANJE PROBLEMIMA</vt:lpstr>
      <vt:lpstr>UPRAVLJANJE PROBLEMIMA</vt:lpstr>
      <vt:lpstr>UPRAVLJANJE PROBLEMIMA</vt:lpstr>
      <vt:lpstr>UPRAVLJANJE PROBLEMIMA</vt:lpstr>
      <vt:lpstr>ODNOSI SA INVESTITORIMA</vt:lpstr>
      <vt:lpstr>ODNOSI SA INVESTITORIMA</vt:lpstr>
      <vt:lpstr>ODNOSI SA INVESTITORIMA</vt:lpstr>
      <vt:lpstr>ODNOSI SA INVESTITORIMA</vt:lpstr>
      <vt:lpstr>ODNOSI SA INVESTITORIMA</vt:lpstr>
      <vt:lpstr>ODNOSI SA INVESTITORIMA</vt:lpstr>
      <vt:lpstr>ODNOSI SA INVESTITORIMA</vt:lpstr>
      <vt:lpstr>ODNOSI SA INVESTITORIMA</vt:lpstr>
      <vt:lpstr>ODNOSI SA INVESTITORIMA</vt:lpstr>
      <vt:lpstr>POSLOVNO KOMUNICIRANJE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POSLOVNO KOMUNICIRANJE</dc:title>
  <dc:creator>Vladimir Pavković</dc:creator>
  <cp:lastModifiedBy>Vladimir Pavković</cp:lastModifiedBy>
  <cp:revision>69</cp:revision>
  <dcterms:created xsi:type="dcterms:W3CDTF">2021-12-15T20:10:20Z</dcterms:created>
  <dcterms:modified xsi:type="dcterms:W3CDTF">2021-12-26T09:22:54Z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