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08" r:id="rId3"/>
    <p:sldId id="310" r:id="rId4"/>
    <p:sldId id="311" r:id="rId5"/>
    <p:sldId id="313" r:id="rId6"/>
    <p:sldId id="312" r:id="rId7"/>
    <p:sldId id="314" r:id="rId8"/>
    <p:sldId id="319" r:id="rId9"/>
    <p:sldId id="315" r:id="rId10"/>
    <p:sldId id="316" r:id="rId11"/>
    <p:sldId id="317" r:id="rId12"/>
    <p:sldId id="318" r:id="rId13"/>
    <p:sldId id="309" r:id="rId14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30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25/12/2021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JAVNI POSLOVI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D68F-9569-F04A-A571-CF8BC66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JAVNI POSLOVI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471C7-7B7F-654C-8C2D-894AF6392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Javni poslovi predstavljaju specijalizovani deo odnosa s javnošću, šija je svrha izgradnja i negovanje veza i odnosa između vladajućih političkih struktura i lokalne društvene zajednice, a osnovni cilj im je da utiču na javnu politiku.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Jedan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stručnjak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javne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objasnio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javne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sledeći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način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  <a:r>
              <a:rPr lang="sr-Latn-RS" altLang="en-RS" dirty="0">
                <a:latin typeface="Gill Sans MT" panose="020B0502020104020203" pitchFamily="34" charset="77"/>
              </a:rPr>
              <a:t> „</a:t>
            </a:r>
            <a:r>
              <a:rPr lang="en-US" altLang="en-RS" dirty="0" err="1">
                <a:latin typeface="Gill Sans MT" panose="020B0502020104020203" pitchFamily="34" charset="77"/>
              </a:rPr>
              <a:t>Javni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one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usmerene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politiku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uticaja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politiku</a:t>
            </a:r>
            <a:r>
              <a:rPr lang="en-US" altLang="en-RS" dirty="0">
                <a:latin typeface="Gill Sans MT" panose="020B0502020104020203" pitchFamily="34" charset="77"/>
              </a:rPr>
              <a:t>.”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Još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doba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Džonsonove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Endru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Džonson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predsednik</a:t>
            </a:r>
            <a:r>
              <a:rPr lang="en-US" altLang="en-RS" dirty="0">
                <a:latin typeface="Gill Sans MT" panose="020B0502020104020203" pitchFamily="34" charset="77"/>
              </a:rPr>
              <a:t> SAD </a:t>
            </a:r>
            <a:r>
              <a:rPr lang="en-US" altLang="en-RS" dirty="0" err="1">
                <a:latin typeface="Gill Sans MT" panose="020B0502020104020203" pitchFamily="34" charset="77"/>
              </a:rPr>
              <a:t>iz</a:t>
            </a:r>
            <a:r>
              <a:rPr lang="en-US" altLang="en-RS" dirty="0">
                <a:latin typeface="Gill Sans MT" panose="020B0502020104020203" pitchFamily="34" charset="77"/>
              </a:rPr>
              <a:t> XIX </a:t>
            </a:r>
            <a:r>
              <a:rPr lang="en-US" altLang="en-RS" dirty="0" err="1">
                <a:latin typeface="Gill Sans MT" panose="020B0502020104020203" pitchFamily="34" charset="77"/>
              </a:rPr>
              <a:t>veka</a:t>
            </a:r>
            <a:r>
              <a:rPr lang="en-US" altLang="en-RS" dirty="0">
                <a:latin typeface="Gill Sans MT" panose="020B0502020104020203" pitchFamily="34" charset="77"/>
              </a:rPr>
              <a:t>) </a:t>
            </a:r>
            <a:r>
              <a:rPr lang="en-US" altLang="en-RS" dirty="0" err="1">
                <a:latin typeface="Gill Sans MT" panose="020B0502020104020203" pitchFamily="34" charset="77"/>
              </a:rPr>
              <a:t>administracije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spoznata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potreba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građanima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uspostavljaju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održavaju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dobre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veze</a:t>
            </a:r>
            <a:r>
              <a:rPr lang="en-US" altLang="en-RS" dirty="0">
                <a:latin typeface="Gill Sans MT" panose="020B0502020104020203" pitchFamily="34" charset="77"/>
              </a:rPr>
              <a:t>, pa je </a:t>
            </a:r>
            <a:r>
              <a:rPr lang="en-US" altLang="en-RS" dirty="0" err="1">
                <a:latin typeface="Gill Sans MT" panose="020B0502020104020203" pitchFamily="34" charset="77"/>
              </a:rPr>
              <a:t>federalna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formirala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Federalne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centre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informisanje</a:t>
            </a:r>
            <a:r>
              <a:rPr lang="en-US" altLang="en-RS" dirty="0">
                <a:latin typeface="Gill Sans MT" panose="020B0502020104020203" pitchFamily="34" charset="77"/>
              </a:rPr>
              <a:t> (FCI) koji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građanima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pružali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mogućnost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jednom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mestu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informacije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federalne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programe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usluge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0274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DB0A-5EFA-4C42-8208-E226C7F4F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JAVNI POSLOVI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2238D-69D2-584F-B2FF-17C0B54C9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</a:t>
            </a:r>
            <a:r>
              <a:rPr lang="en-US" altLang="en-RS" dirty="0" err="1">
                <a:latin typeface="Gill Sans MT" panose="020B0502020104020203" pitchFamily="34" charset="77"/>
              </a:rPr>
              <a:t>korporacijama</a:t>
            </a:r>
            <a:r>
              <a:rPr lang="en-US" altLang="en-RS" dirty="0">
                <a:latin typeface="Gill Sans MT" panose="020B0502020104020203" pitchFamily="34" charset="77"/>
              </a:rPr>
              <a:t> se “</a:t>
            </a:r>
            <a:r>
              <a:rPr lang="en-US" altLang="en-RS" dirty="0" err="1">
                <a:latin typeface="Gill Sans MT" panose="020B0502020104020203" pitchFamily="34" charset="77"/>
              </a:rPr>
              <a:t>javni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poslovi</a:t>
            </a:r>
            <a:r>
              <a:rPr lang="en-US" altLang="en-RS" dirty="0">
                <a:latin typeface="Gill Sans MT" panose="020B0502020104020203" pitchFamily="34" charset="77"/>
              </a:rPr>
              <a:t>” </a:t>
            </a:r>
            <a:r>
              <a:rPr lang="en-US" altLang="en-RS" dirty="0" err="1">
                <a:latin typeface="Gill Sans MT" panose="020B0502020104020203" pitchFamily="34" charset="77"/>
              </a:rPr>
              <a:t>odnose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nastojanja</a:t>
            </a:r>
            <a:r>
              <a:rPr lang="en-US" altLang="en-RS" dirty="0">
                <a:latin typeface="Gill Sans MT" panose="020B0502020104020203" pitchFamily="34" charset="77"/>
              </a:rPr>
              <a:t> da se </a:t>
            </a:r>
            <a:r>
              <a:rPr lang="en-US" altLang="en-RS" dirty="0" err="1">
                <a:latin typeface="Gill Sans MT" panose="020B0502020104020203" pitchFamily="34" charset="77"/>
              </a:rPr>
              <a:t>izgrade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odnosi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vezani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javnu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politiku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funkcionisanje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korporacije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člana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društvene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zajednice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Specijalisti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korporacijske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poslove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organizuju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realizuju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sledeće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Predstavljaju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delovima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vlade</a:t>
            </a:r>
            <a:r>
              <a:rPr lang="en-US" altLang="en-RS" dirty="0">
                <a:latin typeface="Gill Sans MT" panose="020B0502020104020203" pitchFamily="34" charset="77"/>
              </a:rPr>
              <a:t>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Sprovode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unapređenju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društvene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zajednice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kojoj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funkcionišu</a:t>
            </a:r>
            <a:r>
              <a:rPr lang="sr-Latn-CS" altLang="en-RS" dirty="0">
                <a:latin typeface="Gill Sans MT" panose="020B0502020104020203" pitchFamily="34" charset="77"/>
              </a:rPr>
              <a:t>,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Organizuju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donatorske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kampanje</a:t>
            </a:r>
            <a:r>
              <a:rPr lang="sr-Latn-CS" altLang="en-RS" dirty="0">
                <a:latin typeface="Gill Sans MT" panose="020B0502020104020203" pitchFamily="34" charset="77"/>
              </a:rPr>
              <a:t>,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Bave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brojnim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dobrotvornim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aktivnostima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dr.</a:t>
            </a: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95061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</a:p>
        </p:txBody>
      </p:sp>
    </p:spTree>
    <p:extLst>
      <p:ext uri="{BB962C8B-B14F-4D97-AF65-F5344CB8AC3E}">
        <p14:creationId xmlns:p14="http://schemas.microsoft.com/office/powerpoint/2010/main" val="192850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FE8E5-5B45-FB44-9C9B-BF623ED4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C6E88-2C40-8B42-AC38-D0426CB27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Lobiranje predstavlja specijalizovani segment odnosa s javnošću koji teži uspostavljanju i negovanju veza sa vlašću, da bi se uticalo na zakonodavstvo i propise.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 SAD, lobiranje se stavlja “pod lupu javnosti” tako što federalni zakoni i zakoni pojedinačnih federalnih država zahtevaju od svih onih čija je profesija lobiranje, da budu registrovani i prijave izvore prihoda i rashoda.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Svi koji su zaposleni kao lobisti moraju da prijave Kongresu SAD svoje aktivnosti i troškove u skladu sa Federalnim zakonom o uređenju lobiranja.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Uprkos povremenim zloupotrebama i neodobravanju od strane javnosti, lobiranje ostaje legitiman i široko prihvaćen način kojim grupe građana, udruženja, sindikati, korporacije i druge grupacije sa posebnim interesima vrše uticaj na odluke koje donose vlasti.</a:t>
            </a:r>
          </a:p>
        </p:txBody>
      </p:sp>
    </p:spTree>
    <p:extLst>
      <p:ext uri="{BB962C8B-B14F-4D97-AF65-F5344CB8AC3E}">
        <p14:creationId xmlns:p14="http://schemas.microsoft.com/office/powerpoint/2010/main" val="85125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79D5-99D0-3F48-A5FA-64C6DEE7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74AAA-AD72-6D44-9F64-3B7EF858A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Lobiranje podrazumeva angažovanje specijalizovanih ljudi zaduženih za izgradnju pozitivnih poslovnih odnosa između organizacije, čiji su predstavnici, i političkih i državnih institucija i organizacija (članovi vlade, poslanici u skupštini, ministri i predstavnici pojedinih resora ministarstva i dr.).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Lobisti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nivoima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moraju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razumeju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proces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donošenja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zakona</a:t>
            </a:r>
            <a:r>
              <a:rPr lang="en-US" altLang="en-RS" dirty="0">
                <a:latin typeface="Gill Sans MT" panose="020B0502020104020203" pitchFamily="34" charset="77"/>
              </a:rPr>
              <a:t>, da </a:t>
            </a:r>
            <a:r>
              <a:rPr lang="en-US" altLang="en-RS" dirty="0" err="1">
                <a:latin typeface="Gill Sans MT" panose="020B0502020104020203" pitchFamily="34" charset="77"/>
              </a:rPr>
              <a:t>znaju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funkcioniše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vlast</a:t>
            </a:r>
            <a:r>
              <a:rPr lang="en-US" altLang="en-RS" dirty="0">
                <a:latin typeface="Gill Sans MT" panose="020B0502020104020203" pitchFamily="34" charset="77"/>
              </a:rPr>
              <a:t>, da </a:t>
            </a:r>
            <a:r>
              <a:rPr lang="en-US" altLang="en-RS" dirty="0" err="1">
                <a:latin typeface="Gill Sans MT" panose="020B0502020104020203" pitchFamily="34" charset="77"/>
              </a:rPr>
              <a:t>poznaju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pojedine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zvaničnike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zakonodavce</a:t>
            </a:r>
            <a:r>
              <a:rPr lang="sr-Latn-RS" altLang="en-RS" dirty="0">
                <a:latin typeface="Gill Sans MT" panose="020B0502020104020203" pitchFamily="34" charset="77"/>
              </a:rPr>
              <a:t>, poznavanje javne politike i procesa stvaranja javnog mnjenja.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Uspeh ili neuspeh lobista u velikoj meri zavisi od veština vezanih za odnose s javnošću, sposobnosti da stvore i prezentuju ideje na ubedljiv način svima, od vladinih zvaničnika, preko najširih slojeva društva do svojih klijenata.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Lobisti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obično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bivši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advokati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dobrim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vezama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vladini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službenici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važni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članovi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pojedinih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funkcionera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ili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drugi</a:t>
            </a:r>
            <a:r>
              <a:rPr lang="en-US" altLang="en-RS" dirty="0">
                <a:latin typeface="Gill Sans MT" panose="020B0502020104020203" pitchFamily="34" charset="77"/>
              </a:rPr>
              <a:t> koji </a:t>
            </a:r>
            <a:r>
              <a:rPr lang="en-US" altLang="en-RS" dirty="0" err="1">
                <a:latin typeface="Gill Sans MT" panose="020B0502020104020203" pitchFamily="34" charset="77"/>
              </a:rPr>
              <a:t>imaju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dobre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veze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važnim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vladinim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službenicima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15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4E91-F5D5-9D40-AD62-989266B9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FFFAD-39AC-2845-B67C-362F0B1C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Lobiranje je mnogo više od vršenja uticaja na zakonodavce.  Pored komunikacije sa vladinim zvaničnicima, osnovni elementi lobiranja uključuju: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Istraživački rad;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Analizu zakonskih i podzakonskih akata;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Nadgledanje i izveštavanje o razvoju događaja u zakonodavstvu;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Prisustvovanje zakonodavnim raspravama;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Saradnju sa drugima koji su zainteresovani za iste probleme;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Podučavanje zvaničnika kompanije o implikacijama koje sa sobom donose određeni zakoni i zakonske promene.</a:t>
            </a:r>
          </a:p>
        </p:txBody>
      </p:sp>
    </p:spTree>
    <p:extLst>
      <p:ext uri="{BB962C8B-B14F-4D97-AF65-F5344CB8AC3E}">
        <p14:creationId xmlns:p14="http://schemas.microsoft.com/office/powerpoint/2010/main" val="150747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4D1F-D117-A04B-8BD7-0C50EE2BB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A54FF-A743-AA4F-AA66-5585C3C39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11486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U </a:t>
            </a:r>
            <a:r>
              <a:rPr lang="en-US" altLang="en-RS" dirty="0" err="1">
                <a:latin typeface="Gill Sans MT" panose="020B0502020104020203" pitchFamily="34" charset="77"/>
              </a:rPr>
              <a:t>praksi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lobiranje</a:t>
            </a:r>
            <a:r>
              <a:rPr lang="en-US" altLang="en-RS" dirty="0">
                <a:latin typeface="Gill Sans MT" panose="020B0502020104020203" pitchFamily="34" charset="77"/>
              </a:rPr>
              <a:t> mora </a:t>
            </a:r>
            <a:r>
              <a:rPr lang="en-US" altLang="en-RS" dirty="0" err="1">
                <a:latin typeface="Gill Sans MT" panose="020B0502020104020203" pitchFamily="34" charset="77"/>
              </a:rPr>
              <a:t>biti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tesno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koordinirano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ostalim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delatnostima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okviru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odnosa</a:t>
            </a:r>
            <a:r>
              <a:rPr lang="en-US" altLang="en-RS" dirty="0">
                <a:latin typeface="Gill Sans MT" panose="020B0502020104020203" pitchFamily="34" charset="77"/>
              </a:rPr>
              <a:t> s </a:t>
            </a:r>
            <a:r>
              <a:rPr lang="en-US" altLang="en-RS" dirty="0" err="1">
                <a:latin typeface="Gill Sans MT" panose="020B0502020104020203" pitchFamily="34" charset="77"/>
              </a:rPr>
              <a:t>javnošću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usmerenim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one </a:t>
            </a:r>
            <a:r>
              <a:rPr lang="en-US" altLang="en-RS" dirty="0" err="1">
                <a:latin typeface="Gill Sans MT" panose="020B0502020104020203" pitchFamily="34" charset="77"/>
              </a:rPr>
              <a:t>slojeve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 koji </a:t>
            </a:r>
            <a:r>
              <a:rPr lang="en-US" altLang="en-RS" dirty="0" err="1">
                <a:latin typeface="Gill Sans MT" panose="020B0502020104020203" pitchFamily="34" charset="77"/>
              </a:rPr>
              <a:t>nisu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vlasti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ciljem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mobilisanja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istomišljenika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Navođenje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najširih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slojeva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stanovništva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pokažu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interesovanje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određeni</a:t>
            </a:r>
            <a:r>
              <a:rPr lang="en-US" altLang="en-RS" dirty="0">
                <a:latin typeface="Gill Sans MT" panose="020B0502020104020203" pitchFamily="34" charset="77"/>
              </a:rPr>
              <a:t> problem </a:t>
            </a:r>
            <a:r>
              <a:rPr lang="en-US" altLang="en-RS" dirty="0" err="1">
                <a:latin typeface="Gill Sans MT" panose="020B0502020104020203" pitchFamily="34" charset="77"/>
              </a:rPr>
              <a:t>naziva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lobiranje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širokim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narodnim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masama</a:t>
            </a:r>
            <a:r>
              <a:rPr lang="en-US" altLang="en-RS" dirty="0">
                <a:latin typeface="Gill Sans MT" panose="020B0502020104020203" pitchFamily="34" charset="77"/>
              </a:rPr>
              <a:t>. </a:t>
            </a:r>
            <a:r>
              <a:rPr lang="en-US" altLang="en-RS" dirty="0" err="1">
                <a:latin typeface="Gill Sans MT" panose="020B0502020104020203" pitchFamily="34" charset="77"/>
              </a:rPr>
              <a:t>Kreiranjem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javnog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mnjenja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vezi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određenom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temom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vrši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pritisak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donosioce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odluka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Često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prilikom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lobiranja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koriste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tzv</a:t>
            </a:r>
            <a:r>
              <a:rPr lang="en-US" altLang="en-RS" dirty="0">
                <a:latin typeface="Gill Sans MT" panose="020B0502020104020203" pitchFamily="34" charset="77"/>
              </a:rPr>
              <a:t>. “front </a:t>
            </a:r>
            <a:r>
              <a:rPr lang="en-US" altLang="en-RS" dirty="0" err="1">
                <a:latin typeface="Gill Sans MT" panose="020B0502020104020203" pitchFamily="34" charset="77"/>
              </a:rPr>
              <a:t>grupacije</a:t>
            </a:r>
            <a:r>
              <a:rPr lang="en-US" altLang="en-RS" dirty="0">
                <a:latin typeface="Gill Sans MT" panose="020B0502020104020203" pitchFamily="34" charset="77"/>
              </a:rPr>
              <a:t>”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se </a:t>
            </a:r>
            <a:r>
              <a:rPr lang="en-US" altLang="en-RS" dirty="0" err="1">
                <a:latin typeface="Gill Sans MT" panose="020B0502020104020203" pitchFamily="34" charset="77"/>
              </a:rPr>
              <a:t>formiraju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kako</a:t>
            </a:r>
            <a:r>
              <a:rPr lang="en-US" altLang="en-RS" dirty="0">
                <a:latin typeface="Gill Sans MT" panose="020B0502020104020203" pitchFamily="34" charset="77"/>
              </a:rPr>
              <a:t> bi se </a:t>
            </a:r>
            <a:r>
              <a:rPr lang="en-US" altLang="en-RS" dirty="0" err="1">
                <a:latin typeface="Gill Sans MT" panose="020B0502020104020203" pitchFamily="34" charset="77"/>
              </a:rPr>
              <a:t>kreatorima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politike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predstavila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lažna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slika</a:t>
            </a:r>
            <a:r>
              <a:rPr lang="en-US" altLang="en-RS" dirty="0">
                <a:latin typeface="Gill Sans MT" panose="020B0502020104020203" pitchFamily="34" charset="77"/>
              </a:rPr>
              <a:t> o tome </a:t>
            </a:r>
            <a:r>
              <a:rPr lang="en-US" altLang="en-RS" dirty="0" err="1">
                <a:latin typeface="Gill Sans MT" panose="020B0502020104020203" pitchFamily="34" charset="77"/>
              </a:rPr>
              <a:t>kakvo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raspoloženje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javnosti</a:t>
            </a:r>
            <a:r>
              <a:rPr lang="en-US" altLang="en-RS" dirty="0">
                <a:latin typeface="Gill Sans MT" panose="020B0502020104020203" pitchFamily="34" charset="77"/>
              </a:rPr>
              <a:t> po </a:t>
            </a:r>
            <a:r>
              <a:rPr lang="en-US" altLang="en-RS" dirty="0" err="1">
                <a:latin typeface="Gill Sans MT" panose="020B0502020104020203" pitchFamily="34" charset="77"/>
              </a:rPr>
              <a:t>određenom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pitanju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Primer front </a:t>
            </a:r>
            <a:r>
              <a:rPr lang="en-US" altLang="en-RS" dirty="0" err="1">
                <a:latin typeface="Gill Sans MT" panose="020B0502020104020203" pitchFamily="34" charset="77"/>
              </a:rPr>
              <a:t>grupacije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grupa</a:t>
            </a:r>
            <a:r>
              <a:rPr lang="en-US" altLang="en-RS" dirty="0">
                <a:latin typeface="Gill Sans MT" panose="020B0502020104020203" pitchFamily="34" charset="77"/>
              </a:rPr>
              <a:t> „</a:t>
            </a:r>
            <a:r>
              <a:rPr lang="en-US" altLang="en-RS" dirty="0" err="1">
                <a:latin typeface="Gill Sans MT" panose="020B0502020104020203" pitchFamily="34" charset="77"/>
              </a:rPr>
              <a:t>Građani</a:t>
            </a:r>
            <a:r>
              <a:rPr lang="en-US" altLang="en-RS" dirty="0">
                <a:latin typeface="Gill Sans MT" panose="020B0502020104020203" pitchFamily="34" charset="77"/>
              </a:rPr>
              <a:t> za </a:t>
            </a:r>
            <a:r>
              <a:rPr lang="en-US" altLang="en-RS" dirty="0" err="1">
                <a:latin typeface="Gill Sans MT" panose="020B0502020104020203" pitchFamily="34" charset="77"/>
              </a:rPr>
              <a:t>kockarnice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brodovima</a:t>
            </a:r>
            <a:r>
              <a:rPr lang="en-US" altLang="en-RS" dirty="0">
                <a:latin typeface="Gill Sans MT" panose="020B0502020104020203" pitchFamily="34" charset="77"/>
              </a:rPr>
              <a:t>“ </a:t>
            </a:r>
            <a:r>
              <a:rPr lang="en-US" altLang="en-RS" dirty="0" err="1">
                <a:latin typeface="Gill Sans MT" panose="020B0502020104020203" pitchFamily="34" charset="77"/>
              </a:rPr>
              <a:t>koju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finansirala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jedna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kockarska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organizacija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pokušala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progura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lokalni</a:t>
            </a:r>
            <a:r>
              <a:rPr lang="en-US" altLang="en-RS" dirty="0">
                <a:latin typeface="Gill Sans MT" panose="020B0502020104020203" pitchFamily="34" charset="77"/>
              </a:rPr>
              <a:t> referendum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ciljem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promovisanja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sopstvenih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uskih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interesa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63563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BB88-E9B2-ED4B-A4FF-BBA97E0F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C9C7C-1568-F54E-9305-5965C29CA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Zakonodavno lobiranje ima najveću primenu.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Npr. pružaoci turističkih usluga u jednoj destinaciji, direktno ili indirektno, lobiraju kod državnih zvaničnika da ne usvoje zakon koji će omogućiti eksploataciju nafte na toj destinaciji.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Ova situacija može dovesti do dvostrukog lobiranja, i sa strane naftne kompanije (da se usvoji zakon) i sa strane predstavnika destinacije (protiv usvajanja zakona</a:t>
            </a:r>
            <a:r>
              <a:rPr lang="en-US" altLang="en-RS" dirty="0">
                <a:latin typeface="Gill Sans MT" panose="020B0502020104020203" pitchFamily="34" charset="77"/>
              </a:rPr>
              <a:t>)</a:t>
            </a:r>
            <a:r>
              <a:rPr lang="sr-Latn-RS" altLang="en-RS" dirty="0">
                <a:latin typeface="Gill Sans MT" panose="020B0502020104020203" pitchFamily="34" charset="77"/>
              </a:rPr>
              <a:t>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Zakonodavno lobiranje može biti usmereno i ka sprečavanju države da određeno područje stavi pod specijalni režim zaštite prirodnih dobara, jer bi se na taj način sprečilo podizanje novih turističkih objekata i potrebne infrastrukture.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6425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4E10-E886-9049-8A56-534DEB325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8AFFA-89BF-8F4F-BBF2-86C3AF1DE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U vezi sa kriznim situacijama, lobiranje, iako se to ne vidi „na prvi pogled“ ima važnu ulogu.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Lobiranje može biti efikasno sredstvo za usvajanje niza zakona koji bi mogli da rizik od pojave krize smanji na najmanju moguću meru.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L</a:t>
            </a:r>
            <a:r>
              <a:rPr lang="sr-Latn-CS" altLang="en-RS" dirty="0">
                <a:latin typeface="Gill Sans MT" panose="020B0502020104020203" pitchFamily="34" charset="77"/>
              </a:rPr>
              <a:t>obiranje može biti usmereno i ka sprečavanju potencijalno loših (za organizaciju ili destinaciju) zakona, koji bi mogli da dovedu do krizne situacije.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r-Latn-CS" altLang="en-RS" dirty="0">
                <a:latin typeface="Gill Sans MT" panose="020B0502020104020203" pitchFamily="34" charset="77"/>
              </a:rPr>
              <a:t>I u jednom i u drugom slučaju reč je o zakonodavnom lobiranju.</a:t>
            </a:r>
            <a:endParaRPr lang="en-US" alt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172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2EB04-FC5D-3340-A6FE-C4345373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RS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LOBIRANJE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FBF3B-BF06-4644-84B0-2549F7F5D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US" altLang="en-RS" dirty="0">
                <a:latin typeface="Gill Sans MT" panose="020B0502020104020203" pitchFamily="34" charset="77"/>
              </a:rPr>
              <a:t>Pored </a:t>
            </a:r>
            <a:r>
              <a:rPr lang="en-US" altLang="en-RS" dirty="0" err="1">
                <a:latin typeface="Gill Sans MT" panose="020B0502020104020203" pitchFamily="34" charset="77"/>
              </a:rPr>
              <a:t>zakonodavnog</a:t>
            </a:r>
            <a:r>
              <a:rPr lang="en-US" altLang="en-RS" dirty="0">
                <a:latin typeface="Gill Sans MT" panose="020B0502020104020203" pitchFamily="34" charset="77"/>
              </a:rPr>
              <a:t>, </a:t>
            </a:r>
            <a:r>
              <a:rPr lang="en-US" altLang="en-RS" dirty="0" err="1">
                <a:latin typeface="Gill Sans MT" panose="020B0502020104020203" pitchFamily="34" charset="77"/>
              </a:rPr>
              <a:t>lobiranje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može</a:t>
            </a:r>
            <a:r>
              <a:rPr lang="en-US" altLang="en-RS" dirty="0">
                <a:latin typeface="Gill Sans MT" panose="020B0502020104020203" pitchFamily="34" charset="77"/>
              </a:rPr>
              <a:t> da </a:t>
            </a:r>
            <a:r>
              <a:rPr lang="en-US" altLang="en-RS" dirty="0" err="1">
                <a:latin typeface="Gill Sans MT" panose="020B0502020104020203" pitchFamily="34" charset="77"/>
              </a:rPr>
              <a:t>bude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 err="1">
                <a:latin typeface="Gill Sans MT" panose="020B0502020104020203" pitchFamily="34" charset="77"/>
              </a:rPr>
              <a:t>Lobiranje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sr-Latn-CS" altLang="en-RS" dirty="0">
                <a:latin typeface="Gill Sans MT" panose="020B0502020104020203" pitchFamily="34" charset="77"/>
              </a:rPr>
              <a:t>sa ciljem da</a:t>
            </a:r>
            <a:r>
              <a:rPr lang="en-US" altLang="en-RS" dirty="0">
                <a:latin typeface="Gill Sans MT" panose="020B0502020104020203" pitchFamily="34" charset="77"/>
              </a:rPr>
              <a:t> se</a:t>
            </a:r>
            <a:r>
              <a:rPr lang="sr-Latn-CS" altLang="en-RS" dirty="0">
                <a:latin typeface="Gill Sans MT" panose="020B0502020104020203" pitchFamily="34" charset="77"/>
              </a:rPr>
              <a:t> utič</a:t>
            </a:r>
            <a:r>
              <a:rPr lang="en-US" altLang="en-RS" dirty="0">
                <a:latin typeface="Gill Sans MT" panose="020B0502020104020203" pitchFamily="34" charset="77"/>
              </a:rPr>
              <a:t>e</a:t>
            </a:r>
            <a:r>
              <a:rPr lang="sr-Latn-CS" altLang="en-RS" dirty="0">
                <a:latin typeface="Gill Sans MT" panose="020B0502020104020203" pitchFamily="34" charset="77"/>
              </a:rPr>
              <a:t> na zakone koji se tiču tehničkih normi (normativno lobiranje),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L</a:t>
            </a:r>
            <a:r>
              <a:rPr lang="sr-Latn-CS" altLang="en-RS" dirty="0">
                <a:latin typeface="Gill Sans MT" panose="020B0502020104020203" pitchFamily="34" charset="77"/>
              </a:rPr>
              <a:t>obiranj</a:t>
            </a:r>
            <a:r>
              <a:rPr lang="en-US" altLang="en-RS" dirty="0">
                <a:latin typeface="Gill Sans MT" panose="020B0502020104020203" pitchFamily="34" charset="77"/>
              </a:rPr>
              <a:t>e</a:t>
            </a:r>
            <a:r>
              <a:rPr lang="sr-Latn-CS" altLang="en-RS" dirty="0">
                <a:latin typeface="Gill Sans MT" panose="020B0502020104020203" pitchFamily="34" charset="77"/>
              </a:rPr>
              <a:t> koj</a:t>
            </a:r>
            <a:r>
              <a:rPr lang="en-US" altLang="en-RS" dirty="0">
                <a:latin typeface="Gill Sans MT" panose="020B0502020104020203" pitchFamily="34" charset="77"/>
              </a:rPr>
              <a:t>e</a:t>
            </a:r>
            <a:r>
              <a:rPr lang="sr-Latn-CS" altLang="en-RS" dirty="0">
                <a:latin typeface="Gill Sans MT" panose="020B0502020104020203" pitchFamily="34" charset="77"/>
              </a:rPr>
              <a:t> ima za cilj formiranje posebnih komisija za određenu oblast (strukturalno lobiranje),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L</a:t>
            </a:r>
            <a:r>
              <a:rPr lang="sr-Latn-CS" altLang="en-RS" dirty="0">
                <a:latin typeface="Gill Sans MT" panose="020B0502020104020203" pitchFamily="34" charset="77"/>
              </a:rPr>
              <a:t>obiranje sa ciljem pribavljanja ranih informacija (monitoring lobiranje),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L</a:t>
            </a:r>
            <a:r>
              <a:rPr lang="sr-Latn-CS" altLang="en-RS" dirty="0">
                <a:latin typeface="Gill Sans MT" panose="020B0502020104020203" pitchFamily="34" charset="77"/>
              </a:rPr>
              <a:t>obiranje sa ciljem dobijanja povlašćenog položaja (položajno lobiranje),</a:t>
            </a:r>
            <a:endParaRPr lang="en-US" alt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r>
              <a:rPr lang="en-US" altLang="en-RS" dirty="0">
                <a:latin typeface="Gill Sans MT" panose="020B0502020104020203" pitchFamily="34" charset="77"/>
              </a:rPr>
              <a:t>L</a:t>
            </a:r>
            <a:r>
              <a:rPr lang="sr-Latn-CS" altLang="en-RS" dirty="0">
                <a:latin typeface="Gill Sans MT" panose="020B0502020104020203" pitchFamily="34" charset="77"/>
              </a:rPr>
              <a:t>obiranje sa ciljem ostvarivanja finansijskih prednosti (finansijsko lobiranje)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sr-Latn-RS" altLang="en-RS" dirty="0">
                <a:latin typeface="Gill Sans MT" panose="020B0502020104020203" pitchFamily="34" charset="77"/>
              </a:rPr>
              <a:t> sl.</a:t>
            </a:r>
            <a:endParaRPr lang="en-US" altLang="en-RS" dirty="0">
              <a:latin typeface="Gill Sans MT" panose="020B0502020104020203" pitchFamily="34" charset="77"/>
            </a:endParaRPr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405144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392</TotalTime>
  <Words>979</Words>
  <Application>Microsoft Macintosh PowerPoint</Application>
  <PresentationFormat>Widescreen</PresentationFormat>
  <Paragraphs>59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Diamond Grid 16x9</vt:lpstr>
      <vt:lpstr>POSLOVNO KOMUNICIRANJE</vt:lpstr>
      <vt:lpstr>JAVNI POSLOVI</vt:lpstr>
      <vt:lpstr>JAVNI POSLOVI</vt:lpstr>
      <vt:lpstr>JAVNI POSLOVI</vt:lpstr>
      <vt:lpstr>LOBIRANJE</vt:lpstr>
      <vt:lpstr>LOBIRANJE</vt:lpstr>
      <vt:lpstr>LOBIRANJE</vt:lpstr>
      <vt:lpstr>LOBIRANJE</vt:lpstr>
      <vt:lpstr>LOBIRANJE</vt:lpstr>
      <vt:lpstr>LOBIRANJE</vt:lpstr>
      <vt:lpstr>LOBIRANJE</vt:lpstr>
      <vt:lpstr>LOBIRANJE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62</cp:revision>
  <dcterms:created xsi:type="dcterms:W3CDTF">2021-12-15T20:10:20Z</dcterms:created>
  <dcterms:modified xsi:type="dcterms:W3CDTF">2021-12-25T22:06:24Z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