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61" r:id="rId2"/>
    <p:sldId id="308" r:id="rId3"/>
    <p:sldId id="310" r:id="rId4"/>
    <p:sldId id="312" r:id="rId5"/>
    <p:sldId id="311" r:id="rId6"/>
    <p:sldId id="313" r:id="rId7"/>
    <p:sldId id="315" r:id="rId8"/>
    <p:sldId id="316" r:id="rId9"/>
    <p:sldId id="325" r:id="rId10"/>
    <p:sldId id="317" r:id="rId11"/>
    <p:sldId id="318" r:id="rId12"/>
    <p:sldId id="319" r:id="rId13"/>
    <p:sldId id="320" r:id="rId14"/>
    <p:sldId id="321" r:id="rId15"/>
    <p:sldId id="322" r:id="rId16"/>
    <p:sldId id="323" r:id="rId17"/>
    <p:sldId id="324" r:id="rId18"/>
    <p:sldId id="326" r:id="rId19"/>
    <p:sldId id="327" r:id="rId20"/>
    <p:sldId id="309" r:id="rId21"/>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7" autoAdjust="0"/>
    <p:restoredTop sz="96327" autoAdjust="0"/>
  </p:normalViewPr>
  <p:slideViewPr>
    <p:cSldViewPr snapToGrid="0">
      <p:cViewPr varScale="1">
        <p:scale>
          <a:sx n="128" d="100"/>
          <a:sy n="128" d="100"/>
        </p:scale>
        <p:origin x="512" y="176"/>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0" d="100"/>
          <a:sy n="90" d="100"/>
        </p:scale>
        <p:origin x="28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FEEA889-5E66-4BC1-B7BD-0A476A3FD4CF}" type="datetime1">
              <a:rPr lang="en-GB" smtClean="0"/>
              <a:t>26/12/2021</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604A0D4-B89B-4ADD-AF9E-38636B40EE4E}" type="slidenum">
              <a:rPr lang="en-GB" smtClean="0"/>
              <a:t>‹#›</a:t>
            </a:fld>
            <a:endParaRPr lang="en-GB" dirty="0"/>
          </a:p>
        </p:txBody>
      </p:sp>
    </p:spTree>
    <p:extLst>
      <p:ext uri="{BB962C8B-B14F-4D97-AF65-F5344CB8AC3E}">
        <p14:creationId xmlns:p14="http://schemas.microsoft.com/office/powerpoint/2010/main" val="42473891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243557F-8383-4C87-B4A4-5F88E99CF0DF}" type="datetime1">
              <a:rPr lang="en-GB" noProof="0" smtClean="0"/>
              <a:t>26/12/2021</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2869989-EB00-4EE7-BCB5-25BDC5BB29F8}" type="slidenum">
              <a:rPr lang="en-GB" noProof="0" smtClean="0"/>
              <a:t>‹#›</a:t>
            </a:fld>
            <a:endParaRPr lang="en-GB" noProof="0" dirty="0"/>
          </a:p>
        </p:txBody>
      </p:sp>
    </p:spTree>
    <p:extLst>
      <p:ext uri="{BB962C8B-B14F-4D97-AF65-F5344CB8AC3E}">
        <p14:creationId xmlns:p14="http://schemas.microsoft.com/office/powerpoint/2010/main" val="21936361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82869989-EB00-4EE7-BCB5-25BDC5BB29F8}" type="slidenum">
              <a:rPr lang="en-GB" smtClean="0"/>
              <a:t>1</a:t>
            </a:fld>
            <a:endParaRPr lang="en-GB" dirty="0"/>
          </a:p>
        </p:txBody>
      </p:sp>
    </p:spTree>
    <p:extLst>
      <p:ext uri="{BB962C8B-B14F-4D97-AF65-F5344CB8AC3E}">
        <p14:creationId xmlns:p14="http://schemas.microsoft.com/office/powerpoint/2010/main" val="374951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82869989-EB00-4EE7-BCB5-25BDC5BB29F8}" type="slidenum">
              <a:rPr lang="en-GB" smtClean="0"/>
              <a:t>20</a:t>
            </a:fld>
            <a:endParaRPr lang="en-GB" dirty="0"/>
          </a:p>
        </p:txBody>
      </p:sp>
    </p:spTree>
    <p:extLst>
      <p:ext uri="{BB962C8B-B14F-4D97-AF65-F5344CB8AC3E}">
        <p14:creationId xmlns:p14="http://schemas.microsoft.com/office/powerpoint/2010/main" val="757788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userDrawn="1"/>
        </p:nvGrpSpPr>
        <p:grpSpPr bwMode="hidden">
          <a:xfrm>
            <a:off x="-1" y="0"/>
            <a:ext cx="12192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1293845" y="1909346"/>
            <a:ext cx="9604310" cy="3383280"/>
          </a:xfrm>
        </p:spPr>
        <p:txBody>
          <a:bodyPr rtlCol="0" anchor="b">
            <a:normAutofit/>
          </a:bodyPr>
          <a:lstStyle>
            <a:lvl1pPr algn="l">
              <a:lnSpc>
                <a:spcPct val="76000"/>
              </a:lnSpc>
              <a:defRPr sz="8000" cap="none" baseline="0">
                <a:solidFill>
                  <a:schemeClr val="tx1"/>
                </a:solidFill>
              </a:defRPr>
            </a:lvl1pPr>
          </a:lstStyle>
          <a:p>
            <a:pPr rtl="0"/>
            <a:r>
              <a:rPr lang="en-GB" noProof="0"/>
              <a:t>Click to edit Master title style</a:t>
            </a:r>
            <a:endParaRPr lang="en-GB" noProof="0" dirty="0"/>
          </a:p>
        </p:txBody>
      </p:sp>
      <p:sp>
        <p:nvSpPr>
          <p:cNvPr id="3" name="Subtitle 2"/>
          <p:cNvSpPr>
            <a:spLocks noGrp="1"/>
          </p:cNvSpPr>
          <p:nvPr>
            <p:ph type="subTitle" idx="1"/>
          </p:nvPr>
        </p:nvSpPr>
        <p:spPr>
          <a:xfrm>
            <a:off x="1293845" y="5432564"/>
            <a:ext cx="9604310" cy="457200"/>
          </a:xfrm>
        </p:spPr>
        <p:txBody>
          <a:bodyPr rtlCol="0">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endParaRPr lang="en-GB" noProof="0" dirty="0"/>
          </a:p>
        </p:txBody>
      </p:sp>
      <p:cxnSp>
        <p:nvCxnSpPr>
          <p:cNvPr id="58" name="Straight Connector 57"/>
          <p:cNvCxnSpPr/>
          <p:nvPr userDrawn="1"/>
        </p:nvCxnSpPr>
        <p:spPr>
          <a:xfrm>
            <a:off x="1295400" y="5294175"/>
            <a:ext cx="96012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Content Placeholder 2"/>
          <p:cNvSpPr>
            <a:spLocks noGrp="1"/>
          </p:cNvSpPr>
          <p:nvPr>
            <p:ph idx="1"/>
          </p:nvPr>
        </p:nvSpPr>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8C487C83-D9AD-4A8B-A900-076F8D042560}" type="datetime1">
              <a:rPr lang="en-GB" noProof="0" smtClean="0"/>
              <a:t>26/12/2021</a:t>
            </a:fld>
            <a:endParaRPr lang="en-GB" noProof="0" dirty="0"/>
          </a:p>
        </p:txBody>
      </p:sp>
      <p:sp>
        <p:nvSpPr>
          <p:cNvPr id="6" name="Slide Number Placeholder 5"/>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userDrawn="1"/>
        </p:nvGrpSpPr>
        <p:grpSpPr bwMode="hidden">
          <a:xfrm>
            <a:off x="-1" y="0"/>
            <a:ext cx="12192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295400" y="2541573"/>
            <a:ext cx="9601200" cy="2743200"/>
          </a:xfrm>
        </p:spPr>
        <p:txBody>
          <a:bodyPr rtlCol="0" anchor="b">
            <a:normAutofit/>
          </a:bodyPr>
          <a:lstStyle>
            <a:lvl1pPr>
              <a:lnSpc>
                <a:spcPct val="85000"/>
              </a:lnSpc>
              <a:defRPr sz="6000" cap="none" baseline="0">
                <a:solidFill>
                  <a:schemeClr val="tx1"/>
                </a:solidFill>
              </a:defRPr>
            </a:lvl1p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295400" y="5431536"/>
            <a:ext cx="9601200" cy="457200"/>
          </a:xfrm>
        </p:spPr>
        <p:txBody>
          <a:bodyPr rtlCol="0">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en-GB" noProof="0"/>
              <a:t>Click to edit Master text styles</a:t>
            </a:r>
          </a:p>
        </p:txBody>
      </p:sp>
      <p:cxnSp>
        <p:nvCxnSpPr>
          <p:cNvPr id="58" name="Straight Connector 57"/>
          <p:cNvCxnSpPr/>
          <p:nvPr userDrawn="1"/>
        </p:nvCxnSpPr>
        <p:spPr>
          <a:xfrm>
            <a:off x="1295400" y="5294175"/>
            <a:ext cx="960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Content Placeholder 2"/>
          <p:cNvSpPr>
            <a:spLocks noGrp="1"/>
          </p:cNvSpPr>
          <p:nvPr>
            <p:ph sz="half" idx="1"/>
          </p:nvPr>
        </p:nvSpPr>
        <p:spPr>
          <a:xfrm>
            <a:off x="1295400" y="1981199"/>
            <a:ext cx="4572000" cy="3810001"/>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Content Placeholder 3"/>
          <p:cNvSpPr>
            <a:spLocks noGrp="1"/>
          </p:cNvSpPr>
          <p:nvPr>
            <p:ph sz="half" idx="2"/>
          </p:nvPr>
        </p:nvSpPr>
        <p:spPr>
          <a:xfrm>
            <a:off x="6324600" y="1981199"/>
            <a:ext cx="4572000" cy="3810001"/>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DC8220F6-FAAE-4224-A840-32140F4A0A47}" type="datetime1">
              <a:rPr lang="en-GB" noProof="0" smtClean="0"/>
              <a:t>26/12/2021</a:t>
            </a:fld>
            <a:endParaRPr lang="en-GB" noProof="0" dirty="0"/>
          </a:p>
        </p:txBody>
      </p:sp>
      <p:sp>
        <p:nvSpPr>
          <p:cNvPr id="7" name="Slide Number Placeholder 6"/>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Text Placeholder 2"/>
          <p:cNvSpPr>
            <a:spLocks noGrp="1"/>
          </p:cNvSpPr>
          <p:nvPr>
            <p:ph type="body" idx="1"/>
          </p:nvPr>
        </p:nvSpPr>
        <p:spPr>
          <a:xfrm>
            <a:off x="1295400" y="1818322"/>
            <a:ext cx="4572000" cy="641350"/>
          </a:xfrm>
        </p:spPr>
        <p:txBody>
          <a:bodyPr rtlCol="0"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p:cNvSpPr>
            <a:spLocks noGrp="1"/>
          </p:cNvSpPr>
          <p:nvPr>
            <p:ph sz="half" idx="2"/>
          </p:nvPr>
        </p:nvSpPr>
        <p:spPr>
          <a:xfrm>
            <a:off x="1295400" y="2503713"/>
            <a:ext cx="4572000" cy="3287487"/>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Text Placeholder 4"/>
          <p:cNvSpPr>
            <a:spLocks noGrp="1"/>
          </p:cNvSpPr>
          <p:nvPr>
            <p:ph type="body" sz="quarter" idx="3"/>
          </p:nvPr>
        </p:nvSpPr>
        <p:spPr>
          <a:xfrm>
            <a:off x="6324600" y="1818322"/>
            <a:ext cx="4572000" cy="641350"/>
          </a:xfrm>
        </p:spPr>
        <p:txBody>
          <a:bodyPr rtlCol="0"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p:cNvSpPr>
            <a:spLocks noGrp="1"/>
          </p:cNvSpPr>
          <p:nvPr>
            <p:ph sz="quarter" idx="4"/>
          </p:nvPr>
        </p:nvSpPr>
        <p:spPr>
          <a:xfrm>
            <a:off x="6324600" y="2503713"/>
            <a:ext cx="4572000" cy="3287487"/>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8" name="Footer Placeholder 7"/>
          <p:cNvSpPr>
            <a:spLocks noGrp="1"/>
          </p:cNvSpPr>
          <p:nvPr>
            <p:ph type="ftr" sz="quarter" idx="11"/>
          </p:nvPr>
        </p:nvSpPr>
        <p:spPr/>
        <p:txBody>
          <a:bodyPr rtlCol="0"/>
          <a:lstStyle/>
          <a:p>
            <a:pPr rtl="0"/>
            <a:r>
              <a:rPr lang="en-GB" noProof="0" dirty="0"/>
              <a:t>Add a footer</a:t>
            </a:r>
          </a:p>
        </p:txBody>
      </p:sp>
      <p:sp>
        <p:nvSpPr>
          <p:cNvPr id="7" name="Date Placeholder 6"/>
          <p:cNvSpPr>
            <a:spLocks noGrp="1"/>
          </p:cNvSpPr>
          <p:nvPr>
            <p:ph type="dt" sz="half" idx="10"/>
          </p:nvPr>
        </p:nvSpPr>
        <p:spPr/>
        <p:txBody>
          <a:bodyPr rtlCol="0"/>
          <a:lstStyle/>
          <a:p>
            <a:pPr rtl="0"/>
            <a:fld id="{D85DA6CF-190C-4EAB-84DD-7741FDE41517}" type="datetime1">
              <a:rPr lang="en-GB" noProof="0" smtClean="0"/>
              <a:t>26/12/2021</a:t>
            </a:fld>
            <a:endParaRPr lang="en-GB" noProof="0" dirty="0"/>
          </a:p>
        </p:txBody>
      </p:sp>
      <p:sp>
        <p:nvSpPr>
          <p:cNvPr id="9" name="Slide Number Placeholder 8"/>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4" name="Footer Placeholder 3"/>
          <p:cNvSpPr>
            <a:spLocks noGrp="1"/>
          </p:cNvSpPr>
          <p:nvPr>
            <p:ph type="ftr" sz="quarter" idx="11"/>
          </p:nvPr>
        </p:nvSpPr>
        <p:spPr/>
        <p:txBody>
          <a:bodyPr rtlCol="0"/>
          <a:lstStyle/>
          <a:p>
            <a:pPr rtl="0"/>
            <a:r>
              <a:rPr lang="en-GB" noProof="0" dirty="0"/>
              <a:t>Add a footer</a:t>
            </a:r>
          </a:p>
        </p:txBody>
      </p:sp>
      <p:sp>
        <p:nvSpPr>
          <p:cNvPr id="3" name="Date Placeholder 2"/>
          <p:cNvSpPr>
            <a:spLocks noGrp="1"/>
          </p:cNvSpPr>
          <p:nvPr>
            <p:ph type="dt" sz="half" idx="10"/>
          </p:nvPr>
        </p:nvSpPr>
        <p:spPr/>
        <p:txBody>
          <a:bodyPr rtlCol="0"/>
          <a:lstStyle/>
          <a:p>
            <a:pPr rtl="0"/>
            <a:fld id="{1CFEFFCF-A8B9-4FC4-BA80-DD4C12F4B668}" type="datetime1">
              <a:rPr lang="en-GB" noProof="0" smtClean="0"/>
              <a:t>26/12/2021</a:t>
            </a:fld>
            <a:endParaRPr lang="en-GB" noProof="0" dirty="0"/>
          </a:p>
        </p:txBody>
      </p:sp>
      <p:sp>
        <p:nvSpPr>
          <p:cNvPr id="5" name="Slide Number Placeholder 4"/>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userDrawn="1"/>
        </p:nvGrpSpPr>
        <p:grpSpPr bwMode="hidden">
          <a:xfrm>
            <a:off x="-1" y="0"/>
            <a:ext cx="12192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rtlCol="0"/>
          <a:lstStyle/>
          <a:p>
            <a:pPr rtl="0"/>
            <a:r>
              <a:rPr lang="en-GB" noProof="0" dirty="0"/>
              <a:t>Add a footer</a:t>
            </a:r>
          </a:p>
        </p:txBody>
      </p:sp>
      <p:sp>
        <p:nvSpPr>
          <p:cNvPr id="212" name="Date Placeholder 211"/>
          <p:cNvSpPr>
            <a:spLocks noGrp="1"/>
          </p:cNvSpPr>
          <p:nvPr>
            <p:ph type="dt" sz="half" idx="10"/>
          </p:nvPr>
        </p:nvSpPr>
        <p:spPr/>
        <p:txBody>
          <a:bodyPr rtlCol="0"/>
          <a:lstStyle/>
          <a:p>
            <a:pPr rtl="0"/>
            <a:fld id="{0AD2618C-E36A-4509-A283-71164552E4F6}" type="datetime1">
              <a:rPr lang="en-GB" noProof="0" smtClean="0"/>
              <a:t>26/12/2021</a:t>
            </a:fld>
            <a:endParaRPr lang="en-GB" noProof="0" dirty="0"/>
          </a:p>
        </p:txBody>
      </p:sp>
      <p:sp>
        <p:nvSpPr>
          <p:cNvPr id="214" name="Slide Number Placeholder 213"/>
          <p:cNvSpPr>
            <a:spLocks noGrp="1"/>
          </p:cNvSpPr>
          <p:nvPr>
            <p:ph type="sldNum" sz="quarter" idx="12"/>
          </p:nvPr>
        </p:nvSpPr>
        <p:spPr/>
        <p:txBody>
          <a:bodyPr rtlCol="0"/>
          <a:lstStyle/>
          <a:p>
            <a:pPr rtl="0"/>
            <a:fld id="{E31375A4-56A4-47D6-9801-1991572033F7}" type="slidenum">
              <a:rPr lang="en-GB" noProof="0" smtClean="0"/>
              <a:pPr/>
              <a:t>‹#›</a:t>
            </a:fld>
            <a:endParaRPr lang="en-GB" noProof="0"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userDrawn="1"/>
        </p:nvGrpSpPr>
        <p:grpSpPr bwMode="hidden">
          <a:xfrm>
            <a:off x="-1" y="0"/>
            <a:ext cx="12192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userDrawn="1"/>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p:cNvSpPr>
            <a:spLocks noGrp="1"/>
          </p:cNvSpPr>
          <p:nvPr>
            <p:ph type="title"/>
          </p:nvPr>
        </p:nvSpPr>
        <p:spPr>
          <a:xfrm>
            <a:off x="7913152" y="571500"/>
            <a:ext cx="3657600" cy="2197100"/>
          </a:xfrm>
        </p:spPr>
        <p:txBody>
          <a:bodyPr rtlCol="0" anchor="b">
            <a:normAutofit/>
          </a:bodyPr>
          <a:lstStyle>
            <a:lvl1pPr>
              <a:defRPr sz="2600">
                <a:solidFill>
                  <a:schemeClr val="bg1"/>
                </a:solidFill>
              </a:defRPr>
            </a:lvl1pPr>
          </a:lstStyle>
          <a:p>
            <a:pPr rtl="0"/>
            <a:r>
              <a:rPr lang="en-GB" noProof="0"/>
              <a:t>Click to edit Master title style</a:t>
            </a:r>
            <a:endParaRPr lang="en-GB" noProof="0" dirty="0"/>
          </a:p>
        </p:txBody>
      </p:sp>
      <p:sp>
        <p:nvSpPr>
          <p:cNvPr id="3" name="Content Placeholder 2"/>
          <p:cNvSpPr>
            <a:spLocks noGrp="1"/>
          </p:cNvSpPr>
          <p:nvPr>
            <p:ph idx="1"/>
          </p:nvPr>
        </p:nvSpPr>
        <p:spPr>
          <a:xfrm>
            <a:off x="543197" y="571500"/>
            <a:ext cx="6217920" cy="5715000"/>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Text Placeholder 3"/>
          <p:cNvSpPr>
            <a:spLocks noGrp="1"/>
          </p:cNvSpPr>
          <p:nvPr>
            <p:ph type="body" sz="half" idx="2"/>
          </p:nvPr>
        </p:nvSpPr>
        <p:spPr>
          <a:xfrm>
            <a:off x="7913152" y="2995012"/>
            <a:ext cx="3657600" cy="2285950"/>
          </a:xfrm>
        </p:spPr>
        <p:txBody>
          <a:bodyPr rtlCol="0">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Click to edit Master text styles</a:t>
            </a:r>
          </a:p>
        </p:txBody>
      </p:sp>
      <p:cxnSp>
        <p:nvCxnSpPr>
          <p:cNvPr id="60" name="Straight Connector 59"/>
          <p:cNvCxnSpPr/>
          <p:nvPr userDrawn="1"/>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lvl1pPr>
              <a:defRPr>
                <a:solidFill>
                  <a:schemeClr val="bg1"/>
                </a:solidFill>
              </a:defRPr>
            </a:lvl1pPr>
          </a:lstStyle>
          <a:p>
            <a:pPr rtl="0"/>
            <a:fld id="{5D239C74-3E29-46D2-B7E2-D66DE8B187F2}" type="datetime1">
              <a:rPr lang="en-GB" noProof="0" smtClean="0"/>
              <a:t>26/12/2021</a:t>
            </a:fld>
            <a:endParaRPr lang="en-GB" noProof="0" dirty="0"/>
          </a:p>
        </p:txBody>
      </p:sp>
      <p:sp>
        <p:nvSpPr>
          <p:cNvPr id="8" name="Slide Number Placeholder 7"/>
          <p:cNvSpPr>
            <a:spLocks noGrp="1"/>
          </p:cNvSpPr>
          <p:nvPr>
            <p:ph type="sldNum" sz="quarter" idx="12"/>
          </p:nvPr>
        </p:nvSpPr>
        <p:spPr/>
        <p:txBody>
          <a:bodyPr rtlCol="0"/>
          <a:lstStyle>
            <a:lvl1pPr>
              <a:defRPr>
                <a:solidFill>
                  <a:schemeClr val="bg1"/>
                </a:solidFill>
              </a:defRPr>
            </a:lvl1pPr>
          </a:lstStyle>
          <a:p>
            <a:pPr rtl="0"/>
            <a:fld id="{E31375A4-56A4-47D6-9801-1991572033F7}" type="slidenum">
              <a:rPr lang="en-GB" noProof="0" smtClean="0"/>
              <a:pPr/>
              <a:t>‹#›</a:t>
            </a:fld>
            <a:endParaRPr lang="en-GB" noProof="0"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12192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cxnSp>
        <p:nvCxnSpPr>
          <p:cNvPr id="59" name="Straight Connector 58"/>
          <p:cNvCxnSpPr/>
          <p:nvPr/>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09560" y="576072"/>
            <a:ext cx="3657600" cy="2194560"/>
          </a:xfrm>
        </p:spPr>
        <p:txBody>
          <a:bodyPr rtlCol="0" anchor="b">
            <a:normAutofit/>
          </a:bodyPr>
          <a:lstStyle>
            <a:lvl1pPr>
              <a:defRPr sz="2600">
                <a:solidFill>
                  <a:schemeClr val="bg1"/>
                </a:solidFill>
              </a:defRPr>
            </a:lvl1pPr>
          </a:lstStyle>
          <a:p>
            <a:pPr rtl="0"/>
            <a:r>
              <a:rPr lang="en-GB" noProof="0"/>
              <a:t>Click to edit Master title style</a:t>
            </a:r>
            <a:endParaRPr lang="en-GB" noProof="0" dirty="0"/>
          </a:p>
        </p:txBody>
      </p:sp>
      <p:sp>
        <p:nvSpPr>
          <p:cNvPr id="3" name="Picture Placeholder 2" descr="An empty placeholder to add an image. Click on the placeholder and select the image that you wish to add."/>
          <p:cNvSpPr>
            <a:spLocks noGrp="1"/>
          </p:cNvSpPr>
          <p:nvPr>
            <p:ph type="pic" idx="1"/>
          </p:nvPr>
        </p:nvSpPr>
        <p:spPr>
          <a:xfrm>
            <a:off x="4412" y="-159"/>
            <a:ext cx="7315200" cy="6858000"/>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noProof="0"/>
              <a:t>Click icon to add picture</a:t>
            </a:r>
            <a:endParaRPr lang="en-GB" noProof="0" dirty="0"/>
          </a:p>
        </p:txBody>
      </p:sp>
      <p:sp>
        <p:nvSpPr>
          <p:cNvPr id="4" name="Text Placeholder 3"/>
          <p:cNvSpPr>
            <a:spLocks noGrp="1"/>
          </p:cNvSpPr>
          <p:nvPr>
            <p:ph type="body" sz="half" idx="2"/>
          </p:nvPr>
        </p:nvSpPr>
        <p:spPr>
          <a:xfrm>
            <a:off x="7909560" y="2999232"/>
            <a:ext cx="3657600" cy="2286000"/>
          </a:xfrm>
        </p:spPr>
        <p:txBody>
          <a:bodyPr rtlCol="0"/>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Click to edit Master text styles</a:t>
            </a:r>
          </a:p>
        </p:txBody>
      </p:sp>
    </p:spTree>
    <p:extLst>
      <p:ext uri="{BB962C8B-B14F-4D97-AF65-F5344CB8AC3E}">
        <p14:creationId xmlns:p14="http://schemas.microsoft.com/office/powerpoint/2010/main" val="62031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F6F590DC-7091-4B36-BBC5-F8475EAC8F1C}" type="datetime1">
              <a:rPr lang="en-GB" noProof="0" smtClean="0"/>
              <a:t>26/12/2021</a:t>
            </a:fld>
            <a:endParaRPr lang="en-GB" noProof="0" dirty="0"/>
          </a:p>
        </p:txBody>
      </p:sp>
      <p:sp>
        <p:nvSpPr>
          <p:cNvPr id="6" name="Slide Number Placeholder 5"/>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9314" y="489856"/>
            <a:ext cx="1687286" cy="5301343"/>
          </a:xfrm>
        </p:spPr>
        <p:txBody>
          <a:bodyPr vert="eaVert" rtlCol="0"/>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a:xfrm>
            <a:off x="1295399" y="489856"/>
            <a:ext cx="7587344" cy="5301343"/>
          </a:xfrm>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71B00BEA-F07C-4881-A3EB-166920C22A46}" type="datetime1">
              <a:rPr lang="en-GB" noProof="0" smtClean="0"/>
              <a:t>26/12/2021</a:t>
            </a:fld>
            <a:endParaRPr lang="en-GB" noProof="0" dirty="0"/>
          </a:p>
        </p:txBody>
      </p:sp>
      <p:sp>
        <p:nvSpPr>
          <p:cNvPr id="6" name="Slide Number Placeholder 5"/>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userDrawn="1"/>
        </p:nvGrpSpPr>
        <p:grpSpPr bwMode="hidden">
          <a:xfrm>
            <a:off x="-1" y="-195943"/>
            <a:ext cx="12192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295400" y="503853"/>
            <a:ext cx="9601200" cy="1142385"/>
          </a:xfrm>
          <a:prstGeom prst="rect">
            <a:avLst/>
          </a:prstGeom>
        </p:spPr>
        <p:txBody>
          <a:bodyPr vert="horz" lIns="91440" tIns="45720" rIns="91440" bIns="45720" rtlCol="0" anchor="b">
            <a:normAutofit/>
          </a:body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295400" y="1981201"/>
            <a:ext cx="9601200" cy="3809999"/>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cxnSp>
        <p:nvCxnSpPr>
          <p:cNvPr id="148" name="Straight Connector 147"/>
          <p:cNvCxnSpPr/>
          <p:nvPr userDrawn="1"/>
        </p:nvCxnSpPr>
        <p:spPr>
          <a:xfrm>
            <a:off x="609600" y="6172200"/>
            <a:ext cx="109728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609601" y="6289679"/>
            <a:ext cx="6128030"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pPr rtl="0"/>
            <a:r>
              <a:rPr lang="en-GB" noProof="0" dirty="0"/>
              <a:t>Add a footer</a:t>
            </a:r>
          </a:p>
        </p:txBody>
      </p:sp>
      <p:sp>
        <p:nvSpPr>
          <p:cNvPr id="4" name="Date Placeholder 3"/>
          <p:cNvSpPr>
            <a:spLocks noGrp="1"/>
          </p:cNvSpPr>
          <p:nvPr>
            <p:ph type="dt" sz="half" idx="2"/>
          </p:nvPr>
        </p:nvSpPr>
        <p:spPr>
          <a:xfrm>
            <a:off x="9294042" y="6289679"/>
            <a:ext cx="965946"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pPr rtl="0"/>
            <a:fld id="{9B488204-FD96-4CE5-BFDC-EA94C1CD269E}" type="datetime1">
              <a:rPr lang="en-GB" noProof="0" smtClean="0"/>
              <a:t>26/12/2021</a:t>
            </a:fld>
            <a:endParaRPr lang="en-GB" noProof="0" dirty="0"/>
          </a:p>
        </p:txBody>
      </p:sp>
      <p:sp>
        <p:nvSpPr>
          <p:cNvPr id="6" name="Slide Number Placeholder 5"/>
          <p:cNvSpPr>
            <a:spLocks noGrp="1"/>
          </p:cNvSpPr>
          <p:nvPr>
            <p:ph type="sldNum" sz="quarter" idx="4"/>
          </p:nvPr>
        </p:nvSpPr>
        <p:spPr>
          <a:xfrm>
            <a:off x="10665311" y="6289679"/>
            <a:ext cx="91888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pPr rtl="0"/>
            <a:fld id="{E31375A4-56A4-47D6-9801-1991572033F7}" type="slidenum">
              <a:rPr lang="en-GB" noProof="0" smtClean="0"/>
              <a:pPr/>
              <a:t>‹#›</a:t>
            </a:fld>
            <a:endParaRPr lang="en-GB" noProof="0"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rtl="0"/>
            <a:r>
              <a:rPr lang="en-GB" sz="5400" dirty="0">
                <a:solidFill>
                  <a:srgbClr val="FF0000"/>
                </a:solidFill>
              </a:rPr>
              <a:t>POSLOVNO KOMUNICIRANJE</a:t>
            </a:r>
          </a:p>
        </p:txBody>
      </p:sp>
      <p:sp>
        <p:nvSpPr>
          <p:cNvPr id="3" name="Subtitle 2"/>
          <p:cNvSpPr>
            <a:spLocks noGrp="1"/>
          </p:cNvSpPr>
          <p:nvPr>
            <p:ph type="subTitle" idx="1"/>
          </p:nvPr>
        </p:nvSpPr>
        <p:spPr/>
        <p:txBody>
          <a:bodyPr rtlCol="0"/>
          <a:lstStyle/>
          <a:p>
            <a:r>
              <a:rPr lang="en-GB" dirty="0" err="1">
                <a:solidFill>
                  <a:srgbClr val="FF0000"/>
                </a:solidFill>
              </a:rPr>
              <a:t>Predavači</a:t>
            </a:r>
            <a:r>
              <a:rPr lang="en-GB" dirty="0">
                <a:solidFill>
                  <a:srgbClr val="FF0000"/>
                </a:solidFill>
              </a:rPr>
              <a:t>: </a:t>
            </a:r>
            <a:r>
              <a:rPr lang="en-GB" dirty="0" err="1">
                <a:solidFill>
                  <a:srgbClr val="FF0000"/>
                </a:solidFill>
              </a:rPr>
              <a:t>mr</a:t>
            </a:r>
            <a:r>
              <a:rPr lang="en-GB" dirty="0">
                <a:solidFill>
                  <a:srgbClr val="FF0000"/>
                </a:solidFill>
              </a:rPr>
              <a:t> Milenko </a:t>
            </a:r>
            <a:r>
              <a:rPr lang="en-GB" dirty="0" err="1">
                <a:solidFill>
                  <a:srgbClr val="FF0000"/>
                </a:solidFill>
              </a:rPr>
              <a:t>Đurić</a:t>
            </a:r>
            <a:r>
              <a:rPr lang="en-GB" dirty="0">
                <a:solidFill>
                  <a:srgbClr val="FF0000"/>
                </a:solidFill>
              </a:rPr>
              <a:t> i Vladimir </a:t>
            </a:r>
            <a:r>
              <a:rPr lang="en-GB" dirty="0" err="1">
                <a:solidFill>
                  <a:srgbClr val="FF0000"/>
                </a:solidFill>
              </a:rPr>
              <a:t>Pavković</a:t>
            </a:r>
            <a:r>
              <a:rPr lang="en-GB" dirty="0">
                <a:solidFill>
                  <a:srgbClr val="FF0000"/>
                </a:solidFill>
              </a:rPr>
              <a:t>, MSc </a:t>
            </a:r>
          </a:p>
        </p:txBody>
      </p:sp>
    </p:spTree>
    <p:extLst>
      <p:ext uri="{BB962C8B-B14F-4D97-AF65-F5344CB8AC3E}">
        <p14:creationId xmlns:p14="http://schemas.microsoft.com/office/powerpoint/2010/main" val="10690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EC31A-3586-7E47-90A1-1628D38EC004}"/>
              </a:ext>
            </a:extLst>
          </p:cNvPr>
          <p:cNvSpPr>
            <a:spLocks noGrp="1"/>
          </p:cNvSpPr>
          <p:nvPr>
            <p:ph type="title"/>
          </p:nvPr>
        </p:nvSpPr>
        <p:spPr>
          <a:xfrm>
            <a:off x="1295400" y="503853"/>
            <a:ext cx="9601200" cy="5539138"/>
          </a:xfrm>
        </p:spPr>
        <p:txBody>
          <a:bodyPr anchor="ctr">
            <a:normAutofit/>
          </a:bodyPr>
          <a:lstStyle/>
          <a:p>
            <a:pPr algn="ctr"/>
            <a:r>
              <a:rPr lang="en-RS" sz="5400" dirty="0">
                <a:solidFill>
                  <a:srgbClr val="FF0000"/>
                </a:solidFill>
                <a:latin typeface="Gill Sans MT" panose="020B0502020104020203" pitchFamily="34" charset="77"/>
              </a:rPr>
              <a:t>PUBLICITET</a:t>
            </a:r>
          </a:p>
        </p:txBody>
      </p:sp>
    </p:spTree>
    <p:extLst>
      <p:ext uri="{BB962C8B-B14F-4D97-AF65-F5344CB8AC3E}">
        <p14:creationId xmlns:p14="http://schemas.microsoft.com/office/powerpoint/2010/main" val="317882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B8258-403E-CC4E-8771-4713F9427BCD}"/>
              </a:ext>
            </a:extLst>
          </p:cNvPr>
          <p:cNvSpPr>
            <a:spLocks noGrp="1"/>
          </p:cNvSpPr>
          <p:nvPr>
            <p:ph type="title"/>
          </p:nvPr>
        </p:nvSpPr>
        <p:spPr/>
        <p:txBody>
          <a:bodyPr>
            <a:normAutofit/>
          </a:bodyPr>
          <a:lstStyle/>
          <a:p>
            <a:pPr algn="ctr"/>
            <a:r>
              <a:rPr lang="en-RS" sz="4000" dirty="0">
                <a:solidFill>
                  <a:srgbClr val="FF0000"/>
                </a:solidFill>
                <a:latin typeface="Gill Sans MT" panose="020B0502020104020203" pitchFamily="34" charset="77"/>
              </a:rPr>
              <a:t>PUBLICITET</a:t>
            </a:r>
          </a:p>
        </p:txBody>
      </p:sp>
      <p:sp>
        <p:nvSpPr>
          <p:cNvPr id="3" name="Content Placeholder 2">
            <a:extLst>
              <a:ext uri="{FF2B5EF4-FFF2-40B4-BE49-F238E27FC236}">
                <a16:creationId xmlns:a16="http://schemas.microsoft.com/office/drawing/2014/main" id="{9380367D-33A1-AC40-B7ED-AF9502F64B31}"/>
              </a:ext>
            </a:extLst>
          </p:cNvPr>
          <p:cNvSpPr>
            <a:spLocks noGrp="1"/>
          </p:cNvSpPr>
          <p:nvPr>
            <p:ph idx="1"/>
          </p:nvPr>
        </p:nvSpPr>
        <p:spPr/>
        <p:txBody>
          <a:bodyPr/>
          <a:lstStyle/>
          <a:p>
            <a:pPr>
              <a:buClrTx/>
              <a:buFont typeface="Wingdings" pitchFamily="2" charset="2"/>
              <a:buChar char="Ø"/>
            </a:pPr>
            <a:r>
              <a:rPr lang="en-RS" dirty="0"/>
              <a:t>Publicitet čine informacije dobijene od spoljnog izvora koje koriste mediji jer poseduju vrednost vesti. To je “nekontrolisani” metod medijskog plasiranja određenih poruka, jer izvor informacija ne plaća medijima za tu uslugu.</a:t>
            </a:r>
          </a:p>
          <a:p>
            <a:pPr>
              <a:buClrTx/>
              <a:buFont typeface="Wingdings" pitchFamily="2" charset="2"/>
              <a:buChar char="Ø"/>
            </a:pPr>
            <a:r>
              <a:rPr lang="en-US" altLang="en-RS" dirty="0" err="1"/>
              <a:t>Publicitet</a:t>
            </a:r>
            <a:r>
              <a:rPr lang="en-US" altLang="en-RS" dirty="0"/>
              <a:t> </a:t>
            </a:r>
            <a:r>
              <a:rPr lang="en-US" altLang="en-RS" dirty="0" err="1"/>
              <a:t>predstavlja</a:t>
            </a:r>
            <a:r>
              <a:rPr lang="en-US" altLang="en-RS" dirty="0"/>
              <a:t> </a:t>
            </a:r>
            <a:r>
              <a:rPr lang="en-US" altLang="en-RS" dirty="0" err="1"/>
              <a:t>prostor</a:t>
            </a:r>
            <a:r>
              <a:rPr lang="en-US" altLang="en-RS" dirty="0"/>
              <a:t> </a:t>
            </a:r>
            <a:r>
              <a:rPr lang="en-US" altLang="en-RS" dirty="0" err="1"/>
              <a:t>ili</a:t>
            </a:r>
            <a:r>
              <a:rPr lang="en-US" altLang="en-RS" dirty="0"/>
              <a:t> </a:t>
            </a:r>
            <a:r>
              <a:rPr lang="en-US" altLang="en-RS" dirty="0" err="1"/>
              <a:t>vreme</a:t>
            </a:r>
            <a:r>
              <a:rPr lang="en-US" altLang="en-RS" dirty="0"/>
              <a:t> </a:t>
            </a:r>
            <a:r>
              <a:rPr lang="en-US" altLang="en-RS" dirty="0" err="1"/>
              <a:t>koje</a:t>
            </a:r>
            <a:r>
              <a:rPr lang="en-US" altLang="en-RS" dirty="0"/>
              <a:t> </a:t>
            </a:r>
            <a:r>
              <a:rPr lang="en-US" altLang="en-RS" dirty="0" err="1"/>
              <a:t>mediji</a:t>
            </a:r>
            <a:r>
              <a:rPr lang="en-US" altLang="en-RS" dirty="0"/>
              <a:t> </a:t>
            </a:r>
            <a:r>
              <a:rPr lang="en-US" altLang="en-RS" dirty="0" err="1"/>
              <a:t>posvećuju</a:t>
            </a:r>
            <a:r>
              <a:rPr lang="en-US" altLang="en-RS" dirty="0"/>
              <a:t> </a:t>
            </a:r>
            <a:r>
              <a:rPr lang="en-US" altLang="en-RS" dirty="0" err="1"/>
              <a:t>određenom</a:t>
            </a:r>
            <a:r>
              <a:rPr lang="en-US" altLang="en-RS" dirty="0"/>
              <a:t> </a:t>
            </a:r>
            <a:r>
              <a:rPr lang="en-US" altLang="en-RS" dirty="0" err="1"/>
              <a:t>događaju</a:t>
            </a:r>
            <a:r>
              <a:rPr lang="en-US" altLang="en-RS" dirty="0"/>
              <a:t>, </a:t>
            </a:r>
            <a:r>
              <a:rPr lang="en-US" altLang="en-RS" dirty="0" err="1"/>
              <a:t>osobi</a:t>
            </a:r>
            <a:r>
              <a:rPr lang="en-US" altLang="en-RS" dirty="0"/>
              <a:t>, </a:t>
            </a:r>
            <a:r>
              <a:rPr lang="en-US" altLang="en-RS" dirty="0" err="1"/>
              <a:t>organizaciji</a:t>
            </a:r>
            <a:r>
              <a:rPr lang="en-US" altLang="en-RS" dirty="0"/>
              <a:t>, </a:t>
            </a:r>
            <a:r>
              <a:rPr lang="en-US" altLang="en-RS" dirty="0" err="1"/>
              <a:t>društvenoj</a:t>
            </a:r>
            <a:r>
              <a:rPr lang="en-US" altLang="en-RS" dirty="0"/>
              <a:t> </a:t>
            </a:r>
            <a:r>
              <a:rPr lang="en-US" altLang="en-RS" dirty="0" err="1"/>
              <a:t>pojavi</a:t>
            </a:r>
            <a:r>
              <a:rPr lang="en-US" altLang="en-RS" dirty="0"/>
              <a:t> </a:t>
            </a:r>
            <a:r>
              <a:rPr lang="en-US" altLang="en-RS" dirty="0" err="1"/>
              <a:t>ili</a:t>
            </a:r>
            <a:r>
              <a:rPr lang="en-US" altLang="en-RS" dirty="0"/>
              <a:t> </a:t>
            </a:r>
            <a:r>
              <a:rPr lang="en-US" altLang="en-RS" dirty="0" err="1"/>
              <a:t>temi</a:t>
            </a:r>
            <a:r>
              <a:rPr lang="en-US" altLang="en-RS" dirty="0"/>
              <a:t>.</a:t>
            </a:r>
          </a:p>
          <a:p>
            <a:pPr>
              <a:buClrTx/>
              <a:buFont typeface="Wingdings" pitchFamily="2" charset="2"/>
              <a:buChar char="Ø"/>
            </a:pPr>
            <a:r>
              <a:rPr lang="en-US" altLang="en-RS" dirty="0" err="1"/>
              <a:t>Publicitet</a:t>
            </a:r>
            <a:r>
              <a:rPr lang="en-US" altLang="en-RS" dirty="0"/>
              <a:t> se </a:t>
            </a:r>
            <a:r>
              <a:rPr lang="en-US" altLang="en-RS" dirty="0" err="1"/>
              <a:t>odnosi</a:t>
            </a:r>
            <a:r>
              <a:rPr lang="en-US" altLang="en-RS" dirty="0"/>
              <a:t> </a:t>
            </a:r>
            <a:r>
              <a:rPr lang="en-US" altLang="en-RS" dirty="0" err="1"/>
              <a:t>na</a:t>
            </a:r>
            <a:r>
              <a:rPr lang="en-US" altLang="en-RS" dirty="0"/>
              <a:t> </a:t>
            </a:r>
            <a:r>
              <a:rPr lang="en-US" altLang="en-RS" dirty="0" err="1"/>
              <a:t>prisutnost</a:t>
            </a:r>
            <a:r>
              <a:rPr lang="en-US" altLang="en-RS" dirty="0"/>
              <a:t> </a:t>
            </a:r>
            <a:r>
              <a:rPr lang="en-US" altLang="en-RS" dirty="0" err="1"/>
              <a:t>nekog</a:t>
            </a:r>
            <a:r>
              <a:rPr lang="en-US" altLang="en-RS" dirty="0"/>
              <a:t> </a:t>
            </a:r>
            <a:r>
              <a:rPr lang="en-US" altLang="en-RS" dirty="0" err="1"/>
              <a:t>ili</a:t>
            </a:r>
            <a:r>
              <a:rPr lang="en-US" altLang="en-RS" dirty="0"/>
              <a:t> </a:t>
            </a:r>
            <a:r>
              <a:rPr lang="en-US" altLang="en-RS" dirty="0" err="1"/>
              <a:t>nečeg</a:t>
            </a:r>
            <a:r>
              <a:rPr lang="en-US" altLang="en-RS" dirty="0"/>
              <a:t> u </a:t>
            </a:r>
            <a:r>
              <a:rPr lang="en-US" altLang="en-RS" dirty="0" err="1"/>
              <a:t>medijskim</a:t>
            </a:r>
            <a:r>
              <a:rPr lang="en-US" altLang="en-RS" dirty="0"/>
              <a:t> </a:t>
            </a:r>
            <a:r>
              <a:rPr lang="en-US" altLang="en-RS" dirty="0" err="1"/>
              <a:t>sadržajima</a:t>
            </a:r>
            <a:r>
              <a:rPr lang="en-US" altLang="en-RS" dirty="0"/>
              <a:t>, u </a:t>
            </a:r>
            <a:r>
              <a:rPr lang="en-US" altLang="en-RS" dirty="0" err="1"/>
              <a:t>delu</a:t>
            </a:r>
            <a:r>
              <a:rPr lang="en-US" altLang="en-RS" dirty="0"/>
              <a:t> koji </a:t>
            </a:r>
            <a:r>
              <a:rPr lang="en-US" altLang="en-RS" dirty="0" err="1"/>
              <a:t>nije</a:t>
            </a:r>
            <a:r>
              <a:rPr lang="en-US" altLang="en-RS" dirty="0"/>
              <a:t> </a:t>
            </a:r>
            <a:r>
              <a:rPr lang="en-US" altLang="en-RS" dirty="0" err="1"/>
              <a:t>plaćeni</a:t>
            </a:r>
            <a:r>
              <a:rPr lang="en-US" altLang="en-RS" dirty="0"/>
              <a:t> </a:t>
            </a:r>
            <a:r>
              <a:rPr lang="en-US" altLang="en-RS" dirty="0" err="1"/>
              <a:t>oglasni</a:t>
            </a:r>
            <a:r>
              <a:rPr lang="en-US" altLang="en-RS" dirty="0"/>
              <a:t> </a:t>
            </a:r>
            <a:r>
              <a:rPr lang="en-US" altLang="en-RS" dirty="0" err="1"/>
              <a:t>prostor</a:t>
            </a:r>
            <a:r>
              <a:rPr lang="en-US" altLang="en-RS" dirty="0"/>
              <a:t>.</a:t>
            </a:r>
            <a:endParaRPr lang="en-RS" dirty="0"/>
          </a:p>
        </p:txBody>
      </p:sp>
    </p:spTree>
    <p:extLst>
      <p:ext uri="{BB962C8B-B14F-4D97-AF65-F5344CB8AC3E}">
        <p14:creationId xmlns:p14="http://schemas.microsoft.com/office/powerpoint/2010/main" val="4269427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68207-19B2-4648-87E8-27EFA36E6171}"/>
              </a:ext>
            </a:extLst>
          </p:cNvPr>
          <p:cNvSpPr>
            <a:spLocks noGrp="1"/>
          </p:cNvSpPr>
          <p:nvPr>
            <p:ph type="title"/>
          </p:nvPr>
        </p:nvSpPr>
        <p:spPr/>
        <p:txBody>
          <a:bodyPr>
            <a:normAutofit/>
          </a:bodyPr>
          <a:lstStyle/>
          <a:p>
            <a:pPr algn="ctr"/>
            <a:r>
              <a:rPr lang="en-RS" sz="4000" dirty="0">
                <a:solidFill>
                  <a:srgbClr val="FF0000"/>
                </a:solidFill>
              </a:rPr>
              <a:t>PUBLICITET</a:t>
            </a:r>
          </a:p>
        </p:txBody>
      </p:sp>
      <p:sp>
        <p:nvSpPr>
          <p:cNvPr id="3" name="Content Placeholder 2">
            <a:extLst>
              <a:ext uri="{FF2B5EF4-FFF2-40B4-BE49-F238E27FC236}">
                <a16:creationId xmlns:a16="http://schemas.microsoft.com/office/drawing/2014/main" id="{29A0C8D4-9F60-7549-AD9C-709CA938D855}"/>
              </a:ext>
            </a:extLst>
          </p:cNvPr>
          <p:cNvSpPr>
            <a:spLocks noGrp="1"/>
          </p:cNvSpPr>
          <p:nvPr>
            <p:ph sz="half" idx="1"/>
          </p:nvPr>
        </p:nvSpPr>
        <p:spPr/>
        <p:txBody>
          <a:bodyPr/>
          <a:lstStyle/>
          <a:p>
            <a:pPr>
              <a:buClrTx/>
              <a:buFont typeface="Wingdings" pitchFamily="2" charset="2"/>
              <a:buChar char="Ø"/>
            </a:pPr>
            <a:r>
              <a:rPr lang="en-RS" dirty="0"/>
              <a:t>Primarni</a:t>
            </a:r>
          </a:p>
          <a:p>
            <a:pPr>
              <a:buClrTx/>
              <a:buFont typeface="Wingdings" pitchFamily="2" charset="2"/>
              <a:buChar char="Ø"/>
            </a:pPr>
            <a:r>
              <a:rPr lang="en-RS" dirty="0"/>
              <a:t>Sekundarni</a:t>
            </a:r>
          </a:p>
        </p:txBody>
      </p:sp>
      <p:sp>
        <p:nvSpPr>
          <p:cNvPr id="4" name="Content Placeholder 3">
            <a:extLst>
              <a:ext uri="{FF2B5EF4-FFF2-40B4-BE49-F238E27FC236}">
                <a16:creationId xmlns:a16="http://schemas.microsoft.com/office/drawing/2014/main" id="{0C45F741-C310-A643-A3F3-2F53F783F739}"/>
              </a:ext>
            </a:extLst>
          </p:cNvPr>
          <p:cNvSpPr>
            <a:spLocks noGrp="1"/>
          </p:cNvSpPr>
          <p:nvPr>
            <p:ph sz="half" idx="2"/>
          </p:nvPr>
        </p:nvSpPr>
        <p:spPr/>
        <p:txBody>
          <a:bodyPr/>
          <a:lstStyle/>
          <a:p>
            <a:pPr>
              <a:buClrTx/>
              <a:buFont typeface="Wingdings" pitchFamily="2" charset="2"/>
              <a:buChar char="Ø"/>
            </a:pPr>
            <a:r>
              <a:rPr lang="en-RS" dirty="0"/>
              <a:t>Pozitivni</a:t>
            </a:r>
          </a:p>
          <a:p>
            <a:pPr>
              <a:buClrTx/>
              <a:buFont typeface="Wingdings" pitchFamily="2" charset="2"/>
              <a:buChar char="Ø"/>
            </a:pPr>
            <a:r>
              <a:rPr lang="en-RS" dirty="0"/>
              <a:t>Negativni</a:t>
            </a:r>
          </a:p>
        </p:txBody>
      </p:sp>
    </p:spTree>
    <p:extLst>
      <p:ext uri="{BB962C8B-B14F-4D97-AF65-F5344CB8AC3E}">
        <p14:creationId xmlns:p14="http://schemas.microsoft.com/office/powerpoint/2010/main" val="2190981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CE511-26E1-6044-8609-A4B5692A61AF}"/>
              </a:ext>
            </a:extLst>
          </p:cNvPr>
          <p:cNvSpPr>
            <a:spLocks noGrp="1"/>
          </p:cNvSpPr>
          <p:nvPr>
            <p:ph type="title"/>
          </p:nvPr>
        </p:nvSpPr>
        <p:spPr/>
        <p:txBody>
          <a:bodyPr>
            <a:normAutofit/>
          </a:bodyPr>
          <a:lstStyle/>
          <a:p>
            <a:pPr algn="ctr"/>
            <a:r>
              <a:rPr lang="en-RS" sz="4000" dirty="0">
                <a:solidFill>
                  <a:srgbClr val="FF0000"/>
                </a:solidFill>
              </a:rPr>
              <a:t>PRIMARNI PUBLICITET</a:t>
            </a:r>
          </a:p>
        </p:txBody>
      </p:sp>
      <p:sp>
        <p:nvSpPr>
          <p:cNvPr id="3" name="Content Placeholder 2">
            <a:extLst>
              <a:ext uri="{FF2B5EF4-FFF2-40B4-BE49-F238E27FC236}">
                <a16:creationId xmlns:a16="http://schemas.microsoft.com/office/drawing/2014/main" id="{801AC804-DA84-8B44-A5E1-813009B89583}"/>
              </a:ext>
            </a:extLst>
          </p:cNvPr>
          <p:cNvSpPr>
            <a:spLocks noGrp="1"/>
          </p:cNvSpPr>
          <p:nvPr>
            <p:ph idx="1"/>
          </p:nvPr>
        </p:nvSpPr>
        <p:spPr/>
        <p:txBody>
          <a:bodyPr/>
          <a:lstStyle/>
          <a:p>
            <a:pPr>
              <a:buClrTx/>
              <a:buFont typeface="Wingdings" pitchFamily="2" charset="2"/>
              <a:buChar char="Ø"/>
            </a:pPr>
            <a:r>
              <a:rPr lang="en-US" altLang="en-RS" dirty="0" err="1">
                <a:latin typeface="Gill Sans MT" panose="020B0502020104020203" pitchFamily="34" charset="77"/>
              </a:rPr>
              <a:t>Primarni</a:t>
            </a:r>
            <a:r>
              <a:rPr lang="en-US" altLang="en-RS" dirty="0">
                <a:latin typeface="Gill Sans MT" panose="020B0502020104020203" pitchFamily="34" charset="77"/>
              </a:rPr>
              <a:t> </a:t>
            </a:r>
            <a:r>
              <a:rPr lang="en-US" altLang="en-RS" dirty="0" err="1">
                <a:latin typeface="Gill Sans MT" panose="020B0502020104020203" pitchFamily="34" charset="77"/>
              </a:rPr>
              <a:t>publicitet</a:t>
            </a:r>
            <a:r>
              <a:rPr lang="en-US" altLang="en-RS" dirty="0">
                <a:latin typeface="Gill Sans MT" panose="020B0502020104020203" pitchFamily="34" charset="77"/>
              </a:rPr>
              <a:t> </a:t>
            </a:r>
            <a:r>
              <a:rPr lang="en-US" altLang="en-RS" dirty="0" err="1">
                <a:latin typeface="Gill Sans MT" panose="020B0502020104020203" pitchFamily="34" charset="77"/>
              </a:rPr>
              <a:t>nastaje</a:t>
            </a:r>
            <a:r>
              <a:rPr lang="en-US" altLang="en-RS" dirty="0">
                <a:latin typeface="Gill Sans MT" panose="020B0502020104020203" pitchFamily="34" charset="77"/>
              </a:rPr>
              <a:t> </a:t>
            </a:r>
            <a:r>
              <a:rPr lang="en-US" altLang="en-RS" dirty="0" err="1">
                <a:latin typeface="Gill Sans MT" panose="020B0502020104020203" pitchFamily="34" charset="77"/>
              </a:rPr>
              <a:t>medijskim</a:t>
            </a:r>
            <a:r>
              <a:rPr lang="en-US" altLang="en-RS" dirty="0">
                <a:latin typeface="Gill Sans MT" panose="020B0502020104020203" pitchFamily="34" charset="77"/>
              </a:rPr>
              <a:t> </a:t>
            </a:r>
            <a:r>
              <a:rPr lang="en-US" altLang="en-RS" dirty="0" err="1">
                <a:latin typeface="Gill Sans MT" panose="020B0502020104020203" pitchFamily="34" charset="77"/>
              </a:rPr>
              <a:t>izveštavanjem</a:t>
            </a:r>
            <a:r>
              <a:rPr lang="en-US" altLang="en-RS" dirty="0">
                <a:latin typeface="Gill Sans MT" panose="020B0502020104020203" pitchFamily="34" charset="77"/>
              </a:rPr>
              <a:t> o </a:t>
            </a:r>
            <a:r>
              <a:rPr lang="en-US" altLang="en-RS" dirty="0" err="1">
                <a:latin typeface="Gill Sans MT" panose="020B0502020104020203" pitchFamily="34" charset="77"/>
              </a:rPr>
              <a:t>određenom</a:t>
            </a:r>
            <a:r>
              <a:rPr lang="en-US" altLang="en-RS" dirty="0">
                <a:latin typeface="Gill Sans MT" panose="020B0502020104020203" pitchFamily="34" charset="77"/>
              </a:rPr>
              <a:t> </a:t>
            </a:r>
            <a:r>
              <a:rPr lang="en-US" altLang="en-RS" dirty="0" err="1">
                <a:latin typeface="Gill Sans MT" panose="020B0502020104020203" pitchFamily="34" charset="77"/>
              </a:rPr>
              <a:t>subjektu</a:t>
            </a:r>
            <a:r>
              <a:rPr lang="en-US" altLang="en-RS" dirty="0">
                <a:latin typeface="Gill Sans MT" panose="020B0502020104020203" pitchFamily="34" charset="77"/>
              </a:rPr>
              <a:t>, </a:t>
            </a:r>
            <a:r>
              <a:rPr lang="en-US" altLang="en-RS" dirty="0" err="1">
                <a:latin typeface="Gill Sans MT" panose="020B0502020104020203" pitchFamily="34" charset="77"/>
              </a:rPr>
              <a:t>koje</a:t>
            </a:r>
            <a:r>
              <a:rPr lang="en-US" altLang="en-RS" dirty="0">
                <a:latin typeface="Gill Sans MT" panose="020B0502020104020203" pitchFamily="34" charset="77"/>
              </a:rPr>
              <a:t> se </a:t>
            </a:r>
            <a:r>
              <a:rPr lang="en-US" altLang="en-RS" dirty="0" err="1">
                <a:latin typeface="Gill Sans MT" panose="020B0502020104020203" pitchFamily="34" charset="77"/>
              </a:rPr>
              <a:t>javlja</a:t>
            </a:r>
            <a:r>
              <a:rPr lang="en-US" altLang="en-RS" dirty="0">
                <a:latin typeface="Gill Sans MT" panose="020B0502020104020203" pitchFamily="34" charset="77"/>
              </a:rPr>
              <a:t> </a:t>
            </a:r>
            <a:r>
              <a:rPr lang="en-US" altLang="en-RS" dirty="0" err="1">
                <a:latin typeface="Gill Sans MT" panose="020B0502020104020203" pitchFamily="34" charset="77"/>
              </a:rPr>
              <a:t>usled</a:t>
            </a:r>
            <a:r>
              <a:rPr lang="en-US" altLang="en-RS" dirty="0">
                <a:latin typeface="Gill Sans MT" panose="020B0502020104020203" pitchFamily="34" charset="77"/>
              </a:rPr>
              <a:t> toga </a:t>
            </a:r>
            <a:r>
              <a:rPr lang="en-US" altLang="en-RS" dirty="0" err="1">
                <a:latin typeface="Gill Sans MT" panose="020B0502020104020203" pitchFamily="34" charset="77"/>
              </a:rPr>
              <a:t>što</a:t>
            </a:r>
            <a:r>
              <a:rPr lang="en-US" altLang="en-RS" dirty="0">
                <a:latin typeface="Gill Sans MT" panose="020B0502020104020203" pitchFamily="34" charset="77"/>
              </a:rPr>
              <a:t> </a:t>
            </a:r>
            <a:r>
              <a:rPr lang="en-US" altLang="en-RS" dirty="0" err="1">
                <a:latin typeface="Gill Sans MT" panose="020B0502020104020203" pitchFamily="34" charset="77"/>
              </a:rPr>
              <a:t>su</a:t>
            </a:r>
            <a:r>
              <a:rPr lang="en-US" altLang="en-RS" dirty="0">
                <a:latin typeface="Gill Sans MT" panose="020B0502020104020203" pitchFamily="34" charset="77"/>
              </a:rPr>
              <a:t> </a:t>
            </a:r>
            <a:r>
              <a:rPr lang="en-US" altLang="en-RS" dirty="0" err="1">
                <a:latin typeface="Gill Sans MT" panose="020B0502020104020203" pitchFamily="34" charset="77"/>
              </a:rPr>
              <a:t>neke</a:t>
            </a:r>
            <a:r>
              <a:rPr lang="en-US" altLang="en-RS" dirty="0">
                <a:latin typeface="Gill Sans MT" panose="020B0502020104020203" pitchFamily="34" charset="77"/>
              </a:rPr>
              <a:t> </a:t>
            </a:r>
            <a:r>
              <a:rPr lang="en-US" altLang="en-RS" dirty="0" err="1">
                <a:latin typeface="Gill Sans MT" panose="020B0502020104020203" pitchFamily="34" charset="77"/>
              </a:rPr>
              <a:t>informacije</a:t>
            </a:r>
            <a:r>
              <a:rPr lang="en-US" altLang="en-RS" dirty="0">
                <a:latin typeface="Gill Sans MT" panose="020B0502020104020203" pitchFamily="34" charset="77"/>
              </a:rPr>
              <a:t> o </a:t>
            </a:r>
            <a:r>
              <a:rPr lang="en-US" altLang="en-RS" dirty="0" err="1">
                <a:latin typeface="Gill Sans MT" panose="020B0502020104020203" pitchFamily="34" charset="77"/>
              </a:rPr>
              <a:t>datom</a:t>
            </a:r>
            <a:r>
              <a:rPr lang="en-US" altLang="en-RS" dirty="0">
                <a:latin typeface="Gill Sans MT" panose="020B0502020104020203" pitchFamily="34" charset="77"/>
              </a:rPr>
              <a:t> </a:t>
            </a:r>
            <a:r>
              <a:rPr lang="en-US" altLang="en-RS" dirty="0" err="1">
                <a:latin typeface="Gill Sans MT" panose="020B0502020104020203" pitchFamily="34" charset="77"/>
              </a:rPr>
              <a:t>subjektu</a:t>
            </a:r>
            <a:r>
              <a:rPr lang="en-US" altLang="en-RS" dirty="0">
                <a:latin typeface="Gill Sans MT" panose="020B0502020104020203" pitchFamily="34" charset="77"/>
              </a:rPr>
              <a:t> u </a:t>
            </a:r>
            <a:r>
              <a:rPr lang="en-US" altLang="en-RS" dirty="0" err="1">
                <a:latin typeface="Gill Sans MT" panose="020B0502020104020203" pitchFamily="34" charset="77"/>
              </a:rPr>
              <a:t>domenu</a:t>
            </a:r>
            <a:r>
              <a:rPr lang="en-US" altLang="en-RS" dirty="0">
                <a:latin typeface="Gill Sans MT" panose="020B0502020104020203" pitchFamily="34" charset="77"/>
              </a:rPr>
              <a:t> </a:t>
            </a:r>
            <a:r>
              <a:rPr lang="en-US" altLang="en-RS" dirty="0" err="1">
                <a:latin typeface="Gill Sans MT" panose="020B0502020104020203" pitchFamily="34" charset="77"/>
              </a:rPr>
              <a:t>društvenog</a:t>
            </a:r>
            <a:r>
              <a:rPr lang="en-US" altLang="en-RS" dirty="0">
                <a:latin typeface="Gill Sans MT" panose="020B0502020104020203" pitchFamily="34" charset="77"/>
              </a:rPr>
              <a:t> </a:t>
            </a:r>
            <a:r>
              <a:rPr lang="en-US" altLang="en-RS" dirty="0" err="1">
                <a:latin typeface="Gill Sans MT" panose="020B0502020104020203" pitchFamily="34" charset="77"/>
              </a:rPr>
              <a:t>interesa</a:t>
            </a:r>
            <a:r>
              <a:rPr lang="en-US" altLang="en-RS" dirty="0">
                <a:latin typeface="Gill Sans MT" panose="020B0502020104020203" pitchFamily="34" charset="77"/>
              </a:rPr>
              <a:t> </a:t>
            </a:r>
            <a:r>
              <a:rPr lang="en-US" altLang="en-RS" dirty="0" err="1">
                <a:latin typeface="Gill Sans MT" panose="020B0502020104020203" pitchFamily="34" charset="77"/>
              </a:rPr>
              <a:t>ili</a:t>
            </a:r>
            <a:r>
              <a:rPr lang="en-US" altLang="en-RS" dirty="0">
                <a:latin typeface="Gill Sans MT" panose="020B0502020104020203" pitchFamily="34" charset="77"/>
              </a:rPr>
              <a:t> se, </a:t>
            </a:r>
            <a:r>
              <a:rPr lang="en-US" altLang="en-RS" dirty="0" err="1">
                <a:latin typeface="Gill Sans MT" panose="020B0502020104020203" pitchFamily="34" charset="77"/>
              </a:rPr>
              <a:t>prema</a:t>
            </a:r>
            <a:r>
              <a:rPr lang="en-US" altLang="en-RS" dirty="0">
                <a:latin typeface="Gill Sans MT" panose="020B0502020104020203" pitchFamily="34" charset="77"/>
              </a:rPr>
              <a:t> </a:t>
            </a:r>
            <a:r>
              <a:rPr lang="en-US" altLang="en-RS" dirty="0" err="1">
                <a:latin typeface="Gill Sans MT" panose="020B0502020104020203" pitchFamily="34" charset="77"/>
              </a:rPr>
              <a:t>proceni</a:t>
            </a:r>
            <a:r>
              <a:rPr lang="en-US" altLang="en-RS" dirty="0">
                <a:latin typeface="Gill Sans MT" panose="020B0502020104020203" pitchFamily="34" charset="77"/>
              </a:rPr>
              <a:t> </a:t>
            </a:r>
            <a:r>
              <a:rPr lang="en-US" altLang="en-RS" dirty="0" err="1">
                <a:latin typeface="Gill Sans MT" panose="020B0502020104020203" pitchFamily="34" charset="77"/>
              </a:rPr>
              <a:t>novinara</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urednika</a:t>
            </a:r>
            <a:r>
              <a:rPr lang="en-US" altLang="en-RS" dirty="0">
                <a:latin typeface="Gill Sans MT" panose="020B0502020104020203" pitchFamily="34" charset="77"/>
              </a:rPr>
              <a:t>, </a:t>
            </a:r>
            <a:r>
              <a:rPr lang="en-US" altLang="en-RS" dirty="0" err="1">
                <a:latin typeface="Gill Sans MT" panose="020B0502020104020203" pitchFamily="34" charset="77"/>
              </a:rPr>
              <a:t>njihovim</a:t>
            </a:r>
            <a:r>
              <a:rPr lang="en-US" altLang="en-RS" dirty="0">
                <a:latin typeface="Gill Sans MT" panose="020B0502020104020203" pitchFamily="34" charset="77"/>
              </a:rPr>
              <a:t> </a:t>
            </a:r>
            <a:r>
              <a:rPr lang="en-US" altLang="en-RS" dirty="0" err="1">
                <a:latin typeface="Gill Sans MT" panose="020B0502020104020203" pitchFamily="34" charset="77"/>
              </a:rPr>
              <a:t>objavljivanjem</a:t>
            </a:r>
            <a:r>
              <a:rPr lang="en-US" altLang="en-RS" dirty="0">
                <a:latin typeface="Gill Sans MT" panose="020B0502020104020203" pitchFamily="34" charset="77"/>
              </a:rPr>
              <a:t> </a:t>
            </a:r>
            <a:r>
              <a:rPr lang="en-US" altLang="en-RS" dirty="0" err="1">
                <a:latin typeface="Gill Sans MT" panose="020B0502020104020203" pitchFamily="34" charset="77"/>
              </a:rPr>
              <a:t>može</a:t>
            </a:r>
            <a:r>
              <a:rPr lang="en-US" altLang="en-RS" dirty="0">
                <a:latin typeface="Gill Sans MT" panose="020B0502020104020203" pitchFamily="34" charset="77"/>
              </a:rPr>
              <a:t> </a:t>
            </a:r>
            <a:r>
              <a:rPr lang="en-US" altLang="en-RS" dirty="0" err="1">
                <a:latin typeface="Gill Sans MT" panose="020B0502020104020203" pitchFamily="34" charset="77"/>
              </a:rPr>
              <a:t>zadovoljiti</a:t>
            </a:r>
            <a:r>
              <a:rPr lang="en-US" altLang="en-RS" dirty="0">
                <a:latin typeface="Gill Sans MT" panose="020B0502020104020203" pitchFamily="34" charset="77"/>
              </a:rPr>
              <a:t> </a:t>
            </a:r>
            <a:r>
              <a:rPr lang="en-US" altLang="en-RS" dirty="0" err="1">
                <a:latin typeface="Gill Sans MT" panose="020B0502020104020203" pitchFamily="34" charset="77"/>
              </a:rPr>
              <a:t>potreba</a:t>
            </a:r>
            <a:r>
              <a:rPr lang="en-US" altLang="en-RS" dirty="0">
                <a:latin typeface="Gill Sans MT" panose="020B0502020104020203" pitchFamily="34" charset="77"/>
              </a:rPr>
              <a:t> </a:t>
            </a:r>
            <a:r>
              <a:rPr lang="en-US" altLang="en-RS" dirty="0" err="1">
                <a:latin typeface="Gill Sans MT" panose="020B0502020104020203" pitchFamily="34" charset="77"/>
              </a:rPr>
              <a:t>čitalaca</a:t>
            </a:r>
            <a:r>
              <a:rPr lang="en-US" altLang="en-RS" dirty="0">
                <a:latin typeface="Gill Sans MT" panose="020B0502020104020203" pitchFamily="34" charset="77"/>
              </a:rPr>
              <a:t>/</a:t>
            </a:r>
            <a:r>
              <a:rPr lang="en-US" altLang="en-RS" dirty="0" err="1">
                <a:latin typeface="Gill Sans MT" panose="020B0502020104020203" pitchFamily="34" charset="77"/>
              </a:rPr>
              <a:t>slušalaca</a:t>
            </a:r>
            <a:r>
              <a:rPr lang="en-US" altLang="en-RS" dirty="0">
                <a:latin typeface="Gill Sans MT" panose="020B0502020104020203" pitchFamily="34" charset="77"/>
              </a:rPr>
              <a:t>/</a:t>
            </a:r>
            <a:r>
              <a:rPr lang="en-US" altLang="en-RS" dirty="0" err="1">
                <a:latin typeface="Gill Sans MT" panose="020B0502020104020203" pitchFamily="34" charset="77"/>
              </a:rPr>
              <a:t>gledalaca</a:t>
            </a:r>
            <a:r>
              <a:rPr lang="en-US" altLang="en-RS" dirty="0">
                <a:latin typeface="Gill Sans MT" panose="020B0502020104020203" pitchFamily="34" charset="77"/>
              </a:rPr>
              <a:t> za </a:t>
            </a:r>
            <a:r>
              <a:rPr lang="en-US" altLang="en-RS" dirty="0" err="1">
                <a:latin typeface="Gill Sans MT" panose="020B0502020104020203" pitchFamily="34" charset="77"/>
              </a:rPr>
              <a:t>određenom</a:t>
            </a:r>
            <a:r>
              <a:rPr lang="en-US" altLang="en-RS" dirty="0">
                <a:latin typeface="Gill Sans MT" panose="020B0502020104020203" pitchFamily="34" charset="77"/>
              </a:rPr>
              <a:t> </a:t>
            </a:r>
            <a:r>
              <a:rPr lang="en-US" altLang="en-RS" dirty="0" err="1">
                <a:latin typeface="Gill Sans MT" panose="020B0502020104020203" pitchFamily="34" charset="77"/>
              </a:rPr>
              <a:t>vrstom</a:t>
            </a:r>
            <a:r>
              <a:rPr lang="en-US" altLang="en-RS" dirty="0">
                <a:latin typeface="Gill Sans MT" panose="020B0502020104020203" pitchFamily="34" charset="77"/>
              </a:rPr>
              <a:t> </a:t>
            </a:r>
            <a:r>
              <a:rPr lang="en-US" altLang="en-RS" dirty="0" err="1">
                <a:latin typeface="Gill Sans MT" panose="020B0502020104020203" pitchFamily="34" charset="77"/>
              </a:rPr>
              <a:t>informacija</a:t>
            </a:r>
            <a:r>
              <a:rPr lang="en-US" altLang="en-RS" dirty="0">
                <a:latin typeface="Gill Sans MT" panose="020B0502020104020203" pitchFamily="34" charset="77"/>
              </a:rPr>
              <a:t>.</a:t>
            </a:r>
          </a:p>
          <a:p>
            <a:pPr>
              <a:buClrTx/>
              <a:buFont typeface="Wingdings" pitchFamily="2" charset="2"/>
              <a:buChar char="Ø"/>
            </a:pPr>
            <a:r>
              <a:rPr lang="en-US" altLang="en-RS" dirty="0" err="1">
                <a:latin typeface="Gill Sans MT" panose="020B0502020104020203" pitchFamily="34" charset="77"/>
              </a:rPr>
              <a:t>Primarni</a:t>
            </a:r>
            <a:r>
              <a:rPr lang="en-US" altLang="en-RS" dirty="0">
                <a:latin typeface="Gill Sans MT" panose="020B0502020104020203" pitchFamily="34" charset="77"/>
              </a:rPr>
              <a:t> </a:t>
            </a:r>
            <a:r>
              <a:rPr lang="en-US" altLang="en-RS" dirty="0" err="1">
                <a:latin typeface="Gill Sans MT" panose="020B0502020104020203" pitchFamily="34" charset="77"/>
              </a:rPr>
              <a:t>publicitet</a:t>
            </a:r>
            <a:r>
              <a:rPr lang="en-US" altLang="en-RS" dirty="0">
                <a:latin typeface="Gill Sans MT" panose="020B0502020104020203" pitchFamily="34" charset="77"/>
              </a:rPr>
              <a:t> ne </a:t>
            </a:r>
            <a:r>
              <a:rPr lang="en-US" altLang="en-RS" dirty="0" err="1">
                <a:latin typeface="Gill Sans MT" panose="020B0502020104020203" pitchFamily="34" charset="77"/>
              </a:rPr>
              <a:t>nastaje</a:t>
            </a:r>
            <a:r>
              <a:rPr lang="en-US" altLang="en-RS" dirty="0">
                <a:latin typeface="Gill Sans MT" panose="020B0502020104020203" pitchFamily="34" charset="77"/>
              </a:rPr>
              <a:t> </a:t>
            </a:r>
            <a:r>
              <a:rPr lang="en-US" altLang="en-RS" dirty="0" err="1">
                <a:latin typeface="Gill Sans MT" panose="020B0502020104020203" pitchFamily="34" charset="77"/>
              </a:rPr>
              <a:t>na</a:t>
            </a:r>
            <a:r>
              <a:rPr lang="en-US" altLang="en-RS" dirty="0">
                <a:latin typeface="Gill Sans MT" panose="020B0502020104020203" pitchFamily="34" charset="77"/>
              </a:rPr>
              <a:t> </a:t>
            </a:r>
            <a:r>
              <a:rPr lang="en-US" altLang="en-RS" dirty="0" err="1">
                <a:latin typeface="Gill Sans MT" panose="020B0502020104020203" pitchFamily="34" charset="77"/>
              </a:rPr>
              <a:t>osnovu</a:t>
            </a:r>
            <a:r>
              <a:rPr lang="en-US" altLang="en-RS" dirty="0">
                <a:latin typeface="Gill Sans MT" panose="020B0502020104020203" pitchFamily="34" charset="77"/>
              </a:rPr>
              <a:t> </a:t>
            </a:r>
            <a:r>
              <a:rPr lang="en-US" altLang="en-RS" dirty="0" err="1">
                <a:latin typeface="Gill Sans MT" panose="020B0502020104020203" pitchFamily="34" charset="77"/>
              </a:rPr>
              <a:t>inicijative</a:t>
            </a:r>
            <a:r>
              <a:rPr lang="en-US" altLang="en-RS" dirty="0">
                <a:latin typeface="Gill Sans MT" panose="020B0502020104020203" pitchFamily="34" charset="77"/>
              </a:rPr>
              <a:t> </a:t>
            </a:r>
            <a:r>
              <a:rPr lang="en-US" altLang="en-RS" dirty="0" err="1">
                <a:latin typeface="Gill Sans MT" panose="020B0502020104020203" pitchFamily="34" charset="77"/>
              </a:rPr>
              <a:t>osobe</a:t>
            </a:r>
            <a:r>
              <a:rPr lang="en-US" altLang="en-RS" dirty="0">
                <a:latin typeface="Gill Sans MT" panose="020B0502020104020203" pitchFamily="34" charset="77"/>
              </a:rPr>
              <a:t> </a:t>
            </a:r>
            <a:r>
              <a:rPr lang="en-US" altLang="en-RS" dirty="0" err="1">
                <a:latin typeface="Gill Sans MT" panose="020B0502020104020203" pitchFamily="34" charset="77"/>
              </a:rPr>
              <a:t>ili</a:t>
            </a:r>
            <a:r>
              <a:rPr lang="en-US" altLang="en-RS" dirty="0">
                <a:latin typeface="Gill Sans MT" panose="020B0502020104020203" pitchFamily="34" charset="77"/>
              </a:rPr>
              <a:t> </a:t>
            </a:r>
            <a:r>
              <a:rPr lang="en-US" altLang="en-RS" dirty="0" err="1">
                <a:latin typeface="Gill Sans MT" panose="020B0502020104020203" pitchFamily="34" charset="77"/>
              </a:rPr>
              <a:t>organizacije</a:t>
            </a:r>
            <a:r>
              <a:rPr lang="en-US" altLang="en-RS" dirty="0">
                <a:latin typeface="Gill Sans MT" panose="020B0502020104020203" pitchFamily="34" charset="77"/>
              </a:rPr>
              <a:t> </a:t>
            </a:r>
            <a:r>
              <a:rPr lang="en-US" altLang="en-RS" dirty="0" err="1">
                <a:latin typeface="Gill Sans MT" panose="020B0502020104020203" pitchFamily="34" charset="77"/>
              </a:rPr>
              <a:t>koja</a:t>
            </a:r>
            <a:r>
              <a:rPr lang="en-US" altLang="en-RS" dirty="0">
                <a:latin typeface="Gill Sans MT" panose="020B0502020104020203" pitchFamily="34" charset="77"/>
              </a:rPr>
              <a:t> je </a:t>
            </a:r>
            <a:r>
              <a:rPr lang="en-US" altLang="en-RS" dirty="0" err="1">
                <a:latin typeface="Gill Sans MT" panose="020B0502020104020203" pitchFamily="34" charset="77"/>
              </a:rPr>
              <a:t>njegov</a:t>
            </a:r>
            <a:r>
              <a:rPr lang="en-US" altLang="en-RS" dirty="0">
                <a:latin typeface="Gill Sans MT" panose="020B0502020104020203" pitchFamily="34" charset="77"/>
              </a:rPr>
              <a:t> </a:t>
            </a:r>
            <a:r>
              <a:rPr lang="en-US" altLang="en-RS" dirty="0" err="1">
                <a:latin typeface="Gill Sans MT" panose="020B0502020104020203" pitchFamily="34" charset="77"/>
              </a:rPr>
              <a:t>predmet</a:t>
            </a:r>
            <a:r>
              <a:rPr lang="en-US" altLang="en-RS" dirty="0">
                <a:latin typeface="Gill Sans MT" panose="020B0502020104020203" pitchFamily="34" charset="77"/>
              </a:rPr>
              <a:t>, ne </a:t>
            </a:r>
            <a:r>
              <a:rPr lang="en-US" altLang="en-RS" dirty="0" err="1">
                <a:latin typeface="Gill Sans MT" panose="020B0502020104020203" pitchFamily="34" charset="77"/>
              </a:rPr>
              <a:t>zavisi</a:t>
            </a:r>
            <a:r>
              <a:rPr lang="en-US" altLang="en-RS" dirty="0">
                <a:latin typeface="Gill Sans MT" panose="020B0502020104020203" pitchFamily="34" charset="77"/>
              </a:rPr>
              <a:t> od </a:t>
            </a:r>
            <a:r>
              <a:rPr lang="en-US" altLang="en-RS" dirty="0" err="1">
                <a:latin typeface="Gill Sans MT" panose="020B0502020104020203" pitchFamily="34" charset="77"/>
              </a:rPr>
              <a:t>njegove</a:t>
            </a:r>
            <a:r>
              <a:rPr lang="en-US" altLang="en-RS" dirty="0">
                <a:latin typeface="Gill Sans MT" panose="020B0502020104020203" pitchFamily="34" charset="77"/>
              </a:rPr>
              <a:t> </a:t>
            </a:r>
            <a:r>
              <a:rPr lang="en-US" altLang="en-RS" dirty="0" err="1">
                <a:latin typeface="Gill Sans MT" panose="020B0502020104020203" pitchFamily="34" charset="77"/>
              </a:rPr>
              <a:t>želje</a:t>
            </a:r>
            <a:r>
              <a:rPr lang="en-US" altLang="en-RS" dirty="0">
                <a:latin typeface="Gill Sans MT" panose="020B0502020104020203" pitchFamily="34" charset="77"/>
              </a:rPr>
              <a:t> </a:t>
            </a:r>
            <a:r>
              <a:rPr lang="en-US" altLang="en-RS" dirty="0" err="1">
                <a:latin typeface="Gill Sans MT" panose="020B0502020104020203" pitchFamily="34" charset="77"/>
              </a:rPr>
              <a:t>ili</a:t>
            </a:r>
            <a:r>
              <a:rPr lang="en-US" altLang="en-RS" dirty="0">
                <a:latin typeface="Gill Sans MT" panose="020B0502020104020203" pitchFamily="34" charset="77"/>
              </a:rPr>
              <a:t> </a:t>
            </a:r>
            <a:r>
              <a:rPr lang="en-US" altLang="en-RS" dirty="0" err="1">
                <a:latin typeface="Gill Sans MT" panose="020B0502020104020203" pitchFamily="34" charset="77"/>
              </a:rPr>
              <a:t>pristanka</a:t>
            </a:r>
            <a:r>
              <a:rPr lang="en-US" altLang="en-RS" dirty="0">
                <a:latin typeface="Gill Sans MT" panose="020B0502020104020203" pitchFamily="34" charset="77"/>
              </a:rPr>
              <a:t> da se </a:t>
            </a:r>
            <a:r>
              <a:rPr lang="en-US" altLang="en-RS" dirty="0" err="1">
                <a:latin typeface="Gill Sans MT" panose="020B0502020104020203" pitchFamily="34" charset="77"/>
              </a:rPr>
              <a:t>nađe</a:t>
            </a:r>
            <a:r>
              <a:rPr lang="en-US" altLang="en-RS" dirty="0">
                <a:latin typeface="Gill Sans MT" panose="020B0502020104020203" pitchFamily="34" charset="77"/>
              </a:rPr>
              <a:t> u </a:t>
            </a:r>
            <a:r>
              <a:rPr lang="en-US" altLang="en-RS" dirty="0" err="1">
                <a:latin typeface="Gill Sans MT" panose="020B0502020104020203" pitchFamily="34" charset="77"/>
              </a:rPr>
              <a:t>medijskim</a:t>
            </a:r>
            <a:r>
              <a:rPr lang="en-US" altLang="en-RS" dirty="0">
                <a:latin typeface="Gill Sans MT" panose="020B0502020104020203" pitchFamily="34" charset="77"/>
              </a:rPr>
              <a:t> </a:t>
            </a:r>
            <a:r>
              <a:rPr lang="en-US" altLang="en-RS" dirty="0" err="1">
                <a:latin typeface="Gill Sans MT" panose="020B0502020104020203" pitchFamily="34" charset="77"/>
              </a:rPr>
              <a:t>izveštajima</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nije</a:t>
            </a:r>
            <a:r>
              <a:rPr lang="en-US" altLang="en-RS" dirty="0">
                <a:latin typeface="Gill Sans MT" panose="020B0502020104020203" pitchFamily="34" charset="77"/>
              </a:rPr>
              <a:t> </a:t>
            </a:r>
            <a:r>
              <a:rPr lang="en-US" altLang="en-RS" dirty="0" err="1">
                <a:latin typeface="Gill Sans MT" panose="020B0502020104020203" pitchFamily="34" charset="77"/>
              </a:rPr>
              <a:t>posledica</a:t>
            </a:r>
            <a:r>
              <a:rPr lang="en-US" altLang="en-RS" dirty="0">
                <a:latin typeface="Gill Sans MT" panose="020B0502020104020203" pitchFamily="34" charset="77"/>
              </a:rPr>
              <a:t> </a:t>
            </a:r>
            <a:r>
              <a:rPr lang="en-US" altLang="en-RS" dirty="0" err="1">
                <a:latin typeface="Gill Sans MT" panose="020B0502020104020203" pitchFamily="34" charset="77"/>
              </a:rPr>
              <a:t>planskih</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organizovanih</a:t>
            </a:r>
            <a:r>
              <a:rPr lang="en-US" altLang="en-RS" dirty="0">
                <a:latin typeface="Gill Sans MT" panose="020B0502020104020203" pitchFamily="34" charset="77"/>
              </a:rPr>
              <a:t> </a:t>
            </a:r>
            <a:r>
              <a:rPr lang="en-US" altLang="en-RS" dirty="0" err="1">
                <a:latin typeface="Gill Sans MT" panose="020B0502020104020203" pitchFamily="34" charset="77"/>
              </a:rPr>
              <a:t>aktivnosti</a:t>
            </a:r>
            <a:r>
              <a:rPr lang="en-US" altLang="en-RS" dirty="0">
                <a:latin typeface="Gill Sans MT" panose="020B0502020104020203" pitchFamily="34" charset="77"/>
              </a:rPr>
              <a:t> u </a:t>
            </a:r>
            <a:r>
              <a:rPr lang="en-US" altLang="en-RS" dirty="0" err="1">
                <a:latin typeface="Gill Sans MT" panose="020B0502020104020203" pitchFamily="34" charset="77"/>
              </a:rPr>
              <a:t>cilju</a:t>
            </a:r>
            <a:r>
              <a:rPr lang="en-US" altLang="en-RS" dirty="0">
                <a:latin typeface="Gill Sans MT" panose="020B0502020104020203" pitchFamily="34" charset="77"/>
              </a:rPr>
              <a:t> </a:t>
            </a:r>
            <a:r>
              <a:rPr lang="en-US" altLang="en-RS" dirty="0" err="1">
                <a:latin typeface="Gill Sans MT" panose="020B0502020104020203" pitchFamily="34" charset="77"/>
              </a:rPr>
              <a:t>njegovog</a:t>
            </a:r>
            <a:r>
              <a:rPr lang="en-US" altLang="en-RS" dirty="0">
                <a:latin typeface="Gill Sans MT" panose="020B0502020104020203" pitchFamily="34" charset="77"/>
              </a:rPr>
              <a:t> </a:t>
            </a:r>
            <a:r>
              <a:rPr lang="en-US" altLang="en-RS" dirty="0" err="1">
                <a:latin typeface="Gill Sans MT" panose="020B0502020104020203" pitchFamily="34" charset="77"/>
              </a:rPr>
              <a:t>stvaranja</a:t>
            </a:r>
            <a:r>
              <a:rPr lang="en-US" altLang="en-RS" dirty="0">
                <a:latin typeface="Gill Sans MT" panose="020B0502020104020203" pitchFamily="34" charset="77"/>
              </a:rPr>
              <a:t>.</a:t>
            </a:r>
          </a:p>
          <a:p>
            <a:endParaRPr lang="en-RS" dirty="0"/>
          </a:p>
        </p:txBody>
      </p:sp>
    </p:spTree>
    <p:extLst>
      <p:ext uri="{BB962C8B-B14F-4D97-AF65-F5344CB8AC3E}">
        <p14:creationId xmlns:p14="http://schemas.microsoft.com/office/powerpoint/2010/main" val="1721351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00232-9E21-8648-B275-D738AC00D40B}"/>
              </a:ext>
            </a:extLst>
          </p:cNvPr>
          <p:cNvSpPr>
            <a:spLocks noGrp="1"/>
          </p:cNvSpPr>
          <p:nvPr>
            <p:ph type="title"/>
          </p:nvPr>
        </p:nvSpPr>
        <p:spPr/>
        <p:txBody>
          <a:bodyPr>
            <a:normAutofit/>
          </a:bodyPr>
          <a:lstStyle/>
          <a:p>
            <a:pPr algn="ctr"/>
            <a:r>
              <a:rPr lang="en-RS" sz="4000" dirty="0">
                <a:solidFill>
                  <a:srgbClr val="FF0000"/>
                </a:solidFill>
                <a:latin typeface="Gill Sans MT" panose="020B0502020104020203" pitchFamily="34" charset="77"/>
              </a:rPr>
              <a:t>SEKUNDARNI PUBLICITET</a:t>
            </a:r>
          </a:p>
        </p:txBody>
      </p:sp>
      <p:sp>
        <p:nvSpPr>
          <p:cNvPr id="3" name="Content Placeholder 2">
            <a:extLst>
              <a:ext uri="{FF2B5EF4-FFF2-40B4-BE49-F238E27FC236}">
                <a16:creationId xmlns:a16="http://schemas.microsoft.com/office/drawing/2014/main" id="{2149BE00-AA29-D94F-9AD4-02FC8BEA3CF4}"/>
              </a:ext>
            </a:extLst>
          </p:cNvPr>
          <p:cNvSpPr>
            <a:spLocks noGrp="1"/>
          </p:cNvSpPr>
          <p:nvPr>
            <p:ph idx="1"/>
          </p:nvPr>
        </p:nvSpPr>
        <p:spPr/>
        <p:txBody>
          <a:bodyPr/>
          <a:lstStyle/>
          <a:p>
            <a:pPr>
              <a:buClrTx/>
              <a:buFont typeface="Wingdings" pitchFamily="2" charset="2"/>
              <a:buChar char="Ø"/>
            </a:pPr>
            <a:r>
              <a:rPr lang="en-US" altLang="en-RS" dirty="0" err="1">
                <a:latin typeface="Gill Sans MT" panose="020B0502020104020203" pitchFamily="34" charset="77"/>
              </a:rPr>
              <a:t>Sekundarni</a:t>
            </a:r>
            <a:r>
              <a:rPr lang="en-US" altLang="en-RS" dirty="0">
                <a:latin typeface="Gill Sans MT" panose="020B0502020104020203" pitchFamily="34" charset="77"/>
              </a:rPr>
              <a:t> </a:t>
            </a:r>
            <a:r>
              <a:rPr lang="en-US" altLang="en-RS" dirty="0" err="1">
                <a:latin typeface="Gill Sans MT" panose="020B0502020104020203" pitchFamily="34" charset="77"/>
              </a:rPr>
              <a:t>publicitet</a:t>
            </a:r>
            <a:r>
              <a:rPr lang="en-US" altLang="en-RS" dirty="0">
                <a:latin typeface="Gill Sans MT" panose="020B0502020104020203" pitchFamily="34" charset="77"/>
              </a:rPr>
              <a:t> </a:t>
            </a:r>
            <a:r>
              <a:rPr lang="en-US" altLang="en-RS" dirty="0" err="1">
                <a:latin typeface="Gill Sans MT" panose="020B0502020104020203" pitchFamily="34" charset="77"/>
              </a:rPr>
              <a:t>nastaje</a:t>
            </a:r>
            <a:r>
              <a:rPr lang="en-US" altLang="en-RS" dirty="0">
                <a:latin typeface="Gill Sans MT" panose="020B0502020104020203" pitchFamily="34" charset="77"/>
              </a:rPr>
              <a:t> </a:t>
            </a:r>
            <a:r>
              <a:rPr lang="en-US" altLang="en-RS" dirty="0" err="1">
                <a:latin typeface="Gill Sans MT" panose="020B0502020104020203" pitchFamily="34" charset="77"/>
              </a:rPr>
              <a:t>kao</a:t>
            </a:r>
            <a:r>
              <a:rPr lang="en-US" altLang="en-RS" dirty="0">
                <a:latin typeface="Gill Sans MT" panose="020B0502020104020203" pitchFamily="34" charset="77"/>
              </a:rPr>
              <a:t> </a:t>
            </a:r>
            <a:r>
              <a:rPr lang="en-US" altLang="en-RS" dirty="0" err="1">
                <a:latin typeface="Gill Sans MT" panose="020B0502020104020203" pitchFamily="34" charset="77"/>
              </a:rPr>
              <a:t>posledica</a:t>
            </a:r>
            <a:r>
              <a:rPr lang="en-US" altLang="en-RS" dirty="0">
                <a:latin typeface="Gill Sans MT" panose="020B0502020104020203" pitchFamily="34" charset="77"/>
              </a:rPr>
              <a:t> </a:t>
            </a:r>
            <a:r>
              <a:rPr lang="en-US" altLang="en-RS" dirty="0" err="1">
                <a:latin typeface="Gill Sans MT" panose="020B0502020104020203" pitchFamily="34" charset="77"/>
              </a:rPr>
              <a:t>planskih</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organizovanih</a:t>
            </a:r>
            <a:r>
              <a:rPr lang="en-US" altLang="en-RS" dirty="0">
                <a:latin typeface="Gill Sans MT" panose="020B0502020104020203" pitchFamily="34" charset="77"/>
              </a:rPr>
              <a:t> </a:t>
            </a:r>
            <a:r>
              <a:rPr lang="en-US" altLang="en-RS" dirty="0" err="1">
                <a:latin typeface="Gill Sans MT" panose="020B0502020104020203" pitchFamily="34" charset="77"/>
              </a:rPr>
              <a:t>aktivnosti</a:t>
            </a:r>
            <a:r>
              <a:rPr lang="en-US" altLang="en-RS" dirty="0">
                <a:latin typeface="Gill Sans MT" panose="020B0502020104020203" pitchFamily="34" charset="77"/>
              </a:rPr>
              <a:t> u </a:t>
            </a:r>
            <a:r>
              <a:rPr lang="en-US" altLang="en-RS" dirty="0" err="1">
                <a:latin typeface="Gill Sans MT" panose="020B0502020104020203" pitchFamily="34" charset="77"/>
              </a:rPr>
              <a:t>cilju</a:t>
            </a:r>
            <a:r>
              <a:rPr lang="en-US" altLang="en-RS" dirty="0">
                <a:latin typeface="Gill Sans MT" panose="020B0502020104020203" pitchFamily="34" charset="77"/>
              </a:rPr>
              <a:t> </a:t>
            </a:r>
            <a:r>
              <a:rPr lang="en-US" altLang="en-RS" dirty="0" err="1">
                <a:latin typeface="Gill Sans MT" panose="020B0502020104020203" pitchFamily="34" charset="77"/>
              </a:rPr>
              <a:t>uspostavljanja</a:t>
            </a:r>
            <a:r>
              <a:rPr lang="en-US" altLang="en-RS" dirty="0">
                <a:latin typeface="Gill Sans MT" panose="020B0502020104020203" pitchFamily="34" charset="77"/>
              </a:rPr>
              <a:t> </a:t>
            </a:r>
            <a:r>
              <a:rPr lang="en-US" altLang="en-RS" dirty="0" err="1">
                <a:latin typeface="Gill Sans MT" panose="020B0502020104020203" pitchFamily="34" charset="77"/>
              </a:rPr>
              <a:t>željenih</a:t>
            </a:r>
            <a:r>
              <a:rPr lang="en-US" altLang="en-RS" dirty="0">
                <a:latin typeface="Gill Sans MT" panose="020B0502020104020203" pitchFamily="34" charset="77"/>
              </a:rPr>
              <a:t> </a:t>
            </a:r>
            <a:r>
              <a:rPr lang="en-US" altLang="en-RS" dirty="0" err="1">
                <a:latin typeface="Gill Sans MT" panose="020B0502020104020203" pitchFamily="34" charset="77"/>
              </a:rPr>
              <a:t>odnosa</a:t>
            </a:r>
            <a:r>
              <a:rPr lang="en-US" altLang="en-RS" dirty="0">
                <a:latin typeface="Gill Sans MT" panose="020B0502020104020203" pitchFamily="34" charset="77"/>
              </a:rPr>
              <a:t> </a:t>
            </a:r>
            <a:r>
              <a:rPr lang="en-US" altLang="en-RS" dirty="0" err="1">
                <a:latin typeface="Gill Sans MT" panose="020B0502020104020203" pitchFamily="34" charset="77"/>
              </a:rPr>
              <a:t>sa</a:t>
            </a:r>
            <a:r>
              <a:rPr lang="en-US" altLang="en-RS" dirty="0">
                <a:latin typeface="Gill Sans MT" panose="020B0502020104020203" pitchFamily="34" charset="77"/>
              </a:rPr>
              <a:t> </a:t>
            </a:r>
            <a:r>
              <a:rPr lang="en-US" altLang="en-RS" dirty="0" err="1">
                <a:latin typeface="Gill Sans MT" panose="020B0502020104020203" pitchFamily="34" charset="77"/>
              </a:rPr>
              <a:t>predstavnicima</a:t>
            </a:r>
            <a:r>
              <a:rPr lang="en-US" altLang="en-RS" dirty="0">
                <a:latin typeface="Gill Sans MT" panose="020B0502020104020203" pitchFamily="34" charset="77"/>
              </a:rPr>
              <a:t> </a:t>
            </a:r>
            <a:r>
              <a:rPr lang="en-US" altLang="en-RS" dirty="0" err="1">
                <a:latin typeface="Gill Sans MT" panose="020B0502020104020203" pitchFamily="34" charset="77"/>
              </a:rPr>
              <a:t>medija</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iniciranja</a:t>
            </a:r>
            <a:r>
              <a:rPr lang="en-US" altLang="en-RS" dirty="0">
                <a:latin typeface="Gill Sans MT" panose="020B0502020104020203" pitchFamily="34" charset="77"/>
              </a:rPr>
              <a:t> </a:t>
            </a:r>
            <a:r>
              <a:rPr lang="en-US" altLang="en-RS" dirty="0" err="1">
                <a:latin typeface="Gill Sans MT" panose="020B0502020104020203" pitchFamily="34" charset="77"/>
              </a:rPr>
              <a:t>medijskog</a:t>
            </a:r>
            <a:r>
              <a:rPr lang="en-US" altLang="en-RS" dirty="0">
                <a:latin typeface="Gill Sans MT" panose="020B0502020104020203" pitchFamily="34" charset="77"/>
              </a:rPr>
              <a:t> </a:t>
            </a:r>
            <a:r>
              <a:rPr lang="en-US" altLang="en-RS" dirty="0" err="1">
                <a:latin typeface="Gill Sans MT" panose="020B0502020104020203" pitchFamily="34" charset="77"/>
              </a:rPr>
              <a:t>izveštavanja</a:t>
            </a:r>
            <a:r>
              <a:rPr lang="en-US" altLang="en-RS" dirty="0">
                <a:latin typeface="Gill Sans MT" panose="020B0502020104020203" pitchFamily="34" charset="77"/>
              </a:rPr>
              <a:t> o </a:t>
            </a:r>
            <a:r>
              <a:rPr lang="en-US" altLang="en-RS" dirty="0" err="1">
                <a:latin typeface="Gill Sans MT" panose="020B0502020104020203" pitchFamily="34" charset="77"/>
              </a:rPr>
              <a:t>nekom</a:t>
            </a:r>
            <a:r>
              <a:rPr lang="en-US" altLang="en-RS" dirty="0">
                <a:latin typeface="Gill Sans MT" panose="020B0502020104020203" pitchFamily="34" charset="77"/>
              </a:rPr>
              <a:t> </a:t>
            </a:r>
            <a:r>
              <a:rPr lang="en-US" altLang="en-RS" dirty="0" err="1">
                <a:latin typeface="Gill Sans MT" panose="020B0502020104020203" pitchFamily="34" charset="77"/>
              </a:rPr>
              <a:t>događaju</a:t>
            </a:r>
            <a:r>
              <a:rPr lang="en-US" altLang="en-RS" dirty="0">
                <a:latin typeface="Gill Sans MT" panose="020B0502020104020203" pitchFamily="34" charset="77"/>
              </a:rPr>
              <a:t>, </a:t>
            </a:r>
            <a:r>
              <a:rPr lang="en-US" altLang="en-RS" dirty="0" err="1">
                <a:latin typeface="Gill Sans MT" panose="020B0502020104020203" pitchFamily="34" charset="77"/>
              </a:rPr>
              <a:t>osobi</a:t>
            </a:r>
            <a:r>
              <a:rPr lang="en-US" altLang="en-RS" dirty="0">
                <a:latin typeface="Gill Sans MT" panose="020B0502020104020203" pitchFamily="34" charset="77"/>
              </a:rPr>
              <a:t>, </a:t>
            </a:r>
            <a:r>
              <a:rPr lang="en-US" altLang="en-RS" dirty="0" err="1">
                <a:latin typeface="Gill Sans MT" panose="020B0502020104020203" pitchFamily="34" charset="77"/>
              </a:rPr>
              <a:t>organizaciji</a:t>
            </a:r>
            <a:r>
              <a:rPr lang="en-US" altLang="en-RS" dirty="0">
                <a:latin typeface="Gill Sans MT" panose="020B0502020104020203" pitchFamily="34" charset="77"/>
              </a:rPr>
              <a:t>, </a:t>
            </a:r>
            <a:r>
              <a:rPr lang="en-US" altLang="en-RS" dirty="0" err="1">
                <a:latin typeface="Gill Sans MT" panose="020B0502020104020203" pitchFamily="34" charset="77"/>
              </a:rPr>
              <a:t>društvenoj</a:t>
            </a:r>
            <a:r>
              <a:rPr lang="en-US" altLang="en-RS" dirty="0">
                <a:latin typeface="Gill Sans MT" panose="020B0502020104020203" pitchFamily="34" charset="77"/>
              </a:rPr>
              <a:t> </a:t>
            </a:r>
            <a:r>
              <a:rPr lang="en-US" altLang="en-RS" dirty="0" err="1">
                <a:latin typeface="Gill Sans MT" panose="020B0502020104020203" pitchFamily="34" charset="77"/>
              </a:rPr>
              <a:t>pojavi</a:t>
            </a:r>
            <a:r>
              <a:rPr lang="en-US" altLang="en-RS" dirty="0">
                <a:latin typeface="Gill Sans MT" panose="020B0502020104020203" pitchFamily="34" charset="77"/>
              </a:rPr>
              <a:t> </a:t>
            </a:r>
            <a:r>
              <a:rPr lang="en-US" altLang="en-RS" dirty="0" err="1">
                <a:latin typeface="Gill Sans MT" panose="020B0502020104020203" pitchFamily="34" charset="77"/>
              </a:rPr>
              <a:t>ili</a:t>
            </a:r>
            <a:r>
              <a:rPr lang="en-US" altLang="en-RS" dirty="0">
                <a:latin typeface="Gill Sans MT" panose="020B0502020104020203" pitchFamily="34" charset="77"/>
              </a:rPr>
              <a:t> </a:t>
            </a:r>
            <a:r>
              <a:rPr lang="en-US" altLang="en-RS" dirty="0" err="1">
                <a:latin typeface="Gill Sans MT" panose="020B0502020104020203" pitchFamily="34" charset="77"/>
              </a:rPr>
              <a:t>temi</a:t>
            </a:r>
            <a:r>
              <a:rPr lang="en-US" altLang="en-RS" dirty="0">
                <a:latin typeface="Gill Sans MT" panose="020B0502020104020203" pitchFamily="34" charset="77"/>
              </a:rPr>
              <a:t>.</a:t>
            </a:r>
          </a:p>
          <a:p>
            <a:pPr>
              <a:buClrTx/>
              <a:buFont typeface="Wingdings" pitchFamily="2" charset="2"/>
              <a:buChar char="Ø"/>
            </a:pPr>
            <a:r>
              <a:rPr lang="en-US" altLang="en-RS" dirty="0">
                <a:latin typeface="Gill Sans MT" panose="020B0502020104020203" pitchFamily="34" charset="77"/>
              </a:rPr>
              <a:t>To ne </a:t>
            </a:r>
            <a:r>
              <a:rPr lang="en-US" altLang="en-RS" dirty="0" err="1">
                <a:latin typeface="Gill Sans MT" panose="020B0502020104020203" pitchFamily="34" charset="77"/>
              </a:rPr>
              <a:t>znači</a:t>
            </a:r>
            <a:r>
              <a:rPr lang="en-US" altLang="en-RS" dirty="0">
                <a:latin typeface="Gill Sans MT" panose="020B0502020104020203" pitchFamily="34" charset="77"/>
              </a:rPr>
              <a:t> da </a:t>
            </a:r>
            <a:r>
              <a:rPr lang="en-US" altLang="en-RS" dirty="0" err="1">
                <a:latin typeface="Gill Sans MT" panose="020B0502020104020203" pitchFamily="34" charset="77"/>
              </a:rPr>
              <a:t>informacije</a:t>
            </a:r>
            <a:r>
              <a:rPr lang="en-US" altLang="en-RS" dirty="0">
                <a:latin typeface="Gill Sans MT" panose="020B0502020104020203" pitchFamily="34" charset="77"/>
              </a:rPr>
              <a:t> </a:t>
            </a:r>
            <a:r>
              <a:rPr lang="en-US" altLang="en-RS" dirty="0" err="1">
                <a:latin typeface="Gill Sans MT" panose="020B0502020104020203" pitchFamily="34" charset="77"/>
              </a:rPr>
              <a:t>na</a:t>
            </a:r>
            <a:r>
              <a:rPr lang="en-US" altLang="en-RS" dirty="0">
                <a:latin typeface="Gill Sans MT" panose="020B0502020104020203" pitchFamily="34" charset="77"/>
              </a:rPr>
              <a:t> </a:t>
            </a:r>
            <a:r>
              <a:rPr lang="en-US" altLang="en-RS" dirty="0" err="1">
                <a:latin typeface="Gill Sans MT" panose="020B0502020104020203" pitchFamily="34" charset="77"/>
              </a:rPr>
              <a:t>koje</a:t>
            </a:r>
            <a:r>
              <a:rPr lang="en-US" altLang="en-RS" dirty="0">
                <a:latin typeface="Gill Sans MT" panose="020B0502020104020203" pitchFamily="34" charset="77"/>
              </a:rPr>
              <a:t> se </a:t>
            </a:r>
            <a:r>
              <a:rPr lang="en-US" altLang="en-RS" dirty="0" err="1">
                <a:latin typeface="Gill Sans MT" panose="020B0502020104020203" pitchFamily="34" charset="77"/>
              </a:rPr>
              <a:t>medijskoj</a:t>
            </a:r>
            <a:r>
              <a:rPr lang="en-US" altLang="en-RS" dirty="0">
                <a:latin typeface="Gill Sans MT" panose="020B0502020104020203" pitchFamily="34" charset="77"/>
              </a:rPr>
              <a:t> </a:t>
            </a:r>
            <a:r>
              <a:rPr lang="en-US" altLang="en-RS" dirty="0" err="1">
                <a:latin typeface="Gill Sans MT" panose="020B0502020104020203" pitchFamily="34" charset="77"/>
              </a:rPr>
              <a:t>publici</a:t>
            </a:r>
            <a:r>
              <a:rPr lang="en-US" altLang="en-RS" dirty="0">
                <a:latin typeface="Gill Sans MT" panose="020B0502020104020203" pitchFamily="34" charset="77"/>
              </a:rPr>
              <a:t> </a:t>
            </a:r>
            <a:r>
              <a:rPr lang="en-US" altLang="en-RS" dirty="0" err="1">
                <a:latin typeface="Gill Sans MT" panose="020B0502020104020203" pitchFamily="34" charset="77"/>
              </a:rPr>
              <a:t>skreće</a:t>
            </a:r>
            <a:r>
              <a:rPr lang="en-US" altLang="en-RS" dirty="0">
                <a:latin typeface="Gill Sans MT" panose="020B0502020104020203" pitchFamily="34" charset="77"/>
              </a:rPr>
              <a:t> </a:t>
            </a:r>
            <a:r>
              <a:rPr lang="en-US" altLang="en-RS" dirty="0" err="1">
                <a:latin typeface="Gill Sans MT" panose="020B0502020104020203" pitchFamily="34" charset="77"/>
              </a:rPr>
              <a:t>pažnja</a:t>
            </a:r>
            <a:r>
              <a:rPr lang="en-US" altLang="en-RS" dirty="0">
                <a:latin typeface="Gill Sans MT" panose="020B0502020104020203" pitchFamily="34" charset="77"/>
              </a:rPr>
              <a:t> </a:t>
            </a:r>
            <a:r>
              <a:rPr lang="en-US" altLang="en-RS" dirty="0" err="1">
                <a:latin typeface="Gill Sans MT" panose="020B0502020104020203" pitchFamily="34" charset="77"/>
              </a:rPr>
              <a:t>putem</a:t>
            </a:r>
            <a:r>
              <a:rPr lang="en-US" altLang="en-RS" dirty="0">
                <a:latin typeface="Gill Sans MT" panose="020B0502020104020203" pitchFamily="34" charset="77"/>
              </a:rPr>
              <a:t> </a:t>
            </a:r>
            <a:r>
              <a:rPr lang="en-US" altLang="en-RS" dirty="0" err="1">
                <a:latin typeface="Gill Sans MT" panose="020B0502020104020203" pitchFamily="34" charset="77"/>
              </a:rPr>
              <a:t>sekundarnog</a:t>
            </a:r>
            <a:r>
              <a:rPr lang="en-US" altLang="en-RS" dirty="0">
                <a:latin typeface="Gill Sans MT" panose="020B0502020104020203" pitchFamily="34" charset="77"/>
              </a:rPr>
              <a:t> </a:t>
            </a:r>
            <a:r>
              <a:rPr lang="en-US" altLang="en-RS" dirty="0" err="1">
                <a:latin typeface="Gill Sans MT" panose="020B0502020104020203" pitchFamily="34" charset="77"/>
              </a:rPr>
              <a:t>publiciteta</a:t>
            </a:r>
            <a:r>
              <a:rPr lang="en-US" altLang="en-RS" dirty="0">
                <a:latin typeface="Gill Sans MT" panose="020B0502020104020203" pitchFamily="34" charset="77"/>
              </a:rPr>
              <a:t> </a:t>
            </a:r>
            <a:r>
              <a:rPr lang="en-US" altLang="en-RS" dirty="0" err="1">
                <a:latin typeface="Gill Sans MT" panose="020B0502020104020203" pitchFamily="34" charset="77"/>
              </a:rPr>
              <a:t>nisu</a:t>
            </a:r>
            <a:r>
              <a:rPr lang="en-US" altLang="en-RS" dirty="0">
                <a:latin typeface="Gill Sans MT" panose="020B0502020104020203" pitchFamily="34" charset="77"/>
              </a:rPr>
              <a:t> od </a:t>
            </a:r>
            <a:r>
              <a:rPr lang="en-US" altLang="en-RS" dirty="0" err="1">
                <a:latin typeface="Gill Sans MT" panose="020B0502020104020203" pitchFamily="34" charset="77"/>
              </a:rPr>
              <a:t>društvenog</a:t>
            </a:r>
            <a:r>
              <a:rPr lang="en-US" altLang="en-RS" dirty="0">
                <a:latin typeface="Gill Sans MT" panose="020B0502020104020203" pitchFamily="34" charset="77"/>
              </a:rPr>
              <a:t> </a:t>
            </a:r>
            <a:r>
              <a:rPr lang="en-US" altLang="en-RS" dirty="0" err="1">
                <a:latin typeface="Gill Sans MT" panose="020B0502020104020203" pitchFamily="34" charset="77"/>
              </a:rPr>
              <a:t>značaja</a:t>
            </a:r>
            <a:r>
              <a:rPr lang="en-US" altLang="en-RS" dirty="0">
                <a:latin typeface="Gill Sans MT" panose="020B0502020104020203" pitchFamily="34" charset="77"/>
              </a:rPr>
              <a:t> </a:t>
            </a:r>
            <a:r>
              <a:rPr lang="en-US" altLang="en-RS" dirty="0" err="1">
                <a:latin typeface="Gill Sans MT" panose="020B0502020104020203" pitchFamily="34" charset="77"/>
              </a:rPr>
              <a:t>ili</a:t>
            </a:r>
            <a:r>
              <a:rPr lang="en-US" altLang="en-RS" dirty="0">
                <a:latin typeface="Gill Sans MT" panose="020B0502020104020203" pitchFamily="34" charset="77"/>
              </a:rPr>
              <a:t> da za </a:t>
            </a:r>
            <a:r>
              <a:rPr lang="en-US" altLang="en-RS" dirty="0" err="1">
                <a:latin typeface="Gill Sans MT" panose="020B0502020104020203" pitchFamily="34" charset="77"/>
              </a:rPr>
              <a:t>njima</a:t>
            </a:r>
            <a:r>
              <a:rPr lang="en-US" altLang="en-RS" dirty="0">
                <a:latin typeface="Gill Sans MT" panose="020B0502020104020203" pitchFamily="34" charset="77"/>
              </a:rPr>
              <a:t> ne </a:t>
            </a:r>
            <a:r>
              <a:rPr lang="en-US" altLang="en-RS" dirty="0" err="1">
                <a:latin typeface="Gill Sans MT" panose="020B0502020104020203" pitchFamily="34" charset="77"/>
              </a:rPr>
              <a:t>postoji</a:t>
            </a:r>
            <a:r>
              <a:rPr lang="en-US" altLang="en-RS" dirty="0">
                <a:latin typeface="Gill Sans MT" panose="020B0502020104020203" pitchFamily="34" charset="77"/>
              </a:rPr>
              <a:t> „</a:t>
            </a:r>
            <a:r>
              <a:rPr lang="en-US" altLang="en-RS" dirty="0" err="1">
                <a:latin typeface="Gill Sans MT" panose="020B0502020104020203" pitchFamily="34" charset="77"/>
              </a:rPr>
              <a:t>tražnja</a:t>
            </a:r>
            <a:r>
              <a:rPr lang="en-US" altLang="en-RS" dirty="0">
                <a:latin typeface="Gill Sans MT" panose="020B0502020104020203" pitchFamily="34" charset="77"/>
              </a:rPr>
              <a:t>“ u </a:t>
            </a:r>
            <a:r>
              <a:rPr lang="en-US" altLang="en-RS" dirty="0" err="1">
                <a:latin typeface="Gill Sans MT" panose="020B0502020104020203" pitchFamily="34" charset="77"/>
              </a:rPr>
              <a:t>javnosti</a:t>
            </a:r>
            <a:r>
              <a:rPr lang="en-US" altLang="en-RS" dirty="0">
                <a:latin typeface="Gill Sans MT" panose="020B0502020104020203" pitchFamily="34" charset="77"/>
              </a:rPr>
              <a:t>, </a:t>
            </a:r>
            <a:r>
              <a:rPr lang="en-US" altLang="en-RS" dirty="0" err="1">
                <a:latin typeface="Gill Sans MT" panose="020B0502020104020203" pitchFamily="34" charset="77"/>
              </a:rPr>
              <a:t>već</a:t>
            </a:r>
            <a:r>
              <a:rPr lang="en-US" altLang="en-RS" dirty="0">
                <a:latin typeface="Gill Sans MT" panose="020B0502020104020203" pitchFamily="34" charset="77"/>
              </a:rPr>
              <a:t> </a:t>
            </a:r>
            <a:r>
              <a:rPr lang="en-US" altLang="en-RS" dirty="0" err="1">
                <a:latin typeface="Gill Sans MT" panose="020B0502020104020203" pitchFamily="34" charset="77"/>
              </a:rPr>
              <a:t>samo</a:t>
            </a:r>
            <a:r>
              <a:rPr lang="en-US" altLang="en-RS" dirty="0">
                <a:latin typeface="Gill Sans MT" panose="020B0502020104020203" pitchFamily="34" charset="77"/>
              </a:rPr>
              <a:t> da je do </a:t>
            </a:r>
            <a:r>
              <a:rPr lang="en-US" altLang="en-RS" dirty="0" err="1">
                <a:latin typeface="Gill Sans MT" panose="020B0502020104020203" pitchFamily="34" charset="77"/>
              </a:rPr>
              <a:t>kreiranja</a:t>
            </a:r>
            <a:r>
              <a:rPr lang="en-US" altLang="en-RS" dirty="0">
                <a:latin typeface="Gill Sans MT" panose="020B0502020104020203" pitchFamily="34" charset="77"/>
              </a:rPr>
              <a:t> </a:t>
            </a:r>
            <a:r>
              <a:rPr lang="en-US" altLang="en-RS" dirty="0" err="1">
                <a:latin typeface="Gill Sans MT" panose="020B0502020104020203" pitchFamily="34" charset="77"/>
              </a:rPr>
              <a:t>ovog</a:t>
            </a:r>
            <a:r>
              <a:rPr lang="en-US" altLang="en-RS" dirty="0">
                <a:latin typeface="Gill Sans MT" panose="020B0502020104020203" pitchFamily="34" charset="77"/>
              </a:rPr>
              <a:t> </a:t>
            </a:r>
            <a:r>
              <a:rPr lang="en-US" altLang="en-RS" dirty="0" err="1">
                <a:latin typeface="Gill Sans MT" panose="020B0502020104020203" pitchFamily="34" charset="77"/>
              </a:rPr>
              <a:t>oblika</a:t>
            </a:r>
            <a:r>
              <a:rPr lang="en-US" altLang="en-RS" dirty="0">
                <a:latin typeface="Gill Sans MT" panose="020B0502020104020203" pitchFamily="34" charset="77"/>
              </a:rPr>
              <a:t> </a:t>
            </a:r>
            <a:r>
              <a:rPr lang="en-US" altLang="en-RS" dirty="0" err="1">
                <a:latin typeface="Gill Sans MT" panose="020B0502020104020203" pitchFamily="34" charset="77"/>
              </a:rPr>
              <a:t>medijskih</a:t>
            </a:r>
            <a:r>
              <a:rPr lang="en-US" altLang="en-RS" dirty="0">
                <a:latin typeface="Gill Sans MT" panose="020B0502020104020203" pitchFamily="34" charset="77"/>
              </a:rPr>
              <a:t> </a:t>
            </a:r>
            <a:r>
              <a:rPr lang="en-US" altLang="en-RS" dirty="0" err="1">
                <a:latin typeface="Gill Sans MT" panose="020B0502020104020203" pitchFamily="34" charset="77"/>
              </a:rPr>
              <a:t>sadržaja</a:t>
            </a:r>
            <a:r>
              <a:rPr lang="en-US" altLang="en-RS" dirty="0">
                <a:latin typeface="Gill Sans MT" panose="020B0502020104020203" pitchFamily="34" charset="77"/>
              </a:rPr>
              <a:t> </a:t>
            </a:r>
            <a:r>
              <a:rPr lang="en-US" altLang="en-RS" dirty="0" err="1">
                <a:latin typeface="Gill Sans MT" panose="020B0502020104020203" pitchFamily="34" charset="77"/>
              </a:rPr>
              <a:t>došlo</a:t>
            </a:r>
            <a:r>
              <a:rPr lang="en-US" altLang="en-RS" dirty="0">
                <a:latin typeface="Gill Sans MT" panose="020B0502020104020203" pitchFamily="34" charset="77"/>
              </a:rPr>
              <a:t> </a:t>
            </a:r>
            <a:r>
              <a:rPr lang="en-US" altLang="en-RS" dirty="0" err="1">
                <a:latin typeface="Gill Sans MT" panose="020B0502020104020203" pitchFamily="34" charset="77"/>
              </a:rPr>
              <a:t>na</a:t>
            </a:r>
            <a:r>
              <a:rPr lang="en-US" altLang="en-RS" dirty="0">
                <a:latin typeface="Gill Sans MT" panose="020B0502020104020203" pitchFamily="34" charset="77"/>
              </a:rPr>
              <a:t> </a:t>
            </a:r>
            <a:r>
              <a:rPr lang="en-US" altLang="en-RS" dirty="0" err="1">
                <a:latin typeface="Gill Sans MT" panose="020B0502020104020203" pitchFamily="34" charset="77"/>
              </a:rPr>
              <a:t>osnovu</a:t>
            </a:r>
            <a:r>
              <a:rPr lang="en-US" altLang="en-RS" dirty="0">
                <a:latin typeface="Gill Sans MT" panose="020B0502020104020203" pitchFamily="34" charset="77"/>
              </a:rPr>
              <a:t> </a:t>
            </a:r>
            <a:r>
              <a:rPr lang="en-US" altLang="en-RS" dirty="0" err="1">
                <a:latin typeface="Gill Sans MT" panose="020B0502020104020203" pitchFamily="34" charset="77"/>
              </a:rPr>
              <a:t>inicijative</a:t>
            </a:r>
            <a:r>
              <a:rPr lang="en-US" altLang="en-RS" dirty="0">
                <a:latin typeface="Gill Sans MT" panose="020B0502020104020203" pitchFamily="34" charset="77"/>
              </a:rPr>
              <a:t> </a:t>
            </a:r>
            <a:r>
              <a:rPr lang="en-US" altLang="en-RS" dirty="0" err="1">
                <a:latin typeface="Gill Sans MT" panose="020B0502020104020203" pitchFamily="34" charset="77"/>
              </a:rPr>
              <a:t>koja</a:t>
            </a:r>
            <a:r>
              <a:rPr lang="en-US" altLang="en-RS" dirty="0">
                <a:latin typeface="Gill Sans MT" panose="020B0502020104020203" pitchFamily="34" charset="77"/>
              </a:rPr>
              <a:t> </a:t>
            </a:r>
            <a:r>
              <a:rPr lang="en-US" altLang="en-RS" dirty="0" err="1">
                <a:latin typeface="Gill Sans MT" panose="020B0502020104020203" pitchFamily="34" charset="77"/>
              </a:rPr>
              <a:t>nije</a:t>
            </a:r>
            <a:r>
              <a:rPr lang="en-US" altLang="en-RS" dirty="0">
                <a:latin typeface="Gill Sans MT" panose="020B0502020104020203" pitchFamily="34" charset="77"/>
              </a:rPr>
              <a:t> </a:t>
            </a:r>
            <a:r>
              <a:rPr lang="en-US" altLang="en-RS" dirty="0" err="1">
                <a:latin typeface="Gill Sans MT" panose="020B0502020104020203" pitchFamily="34" charset="77"/>
              </a:rPr>
              <a:t>potekla</a:t>
            </a:r>
            <a:r>
              <a:rPr lang="en-US" altLang="en-RS" dirty="0">
                <a:latin typeface="Gill Sans MT" panose="020B0502020104020203" pitchFamily="34" charset="77"/>
              </a:rPr>
              <a:t> od </a:t>
            </a:r>
            <a:r>
              <a:rPr lang="en-US" altLang="en-RS" dirty="0" err="1">
                <a:latin typeface="Gill Sans MT" panose="020B0502020104020203" pitchFamily="34" charset="77"/>
              </a:rPr>
              <a:t>novinara</a:t>
            </a:r>
            <a:r>
              <a:rPr lang="en-US" altLang="en-RS" dirty="0">
                <a:latin typeface="Gill Sans MT" panose="020B0502020104020203" pitchFamily="34" charset="77"/>
              </a:rPr>
              <a:t> </a:t>
            </a:r>
            <a:r>
              <a:rPr lang="en-US" altLang="en-RS" dirty="0" err="1">
                <a:latin typeface="Gill Sans MT" panose="020B0502020104020203" pitchFamily="34" charset="77"/>
              </a:rPr>
              <a:t>već</a:t>
            </a:r>
            <a:r>
              <a:rPr lang="en-US" altLang="en-RS" dirty="0">
                <a:latin typeface="Gill Sans MT" panose="020B0502020104020203" pitchFamily="34" charset="77"/>
              </a:rPr>
              <a:t> od </a:t>
            </a:r>
            <a:r>
              <a:rPr lang="en-US" altLang="en-RS" dirty="0" err="1">
                <a:latin typeface="Gill Sans MT" panose="020B0502020104020203" pitchFamily="34" charset="77"/>
              </a:rPr>
              <a:t>pojedinaca</a:t>
            </a:r>
            <a:r>
              <a:rPr lang="en-US" altLang="en-RS" dirty="0">
                <a:latin typeface="Gill Sans MT" panose="020B0502020104020203" pitchFamily="34" charset="77"/>
              </a:rPr>
              <a:t>/</a:t>
            </a:r>
            <a:r>
              <a:rPr lang="en-US" altLang="en-RS" dirty="0" err="1">
                <a:latin typeface="Gill Sans MT" panose="020B0502020104020203" pitchFamily="34" charset="77"/>
              </a:rPr>
              <a:t>organizacija</a:t>
            </a:r>
            <a:r>
              <a:rPr lang="en-US" altLang="en-RS" dirty="0">
                <a:latin typeface="Gill Sans MT" panose="020B0502020104020203" pitchFamily="34" charset="77"/>
              </a:rPr>
              <a:t> u </a:t>
            </a:r>
            <a:r>
              <a:rPr lang="en-US" altLang="en-RS" dirty="0" err="1">
                <a:latin typeface="Gill Sans MT" panose="020B0502020104020203" pitchFamily="34" charset="77"/>
              </a:rPr>
              <a:t>čijem</a:t>
            </a:r>
            <a:r>
              <a:rPr lang="en-US" altLang="en-RS" dirty="0">
                <a:latin typeface="Gill Sans MT" panose="020B0502020104020203" pitchFamily="34" charset="77"/>
              </a:rPr>
              <a:t> </a:t>
            </a:r>
            <a:r>
              <a:rPr lang="en-US" altLang="en-RS" dirty="0" err="1">
                <a:latin typeface="Gill Sans MT" panose="020B0502020104020203" pitchFamily="34" charset="77"/>
              </a:rPr>
              <a:t>interesu</a:t>
            </a:r>
            <a:r>
              <a:rPr lang="en-US" altLang="en-RS" dirty="0">
                <a:latin typeface="Gill Sans MT" panose="020B0502020104020203" pitchFamily="34" charset="77"/>
              </a:rPr>
              <a:t> je da se o </a:t>
            </a:r>
            <a:r>
              <a:rPr lang="en-US" altLang="en-RS" dirty="0" err="1">
                <a:latin typeface="Gill Sans MT" panose="020B0502020104020203" pitchFamily="34" charset="77"/>
              </a:rPr>
              <a:t>nekoj</a:t>
            </a:r>
            <a:r>
              <a:rPr lang="en-US" altLang="en-RS" dirty="0">
                <a:latin typeface="Gill Sans MT" panose="020B0502020104020203" pitchFamily="34" charset="77"/>
              </a:rPr>
              <a:t> </a:t>
            </a:r>
            <a:r>
              <a:rPr lang="en-US" altLang="en-RS" dirty="0" err="1">
                <a:latin typeface="Gill Sans MT" panose="020B0502020104020203" pitchFamily="34" charset="77"/>
              </a:rPr>
              <a:t>temi</a:t>
            </a:r>
            <a:r>
              <a:rPr lang="en-US" altLang="en-RS" dirty="0">
                <a:latin typeface="Gill Sans MT" panose="020B0502020104020203" pitchFamily="34" charset="77"/>
              </a:rPr>
              <a:t> </a:t>
            </a:r>
            <a:r>
              <a:rPr lang="en-US" altLang="en-RS" dirty="0" err="1">
                <a:latin typeface="Gill Sans MT" panose="020B0502020104020203" pitchFamily="34" charset="77"/>
              </a:rPr>
              <a:t>izveštava</a:t>
            </a:r>
            <a:r>
              <a:rPr lang="en-US" altLang="en-RS" dirty="0">
                <a:latin typeface="Gill Sans MT" panose="020B0502020104020203" pitchFamily="34" charset="77"/>
              </a:rPr>
              <a:t>.</a:t>
            </a:r>
          </a:p>
          <a:p>
            <a:endParaRPr lang="en-RS" dirty="0"/>
          </a:p>
        </p:txBody>
      </p:sp>
    </p:spTree>
    <p:extLst>
      <p:ext uri="{BB962C8B-B14F-4D97-AF65-F5344CB8AC3E}">
        <p14:creationId xmlns:p14="http://schemas.microsoft.com/office/powerpoint/2010/main" val="368955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9959F-003C-1549-B1DA-18C74A90A145}"/>
              </a:ext>
            </a:extLst>
          </p:cNvPr>
          <p:cNvSpPr>
            <a:spLocks noGrp="1"/>
          </p:cNvSpPr>
          <p:nvPr>
            <p:ph type="title"/>
          </p:nvPr>
        </p:nvSpPr>
        <p:spPr/>
        <p:txBody>
          <a:bodyPr>
            <a:noAutofit/>
          </a:bodyPr>
          <a:lstStyle/>
          <a:p>
            <a:pPr algn="ctr"/>
            <a:r>
              <a:rPr lang="en-RS" sz="4000" dirty="0">
                <a:solidFill>
                  <a:srgbClr val="FF0000"/>
                </a:solidFill>
                <a:latin typeface="Gill Sans MT" panose="020B0502020104020203" pitchFamily="34" charset="77"/>
              </a:rPr>
              <a:t>POZITIVNI I NEGATIVNI PUBLICITET</a:t>
            </a:r>
          </a:p>
        </p:txBody>
      </p:sp>
      <p:sp>
        <p:nvSpPr>
          <p:cNvPr id="3" name="Content Placeholder 2">
            <a:extLst>
              <a:ext uri="{FF2B5EF4-FFF2-40B4-BE49-F238E27FC236}">
                <a16:creationId xmlns:a16="http://schemas.microsoft.com/office/drawing/2014/main" id="{5E96A19E-7284-A54D-99CC-8DFE9780A22E}"/>
              </a:ext>
            </a:extLst>
          </p:cNvPr>
          <p:cNvSpPr>
            <a:spLocks noGrp="1"/>
          </p:cNvSpPr>
          <p:nvPr>
            <p:ph idx="1"/>
          </p:nvPr>
        </p:nvSpPr>
        <p:spPr/>
        <p:txBody>
          <a:bodyPr/>
          <a:lstStyle/>
          <a:p>
            <a:pPr>
              <a:buClrTx/>
              <a:buFont typeface="Wingdings" pitchFamily="2" charset="2"/>
              <a:buChar char="Ø"/>
            </a:pPr>
            <a:r>
              <a:rPr lang="en-US" altLang="en-RS" dirty="0" err="1"/>
              <a:t>Pozitivan</a:t>
            </a:r>
            <a:r>
              <a:rPr lang="en-US" altLang="en-RS" dirty="0"/>
              <a:t> </a:t>
            </a:r>
            <a:r>
              <a:rPr lang="en-US" altLang="en-RS" dirty="0" err="1"/>
              <a:t>publicitet</a:t>
            </a:r>
            <a:r>
              <a:rPr lang="en-US" altLang="en-RS" dirty="0"/>
              <a:t> je </a:t>
            </a:r>
            <a:r>
              <a:rPr lang="en-US" altLang="en-RS" dirty="0" err="1"/>
              <a:t>onaj</a:t>
            </a:r>
            <a:r>
              <a:rPr lang="en-US" altLang="en-RS" dirty="0"/>
              <a:t> koji </a:t>
            </a:r>
            <a:r>
              <a:rPr lang="en-US" altLang="en-RS" dirty="0" err="1"/>
              <a:t>kod</a:t>
            </a:r>
            <a:r>
              <a:rPr lang="en-US" altLang="en-RS" dirty="0"/>
              <a:t> </a:t>
            </a:r>
            <a:r>
              <a:rPr lang="en-US" altLang="en-RS" dirty="0" err="1"/>
              <a:t>medijske</a:t>
            </a:r>
            <a:r>
              <a:rPr lang="en-US" altLang="en-RS" dirty="0"/>
              <a:t> </a:t>
            </a:r>
            <a:r>
              <a:rPr lang="en-US" altLang="en-RS" dirty="0" err="1"/>
              <a:t>publike</a:t>
            </a:r>
            <a:r>
              <a:rPr lang="en-US" altLang="en-RS" dirty="0"/>
              <a:t> </a:t>
            </a:r>
            <a:r>
              <a:rPr lang="en-US" altLang="en-RS" dirty="0" err="1"/>
              <a:t>stvara</a:t>
            </a:r>
            <a:r>
              <a:rPr lang="en-US" altLang="en-RS" dirty="0"/>
              <a:t> </a:t>
            </a:r>
            <a:r>
              <a:rPr lang="en-US" altLang="en-RS" dirty="0" err="1"/>
              <a:t>pozitivnu</a:t>
            </a:r>
            <a:r>
              <a:rPr lang="en-US" altLang="en-RS" dirty="0"/>
              <a:t> </a:t>
            </a:r>
            <a:r>
              <a:rPr lang="en-US" altLang="en-RS" dirty="0" err="1"/>
              <a:t>percepciju</a:t>
            </a:r>
            <a:r>
              <a:rPr lang="en-US" altLang="en-RS" dirty="0"/>
              <a:t> o </a:t>
            </a:r>
            <a:r>
              <a:rPr lang="en-US" altLang="en-RS" dirty="0" err="1"/>
              <a:t>subjektu</a:t>
            </a:r>
            <a:r>
              <a:rPr lang="en-US" altLang="en-RS" dirty="0"/>
              <a:t> </a:t>
            </a:r>
            <a:r>
              <a:rPr lang="en-US" altLang="en-RS" dirty="0" err="1"/>
              <a:t>publiciteta</a:t>
            </a:r>
            <a:r>
              <a:rPr lang="en-US" altLang="en-RS" dirty="0"/>
              <a:t>, </a:t>
            </a:r>
            <a:r>
              <a:rPr lang="en-US" altLang="en-RS" dirty="0" err="1"/>
              <a:t>dok</a:t>
            </a:r>
            <a:r>
              <a:rPr lang="en-US" altLang="en-RS" dirty="0"/>
              <a:t> </a:t>
            </a:r>
            <a:r>
              <a:rPr lang="en-US" altLang="en-RS" dirty="0" err="1"/>
              <a:t>negativan</a:t>
            </a:r>
            <a:r>
              <a:rPr lang="en-US" altLang="en-RS" dirty="0"/>
              <a:t> </a:t>
            </a:r>
            <a:r>
              <a:rPr lang="en-US" altLang="en-RS" dirty="0" err="1"/>
              <a:t>publicitet</a:t>
            </a:r>
            <a:r>
              <a:rPr lang="en-US" altLang="en-RS" dirty="0"/>
              <a:t> </a:t>
            </a:r>
            <a:r>
              <a:rPr lang="en-US" altLang="en-RS" dirty="0" err="1"/>
              <a:t>podrazumeva</a:t>
            </a:r>
            <a:r>
              <a:rPr lang="en-US" altLang="en-RS" dirty="0"/>
              <a:t> </a:t>
            </a:r>
            <a:r>
              <a:rPr lang="en-US" altLang="en-RS" dirty="0" err="1"/>
              <a:t>negativnu</a:t>
            </a:r>
            <a:r>
              <a:rPr lang="en-US" altLang="en-RS" dirty="0"/>
              <a:t> </a:t>
            </a:r>
            <a:r>
              <a:rPr lang="en-US" altLang="en-RS" dirty="0" err="1"/>
              <a:t>percepciju</a:t>
            </a:r>
            <a:r>
              <a:rPr lang="en-US" altLang="en-RS" dirty="0"/>
              <a:t> </a:t>
            </a:r>
            <a:r>
              <a:rPr lang="en-US" altLang="en-RS" dirty="0" err="1"/>
              <a:t>kod</a:t>
            </a:r>
            <a:r>
              <a:rPr lang="en-US" altLang="en-RS" dirty="0"/>
              <a:t> </a:t>
            </a:r>
            <a:r>
              <a:rPr lang="en-US" altLang="en-RS" dirty="0" err="1"/>
              <a:t>iste</a:t>
            </a:r>
            <a:r>
              <a:rPr lang="en-US" altLang="en-RS" dirty="0"/>
              <a:t>, </a:t>
            </a:r>
            <a:r>
              <a:rPr lang="en-US" altLang="en-RS" dirty="0" err="1"/>
              <a:t>medijske</a:t>
            </a:r>
            <a:r>
              <a:rPr lang="en-US" altLang="en-RS" dirty="0"/>
              <a:t>, </a:t>
            </a:r>
            <a:r>
              <a:rPr lang="en-US" altLang="en-RS" dirty="0" err="1"/>
              <a:t>javnosti</a:t>
            </a:r>
            <a:r>
              <a:rPr lang="en-US" altLang="en-RS" dirty="0"/>
              <a:t>.</a:t>
            </a:r>
          </a:p>
          <a:p>
            <a:endParaRPr lang="en-RS" dirty="0"/>
          </a:p>
        </p:txBody>
      </p:sp>
    </p:spTree>
    <p:extLst>
      <p:ext uri="{BB962C8B-B14F-4D97-AF65-F5344CB8AC3E}">
        <p14:creationId xmlns:p14="http://schemas.microsoft.com/office/powerpoint/2010/main" val="252068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E3FC-4E3B-A34D-89F8-BD47650BB62E}"/>
              </a:ext>
            </a:extLst>
          </p:cNvPr>
          <p:cNvSpPr>
            <a:spLocks noGrp="1"/>
          </p:cNvSpPr>
          <p:nvPr>
            <p:ph type="title"/>
          </p:nvPr>
        </p:nvSpPr>
        <p:spPr/>
        <p:txBody>
          <a:bodyPr>
            <a:normAutofit/>
          </a:bodyPr>
          <a:lstStyle/>
          <a:p>
            <a:pPr algn="ctr"/>
            <a:r>
              <a:rPr lang="en-RS" sz="4000" dirty="0">
                <a:solidFill>
                  <a:srgbClr val="FF0000"/>
                </a:solidFill>
                <a:latin typeface="Gill Sans MT" panose="020B0502020104020203" pitchFamily="34" charset="77"/>
              </a:rPr>
              <a:t>PUBLICITET</a:t>
            </a:r>
          </a:p>
        </p:txBody>
      </p:sp>
      <p:sp>
        <p:nvSpPr>
          <p:cNvPr id="3" name="Content Placeholder 2">
            <a:extLst>
              <a:ext uri="{FF2B5EF4-FFF2-40B4-BE49-F238E27FC236}">
                <a16:creationId xmlns:a16="http://schemas.microsoft.com/office/drawing/2014/main" id="{F3217365-34EA-7741-9280-553C8689FE71}"/>
              </a:ext>
            </a:extLst>
          </p:cNvPr>
          <p:cNvSpPr>
            <a:spLocks noGrp="1"/>
          </p:cNvSpPr>
          <p:nvPr>
            <p:ph idx="1"/>
          </p:nvPr>
        </p:nvSpPr>
        <p:spPr>
          <a:xfrm>
            <a:off x="1295399" y="1646239"/>
            <a:ext cx="10263809" cy="4446448"/>
          </a:xfrm>
        </p:spPr>
        <p:txBody>
          <a:bodyPr>
            <a:normAutofit/>
          </a:bodyPr>
          <a:lstStyle/>
          <a:p>
            <a:pPr>
              <a:buClrTx/>
              <a:buFont typeface="Wingdings" pitchFamily="2" charset="2"/>
              <a:buChar char="Ø"/>
            </a:pPr>
            <a:r>
              <a:rPr lang="en-US" altLang="en-RS" dirty="0" err="1">
                <a:latin typeface="Gill Sans MT" panose="020B0502020104020203" pitchFamily="34" charset="77"/>
              </a:rPr>
              <a:t>Većina</a:t>
            </a:r>
            <a:r>
              <a:rPr lang="en-US" altLang="en-RS" dirty="0">
                <a:latin typeface="Gill Sans MT" panose="020B0502020104020203" pitchFamily="34" charset="77"/>
              </a:rPr>
              <a:t> </a:t>
            </a:r>
            <a:r>
              <a:rPr lang="en-US" altLang="en-RS" dirty="0" err="1">
                <a:latin typeface="Gill Sans MT" panose="020B0502020104020203" pitchFamily="34" charset="77"/>
              </a:rPr>
              <a:t>vesti</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informacija</a:t>
            </a:r>
            <a:r>
              <a:rPr lang="en-US" altLang="en-RS" dirty="0">
                <a:latin typeface="Gill Sans MT" panose="020B0502020104020203" pitchFamily="34" charset="77"/>
              </a:rPr>
              <a:t> u </a:t>
            </a:r>
            <a:r>
              <a:rPr lang="en-US" altLang="en-RS" dirty="0" err="1">
                <a:latin typeface="Gill Sans MT" panose="020B0502020104020203" pitchFamily="34" charset="77"/>
              </a:rPr>
              <a:t>medijima</a:t>
            </a:r>
            <a:r>
              <a:rPr lang="en-US" altLang="en-RS" dirty="0">
                <a:latin typeface="Gill Sans MT" panose="020B0502020104020203" pitchFamily="34" charset="77"/>
              </a:rPr>
              <a:t> </a:t>
            </a:r>
            <a:r>
              <a:rPr lang="en-US" altLang="en-RS" dirty="0" err="1">
                <a:latin typeface="Gill Sans MT" panose="020B0502020104020203" pitchFamily="34" charset="77"/>
              </a:rPr>
              <a:t>potiče</a:t>
            </a:r>
            <a:r>
              <a:rPr lang="en-US" altLang="en-RS" dirty="0">
                <a:latin typeface="Gill Sans MT" panose="020B0502020104020203" pitchFamily="34" charset="77"/>
              </a:rPr>
              <a:t> od </a:t>
            </a:r>
            <a:r>
              <a:rPr lang="en-US" altLang="en-RS" dirty="0" err="1">
                <a:latin typeface="Gill Sans MT" panose="020B0502020104020203" pitchFamily="34" charset="77"/>
              </a:rPr>
              <a:t>izvora</a:t>
            </a:r>
            <a:r>
              <a:rPr lang="en-US" altLang="en-RS" dirty="0">
                <a:latin typeface="Gill Sans MT" panose="020B0502020104020203" pitchFamily="34" charset="77"/>
              </a:rPr>
              <a:t> </a:t>
            </a:r>
            <a:r>
              <a:rPr lang="en-US" altLang="en-RS" dirty="0" err="1">
                <a:latin typeface="Gill Sans MT" panose="020B0502020104020203" pitchFamily="34" charset="77"/>
              </a:rPr>
              <a:t>bliskih</a:t>
            </a:r>
            <a:r>
              <a:rPr lang="en-US" altLang="en-RS" dirty="0">
                <a:latin typeface="Gill Sans MT" panose="020B0502020104020203" pitchFamily="34" charset="77"/>
              </a:rPr>
              <a:t> </a:t>
            </a:r>
            <a:r>
              <a:rPr lang="en-US" altLang="en-RS" dirty="0" err="1">
                <a:latin typeface="Gill Sans MT" panose="020B0502020104020203" pitchFamily="34" charset="77"/>
              </a:rPr>
              <a:t>odnosima</a:t>
            </a:r>
            <a:r>
              <a:rPr lang="en-US" altLang="en-RS" dirty="0">
                <a:latin typeface="Gill Sans MT" panose="020B0502020104020203" pitchFamily="34" charset="77"/>
              </a:rPr>
              <a:t> s </a:t>
            </a:r>
            <a:r>
              <a:rPr lang="en-US" altLang="en-RS" dirty="0" err="1">
                <a:latin typeface="Gill Sans MT" panose="020B0502020104020203" pitchFamily="34" charset="77"/>
              </a:rPr>
              <a:t>javnošću</a:t>
            </a:r>
            <a:r>
              <a:rPr lang="en-US" altLang="en-RS" dirty="0">
                <a:latin typeface="Gill Sans MT" panose="020B0502020104020203" pitchFamily="34" charset="77"/>
              </a:rPr>
              <a:t>.</a:t>
            </a:r>
          </a:p>
          <a:p>
            <a:pPr>
              <a:buClrTx/>
              <a:buFont typeface="Wingdings" pitchFamily="2" charset="2"/>
              <a:buChar char="Ø"/>
            </a:pPr>
            <a:r>
              <a:rPr lang="en-US" altLang="en-RS" dirty="0" err="1">
                <a:latin typeface="Gill Sans MT" panose="020B0502020104020203" pitchFamily="34" charset="77"/>
              </a:rPr>
              <a:t>Ovi</a:t>
            </a:r>
            <a:r>
              <a:rPr lang="en-US" altLang="en-RS" dirty="0">
                <a:latin typeface="Gill Sans MT" panose="020B0502020104020203" pitchFamily="34" charset="77"/>
              </a:rPr>
              <a:t> </a:t>
            </a:r>
            <a:r>
              <a:rPr lang="en-US" altLang="en-RS" dirty="0" err="1">
                <a:latin typeface="Gill Sans MT" panose="020B0502020104020203" pitchFamily="34" charset="77"/>
              </a:rPr>
              <a:t>izvori</a:t>
            </a:r>
            <a:r>
              <a:rPr lang="en-US" altLang="en-RS" dirty="0">
                <a:latin typeface="Gill Sans MT" panose="020B0502020104020203" pitchFamily="34" charset="77"/>
              </a:rPr>
              <a:t> </a:t>
            </a:r>
            <a:r>
              <a:rPr lang="en-US" altLang="en-RS" dirty="0" err="1">
                <a:latin typeface="Gill Sans MT" panose="020B0502020104020203" pitchFamily="34" charset="77"/>
              </a:rPr>
              <a:t>pružaju</a:t>
            </a:r>
            <a:r>
              <a:rPr lang="en-US" altLang="en-RS" dirty="0">
                <a:latin typeface="Gill Sans MT" panose="020B0502020104020203" pitchFamily="34" charset="77"/>
              </a:rPr>
              <a:t> </a:t>
            </a:r>
            <a:r>
              <a:rPr lang="en-US" altLang="en-RS" dirty="0" err="1">
                <a:latin typeface="Gill Sans MT" panose="020B0502020104020203" pitchFamily="34" charset="77"/>
              </a:rPr>
              <a:t>informacije</a:t>
            </a:r>
            <a:r>
              <a:rPr lang="en-US" altLang="en-RS" dirty="0">
                <a:latin typeface="Gill Sans MT" panose="020B0502020104020203" pitchFamily="34" charset="77"/>
              </a:rPr>
              <a:t> za </a:t>
            </a:r>
            <a:r>
              <a:rPr lang="en-US" altLang="en-RS" dirty="0" err="1">
                <a:latin typeface="Gill Sans MT" panose="020B0502020104020203" pitchFamily="34" charset="77"/>
              </a:rPr>
              <a:t>koje</a:t>
            </a:r>
            <a:r>
              <a:rPr lang="en-US" altLang="en-RS" dirty="0">
                <a:latin typeface="Gill Sans MT" panose="020B0502020104020203" pitchFamily="34" charset="77"/>
              </a:rPr>
              <a:t> </a:t>
            </a:r>
            <a:r>
              <a:rPr lang="en-US" altLang="en-RS" dirty="0" err="1">
                <a:latin typeface="Gill Sans MT" panose="020B0502020104020203" pitchFamily="34" charset="77"/>
              </a:rPr>
              <a:t>smatraju</a:t>
            </a:r>
            <a:r>
              <a:rPr lang="en-US" altLang="en-RS" dirty="0">
                <a:latin typeface="Gill Sans MT" panose="020B0502020104020203" pitchFamily="34" charset="77"/>
              </a:rPr>
              <a:t> da </a:t>
            </a:r>
            <a:r>
              <a:rPr lang="en-US" altLang="en-RS" dirty="0" err="1">
                <a:latin typeface="Gill Sans MT" panose="020B0502020104020203" pitchFamily="34" charset="77"/>
              </a:rPr>
              <a:t>su</a:t>
            </a:r>
            <a:r>
              <a:rPr lang="en-US" altLang="en-RS" dirty="0">
                <a:latin typeface="Gill Sans MT" panose="020B0502020104020203" pitchFamily="34" charset="77"/>
              </a:rPr>
              <a:t> </a:t>
            </a:r>
            <a:r>
              <a:rPr lang="en-US" altLang="en-RS" dirty="0" err="1">
                <a:latin typeface="Gill Sans MT" panose="020B0502020104020203" pitchFamily="34" charset="77"/>
              </a:rPr>
              <a:t>interesantne</a:t>
            </a:r>
            <a:r>
              <a:rPr lang="en-US" altLang="en-RS" dirty="0">
                <a:latin typeface="Gill Sans MT" panose="020B0502020104020203" pitchFamily="34" charset="77"/>
              </a:rPr>
              <a:t> </a:t>
            </a:r>
            <a:r>
              <a:rPr lang="en-US" altLang="en-RS" dirty="0" err="1">
                <a:latin typeface="Gill Sans MT" panose="020B0502020104020203" pitchFamily="34" charset="77"/>
              </a:rPr>
              <a:t>medijima</a:t>
            </a:r>
            <a:r>
              <a:rPr lang="en-US" altLang="en-RS" dirty="0">
                <a:latin typeface="Gill Sans MT" panose="020B0502020104020203" pitchFamily="34" charset="77"/>
              </a:rPr>
              <a:t>, </a:t>
            </a:r>
            <a:r>
              <a:rPr lang="en-US" altLang="en-RS" dirty="0" err="1">
                <a:latin typeface="Gill Sans MT" panose="020B0502020104020203" pitchFamily="34" charset="77"/>
              </a:rPr>
              <a:t>očekujući</a:t>
            </a:r>
            <a:r>
              <a:rPr lang="en-US" altLang="en-RS" dirty="0">
                <a:latin typeface="Gill Sans MT" panose="020B0502020104020203" pitchFamily="34" charset="77"/>
              </a:rPr>
              <a:t> da </a:t>
            </a:r>
            <a:r>
              <a:rPr lang="en-US" altLang="en-RS" dirty="0" err="1">
                <a:latin typeface="Gill Sans MT" panose="020B0502020104020203" pitchFamily="34" charset="77"/>
              </a:rPr>
              <a:t>će</a:t>
            </a:r>
            <a:r>
              <a:rPr lang="en-US" altLang="en-RS" dirty="0">
                <a:latin typeface="Gill Sans MT" panose="020B0502020104020203" pitchFamily="34" charset="77"/>
              </a:rPr>
              <a:t> </a:t>
            </a:r>
            <a:r>
              <a:rPr lang="en-US" altLang="en-RS" dirty="0" err="1">
                <a:latin typeface="Gill Sans MT" panose="020B0502020104020203" pitchFamily="34" charset="77"/>
              </a:rPr>
              <a:t>urednici</a:t>
            </a:r>
            <a:r>
              <a:rPr lang="en-US" altLang="en-RS" dirty="0">
                <a:latin typeface="Gill Sans MT" panose="020B0502020104020203" pitchFamily="34" charset="77"/>
              </a:rPr>
              <a:t>, </a:t>
            </a:r>
            <a:r>
              <a:rPr lang="en-US" altLang="en-RS" dirty="0" err="1">
                <a:latin typeface="Gill Sans MT" panose="020B0502020104020203" pitchFamily="34" charset="77"/>
              </a:rPr>
              <a:t>novinari</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izveštači</a:t>
            </a:r>
            <a:r>
              <a:rPr lang="en-US" altLang="en-RS" dirty="0">
                <a:latin typeface="Gill Sans MT" panose="020B0502020104020203" pitchFamily="34" charset="77"/>
              </a:rPr>
              <a:t> </a:t>
            </a:r>
            <a:r>
              <a:rPr lang="en-US" altLang="en-RS" dirty="0" err="1">
                <a:latin typeface="Gill Sans MT" panose="020B0502020104020203" pitchFamily="34" charset="77"/>
              </a:rPr>
              <a:t>te</a:t>
            </a:r>
            <a:r>
              <a:rPr lang="en-US" altLang="en-RS" dirty="0">
                <a:latin typeface="Gill Sans MT" panose="020B0502020104020203" pitchFamily="34" charset="77"/>
              </a:rPr>
              <a:t> </a:t>
            </a:r>
            <a:r>
              <a:rPr lang="en-US" altLang="en-RS" dirty="0" err="1">
                <a:latin typeface="Gill Sans MT" panose="020B0502020104020203" pitchFamily="34" charset="77"/>
              </a:rPr>
              <a:t>informacije</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objaviti</a:t>
            </a:r>
            <a:r>
              <a:rPr lang="en-US" altLang="en-RS" dirty="0">
                <a:latin typeface="Gill Sans MT" panose="020B0502020104020203" pitchFamily="34" charset="77"/>
              </a:rPr>
              <a:t>.</a:t>
            </a:r>
          </a:p>
          <a:p>
            <a:pPr>
              <a:buClrTx/>
              <a:buFont typeface="Wingdings" pitchFamily="2" charset="2"/>
              <a:buChar char="Ø"/>
            </a:pPr>
            <a:r>
              <a:rPr lang="fr-FR" altLang="en-RS" dirty="0" err="1">
                <a:latin typeface="Gill Sans MT" panose="020B0502020104020203" pitchFamily="34" charset="77"/>
              </a:rPr>
              <a:t>Stručnjak</a:t>
            </a:r>
            <a:r>
              <a:rPr lang="fr-FR" altLang="en-RS" dirty="0">
                <a:latin typeface="Gill Sans MT" panose="020B0502020104020203" pitchFamily="34" charset="77"/>
              </a:rPr>
              <a:t> </a:t>
            </a:r>
            <a:r>
              <a:rPr lang="fr-FR" altLang="en-RS" dirty="0" err="1">
                <a:latin typeface="Gill Sans MT" panose="020B0502020104020203" pitchFamily="34" charset="77"/>
              </a:rPr>
              <a:t>za</a:t>
            </a:r>
            <a:r>
              <a:rPr lang="fr-FR" altLang="en-RS" dirty="0">
                <a:latin typeface="Gill Sans MT" panose="020B0502020104020203" pitchFamily="34" charset="77"/>
              </a:rPr>
              <a:t> </a:t>
            </a:r>
            <a:r>
              <a:rPr lang="fr-FR" altLang="en-RS" dirty="0" err="1">
                <a:latin typeface="Gill Sans MT" panose="020B0502020104020203" pitchFamily="34" charset="77"/>
              </a:rPr>
              <a:t>odnose</a:t>
            </a:r>
            <a:r>
              <a:rPr lang="fr-FR" altLang="en-RS" dirty="0">
                <a:latin typeface="Gill Sans MT" panose="020B0502020104020203" pitchFamily="34" charset="77"/>
              </a:rPr>
              <a:t> sa </a:t>
            </a:r>
            <a:r>
              <a:rPr lang="fr-FR" altLang="en-RS" dirty="0" err="1">
                <a:latin typeface="Gill Sans MT" panose="020B0502020104020203" pitchFamily="34" charset="77"/>
              </a:rPr>
              <a:t>javnošću</a:t>
            </a:r>
            <a:r>
              <a:rPr lang="fr-FR" altLang="en-RS" dirty="0">
                <a:latin typeface="Gill Sans MT" panose="020B0502020104020203" pitchFamily="34" charset="77"/>
              </a:rPr>
              <a:t> </a:t>
            </a:r>
            <a:r>
              <a:rPr lang="fr-FR" altLang="en-RS" dirty="0" err="1">
                <a:latin typeface="Gill Sans MT" panose="020B0502020104020203" pitchFamily="34" charset="77"/>
              </a:rPr>
              <a:t>kreira</a:t>
            </a:r>
            <a:r>
              <a:rPr lang="fr-FR" altLang="en-RS" dirty="0">
                <a:latin typeface="Gill Sans MT" panose="020B0502020104020203" pitchFamily="34" charset="77"/>
              </a:rPr>
              <a:t> </a:t>
            </a:r>
            <a:r>
              <a:rPr lang="fr-FR" altLang="en-RS" dirty="0" err="1">
                <a:latin typeface="Gill Sans MT" panose="020B0502020104020203" pitchFamily="34" charset="77"/>
              </a:rPr>
              <a:t>određeni</a:t>
            </a:r>
            <a:r>
              <a:rPr lang="fr-FR" altLang="en-RS" dirty="0">
                <a:latin typeface="Gill Sans MT" panose="020B0502020104020203" pitchFamily="34" charset="77"/>
              </a:rPr>
              <a:t> </a:t>
            </a:r>
            <a:r>
              <a:rPr lang="fr-FR" altLang="en-RS" dirty="0" err="1">
                <a:latin typeface="Gill Sans MT" panose="020B0502020104020203" pitchFamily="34" charset="77"/>
              </a:rPr>
              <a:t>događaj</a:t>
            </a:r>
            <a:r>
              <a:rPr lang="fr-FR" altLang="en-RS" dirty="0">
                <a:latin typeface="Gill Sans MT" panose="020B0502020104020203" pitchFamily="34" charset="77"/>
              </a:rPr>
              <a:t> </a:t>
            </a:r>
            <a:r>
              <a:rPr lang="fr-FR" altLang="en-RS" dirty="0" err="1">
                <a:latin typeface="Gill Sans MT" panose="020B0502020104020203" pitchFamily="34" charset="77"/>
              </a:rPr>
              <a:t>ili</a:t>
            </a:r>
            <a:r>
              <a:rPr lang="fr-FR" altLang="en-RS" dirty="0">
                <a:latin typeface="Gill Sans MT" panose="020B0502020104020203" pitchFamily="34" charset="77"/>
              </a:rPr>
              <a:t> </a:t>
            </a:r>
            <a:r>
              <a:rPr lang="fr-FR" altLang="en-RS" dirty="0" err="1">
                <a:latin typeface="Gill Sans MT" panose="020B0502020104020203" pitchFamily="34" charset="77"/>
              </a:rPr>
              <a:t>neku</a:t>
            </a:r>
            <a:r>
              <a:rPr lang="fr-FR" altLang="en-RS" dirty="0">
                <a:latin typeface="Gill Sans MT" panose="020B0502020104020203" pitchFamily="34" charset="77"/>
              </a:rPr>
              <a:t> </a:t>
            </a:r>
            <a:r>
              <a:rPr lang="fr-FR" altLang="en-RS" dirty="0" err="1">
                <a:latin typeface="Gill Sans MT" panose="020B0502020104020203" pitchFamily="34" charset="77"/>
              </a:rPr>
              <a:t>drugu</a:t>
            </a:r>
            <a:r>
              <a:rPr lang="fr-FR" altLang="en-RS" dirty="0">
                <a:latin typeface="Gill Sans MT" panose="020B0502020104020203" pitchFamily="34" charset="77"/>
              </a:rPr>
              <a:t> </a:t>
            </a:r>
            <a:r>
              <a:rPr lang="fr-FR" altLang="en-RS" dirty="0" err="1">
                <a:latin typeface="Gill Sans MT" panose="020B0502020104020203" pitchFamily="34" charset="77"/>
              </a:rPr>
              <a:t>promotivnu</a:t>
            </a:r>
            <a:r>
              <a:rPr lang="fr-FR" altLang="en-RS" dirty="0">
                <a:latin typeface="Gill Sans MT" panose="020B0502020104020203" pitchFamily="34" charset="77"/>
              </a:rPr>
              <a:t> </a:t>
            </a:r>
            <a:r>
              <a:rPr lang="fr-FR" altLang="en-RS" dirty="0" err="1">
                <a:latin typeface="Gill Sans MT" panose="020B0502020104020203" pitchFamily="34" charset="77"/>
              </a:rPr>
              <a:t>aktivnost</a:t>
            </a:r>
            <a:r>
              <a:rPr lang="fr-FR" altLang="en-RS" dirty="0">
                <a:latin typeface="Gill Sans MT" panose="020B0502020104020203" pitchFamily="34" charset="77"/>
              </a:rPr>
              <a:t>, a </a:t>
            </a:r>
            <a:r>
              <a:rPr lang="fr-FR" altLang="en-RS" dirty="0" err="1">
                <a:latin typeface="Gill Sans MT" panose="020B0502020104020203" pitchFamily="34" charset="77"/>
              </a:rPr>
              <a:t>novinari</a:t>
            </a:r>
            <a:r>
              <a:rPr lang="fr-FR" altLang="en-RS" dirty="0">
                <a:latin typeface="Gill Sans MT" panose="020B0502020104020203" pitchFamily="34" charset="77"/>
              </a:rPr>
              <a:t> i </a:t>
            </a:r>
            <a:r>
              <a:rPr lang="fr-FR" altLang="en-RS" dirty="0" err="1">
                <a:latin typeface="Gill Sans MT" panose="020B0502020104020203" pitchFamily="34" charset="77"/>
              </a:rPr>
              <a:t>urednici</a:t>
            </a:r>
            <a:r>
              <a:rPr lang="fr-FR" altLang="en-RS" dirty="0">
                <a:latin typeface="Gill Sans MT" panose="020B0502020104020203" pitchFamily="34" charset="77"/>
              </a:rPr>
              <a:t> su ti </a:t>
            </a:r>
            <a:r>
              <a:rPr lang="fr-FR" altLang="en-RS" dirty="0" err="1">
                <a:latin typeface="Gill Sans MT" panose="020B0502020104020203" pitchFamily="34" charset="77"/>
              </a:rPr>
              <a:t>koji</a:t>
            </a:r>
            <a:r>
              <a:rPr lang="fr-FR" altLang="en-RS" dirty="0">
                <a:latin typeface="Gill Sans MT" panose="020B0502020104020203" pitchFamily="34" charset="77"/>
              </a:rPr>
              <a:t> </a:t>
            </a:r>
            <a:r>
              <a:rPr lang="fr-FR" altLang="en-RS" dirty="0" err="1">
                <a:latin typeface="Gill Sans MT" panose="020B0502020104020203" pitchFamily="34" charset="77"/>
              </a:rPr>
              <a:t>odlučuju</a:t>
            </a:r>
            <a:r>
              <a:rPr lang="fr-FR" altLang="en-RS" dirty="0">
                <a:latin typeface="Gill Sans MT" panose="020B0502020104020203" pitchFamily="34" charset="77"/>
              </a:rPr>
              <a:t> da li je ta </a:t>
            </a:r>
            <a:r>
              <a:rPr lang="fr-FR" altLang="en-RS" dirty="0" err="1">
                <a:latin typeface="Gill Sans MT" panose="020B0502020104020203" pitchFamily="34" charset="77"/>
              </a:rPr>
              <a:t>aktivnost</a:t>
            </a:r>
            <a:r>
              <a:rPr lang="fr-FR" altLang="en-RS" dirty="0">
                <a:latin typeface="Gill Sans MT" panose="020B0502020104020203" pitchFamily="34" charset="77"/>
              </a:rPr>
              <a:t> </a:t>
            </a:r>
            <a:r>
              <a:rPr lang="fr-FR" altLang="en-RS" dirty="0" err="1">
                <a:latin typeface="Gill Sans MT" panose="020B0502020104020203" pitchFamily="34" charset="77"/>
              </a:rPr>
              <a:t>zaslužila</a:t>
            </a:r>
            <a:r>
              <a:rPr lang="fr-FR" altLang="en-RS" dirty="0">
                <a:latin typeface="Gill Sans MT" panose="020B0502020104020203" pitchFamily="34" charset="77"/>
              </a:rPr>
              <a:t> </a:t>
            </a:r>
            <a:r>
              <a:rPr lang="fr-FR" altLang="en-RS" dirty="0" err="1">
                <a:latin typeface="Gill Sans MT" panose="020B0502020104020203" pitchFamily="34" charset="77"/>
              </a:rPr>
              <a:t>medijski</a:t>
            </a:r>
            <a:r>
              <a:rPr lang="fr-FR" altLang="en-RS" dirty="0">
                <a:latin typeface="Gill Sans MT" panose="020B0502020104020203" pitchFamily="34" charset="77"/>
              </a:rPr>
              <a:t> </a:t>
            </a:r>
            <a:r>
              <a:rPr lang="fr-FR" altLang="en-RS" dirty="0" err="1">
                <a:latin typeface="Gill Sans MT" panose="020B0502020104020203" pitchFamily="34" charset="77"/>
              </a:rPr>
              <a:t>prostor</a:t>
            </a:r>
            <a:r>
              <a:rPr lang="fr-FR" altLang="en-RS" dirty="0">
                <a:latin typeface="Gill Sans MT" panose="020B0502020104020203" pitchFamily="34" charset="77"/>
              </a:rPr>
              <a:t>, </a:t>
            </a:r>
            <a:r>
              <a:rPr lang="fr-FR" altLang="en-RS" dirty="0" err="1">
                <a:latin typeface="Gill Sans MT" panose="020B0502020104020203" pitchFamily="34" charset="77"/>
              </a:rPr>
              <a:t>odnosno</a:t>
            </a:r>
            <a:r>
              <a:rPr lang="fr-FR" altLang="en-RS" dirty="0">
                <a:latin typeface="Gill Sans MT" panose="020B0502020104020203" pitchFamily="34" charset="77"/>
              </a:rPr>
              <a:t> da li je </a:t>
            </a:r>
            <a:r>
              <a:rPr lang="fr-FR" altLang="en-RS" dirty="0" err="1">
                <a:latin typeface="Gill Sans MT" panose="020B0502020104020203" pitchFamily="34" charset="77"/>
              </a:rPr>
              <a:t>zaslužila</a:t>
            </a:r>
            <a:r>
              <a:rPr lang="fr-FR" altLang="en-RS" dirty="0">
                <a:latin typeface="Gill Sans MT" panose="020B0502020104020203" pitchFamily="34" charset="77"/>
              </a:rPr>
              <a:t> da </a:t>
            </a:r>
            <a:r>
              <a:rPr lang="fr-FR" altLang="en-RS" dirty="0" err="1">
                <a:latin typeface="Gill Sans MT" panose="020B0502020104020203" pitchFamily="34" charset="77"/>
              </a:rPr>
              <a:t>bude</a:t>
            </a:r>
            <a:r>
              <a:rPr lang="fr-FR" altLang="en-RS" dirty="0">
                <a:latin typeface="Gill Sans MT" panose="020B0502020104020203" pitchFamily="34" charset="77"/>
              </a:rPr>
              <a:t> </a:t>
            </a:r>
            <a:r>
              <a:rPr lang="fr-FR" altLang="en-RS" dirty="0" err="1">
                <a:latin typeface="Gill Sans MT" panose="020B0502020104020203" pitchFamily="34" charset="77"/>
              </a:rPr>
              <a:t>objavljena</a:t>
            </a:r>
            <a:r>
              <a:rPr lang="fr-FR" altLang="en-RS" dirty="0">
                <a:latin typeface="Gill Sans MT" panose="020B0502020104020203" pitchFamily="34" charset="77"/>
              </a:rPr>
              <a:t>.</a:t>
            </a:r>
          </a:p>
          <a:p>
            <a:pPr>
              <a:buClrTx/>
              <a:buFont typeface="Wingdings" pitchFamily="2" charset="2"/>
              <a:buChar char="Ø"/>
            </a:pPr>
            <a:r>
              <a:rPr lang="en-US" altLang="en-RS" dirty="0" err="1">
                <a:solidFill>
                  <a:srgbClr val="000000"/>
                </a:solidFill>
                <a:latin typeface="Calibri" panose="020F0502020204030204" pitchFamily="34" charset="0"/>
              </a:rPr>
              <a:t>Informacije</a:t>
            </a:r>
            <a:r>
              <a:rPr lang="en-US" altLang="en-RS" dirty="0">
                <a:solidFill>
                  <a:srgbClr val="000000"/>
                </a:solidFill>
                <a:latin typeface="Calibri" panose="020F0502020204030204" pitchFamily="34" charset="0"/>
              </a:rPr>
              <a:t> </a:t>
            </a:r>
            <a:r>
              <a:rPr lang="en-US" altLang="en-RS" dirty="0" err="1">
                <a:solidFill>
                  <a:srgbClr val="000000"/>
                </a:solidFill>
                <a:latin typeface="Calibri" panose="020F0502020204030204" pitchFamily="34" charset="0"/>
              </a:rPr>
              <a:t>koje</a:t>
            </a:r>
            <a:r>
              <a:rPr lang="en-US" altLang="en-RS" dirty="0">
                <a:solidFill>
                  <a:srgbClr val="000000"/>
                </a:solidFill>
                <a:latin typeface="Calibri" panose="020F0502020204030204" pitchFamily="34" charset="0"/>
              </a:rPr>
              <a:t> </a:t>
            </a:r>
            <a:r>
              <a:rPr lang="en-US" altLang="en-RS" dirty="0" err="1">
                <a:solidFill>
                  <a:srgbClr val="000000"/>
                </a:solidFill>
                <a:latin typeface="Calibri" panose="020F0502020204030204" pitchFamily="34" charset="0"/>
              </a:rPr>
              <a:t>su</a:t>
            </a:r>
            <a:r>
              <a:rPr lang="en-US" altLang="en-RS" dirty="0">
                <a:solidFill>
                  <a:srgbClr val="000000"/>
                </a:solidFill>
                <a:latin typeface="Calibri" panose="020F0502020204030204" pitchFamily="34" charset="0"/>
              </a:rPr>
              <a:t> </a:t>
            </a:r>
            <a:r>
              <a:rPr lang="en-US" altLang="en-RS" dirty="0" err="1">
                <a:solidFill>
                  <a:srgbClr val="000000"/>
                </a:solidFill>
                <a:latin typeface="Calibri" panose="020F0502020204030204" pitchFamily="34" charset="0"/>
              </a:rPr>
              <a:t>dovoljno</a:t>
            </a:r>
            <a:r>
              <a:rPr lang="en-US" altLang="en-RS" dirty="0">
                <a:solidFill>
                  <a:srgbClr val="000000"/>
                </a:solidFill>
                <a:latin typeface="Calibri" panose="020F0502020204030204" pitchFamily="34" charset="0"/>
              </a:rPr>
              <a:t> </a:t>
            </a:r>
            <a:r>
              <a:rPr lang="en-US" altLang="en-RS" dirty="0" err="1">
                <a:solidFill>
                  <a:srgbClr val="000000"/>
                </a:solidFill>
                <a:latin typeface="Calibri" panose="020F0502020204030204" pitchFamily="34" charset="0"/>
              </a:rPr>
              <a:t>interesantne</a:t>
            </a:r>
            <a:r>
              <a:rPr lang="en-US" altLang="en-RS" dirty="0">
                <a:solidFill>
                  <a:srgbClr val="000000"/>
                </a:solidFill>
                <a:latin typeface="Calibri" panose="020F0502020204030204" pitchFamily="34" charset="0"/>
              </a:rPr>
              <a:t> da </a:t>
            </a:r>
            <a:r>
              <a:rPr lang="en-US" altLang="en-RS" dirty="0" err="1">
                <a:solidFill>
                  <a:srgbClr val="000000"/>
                </a:solidFill>
                <a:latin typeface="Calibri" panose="020F0502020204030204" pitchFamily="34" charset="0"/>
              </a:rPr>
              <a:t>dospeju</a:t>
            </a:r>
            <a:r>
              <a:rPr lang="en-US" altLang="en-RS" dirty="0">
                <a:solidFill>
                  <a:srgbClr val="000000"/>
                </a:solidFill>
                <a:latin typeface="Calibri" panose="020F0502020204030204" pitchFamily="34" charset="0"/>
              </a:rPr>
              <a:t> u </a:t>
            </a:r>
            <a:r>
              <a:rPr lang="en-US" altLang="en-RS" dirty="0" err="1">
                <a:solidFill>
                  <a:srgbClr val="000000"/>
                </a:solidFill>
                <a:latin typeface="Calibri" panose="020F0502020204030204" pitchFamily="34" charset="0"/>
              </a:rPr>
              <a:t>medije</a:t>
            </a:r>
            <a:r>
              <a:rPr lang="en-US" altLang="en-RS" dirty="0">
                <a:solidFill>
                  <a:srgbClr val="000000"/>
                </a:solidFill>
                <a:latin typeface="Calibri" panose="020F0502020204030204" pitchFamily="34" charset="0"/>
              </a:rPr>
              <a:t> </a:t>
            </a:r>
            <a:r>
              <a:rPr lang="en-US" altLang="en-RS" dirty="0" err="1">
                <a:solidFill>
                  <a:srgbClr val="000000"/>
                </a:solidFill>
                <a:latin typeface="Calibri" panose="020F0502020204030204" pitchFamily="34" charset="0"/>
              </a:rPr>
              <a:t>kao</a:t>
            </a:r>
            <a:r>
              <a:rPr lang="en-US" altLang="en-RS" dirty="0">
                <a:solidFill>
                  <a:srgbClr val="000000"/>
                </a:solidFill>
                <a:latin typeface="Calibri" panose="020F0502020204030204" pitchFamily="34" charset="0"/>
              </a:rPr>
              <a:t> vest </a:t>
            </a:r>
            <a:r>
              <a:rPr lang="en-US" altLang="en-RS" dirty="0" err="1">
                <a:solidFill>
                  <a:srgbClr val="000000"/>
                </a:solidFill>
                <a:latin typeface="Calibri" panose="020F0502020204030204" pitchFamily="34" charset="0"/>
              </a:rPr>
              <a:t>stvaraju</a:t>
            </a:r>
            <a:r>
              <a:rPr lang="en-US" altLang="en-RS" dirty="0">
                <a:solidFill>
                  <a:srgbClr val="000000"/>
                </a:solidFill>
                <a:latin typeface="Calibri" panose="020F0502020204030204" pitchFamily="34" charset="0"/>
              </a:rPr>
              <a:t> </a:t>
            </a:r>
            <a:r>
              <a:rPr lang="en-US" altLang="en-RS" dirty="0" err="1">
                <a:solidFill>
                  <a:srgbClr val="000000"/>
                </a:solidFill>
                <a:latin typeface="Calibri" panose="020F0502020204030204" pitchFamily="34" charset="0"/>
              </a:rPr>
              <a:t>publicitet</a:t>
            </a:r>
            <a:r>
              <a:rPr lang="en-US" altLang="en-RS" dirty="0">
                <a:solidFill>
                  <a:srgbClr val="000000"/>
                </a:solidFill>
                <a:latin typeface="Calibri" panose="020F0502020204030204" pitchFamily="34" charset="0"/>
              </a:rPr>
              <a:t>.</a:t>
            </a:r>
            <a:endParaRPr lang="fr-FR" altLang="en-RS" dirty="0">
              <a:latin typeface="Gill Sans MT" panose="020B0502020104020203" pitchFamily="34" charset="77"/>
            </a:endParaRPr>
          </a:p>
          <a:p>
            <a:pPr>
              <a:buClrTx/>
              <a:buFont typeface="Wingdings" pitchFamily="2" charset="2"/>
              <a:buChar char="Ø"/>
            </a:pPr>
            <a:r>
              <a:rPr lang="fr-FR" altLang="en-RS" dirty="0" err="1">
                <a:latin typeface="Gill Sans MT" panose="020B0502020104020203" pitchFamily="34" charset="77"/>
              </a:rPr>
              <a:t>Novinari</a:t>
            </a:r>
            <a:r>
              <a:rPr lang="fr-FR" altLang="en-RS" dirty="0">
                <a:latin typeface="Gill Sans MT" panose="020B0502020104020203" pitchFamily="34" charset="77"/>
              </a:rPr>
              <a:t> i </a:t>
            </a:r>
            <a:r>
              <a:rPr lang="fr-FR" altLang="en-RS" dirty="0" err="1">
                <a:latin typeface="Gill Sans MT" panose="020B0502020104020203" pitchFamily="34" charset="77"/>
              </a:rPr>
              <a:t>urednici</a:t>
            </a:r>
            <a:r>
              <a:rPr lang="fr-FR" altLang="en-RS" dirty="0">
                <a:latin typeface="Gill Sans MT" panose="020B0502020104020203" pitchFamily="34" charset="77"/>
              </a:rPr>
              <a:t> </a:t>
            </a:r>
            <a:r>
              <a:rPr lang="fr-FR" altLang="en-RS" dirty="0" err="1">
                <a:latin typeface="Gill Sans MT" panose="020B0502020104020203" pitchFamily="34" charset="77"/>
              </a:rPr>
              <a:t>mogu</a:t>
            </a:r>
            <a:r>
              <a:rPr lang="fr-FR" altLang="en-RS" dirty="0">
                <a:latin typeface="Gill Sans MT" panose="020B0502020104020203" pitchFamily="34" charset="77"/>
              </a:rPr>
              <a:t> da </a:t>
            </a:r>
            <a:r>
              <a:rPr lang="fr-FR" altLang="en-RS" dirty="0" err="1">
                <a:latin typeface="Gill Sans MT" panose="020B0502020104020203" pitchFamily="34" charset="77"/>
              </a:rPr>
              <a:t>upotrebe</a:t>
            </a:r>
            <a:r>
              <a:rPr lang="fr-FR" altLang="en-RS" dirty="0">
                <a:latin typeface="Gill Sans MT" panose="020B0502020104020203" pitchFamily="34" charset="77"/>
              </a:rPr>
              <a:t> </a:t>
            </a:r>
            <a:r>
              <a:rPr lang="fr-FR" altLang="en-RS" dirty="0" err="1">
                <a:latin typeface="Gill Sans MT" panose="020B0502020104020203" pitchFamily="34" charset="77"/>
              </a:rPr>
              <a:t>informaciju</a:t>
            </a:r>
            <a:r>
              <a:rPr lang="fr-FR" altLang="en-RS" dirty="0">
                <a:latin typeface="Gill Sans MT" panose="020B0502020104020203" pitchFamily="34" charset="77"/>
              </a:rPr>
              <a:t> u </a:t>
            </a:r>
            <a:r>
              <a:rPr lang="fr-FR" altLang="en-RS" dirty="0" err="1">
                <a:latin typeface="Gill Sans MT" panose="020B0502020104020203" pitchFamily="34" charset="77"/>
              </a:rPr>
              <a:t>obliku</a:t>
            </a:r>
            <a:r>
              <a:rPr lang="fr-FR" altLang="en-RS" dirty="0">
                <a:latin typeface="Gill Sans MT" panose="020B0502020104020203" pitchFamily="34" charset="77"/>
              </a:rPr>
              <a:t> i </a:t>
            </a:r>
            <a:r>
              <a:rPr lang="fr-FR" altLang="en-RS" dirty="0" err="1">
                <a:latin typeface="Gill Sans MT" panose="020B0502020104020203" pitchFamily="34" charset="77"/>
              </a:rPr>
              <a:t>obimu</a:t>
            </a:r>
            <a:r>
              <a:rPr lang="fr-FR" altLang="en-RS" dirty="0">
                <a:latin typeface="Gill Sans MT" panose="020B0502020104020203" pitchFamily="34" charset="77"/>
              </a:rPr>
              <a:t> u </a:t>
            </a:r>
            <a:r>
              <a:rPr lang="fr-FR" altLang="en-RS" dirty="0" err="1">
                <a:latin typeface="Gill Sans MT" panose="020B0502020104020203" pitchFamily="34" charset="77"/>
              </a:rPr>
              <a:t>kom</a:t>
            </a:r>
            <a:r>
              <a:rPr lang="fr-FR" altLang="en-RS" dirty="0">
                <a:latin typeface="Gill Sans MT" panose="020B0502020104020203" pitchFamily="34" charset="77"/>
              </a:rPr>
              <a:t> je </a:t>
            </a:r>
            <a:r>
              <a:rPr lang="fr-FR" altLang="en-RS" dirty="0" err="1">
                <a:latin typeface="Gill Sans MT" panose="020B0502020104020203" pitchFamily="34" charset="77"/>
              </a:rPr>
              <a:t>dostavljena</a:t>
            </a:r>
            <a:r>
              <a:rPr lang="fr-FR" altLang="en-RS" dirty="0">
                <a:latin typeface="Gill Sans MT" panose="020B0502020104020203" pitchFamily="34" charset="77"/>
              </a:rPr>
              <a:t>, </a:t>
            </a:r>
            <a:r>
              <a:rPr lang="fr-FR" altLang="en-RS" dirty="0" err="1">
                <a:latin typeface="Gill Sans MT" panose="020B0502020104020203" pitchFamily="34" charset="77"/>
              </a:rPr>
              <a:t>ili</a:t>
            </a:r>
            <a:r>
              <a:rPr lang="fr-FR" altLang="en-RS" dirty="0">
                <a:latin typeface="Gill Sans MT" panose="020B0502020104020203" pitchFamily="34" charset="77"/>
              </a:rPr>
              <a:t> da je </a:t>
            </a:r>
            <a:r>
              <a:rPr lang="sr-Cyrl-RS" altLang="en-RS" dirty="0">
                <a:latin typeface="Gill Sans MT" panose="020B0502020104020203" pitchFamily="34" charset="77"/>
              </a:rPr>
              <a:t>”</a:t>
            </a:r>
            <a:r>
              <a:rPr lang="hr-HR" altLang="en-RS" dirty="0">
                <a:latin typeface="Gill Sans MT" panose="020B0502020104020203" pitchFamily="34" charset="77"/>
              </a:rPr>
              <a:t>prerade</a:t>
            </a:r>
            <a:r>
              <a:rPr lang="sr-Cyrl-RS" altLang="en-RS" dirty="0">
                <a:latin typeface="Gill Sans MT" panose="020B0502020104020203" pitchFamily="34" charset="77"/>
              </a:rPr>
              <a:t>”</a:t>
            </a:r>
            <a:r>
              <a:rPr lang="hr-HR" altLang="en-RS" dirty="0">
                <a:latin typeface="Gill Sans MT" panose="020B0502020104020203" pitchFamily="34" charset="77"/>
              </a:rPr>
              <a:t> i objave na željeni način.</a:t>
            </a:r>
          </a:p>
          <a:p>
            <a:pPr>
              <a:buClrTx/>
              <a:buFont typeface="Wingdings" pitchFamily="2" charset="2"/>
              <a:buChar char="Ø"/>
            </a:pPr>
            <a:r>
              <a:rPr lang="hr-HR" altLang="en-RS" dirty="0">
                <a:latin typeface="Gill Sans MT" panose="020B0502020104020203" pitchFamily="34" charset="77"/>
              </a:rPr>
              <a:t>Za medijski </a:t>
            </a:r>
            <a:r>
              <a:rPr lang="hr-HR" altLang="en-RS" dirty="0" err="1">
                <a:latin typeface="Gill Sans MT" panose="020B0502020104020203" pitchFamily="34" charset="77"/>
              </a:rPr>
              <a:t>auditorijum</a:t>
            </a:r>
            <a:r>
              <a:rPr lang="hr-HR" altLang="en-RS" dirty="0">
                <a:latin typeface="Gill Sans MT" panose="020B0502020104020203" pitchFamily="34" charset="77"/>
              </a:rPr>
              <a:t>, medij koji prenosi informaciju predstavlja izvor.</a:t>
            </a:r>
            <a:endParaRPr lang="fr-FR" altLang="en-RS" dirty="0">
              <a:latin typeface="Gill Sans MT" panose="020B0502020104020203" pitchFamily="34" charset="77"/>
            </a:endParaRPr>
          </a:p>
          <a:p>
            <a:pPr>
              <a:buClrTx/>
              <a:buFont typeface="Wingdings" pitchFamily="2" charset="2"/>
              <a:buChar char="Ø"/>
            </a:pPr>
            <a:endParaRPr lang="en-US" altLang="en-RS" dirty="0">
              <a:latin typeface="Gill Sans MT" panose="020B0502020104020203" pitchFamily="34" charset="77"/>
            </a:endParaRPr>
          </a:p>
          <a:p>
            <a:endParaRPr lang="en-RS" dirty="0"/>
          </a:p>
        </p:txBody>
      </p:sp>
    </p:spTree>
    <p:extLst>
      <p:ext uri="{BB962C8B-B14F-4D97-AF65-F5344CB8AC3E}">
        <p14:creationId xmlns:p14="http://schemas.microsoft.com/office/powerpoint/2010/main" val="4179366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2BF6D-88CE-0441-B2F5-97942BC5091B}"/>
              </a:ext>
            </a:extLst>
          </p:cNvPr>
          <p:cNvSpPr>
            <a:spLocks noGrp="1"/>
          </p:cNvSpPr>
          <p:nvPr>
            <p:ph type="title"/>
          </p:nvPr>
        </p:nvSpPr>
        <p:spPr/>
        <p:txBody>
          <a:bodyPr>
            <a:normAutofit/>
          </a:bodyPr>
          <a:lstStyle/>
          <a:p>
            <a:pPr algn="ctr"/>
            <a:r>
              <a:rPr lang="en-RS" sz="4000" dirty="0">
                <a:solidFill>
                  <a:srgbClr val="FF0000"/>
                </a:solidFill>
                <a:latin typeface="Gill Sans MT" panose="020B0502020104020203" pitchFamily="34" charset="77"/>
              </a:rPr>
              <a:t>PUBLICITET</a:t>
            </a:r>
            <a:endParaRPr lang="en-RS" sz="4000" dirty="0"/>
          </a:p>
        </p:txBody>
      </p:sp>
      <p:sp>
        <p:nvSpPr>
          <p:cNvPr id="3" name="Content Placeholder 2">
            <a:extLst>
              <a:ext uri="{FF2B5EF4-FFF2-40B4-BE49-F238E27FC236}">
                <a16:creationId xmlns:a16="http://schemas.microsoft.com/office/drawing/2014/main" id="{BE6085BE-6E2C-7842-AC2B-369046FBFD35}"/>
              </a:ext>
            </a:extLst>
          </p:cNvPr>
          <p:cNvSpPr>
            <a:spLocks noGrp="1"/>
          </p:cNvSpPr>
          <p:nvPr>
            <p:ph idx="1"/>
          </p:nvPr>
        </p:nvSpPr>
        <p:spPr/>
        <p:txBody>
          <a:bodyPr/>
          <a:lstStyle/>
          <a:p>
            <a:pPr>
              <a:buClrTx/>
              <a:buFont typeface="Wingdings" pitchFamily="2" charset="2"/>
              <a:buChar char="Ø"/>
            </a:pPr>
            <a:r>
              <a:rPr lang="fr-FR" altLang="en-RS" dirty="0">
                <a:solidFill>
                  <a:srgbClr val="000000"/>
                </a:solidFill>
                <a:latin typeface="Calibri" panose="020F0502020204030204" pitchFamily="34" charset="0"/>
              </a:rPr>
              <a:t>I </a:t>
            </a:r>
            <a:r>
              <a:rPr lang="fr-FR" altLang="en-RS" dirty="0" err="1">
                <a:solidFill>
                  <a:srgbClr val="000000"/>
                </a:solidFill>
                <a:latin typeface="Calibri" panose="020F0502020204030204" pitchFamily="34" charset="0"/>
              </a:rPr>
              <a:t>kada</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urednici</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odluče</a:t>
            </a:r>
            <a:r>
              <a:rPr lang="fr-FR" altLang="en-RS" dirty="0">
                <a:solidFill>
                  <a:srgbClr val="000000"/>
                </a:solidFill>
                <a:latin typeface="Calibri" panose="020F0502020204030204" pitchFamily="34" charset="0"/>
              </a:rPr>
              <a:t> da je </a:t>
            </a:r>
            <a:r>
              <a:rPr lang="fr-FR" altLang="en-RS" dirty="0" err="1">
                <a:solidFill>
                  <a:srgbClr val="000000"/>
                </a:solidFill>
                <a:latin typeface="Calibri" panose="020F0502020204030204" pitchFamily="34" charset="0"/>
              </a:rPr>
              <a:t>aktivnost</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zaslužila</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objavljivanje</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organizator</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aktivnosti</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nema</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kontrolu</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nad</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načinom</a:t>
            </a:r>
            <a:r>
              <a:rPr lang="fr-FR" altLang="en-RS" dirty="0">
                <a:solidFill>
                  <a:srgbClr val="000000"/>
                </a:solidFill>
                <a:latin typeface="Calibri" panose="020F0502020204030204" pitchFamily="34" charset="0"/>
              </a:rPr>
              <a:t> na </a:t>
            </a:r>
            <a:r>
              <a:rPr lang="fr-FR" altLang="en-RS" dirty="0" err="1">
                <a:solidFill>
                  <a:srgbClr val="000000"/>
                </a:solidFill>
                <a:latin typeface="Calibri" panose="020F0502020204030204" pitchFamily="34" charset="0"/>
              </a:rPr>
              <a:t>koji</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će</a:t>
            </a:r>
            <a:r>
              <a:rPr lang="fr-FR" altLang="en-RS" dirty="0">
                <a:solidFill>
                  <a:srgbClr val="000000"/>
                </a:solidFill>
                <a:latin typeface="Calibri" panose="020F0502020204030204" pitchFamily="34" charset="0"/>
              </a:rPr>
              <a:t> to </a:t>
            </a:r>
            <a:r>
              <a:rPr lang="fr-FR" altLang="en-RS" dirty="0" err="1">
                <a:solidFill>
                  <a:srgbClr val="000000"/>
                </a:solidFill>
                <a:latin typeface="Calibri" panose="020F0502020204030204" pitchFamily="34" charset="0"/>
              </a:rPr>
              <a:t>biti</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objavljeno</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obzirom</a:t>
            </a:r>
            <a:r>
              <a:rPr lang="fr-FR" altLang="en-RS" dirty="0">
                <a:solidFill>
                  <a:srgbClr val="000000"/>
                </a:solidFill>
                <a:latin typeface="Calibri" panose="020F0502020204030204" pitchFamily="34" charset="0"/>
              </a:rPr>
              <a:t> da to </a:t>
            </a:r>
            <a:r>
              <a:rPr lang="fr-FR" altLang="en-RS" dirty="0" err="1">
                <a:solidFill>
                  <a:srgbClr val="000000"/>
                </a:solidFill>
                <a:latin typeface="Calibri" panose="020F0502020204030204" pitchFamily="34" charset="0"/>
              </a:rPr>
              <a:t>spada</a:t>
            </a:r>
            <a:r>
              <a:rPr lang="fr-FR" altLang="en-RS" dirty="0">
                <a:solidFill>
                  <a:srgbClr val="000000"/>
                </a:solidFill>
                <a:latin typeface="Calibri" panose="020F0502020204030204" pitchFamily="34" charset="0"/>
              </a:rPr>
              <a:t> u </a:t>
            </a:r>
            <a:r>
              <a:rPr lang="fr-FR" altLang="en-RS" dirty="0" err="1">
                <a:solidFill>
                  <a:srgbClr val="000000"/>
                </a:solidFill>
                <a:latin typeface="Calibri" panose="020F0502020204030204" pitchFamily="34" charset="0"/>
              </a:rPr>
              <a:t>domen</a:t>
            </a:r>
            <a:r>
              <a:rPr lang="fr-FR" altLang="en-RS" dirty="0">
                <a:solidFill>
                  <a:srgbClr val="000000"/>
                </a:solidFill>
                <a:latin typeface="Calibri" panose="020F0502020204030204" pitchFamily="34" charset="0"/>
              </a:rPr>
              <a:t> rada </a:t>
            </a:r>
            <a:r>
              <a:rPr lang="fr-FR" altLang="en-RS" dirty="0" err="1">
                <a:solidFill>
                  <a:srgbClr val="000000"/>
                </a:solidFill>
                <a:latin typeface="Calibri" panose="020F0502020204030204" pitchFamily="34" charset="0"/>
              </a:rPr>
              <a:t>novinara</a:t>
            </a:r>
            <a:r>
              <a:rPr lang="fr-FR" altLang="en-RS" dirty="0">
                <a:solidFill>
                  <a:srgbClr val="000000"/>
                </a:solidFill>
                <a:latin typeface="Calibri" panose="020F0502020204030204" pitchFamily="34" charset="0"/>
              </a:rPr>
              <a:t> i </a:t>
            </a:r>
            <a:r>
              <a:rPr lang="fr-FR" altLang="en-RS" dirty="0" err="1">
                <a:solidFill>
                  <a:srgbClr val="000000"/>
                </a:solidFill>
                <a:latin typeface="Calibri" panose="020F0502020204030204" pitchFamily="34" charset="0"/>
              </a:rPr>
              <a:t>urednika</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Pored</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toga</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organizator</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aktivnosti</a:t>
            </a:r>
            <a:r>
              <a:rPr lang="fr-FR" altLang="en-RS" dirty="0">
                <a:solidFill>
                  <a:srgbClr val="000000"/>
                </a:solidFill>
                <a:latin typeface="Calibri" panose="020F0502020204030204" pitchFamily="34" charset="0"/>
              </a:rPr>
              <a:t> ne </a:t>
            </a:r>
            <a:r>
              <a:rPr lang="fr-FR" altLang="en-RS" dirty="0" err="1">
                <a:solidFill>
                  <a:srgbClr val="000000"/>
                </a:solidFill>
                <a:latin typeface="Calibri" panose="020F0502020204030204" pitchFamily="34" charset="0"/>
              </a:rPr>
              <a:t>može</a:t>
            </a:r>
            <a:r>
              <a:rPr lang="fr-FR" altLang="en-RS" dirty="0">
                <a:solidFill>
                  <a:srgbClr val="000000"/>
                </a:solidFill>
                <a:latin typeface="Calibri" panose="020F0502020204030204" pitchFamily="34" charset="0"/>
              </a:rPr>
              <a:t> da </a:t>
            </a:r>
            <a:r>
              <a:rPr lang="fr-FR" altLang="en-RS" dirty="0" err="1">
                <a:solidFill>
                  <a:srgbClr val="000000"/>
                </a:solidFill>
                <a:latin typeface="Calibri" panose="020F0502020204030204" pitchFamily="34" charset="0"/>
              </a:rPr>
              <a:t>utiče</a:t>
            </a:r>
            <a:r>
              <a:rPr lang="fr-FR" altLang="en-RS" dirty="0">
                <a:solidFill>
                  <a:srgbClr val="000000"/>
                </a:solidFill>
                <a:latin typeface="Calibri" panose="020F0502020204030204" pitchFamily="34" charset="0"/>
              </a:rPr>
              <a:t> ni na </a:t>
            </a:r>
            <a:r>
              <a:rPr lang="fr-FR" altLang="en-RS" dirty="0" err="1">
                <a:solidFill>
                  <a:srgbClr val="000000"/>
                </a:solidFill>
                <a:latin typeface="Calibri" panose="020F0502020204030204" pitchFamily="34" charset="0"/>
              </a:rPr>
              <a:t>poziciju</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objavljenje</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vesti</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jer</a:t>
            </a:r>
            <a:r>
              <a:rPr lang="fr-FR" altLang="en-RS" dirty="0">
                <a:solidFill>
                  <a:srgbClr val="000000"/>
                </a:solidFill>
                <a:latin typeface="Calibri" panose="020F0502020204030204" pitchFamily="34" charset="0"/>
              </a:rPr>
              <a:t> je to deo </a:t>
            </a:r>
            <a:r>
              <a:rPr lang="fr-FR" altLang="en-RS" dirty="0" err="1">
                <a:solidFill>
                  <a:srgbClr val="000000"/>
                </a:solidFill>
                <a:latin typeface="Calibri" panose="020F0502020204030204" pitchFamily="34" charset="0"/>
              </a:rPr>
              <a:t>urednikovog</a:t>
            </a:r>
            <a:r>
              <a:rPr lang="fr-FR" altLang="en-RS" dirty="0">
                <a:solidFill>
                  <a:srgbClr val="000000"/>
                </a:solidFill>
                <a:latin typeface="Calibri" panose="020F0502020204030204" pitchFamily="34" charset="0"/>
              </a:rPr>
              <a:t> </a:t>
            </a:r>
            <a:r>
              <a:rPr lang="fr-FR" altLang="en-RS" dirty="0" err="1">
                <a:solidFill>
                  <a:srgbClr val="000000"/>
                </a:solidFill>
                <a:latin typeface="Calibri" panose="020F0502020204030204" pitchFamily="34" charset="0"/>
              </a:rPr>
              <a:t>posla</a:t>
            </a:r>
            <a:r>
              <a:rPr lang="fr-FR" altLang="en-RS" dirty="0">
                <a:solidFill>
                  <a:srgbClr val="000000"/>
                </a:solidFill>
                <a:latin typeface="Calibri" panose="020F0502020204030204" pitchFamily="34" charset="0"/>
              </a:rPr>
              <a:t>.</a:t>
            </a:r>
            <a:endParaRPr lang="fr-FR" altLang="en-RS" dirty="0">
              <a:latin typeface="Gill Sans MT" panose="020B0502020104020203" pitchFamily="34" charset="77"/>
            </a:endParaRPr>
          </a:p>
          <a:p>
            <a:pPr>
              <a:buClrTx/>
              <a:buFont typeface="Wingdings" pitchFamily="2" charset="2"/>
              <a:buChar char="Ø"/>
            </a:pPr>
            <a:r>
              <a:rPr lang="en-US" dirty="0" err="1">
                <a:latin typeface="Gill Sans MT" panose="020B0502020104020203" pitchFamily="34" charset="77"/>
              </a:rPr>
              <a:t>Svojevremeno</a:t>
            </a:r>
            <a:r>
              <a:rPr lang="en-US" dirty="0">
                <a:latin typeface="Gill Sans MT" panose="020B0502020104020203" pitchFamily="34" charset="77"/>
              </a:rPr>
              <a:t>, Holivudski </a:t>
            </a:r>
            <a:r>
              <a:rPr lang="en-US" dirty="0" err="1">
                <a:latin typeface="Gill Sans MT" panose="020B0502020104020203" pitchFamily="34" charset="77"/>
              </a:rPr>
              <a:t>publicista</a:t>
            </a:r>
            <a:r>
              <a:rPr lang="en-US" dirty="0">
                <a:latin typeface="Gill Sans MT" panose="020B0502020104020203" pitchFamily="34" charset="77"/>
              </a:rPr>
              <a:t> Henri </a:t>
            </a:r>
            <a:r>
              <a:rPr lang="en-US" dirty="0" err="1">
                <a:latin typeface="Gill Sans MT" panose="020B0502020104020203" pitchFamily="34" charset="77"/>
              </a:rPr>
              <a:t>Rodžers</a:t>
            </a:r>
            <a:r>
              <a:rPr lang="en-US" dirty="0">
                <a:latin typeface="Gill Sans MT" panose="020B0502020104020203" pitchFamily="34" charset="77"/>
              </a:rPr>
              <a:t> je </a:t>
            </a:r>
            <a:r>
              <a:rPr lang="en-US" dirty="0" err="1">
                <a:latin typeface="Gill Sans MT" panose="020B0502020104020203" pitchFamily="34" charset="77"/>
              </a:rPr>
              <a:t>izjavio</a:t>
            </a:r>
            <a:r>
              <a:rPr lang="en-US" dirty="0">
                <a:latin typeface="Gill Sans MT" panose="020B0502020104020203" pitchFamily="34" charset="77"/>
              </a:rPr>
              <a:t>: “</a:t>
            </a:r>
            <a:r>
              <a:rPr lang="en-US" dirty="0" err="1">
                <a:latin typeface="Gill Sans MT" panose="020B0502020104020203" pitchFamily="34" charset="77"/>
              </a:rPr>
              <a:t>Kada</a:t>
            </a:r>
            <a:r>
              <a:rPr lang="en-US" dirty="0">
                <a:latin typeface="Gill Sans MT" panose="020B0502020104020203" pitchFamily="34" charset="77"/>
              </a:rPr>
              <a:t> </a:t>
            </a:r>
            <a:r>
              <a:rPr lang="en-US" dirty="0" err="1">
                <a:latin typeface="Gill Sans MT" panose="020B0502020104020203" pitchFamily="34" charset="77"/>
              </a:rPr>
              <a:t>sam</a:t>
            </a:r>
            <a:r>
              <a:rPr lang="en-US" dirty="0">
                <a:latin typeface="Gill Sans MT" panose="020B0502020104020203" pitchFamily="34" charset="77"/>
              </a:rPr>
              <a:t> </a:t>
            </a:r>
            <a:r>
              <a:rPr lang="en-US" dirty="0" err="1">
                <a:latin typeface="Gill Sans MT" panose="020B0502020104020203" pitchFamily="34" charset="77"/>
              </a:rPr>
              <a:t>počinjao</a:t>
            </a:r>
            <a:r>
              <a:rPr lang="en-US" dirty="0">
                <a:latin typeface="Gill Sans MT" panose="020B0502020104020203" pitchFamily="34" charset="77"/>
              </a:rPr>
              <a:t> radio </a:t>
            </a:r>
            <a:r>
              <a:rPr lang="en-US" dirty="0" err="1">
                <a:latin typeface="Gill Sans MT" panose="020B0502020104020203" pitchFamily="34" charset="77"/>
              </a:rPr>
              <a:t>sam</a:t>
            </a:r>
            <a:r>
              <a:rPr lang="en-US" dirty="0">
                <a:latin typeface="Gill Sans MT" panose="020B0502020104020203" pitchFamily="34" charset="77"/>
              </a:rPr>
              <a:t> </a:t>
            </a:r>
            <a:r>
              <a:rPr lang="en-US" dirty="0" err="1">
                <a:latin typeface="Gill Sans MT" panose="020B0502020104020203" pitchFamily="34" charset="77"/>
              </a:rPr>
              <a:t>na</a:t>
            </a:r>
            <a:r>
              <a:rPr lang="en-US" dirty="0">
                <a:latin typeface="Gill Sans MT" panose="020B0502020104020203" pitchFamily="34" charset="77"/>
              </a:rPr>
              <a:t> </a:t>
            </a:r>
            <a:r>
              <a:rPr lang="en-US" dirty="0" err="1">
                <a:latin typeface="Gill Sans MT" panose="020B0502020104020203" pitchFamily="34" charset="77"/>
              </a:rPr>
              <a:t>poslovima</a:t>
            </a:r>
            <a:r>
              <a:rPr lang="en-US" dirty="0">
                <a:latin typeface="Gill Sans MT" panose="020B0502020104020203" pitchFamily="34" charset="77"/>
              </a:rPr>
              <a:t> </a:t>
            </a:r>
            <a:r>
              <a:rPr lang="en-US" dirty="0" err="1">
                <a:latin typeface="Gill Sans MT" panose="020B0502020104020203" pitchFamily="34" charset="77"/>
              </a:rPr>
              <a:t>publiciteta</a:t>
            </a:r>
            <a:r>
              <a:rPr lang="en-US" dirty="0">
                <a:latin typeface="Gill Sans MT" panose="020B0502020104020203" pitchFamily="34" charset="77"/>
              </a:rPr>
              <a:t>. </a:t>
            </a:r>
            <a:r>
              <a:rPr lang="en-US" dirty="0" err="1">
                <a:latin typeface="Gill Sans MT" panose="020B0502020104020203" pitchFamily="34" charset="77"/>
              </a:rPr>
              <a:t>Vrlo</a:t>
            </a:r>
            <a:r>
              <a:rPr lang="en-US" dirty="0">
                <a:latin typeface="Gill Sans MT" panose="020B0502020104020203" pitchFamily="34" charset="77"/>
              </a:rPr>
              <a:t> </a:t>
            </a:r>
            <a:r>
              <a:rPr lang="en-US" dirty="0" err="1">
                <a:latin typeface="Gill Sans MT" panose="020B0502020104020203" pitchFamily="34" charset="77"/>
              </a:rPr>
              <a:t>prosto</a:t>
            </a:r>
            <a:r>
              <a:rPr lang="en-US" dirty="0">
                <a:latin typeface="Gill Sans MT" panose="020B0502020104020203" pitchFamily="34" charset="77"/>
              </a:rPr>
              <a:t> </a:t>
            </a:r>
            <a:r>
              <a:rPr lang="en-US" dirty="0" err="1">
                <a:latin typeface="Gill Sans MT" panose="020B0502020104020203" pitchFamily="34" charset="77"/>
              </a:rPr>
              <a:t>rečeno</a:t>
            </a:r>
            <a:r>
              <a:rPr lang="en-US" dirty="0">
                <a:latin typeface="Gill Sans MT" panose="020B0502020104020203" pitchFamily="34" charset="77"/>
              </a:rPr>
              <a:t>, </a:t>
            </a:r>
            <a:r>
              <a:rPr lang="en-US" dirty="0" err="1">
                <a:latin typeface="Gill Sans MT" panose="020B0502020104020203" pitchFamily="34" charset="77"/>
              </a:rPr>
              <a:t>moj</a:t>
            </a:r>
            <a:r>
              <a:rPr lang="en-US" dirty="0">
                <a:latin typeface="Gill Sans MT" panose="020B0502020104020203" pitchFamily="34" charset="77"/>
              </a:rPr>
              <a:t> </a:t>
            </a:r>
            <a:r>
              <a:rPr lang="en-US" dirty="0" err="1">
                <a:latin typeface="Gill Sans MT" panose="020B0502020104020203" pitchFamily="34" charset="77"/>
              </a:rPr>
              <a:t>posao</a:t>
            </a:r>
            <a:r>
              <a:rPr lang="en-US" dirty="0">
                <a:latin typeface="Gill Sans MT" panose="020B0502020104020203" pitchFamily="34" charset="77"/>
              </a:rPr>
              <a:t> </a:t>
            </a:r>
            <a:r>
              <a:rPr lang="en-US" dirty="0" err="1">
                <a:latin typeface="Gill Sans MT" panose="020B0502020104020203" pitchFamily="34" charset="77"/>
              </a:rPr>
              <a:t>sastojao</a:t>
            </a:r>
            <a:r>
              <a:rPr lang="en-US" dirty="0">
                <a:latin typeface="Gill Sans MT" panose="020B0502020104020203" pitchFamily="34" charset="77"/>
              </a:rPr>
              <a:t> se u tome da se </a:t>
            </a:r>
            <a:r>
              <a:rPr lang="en-US" dirty="0" err="1">
                <a:latin typeface="Gill Sans MT" panose="020B0502020104020203" pitchFamily="34" charset="77"/>
              </a:rPr>
              <a:t>pobrinem</a:t>
            </a:r>
            <a:r>
              <a:rPr lang="en-US" dirty="0">
                <a:latin typeface="Gill Sans MT" panose="020B0502020104020203" pitchFamily="34" charset="77"/>
              </a:rPr>
              <a:t> da </a:t>
            </a:r>
            <a:r>
              <a:rPr lang="en-US" dirty="0" err="1">
                <a:latin typeface="Gill Sans MT" panose="020B0502020104020203" pitchFamily="34" charset="77"/>
              </a:rPr>
              <a:t>ime</a:t>
            </a:r>
            <a:r>
              <a:rPr lang="en-US" dirty="0">
                <a:latin typeface="Gill Sans MT" panose="020B0502020104020203" pitchFamily="34" charset="77"/>
              </a:rPr>
              <a:t> </a:t>
            </a:r>
            <a:r>
              <a:rPr lang="en-US" dirty="0" err="1">
                <a:latin typeface="Gill Sans MT" panose="020B0502020104020203" pitchFamily="34" charset="77"/>
              </a:rPr>
              <a:t>određenog</a:t>
            </a:r>
            <a:r>
              <a:rPr lang="en-US" dirty="0">
                <a:latin typeface="Gill Sans MT" panose="020B0502020104020203" pitchFamily="34" charset="77"/>
              </a:rPr>
              <a:t> </a:t>
            </a:r>
            <a:r>
              <a:rPr lang="en-US" dirty="0" err="1">
                <a:latin typeface="Gill Sans MT" panose="020B0502020104020203" pitchFamily="34" charset="77"/>
              </a:rPr>
              <a:t>klijenta</a:t>
            </a:r>
            <a:r>
              <a:rPr lang="en-US" dirty="0">
                <a:latin typeface="Gill Sans MT" panose="020B0502020104020203" pitchFamily="34" charset="77"/>
              </a:rPr>
              <a:t> </a:t>
            </a:r>
            <a:r>
              <a:rPr lang="en-US" dirty="0" err="1">
                <a:latin typeface="Gill Sans MT" panose="020B0502020104020203" pitchFamily="34" charset="77"/>
              </a:rPr>
              <a:t>dospe</a:t>
            </a:r>
            <a:r>
              <a:rPr lang="en-US" dirty="0">
                <a:latin typeface="Gill Sans MT" panose="020B0502020104020203" pitchFamily="34" charset="77"/>
              </a:rPr>
              <a:t> u </a:t>
            </a:r>
            <a:r>
              <a:rPr lang="en-US" dirty="0" err="1">
                <a:latin typeface="Gill Sans MT" panose="020B0502020104020203" pitchFamily="34" charset="77"/>
              </a:rPr>
              <a:t>novine</a:t>
            </a:r>
            <a:r>
              <a:rPr lang="en-US" dirty="0">
                <a:latin typeface="Gill Sans MT" panose="020B0502020104020203" pitchFamily="34" charset="77"/>
              </a:rPr>
              <a:t>”.</a:t>
            </a:r>
          </a:p>
          <a:p>
            <a:pPr>
              <a:buClrTx/>
              <a:buFont typeface="Wingdings" pitchFamily="2" charset="2"/>
              <a:buChar char="Ø"/>
            </a:pPr>
            <a:endParaRPr lang="en-US" dirty="0">
              <a:latin typeface="Gill Sans MT" panose="020B0502020104020203" pitchFamily="34" charset="77"/>
            </a:endParaRPr>
          </a:p>
          <a:p>
            <a:pPr>
              <a:buClrTx/>
              <a:buFont typeface="Wingdings" pitchFamily="2" charset="2"/>
              <a:buChar char="Ø"/>
            </a:pPr>
            <a:endParaRPr lang="en-RS" dirty="0">
              <a:latin typeface="Gill Sans MT" panose="020B0502020104020203" pitchFamily="34" charset="77"/>
            </a:endParaRPr>
          </a:p>
        </p:txBody>
      </p:sp>
    </p:spTree>
    <p:extLst>
      <p:ext uri="{BB962C8B-B14F-4D97-AF65-F5344CB8AC3E}">
        <p14:creationId xmlns:p14="http://schemas.microsoft.com/office/powerpoint/2010/main" val="87012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FF53-FE57-5044-B996-606AD2B44E21}"/>
              </a:ext>
            </a:extLst>
          </p:cNvPr>
          <p:cNvSpPr>
            <a:spLocks noGrp="1"/>
          </p:cNvSpPr>
          <p:nvPr>
            <p:ph type="title"/>
          </p:nvPr>
        </p:nvSpPr>
        <p:spPr/>
        <p:txBody>
          <a:bodyPr>
            <a:noAutofit/>
          </a:bodyPr>
          <a:lstStyle/>
          <a:p>
            <a:pPr algn="ctr"/>
            <a:r>
              <a:rPr lang="en-RS" sz="4000" dirty="0">
                <a:solidFill>
                  <a:srgbClr val="FF0000"/>
                </a:solidFill>
                <a:latin typeface="Gill Sans MT" panose="020B0502020104020203" pitchFamily="34" charset="77"/>
              </a:rPr>
              <a:t>PREDUSLOVI ZA KREIRANJE PUBLICITETA</a:t>
            </a:r>
          </a:p>
        </p:txBody>
      </p:sp>
      <p:sp>
        <p:nvSpPr>
          <p:cNvPr id="3" name="Content Placeholder 2">
            <a:extLst>
              <a:ext uri="{FF2B5EF4-FFF2-40B4-BE49-F238E27FC236}">
                <a16:creationId xmlns:a16="http://schemas.microsoft.com/office/drawing/2014/main" id="{2C88D7A3-F580-9B43-AF6E-FA2AD8F7C783}"/>
              </a:ext>
            </a:extLst>
          </p:cNvPr>
          <p:cNvSpPr>
            <a:spLocks noGrp="1"/>
          </p:cNvSpPr>
          <p:nvPr>
            <p:ph idx="1"/>
          </p:nvPr>
        </p:nvSpPr>
        <p:spPr>
          <a:xfrm>
            <a:off x="1295400" y="1981201"/>
            <a:ext cx="9601200" cy="4012095"/>
          </a:xfrm>
        </p:spPr>
        <p:txBody>
          <a:bodyPr>
            <a:normAutofit lnSpcReduction="10000"/>
          </a:bodyPr>
          <a:lstStyle/>
          <a:p>
            <a:pPr>
              <a:buClrTx/>
              <a:buFont typeface="Wingdings" pitchFamily="2" charset="2"/>
              <a:buChar char="Ø"/>
            </a:pPr>
            <a:r>
              <a:rPr lang="en-US" altLang="en-RS" dirty="0" err="1">
                <a:latin typeface="Gill Sans MT" panose="020B0502020104020203" pitchFamily="34" charset="77"/>
              </a:rPr>
              <a:t>Stručnjak</a:t>
            </a:r>
            <a:r>
              <a:rPr lang="en-US" altLang="en-RS" dirty="0">
                <a:latin typeface="Gill Sans MT" panose="020B0502020104020203" pitchFamily="34" charset="77"/>
              </a:rPr>
              <a:t> za </a:t>
            </a:r>
            <a:r>
              <a:rPr lang="en-US" altLang="en-RS" dirty="0" err="1">
                <a:latin typeface="Gill Sans MT" panose="020B0502020104020203" pitchFamily="34" charset="77"/>
              </a:rPr>
              <a:t>odnose</a:t>
            </a:r>
            <a:r>
              <a:rPr lang="en-US" altLang="en-RS" dirty="0">
                <a:latin typeface="Gill Sans MT" panose="020B0502020104020203" pitchFamily="34" charset="77"/>
              </a:rPr>
              <a:t> s  </a:t>
            </a:r>
            <a:r>
              <a:rPr lang="en-US" altLang="en-RS" dirty="0" err="1">
                <a:latin typeface="Gill Sans MT" panose="020B0502020104020203" pitchFamily="34" charset="77"/>
              </a:rPr>
              <a:t>javnošću</a:t>
            </a:r>
            <a:r>
              <a:rPr lang="en-US" altLang="en-RS" dirty="0">
                <a:latin typeface="Gill Sans MT" panose="020B0502020104020203" pitchFamily="34" charset="77"/>
              </a:rPr>
              <a:t> mora </a:t>
            </a:r>
            <a:r>
              <a:rPr lang="en-US" altLang="en-RS" dirty="0" err="1">
                <a:latin typeface="Gill Sans MT" panose="020B0502020104020203" pitchFamily="34" charset="77"/>
              </a:rPr>
              <a:t>poznavati</a:t>
            </a:r>
            <a:r>
              <a:rPr lang="en-US" altLang="en-RS" dirty="0">
                <a:latin typeface="Gill Sans MT" panose="020B0502020104020203" pitchFamily="34" charset="77"/>
              </a:rPr>
              <a:t> </a:t>
            </a:r>
            <a:r>
              <a:rPr lang="en-US" altLang="en-RS" dirty="0" err="1">
                <a:latin typeface="Gill Sans MT" panose="020B0502020104020203" pitchFamily="34" charset="77"/>
              </a:rPr>
              <a:t>medije</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novinarstvo</a:t>
            </a:r>
            <a:r>
              <a:rPr lang="en-US" altLang="en-RS" dirty="0">
                <a:latin typeface="Gill Sans MT" panose="020B0502020104020203" pitchFamily="34" charset="77"/>
              </a:rPr>
              <a:t> </a:t>
            </a:r>
            <a:r>
              <a:rPr lang="en-US" altLang="en-RS" dirty="0" err="1">
                <a:latin typeface="Gill Sans MT" panose="020B0502020104020203" pitchFamily="34" charset="77"/>
              </a:rPr>
              <a:t>kako</a:t>
            </a:r>
            <a:r>
              <a:rPr lang="en-US" altLang="en-RS" dirty="0">
                <a:latin typeface="Gill Sans MT" panose="020B0502020104020203" pitchFamily="34" charset="77"/>
              </a:rPr>
              <a:t> bi </a:t>
            </a:r>
            <a:r>
              <a:rPr lang="en-US" altLang="en-RS" dirty="0" err="1">
                <a:latin typeface="Gill Sans MT" panose="020B0502020104020203" pitchFamily="34" charset="77"/>
              </a:rPr>
              <a:t>uspešno</a:t>
            </a:r>
            <a:r>
              <a:rPr lang="en-US" altLang="en-RS" dirty="0">
                <a:latin typeface="Gill Sans MT" panose="020B0502020104020203" pitchFamily="34" charset="77"/>
              </a:rPr>
              <a:t> </a:t>
            </a:r>
            <a:r>
              <a:rPr lang="en-US" altLang="en-RS" dirty="0" err="1">
                <a:latin typeface="Gill Sans MT" panose="020B0502020104020203" pitchFamily="34" charset="77"/>
              </a:rPr>
              <a:t>stvorio</a:t>
            </a:r>
            <a:r>
              <a:rPr lang="en-US" altLang="en-RS" dirty="0">
                <a:latin typeface="Gill Sans MT" panose="020B0502020104020203" pitchFamily="34" charset="77"/>
              </a:rPr>
              <a:t> </a:t>
            </a:r>
            <a:r>
              <a:rPr lang="en-US" altLang="en-RS" dirty="0" err="1">
                <a:latin typeface="Gill Sans MT" panose="020B0502020104020203" pitchFamily="34" charset="77"/>
              </a:rPr>
              <a:t>publicitet</a:t>
            </a:r>
            <a:r>
              <a:rPr lang="en-US" altLang="en-RS" dirty="0">
                <a:latin typeface="Gill Sans MT" panose="020B0502020104020203" pitchFamily="34" charset="77"/>
              </a:rPr>
              <a:t> za </a:t>
            </a:r>
            <a:r>
              <a:rPr lang="en-US" altLang="en-RS" dirty="0" err="1">
                <a:latin typeface="Gill Sans MT" panose="020B0502020104020203" pitchFamily="34" charset="77"/>
              </a:rPr>
              <a:t>potrebe</a:t>
            </a:r>
            <a:r>
              <a:rPr lang="en-US" altLang="en-RS" dirty="0">
                <a:latin typeface="Gill Sans MT" panose="020B0502020104020203" pitchFamily="34" charset="77"/>
              </a:rPr>
              <a:t> </a:t>
            </a:r>
            <a:r>
              <a:rPr lang="en-US" altLang="en-RS" dirty="0" err="1">
                <a:latin typeface="Gill Sans MT" panose="020B0502020104020203" pitchFamily="34" charset="77"/>
              </a:rPr>
              <a:t>subjekta</a:t>
            </a:r>
            <a:r>
              <a:rPr lang="en-US" altLang="en-RS" dirty="0">
                <a:latin typeface="Gill Sans MT" panose="020B0502020104020203" pitchFamily="34" charset="77"/>
              </a:rPr>
              <a:t> </a:t>
            </a:r>
            <a:r>
              <a:rPr lang="en-US" altLang="en-RS" dirty="0" err="1">
                <a:latin typeface="Gill Sans MT" panose="020B0502020104020203" pitchFamily="34" charset="77"/>
              </a:rPr>
              <a:t>koga</a:t>
            </a:r>
            <a:r>
              <a:rPr lang="en-US" altLang="en-RS" dirty="0">
                <a:latin typeface="Gill Sans MT" panose="020B0502020104020203" pitchFamily="34" charset="77"/>
              </a:rPr>
              <a:t> </a:t>
            </a:r>
            <a:r>
              <a:rPr lang="en-US" altLang="en-RS" dirty="0" err="1">
                <a:latin typeface="Gill Sans MT" panose="020B0502020104020203" pitchFamily="34" charset="77"/>
              </a:rPr>
              <a:t>zastupa</a:t>
            </a:r>
            <a:r>
              <a:rPr lang="en-US" altLang="en-RS" dirty="0">
                <a:latin typeface="Gill Sans MT" panose="020B0502020104020203" pitchFamily="34" charset="77"/>
              </a:rPr>
              <a:t>.</a:t>
            </a:r>
          </a:p>
          <a:p>
            <a:pPr>
              <a:buClrTx/>
              <a:buFont typeface="Wingdings" pitchFamily="2" charset="2"/>
              <a:buChar char="Ø"/>
            </a:pPr>
            <a:r>
              <a:rPr lang="en-US" altLang="en-RS" dirty="0" err="1">
                <a:latin typeface="Gill Sans MT" panose="020B0502020104020203" pitchFamily="34" charset="77"/>
              </a:rPr>
              <a:t>Najpre</a:t>
            </a:r>
            <a:r>
              <a:rPr lang="en-US" altLang="en-RS" dirty="0">
                <a:latin typeface="Gill Sans MT" panose="020B0502020104020203" pitchFamily="34" charset="77"/>
              </a:rPr>
              <a:t> mora </a:t>
            </a:r>
            <a:r>
              <a:rPr lang="en-US" altLang="en-RS" dirty="0" err="1">
                <a:latin typeface="Gill Sans MT" panose="020B0502020104020203" pitchFamily="34" charset="77"/>
              </a:rPr>
              <a:t>poznavati</a:t>
            </a:r>
            <a:r>
              <a:rPr lang="en-US" altLang="en-RS" dirty="0">
                <a:latin typeface="Gill Sans MT" panose="020B0502020104020203" pitchFamily="34" charset="77"/>
              </a:rPr>
              <a:t> </a:t>
            </a:r>
            <a:r>
              <a:rPr lang="en-US" altLang="en-RS" dirty="0" err="1">
                <a:latin typeface="Gill Sans MT" panose="020B0502020104020203" pitchFamily="34" charset="77"/>
              </a:rPr>
              <a:t>sve</a:t>
            </a:r>
            <a:r>
              <a:rPr lang="en-US" altLang="en-RS" dirty="0">
                <a:latin typeface="Gill Sans MT" panose="020B0502020104020203" pitchFamily="34" charset="77"/>
              </a:rPr>
              <a:t> </a:t>
            </a:r>
            <a:r>
              <a:rPr lang="en-US" altLang="en-RS" dirty="0" err="1">
                <a:latin typeface="Gill Sans MT" panose="020B0502020104020203" pitchFamily="34" charset="77"/>
              </a:rPr>
              <a:t>vrste</a:t>
            </a:r>
            <a:r>
              <a:rPr lang="en-US" altLang="en-RS" dirty="0">
                <a:latin typeface="Gill Sans MT" panose="020B0502020104020203" pitchFamily="34" charset="77"/>
              </a:rPr>
              <a:t> </a:t>
            </a:r>
            <a:r>
              <a:rPr lang="en-US" altLang="en-RS" dirty="0" err="1">
                <a:latin typeface="Gill Sans MT" panose="020B0502020104020203" pitchFamily="34" charset="77"/>
              </a:rPr>
              <a:t>medija</a:t>
            </a:r>
            <a:r>
              <a:rPr lang="en-US" altLang="en-RS" dirty="0">
                <a:latin typeface="Gill Sans MT" panose="020B0502020104020203" pitchFamily="34" charset="77"/>
              </a:rPr>
              <a:t>, </a:t>
            </a:r>
            <a:r>
              <a:rPr lang="en-US" altLang="en-RS" dirty="0" err="1">
                <a:latin typeface="Gill Sans MT" panose="020B0502020104020203" pitchFamily="34" charset="77"/>
              </a:rPr>
              <a:t>potom</a:t>
            </a:r>
            <a:r>
              <a:rPr lang="en-US" altLang="en-RS" dirty="0">
                <a:latin typeface="Gill Sans MT" panose="020B0502020104020203" pitchFamily="34" charset="77"/>
              </a:rPr>
              <a:t> </a:t>
            </a:r>
            <a:r>
              <a:rPr lang="en-US" altLang="en-RS" dirty="0" err="1">
                <a:latin typeface="Gill Sans MT" panose="020B0502020104020203" pitchFamily="34" charset="77"/>
              </a:rPr>
              <a:t>kako</a:t>
            </a:r>
            <a:r>
              <a:rPr lang="en-US" altLang="en-RS" dirty="0">
                <a:latin typeface="Gill Sans MT" panose="020B0502020104020203" pitchFamily="34" charset="77"/>
              </a:rPr>
              <a:t> se </a:t>
            </a:r>
            <a:r>
              <a:rPr lang="en-US" altLang="en-RS" dirty="0" err="1">
                <a:latin typeface="Gill Sans MT" panose="020B0502020104020203" pitchFamily="34" charset="77"/>
              </a:rPr>
              <a:t>pravi</a:t>
            </a:r>
            <a:r>
              <a:rPr lang="en-US" altLang="en-RS" dirty="0">
                <a:latin typeface="Gill Sans MT" panose="020B0502020104020203" pitchFamily="34" charset="77"/>
              </a:rPr>
              <a:t> vest, </a:t>
            </a:r>
            <a:r>
              <a:rPr lang="en-US" altLang="en-RS" dirty="0" err="1">
                <a:latin typeface="Gill Sans MT" panose="020B0502020104020203" pitchFamily="34" charset="77"/>
              </a:rPr>
              <a:t>stilove</a:t>
            </a:r>
            <a:r>
              <a:rPr lang="en-US" altLang="en-RS" dirty="0">
                <a:latin typeface="Gill Sans MT" panose="020B0502020104020203" pitchFamily="34" charset="77"/>
              </a:rPr>
              <a:t> </a:t>
            </a:r>
            <a:r>
              <a:rPr lang="en-US" altLang="en-RS" dirty="0" err="1">
                <a:latin typeface="Gill Sans MT" panose="020B0502020104020203" pitchFamily="34" charset="77"/>
              </a:rPr>
              <a:t>novinarskog</a:t>
            </a:r>
            <a:r>
              <a:rPr lang="en-US" altLang="en-RS" dirty="0">
                <a:latin typeface="Gill Sans MT" panose="020B0502020104020203" pitchFamily="34" charset="77"/>
              </a:rPr>
              <a:t> </a:t>
            </a:r>
            <a:r>
              <a:rPr lang="en-US" altLang="en-RS" dirty="0" err="1">
                <a:latin typeface="Gill Sans MT" panose="020B0502020104020203" pitchFamily="34" charset="77"/>
              </a:rPr>
              <a:t>izveštavanja</a:t>
            </a:r>
            <a:r>
              <a:rPr lang="en-US" altLang="en-RS" dirty="0">
                <a:latin typeface="Gill Sans MT" panose="020B0502020104020203" pitchFamily="34" charset="77"/>
              </a:rPr>
              <a:t>, </a:t>
            </a:r>
            <a:r>
              <a:rPr lang="en-US" altLang="en-RS" dirty="0" err="1">
                <a:latin typeface="Gill Sans MT" panose="020B0502020104020203" pitchFamily="34" charset="77"/>
              </a:rPr>
              <a:t>načine</a:t>
            </a:r>
            <a:r>
              <a:rPr lang="en-US" altLang="en-RS" dirty="0">
                <a:latin typeface="Gill Sans MT" panose="020B0502020104020203" pitchFamily="34" charset="77"/>
              </a:rPr>
              <a:t> </a:t>
            </a:r>
            <a:r>
              <a:rPr lang="en-US" altLang="en-RS" dirty="0" err="1">
                <a:latin typeface="Gill Sans MT" panose="020B0502020104020203" pitchFamily="34" charset="77"/>
              </a:rPr>
              <a:t>uredničkog</a:t>
            </a:r>
            <a:r>
              <a:rPr lang="en-US" altLang="en-RS" dirty="0">
                <a:latin typeface="Gill Sans MT" panose="020B0502020104020203" pitchFamily="34" charset="77"/>
              </a:rPr>
              <a:t> </a:t>
            </a:r>
            <a:r>
              <a:rPr lang="en-US" altLang="en-RS" dirty="0" err="1">
                <a:latin typeface="Gill Sans MT" panose="020B0502020104020203" pitchFamily="34" charset="77"/>
              </a:rPr>
              <a:t>razmišljanja</a:t>
            </a:r>
            <a:r>
              <a:rPr lang="en-US" altLang="en-RS" dirty="0">
                <a:latin typeface="Gill Sans MT" panose="020B0502020104020203" pitchFamily="34" charset="77"/>
              </a:rPr>
              <a:t>, </a:t>
            </a:r>
            <a:r>
              <a:rPr lang="en-US" altLang="en-RS" dirty="0" err="1">
                <a:latin typeface="Gill Sans MT" panose="020B0502020104020203" pitchFamily="34" charset="77"/>
              </a:rPr>
              <a:t>uredničku</a:t>
            </a:r>
            <a:r>
              <a:rPr lang="en-US" altLang="en-RS" dirty="0">
                <a:latin typeface="Gill Sans MT" panose="020B0502020104020203" pitchFamily="34" charset="77"/>
              </a:rPr>
              <a:t> </a:t>
            </a:r>
            <a:r>
              <a:rPr lang="en-US" altLang="en-RS" dirty="0" err="1">
                <a:latin typeface="Gill Sans MT" panose="020B0502020104020203" pitchFamily="34" charset="77"/>
              </a:rPr>
              <a:t>politiku</a:t>
            </a:r>
            <a:r>
              <a:rPr lang="en-US" altLang="en-RS" dirty="0">
                <a:latin typeface="Gill Sans MT" panose="020B0502020104020203" pitchFamily="34" charset="77"/>
              </a:rPr>
              <a:t> </a:t>
            </a:r>
            <a:r>
              <a:rPr lang="en-US" altLang="en-RS" dirty="0" err="1">
                <a:latin typeface="Gill Sans MT" panose="020B0502020104020203" pitchFamily="34" charset="77"/>
              </a:rPr>
              <a:t>pojedinih</a:t>
            </a:r>
            <a:r>
              <a:rPr lang="en-US" altLang="en-RS" dirty="0">
                <a:latin typeface="Gill Sans MT" panose="020B0502020104020203" pitchFamily="34" charset="77"/>
              </a:rPr>
              <a:t> </a:t>
            </a:r>
            <a:r>
              <a:rPr lang="en-US" altLang="en-RS" dirty="0" err="1">
                <a:latin typeface="Gill Sans MT" panose="020B0502020104020203" pitchFamily="34" charset="77"/>
              </a:rPr>
              <a:t>medija</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dr. </a:t>
            </a:r>
          </a:p>
          <a:p>
            <a:pPr>
              <a:buClrTx/>
              <a:buFont typeface="Wingdings" pitchFamily="2" charset="2"/>
              <a:buChar char="Ø"/>
            </a:pPr>
            <a:r>
              <a:rPr lang="en-US" altLang="en-RS" dirty="0">
                <a:latin typeface="Gill Sans MT" panose="020B0502020104020203" pitchFamily="34" charset="77"/>
              </a:rPr>
              <a:t>Tek </a:t>
            </a:r>
            <a:r>
              <a:rPr lang="en-US" altLang="en-RS" dirty="0" err="1">
                <a:latin typeface="Gill Sans MT" panose="020B0502020104020203" pitchFamily="34" charset="77"/>
              </a:rPr>
              <a:t>sa</a:t>
            </a:r>
            <a:r>
              <a:rPr lang="en-US" altLang="en-RS" dirty="0">
                <a:latin typeface="Gill Sans MT" panose="020B0502020104020203" pitchFamily="34" charset="77"/>
              </a:rPr>
              <a:t> </a:t>
            </a:r>
            <a:r>
              <a:rPr lang="en-US" altLang="en-RS" dirty="0" err="1">
                <a:latin typeface="Gill Sans MT" panose="020B0502020104020203" pitchFamily="34" charset="77"/>
              </a:rPr>
              <a:t>ovim</a:t>
            </a:r>
            <a:r>
              <a:rPr lang="en-US" altLang="en-RS" dirty="0">
                <a:latin typeface="Gill Sans MT" panose="020B0502020104020203" pitchFamily="34" charset="77"/>
              </a:rPr>
              <a:t> </a:t>
            </a:r>
            <a:r>
              <a:rPr lang="en-US" altLang="en-RS" dirty="0" err="1">
                <a:latin typeface="Gill Sans MT" panose="020B0502020104020203" pitchFamily="34" charset="77"/>
              </a:rPr>
              <a:t>znanjima</a:t>
            </a:r>
            <a:r>
              <a:rPr lang="en-US" altLang="en-RS" dirty="0">
                <a:latin typeface="Gill Sans MT" panose="020B0502020104020203" pitchFamily="34" charset="77"/>
              </a:rPr>
              <a:t> on je u </a:t>
            </a:r>
            <a:r>
              <a:rPr lang="en-US" altLang="en-RS" dirty="0" err="1">
                <a:latin typeface="Gill Sans MT" panose="020B0502020104020203" pitchFamily="34" charset="77"/>
              </a:rPr>
              <a:t>stanju</a:t>
            </a:r>
            <a:r>
              <a:rPr lang="en-US" altLang="en-RS" dirty="0">
                <a:latin typeface="Gill Sans MT" panose="020B0502020104020203" pitchFamily="34" charset="77"/>
              </a:rPr>
              <a:t> da </a:t>
            </a:r>
            <a:r>
              <a:rPr lang="en-US" altLang="en-RS" dirty="0" err="1">
                <a:latin typeface="Gill Sans MT" panose="020B0502020104020203" pitchFamily="34" charset="77"/>
              </a:rPr>
              <a:t>napravi</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plasira</a:t>
            </a:r>
            <a:r>
              <a:rPr lang="en-US" altLang="en-RS" dirty="0">
                <a:latin typeface="Gill Sans MT" panose="020B0502020104020203" pitchFamily="34" charset="77"/>
              </a:rPr>
              <a:t> vest </a:t>
            </a:r>
            <a:r>
              <a:rPr lang="en-US" altLang="en-RS" dirty="0" err="1">
                <a:latin typeface="Gill Sans MT" panose="020B0502020104020203" pitchFamily="34" charset="77"/>
              </a:rPr>
              <a:t>koju</a:t>
            </a:r>
            <a:r>
              <a:rPr lang="en-US" altLang="en-RS" dirty="0">
                <a:latin typeface="Gill Sans MT" panose="020B0502020104020203" pitchFamily="34" charset="77"/>
              </a:rPr>
              <a:t> </a:t>
            </a:r>
            <a:r>
              <a:rPr lang="en-US" altLang="en-RS" dirty="0" err="1">
                <a:latin typeface="Gill Sans MT" panose="020B0502020104020203" pitchFamily="34" charset="77"/>
              </a:rPr>
              <a:t>će</a:t>
            </a:r>
            <a:r>
              <a:rPr lang="en-US" altLang="en-RS" dirty="0">
                <a:latin typeface="Gill Sans MT" panose="020B0502020104020203" pitchFamily="34" charset="77"/>
              </a:rPr>
              <a:t> </a:t>
            </a:r>
            <a:r>
              <a:rPr lang="en-US" altLang="en-RS" dirty="0" err="1">
                <a:latin typeface="Gill Sans MT" panose="020B0502020104020203" pitchFamily="34" charset="77"/>
              </a:rPr>
              <a:t>mediji</a:t>
            </a:r>
            <a:r>
              <a:rPr lang="en-US" altLang="en-RS" dirty="0">
                <a:latin typeface="Gill Sans MT" panose="020B0502020104020203" pitchFamily="34" charset="77"/>
              </a:rPr>
              <a:t> </a:t>
            </a:r>
            <a:r>
              <a:rPr lang="en-US" altLang="en-RS" dirty="0" err="1">
                <a:latin typeface="Gill Sans MT" panose="020B0502020104020203" pitchFamily="34" charset="77"/>
              </a:rPr>
              <a:t>objaviti</a:t>
            </a:r>
            <a:r>
              <a:rPr lang="en-US" altLang="en-RS" dirty="0">
                <a:latin typeface="Gill Sans MT" panose="020B0502020104020203" pitchFamily="34" charset="77"/>
              </a:rPr>
              <a:t>.</a:t>
            </a:r>
          </a:p>
          <a:p>
            <a:pPr>
              <a:buClrTx/>
              <a:buFont typeface="Wingdings" pitchFamily="2" charset="2"/>
              <a:buChar char="Ø"/>
            </a:pPr>
            <a:r>
              <a:rPr lang="en-US" altLang="en-RS" dirty="0">
                <a:latin typeface="Gill Sans MT" panose="020B0502020104020203" pitchFamily="34" charset="77"/>
              </a:rPr>
              <a:t>Od </a:t>
            </a:r>
            <a:r>
              <a:rPr lang="en-US" altLang="en-RS" dirty="0" err="1">
                <a:latin typeface="Gill Sans MT" panose="020B0502020104020203" pitchFamily="34" charset="77"/>
              </a:rPr>
              <a:t>posebne</a:t>
            </a:r>
            <a:r>
              <a:rPr lang="en-US" altLang="en-RS" dirty="0">
                <a:latin typeface="Gill Sans MT" panose="020B0502020104020203" pitchFamily="34" charset="77"/>
              </a:rPr>
              <a:t> </a:t>
            </a:r>
            <a:r>
              <a:rPr lang="en-US" altLang="en-RS" dirty="0" err="1">
                <a:latin typeface="Gill Sans MT" panose="020B0502020104020203" pitchFamily="34" charset="77"/>
              </a:rPr>
              <a:t>važnosti</a:t>
            </a:r>
            <a:r>
              <a:rPr lang="en-US" altLang="en-RS" dirty="0">
                <a:latin typeface="Gill Sans MT" panose="020B0502020104020203" pitchFamily="34" charset="77"/>
              </a:rPr>
              <a:t> je da </a:t>
            </a:r>
            <a:r>
              <a:rPr lang="en-US" altLang="en-RS" dirty="0" err="1">
                <a:latin typeface="Gill Sans MT" panose="020B0502020104020203" pitchFamily="34" charset="77"/>
              </a:rPr>
              <a:t>izvor</a:t>
            </a:r>
            <a:r>
              <a:rPr lang="en-US" altLang="en-RS" dirty="0">
                <a:latin typeface="Gill Sans MT" panose="020B0502020104020203" pitchFamily="34" charset="77"/>
              </a:rPr>
              <a:t> (OSJ) </a:t>
            </a:r>
            <a:r>
              <a:rPr lang="en-US" altLang="en-RS" dirty="0" err="1">
                <a:latin typeface="Gill Sans MT" panose="020B0502020104020203" pitchFamily="34" charset="77"/>
              </a:rPr>
              <a:t>ima</a:t>
            </a:r>
            <a:r>
              <a:rPr lang="en-US" altLang="en-RS" dirty="0">
                <a:latin typeface="Gill Sans MT" panose="020B0502020104020203" pitchFamily="34" charset="77"/>
              </a:rPr>
              <a:t> </a:t>
            </a:r>
            <a:r>
              <a:rPr lang="en-US" altLang="en-RS" dirty="0" err="1">
                <a:latin typeface="Gill Sans MT" panose="020B0502020104020203" pitchFamily="34" charset="77"/>
              </a:rPr>
              <a:t>kredibilitet</a:t>
            </a:r>
            <a:r>
              <a:rPr lang="en-US" altLang="en-RS" dirty="0">
                <a:latin typeface="Gill Sans MT" panose="020B0502020104020203" pitchFamily="34" charset="77"/>
              </a:rPr>
              <a:t>, </a:t>
            </a:r>
            <a:r>
              <a:rPr lang="en-US" altLang="en-RS" dirty="0" err="1">
                <a:latin typeface="Gill Sans MT" panose="020B0502020104020203" pitchFamily="34" charset="77"/>
              </a:rPr>
              <a:t>odnosno</a:t>
            </a:r>
            <a:r>
              <a:rPr lang="en-US" altLang="en-RS" dirty="0">
                <a:latin typeface="Gill Sans MT" panose="020B0502020104020203" pitchFamily="34" charset="77"/>
              </a:rPr>
              <a:t> </a:t>
            </a:r>
            <a:r>
              <a:rPr lang="en-US" altLang="en-RS" dirty="0" err="1">
                <a:latin typeface="Gill Sans MT" panose="020B0502020104020203" pitchFamily="34" charset="77"/>
              </a:rPr>
              <a:t>reputaciju</a:t>
            </a:r>
            <a:r>
              <a:rPr lang="en-US" altLang="en-RS" dirty="0">
                <a:latin typeface="Gill Sans MT" panose="020B0502020104020203" pitchFamily="34" charset="77"/>
              </a:rPr>
              <a:t> </a:t>
            </a:r>
            <a:r>
              <a:rPr lang="en-US" altLang="en-RS" dirty="0" err="1">
                <a:latin typeface="Gill Sans MT" panose="020B0502020104020203" pitchFamily="34" charset="77"/>
              </a:rPr>
              <a:t>pouzdanog</a:t>
            </a:r>
            <a:r>
              <a:rPr lang="en-US" altLang="en-RS" dirty="0">
                <a:latin typeface="Gill Sans MT" panose="020B0502020104020203" pitchFamily="34" charset="77"/>
              </a:rPr>
              <a:t>.</a:t>
            </a:r>
          </a:p>
          <a:p>
            <a:pPr>
              <a:buClrTx/>
              <a:buFont typeface="Wingdings" pitchFamily="2" charset="2"/>
              <a:buChar char="Ø"/>
            </a:pPr>
            <a:r>
              <a:rPr lang="en-RS" dirty="0">
                <a:latin typeface="Gill Sans MT" panose="020B0502020104020203" pitchFamily="34" charset="77"/>
              </a:rPr>
              <a:t>Informacije treba ponaosob prilagoditi vrsti medija od kojih se očekuje da objave vest (pisani tekst, fotografije, video i audio materijal i sl.). </a:t>
            </a:r>
          </a:p>
          <a:p>
            <a:pPr>
              <a:buClrTx/>
              <a:buFont typeface="Wingdings" pitchFamily="2" charset="2"/>
              <a:buChar char="Ø"/>
            </a:pPr>
            <a:r>
              <a:rPr lang="en-RS" dirty="0">
                <a:latin typeface="Gill Sans MT" panose="020B0502020104020203" pitchFamily="34" charset="77"/>
              </a:rPr>
              <a:t>U osnovi svake informacije koja se plasira medijima treba da stoji saopštenje za javnost (Press Release), dok se u zavisnosti od vrste medija dodaju i fotografije, snimljena izjava ili deo govora, intervju, video zapis vesti (Video News Release - VNR), tzv. “pokrivalica” i sl.</a:t>
            </a:r>
          </a:p>
          <a:p>
            <a:pPr marL="0" indent="0">
              <a:buClrTx/>
              <a:buNone/>
            </a:pPr>
            <a:endParaRPr lang="en-RS" dirty="0">
              <a:latin typeface="Gill Sans MT" panose="020B0502020104020203" pitchFamily="34" charset="77"/>
            </a:endParaRPr>
          </a:p>
          <a:p>
            <a:endParaRPr lang="en-RS" dirty="0"/>
          </a:p>
        </p:txBody>
      </p:sp>
    </p:spTree>
    <p:extLst>
      <p:ext uri="{BB962C8B-B14F-4D97-AF65-F5344CB8AC3E}">
        <p14:creationId xmlns:p14="http://schemas.microsoft.com/office/powerpoint/2010/main" val="1126635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DFB25-903E-9A49-9A8F-B039BE206DA1}"/>
              </a:ext>
            </a:extLst>
          </p:cNvPr>
          <p:cNvSpPr>
            <a:spLocks noGrp="1"/>
          </p:cNvSpPr>
          <p:nvPr>
            <p:ph type="title"/>
          </p:nvPr>
        </p:nvSpPr>
        <p:spPr/>
        <p:txBody>
          <a:bodyPr>
            <a:normAutofit/>
          </a:bodyPr>
          <a:lstStyle/>
          <a:p>
            <a:pPr algn="ctr"/>
            <a:r>
              <a:rPr lang="en-RS" sz="4000" dirty="0">
                <a:solidFill>
                  <a:srgbClr val="FF0000"/>
                </a:solidFill>
                <a:latin typeface="Gill Sans MT" panose="020B0502020104020203" pitchFamily="34" charset="77"/>
              </a:rPr>
              <a:t>PRIMERI PUBLICITETA</a:t>
            </a:r>
          </a:p>
        </p:txBody>
      </p:sp>
      <p:sp>
        <p:nvSpPr>
          <p:cNvPr id="3" name="Content Placeholder 2">
            <a:extLst>
              <a:ext uri="{FF2B5EF4-FFF2-40B4-BE49-F238E27FC236}">
                <a16:creationId xmlns:a16="http://schemas.microsoft.com/office/drawing/2014/main" id="{A3EA554E-A8C2-EA49-B2C9-2E0DB8A5B5B2}"/>
              </a:ext>
            </a:extLst>
          </p:cNvPr>
          <p:cNvSpPr>
            <a:spLocks noGrp="1"/>
          </p:cNvSpPr>
          <p:nvPr>
            <p:ph idx="1"/>
          </p:nvPr>
        </p:nvSpPr>
        <p:spPr/>
        <p:txBody>
          <a:bodyPr/>
          <a:lstStyle/>
          <a:p>
            <a:pPr>
              <a:buClrTx/>
              <a:buFont typeface="Wingdings" pitchFamily="2" charset="2"/>
              <a:buChar char="Ø"/>
            </a:pPr>
            <a:r>
              <a:rPr lang="en-US" altLang="en-RS" dirty="0" err="1">
                <a:latin typeface="Gill Sans MT" panose="020B0502020104020203" pitchFamily="34" charset="77"/>
              </a:rPr>
              <a:t>Jedan</a:t>
            </a:r>
            <a:r>
              <a:rPr lang="en-US" altLang="en-RS" dirty="0">
                <a:latin typeface="Gill Sans MT" panose="020B0502020104020203" pitchFamily="34" charset="77"/>
              </a:rPr>
              <a:t> </a:t>
            </a:r>
            <a:r>
              <a:rPr lang="en-US" altLang="en-RS" dirty="0" err="1">
                <a:latin typeface="Gill Sans MT" panose="020B0502020104020203" pitchFamily="34" charset="77"/>
              </a:rPr>
              <a:t>zabavni</a:t>
            </a:r>
            <a:r>
              <a:rPr lang="en-US" altLang="en-RS" dirty="0">
                <a:latin typeface="Gill Sans MT" panose="020B0502020104020203" pitchFamily="34" charset="77"/>
              </a:rPr>
              <a:t> park </a:t>
            </a:r>
            <a:r>
              <a:rPr lang="en-US" altLang="en-RS" dirty="0" err="1">
                <a:latin typeface="Gill Sans MT" panose="020B0502020104020203" pitchFamily="34" charset="77"/>
              </a:rPr>
              <a:t>našao</a:t>
            </a:r>
            <a:r>
              <a:rPr lang="en-US" altLang="en-RS" dirty="0">
                <a:latin typeface="Gill Sans MT" panose="020B0502020104020203" pitchFamily="34" charset="77"/>
              </a:rPr>
              <a:t> se u </a:t>
            </a:r>
            <a:r>
              <a:rPr lang="en-US" altLang="en-RS" dirty="0" err="1">
                <a:latin typeface="Gill Sans MT" panose="020B0502020104020203" pitchFamily="34" charset="77"/>
              </a:rPr>
              <a:t>vestima</a:t>
            </a:r>
            <a:r>
              <a:rPr lang="en-US" altLang="en-RS" dirty="0">
                <a:latin typeface="Gill Sans MT" panose="020B0502020104020203" pitchFamily="34" charset="77"/>
              </a:rPr>
              <a:t> </a:t>
            </a:r>
            <a:r>
              <a:rPr lang="en-US" altLang="en-RS" dirty="0" err="1">
                <a:latin typeface="Gill Sans MT" panose="020B0502020104020203" pitchFamily="34" charset="77"/>
              </a:rPr>
              <a:t>kada</a:t>
            </a:r>
            <a:r>
              <a:rPr lang="en-US" altLang="en-RS" dirty="0">
                <a:latin typeface="Gill Sans MT" panose="020B0502020104020203" pitchFamily="34" charset="77"/>
              </a:rPr>
              <a:t> je 500 </a:t>
            </a:r>
            <a:r>
              <a:rPr lang="en-US" altLang="en-RS" dirty="0" err="1">
                <a:latin typeface="Gill Sans MT" panose="020B0502020104020203" pitchFamily="34" charset="77"/>
              </a:rPr>
              <a:t>milioniti</a:t>
            </a:r>
            <a:r>
              <a:rPr lang="en-US" altLang="en-RS" dirty="0">
                <a:latin typeface="Gill Sans MT" panose="020B0502020104020203" pitchFamily="34" charset="77"/>
              </a:rPr>
              <a:t> </a:t>
            </a:r>
            <a:r>
              <a:rPr lang="en-US" altLang="en-RS" dirty="0" err="1">
                <a:latin typeface="Gill Sans MT" panose="020B0502020104020203" pitchFamily="34" charset="77"/>
              </a:rPr>
              <a:t>posetilac</a:t>
            </a:r>
            <a:r>
              <a:rPr lang="en-US" altLang="en-RS" dirty="0">
                <a:latin typeface="Gill Sans MT" panose="020B0502020104020203" pitchFamily="34" charset="77"/>
              </a:rPr>
              <a:t> </a:t>
            </a:r>
            <a:r>
              <a:rPr lang="en-US" altLang="en-RS" dirty="0" err="1">
                <a:latin typeface="Gill Sans MT" panose="020B0502020104020203" pitchFamily="34" charset="77"/>
              </a:rPr>
              <a:t>ušao</a:t>
            </a:r>
            <a:r>
              <a:rPr lang="en-US" altLang="en-RS" dirty="0">
                <a:latin typeface="Gill Sans MT" panose="020B0502020104020203" pitchFamily="34" charset="77"/>
              </a:rPr>
              <a:t> u </a:t>
            </a:r>
            <a:r>
              <a:rPr lang="en-US" altLang="en-RS" dirty="0" err="1">
                <a:latin typeface="Gill Sans MT" panose="020B0502020104020203" pitchFamily="34" charset="77"/>
              </a:rPr>
              <a:t>ovaj</a:t>
            </a:r>
            <a:r>
              <a:rPr lang="en-US" altLang="en-RS" dirty="0">
                <a:latin typeface="Gill Sans MT" panose="020B0502020104020203" pitchFamily="34" charset="77"/>
              </a:rPr>
              <a:t> park.</a:t>
            </a:r>
          </a:p>
          <a:p>
            <a:pPr>
              <a:buClrTx/>
              <a:buFont typeface="Wingdings" pitchFamily="2" charset="2"/>
              <a:buChar char="Ø"/>
            </a:pPr>
            <a:r>
              <a:rPr lang="en-US" altLang="en-RS" dirty="0" err="1">
                <a:latin typeface="Gill Sans MT" panose="020B0502020104020203" pitchFamily="34" charset="77"/>
              </a:rPr>
              <a:t>Aerodrom</a:t>
            </a:r>
            <a:r>
              <a:rPr lang="en-US" altLang="en-RS" dirty="0">
                <a:latin typeface="Gill Sans MT" panose="020B0502020104020203" pitchFamily="34" charset="77"/>
              </a:rPr>
              <a:t> Nikola Tesla se </a:t>
            </a:r>
            <a:r>
              <a:rPr lang="en-US" altLang="en-RS" dirty="0" err="1">
                <a:latin typeface="Gill Sans MT" panose="020B0502020104020203" pitchFamily="34" charset="77"/>
              </a:rPr>
              <a:t>našao</a:t>
            </a:r>
            <a:r>
              <a:rPr lang="en-US" altLang="en-RS" dirty="0">
                <a:latin typeface="Gill Sans MT" panose="020B0502020104020203" pitchFamily="34" charset="77"/>
              </a:rPr>
              <a:t> u </a:t>
            </a:r>
            <a:r>
              <a:rPr lang="en-US" altLang="en-RS" dirty="0" err="1">
                <a:latin typeface="Gill Sans MT" panose="020B0502020104020203" pitchFamily="34" charset="77"/>
              </a:rPr>
              <a:t>vestima</a:t>
            </a:r>
            <a:r>
              <a:rPr lang="en-US" altLang="en-RS" dirty="0">
                <a:latin typeface="Gill Sans MT" panose="020B0502020104020203" pitchFamily="34" charset="77"/>
              </a:rPr>
              <a:t> </a:t>
            </a:r>
            <a:r>
              <a:rPr lang="en-US" altLang="en-RS" dirty="0" err="1">
                <a:latin typeface="Gill Sans MT" panose="020B0502020104020203" pitchFamily="34" charset="77"/>
              </a:rPr>
              <a:t>kada</a:t>
            </a:r>
            <a:r>
              <a:rPr lang="en-US" altLang="en-RS" dirty="0">
                <a:latin typeface="Gill Sans MT" panose="020B0502020104020203" pitchFamily="34" charset="77"/>
              </a:rPr>
              <a:t> je </a:t>
            </a:r>
            <a:r>
              <a:rPr lang="en-US" altLang="en-RS" dirty="0" err="1">
                <a:latin typeface="Gill Sans MT" panose="020B0502020104020203" pitchFamily="34" charset="77"/>
              </a:rPr>
              <a:t>na</a:t>
            </a:r>
            <a:r>
              <a:rPr lang="en-US" altLang="en-RS" dirty="0">
                <a:latin typeface="Gill Sans MT" panose="020B0502020104020203" pitchFamily="34" charset="77"/>
              </a:rPr>
              <a:t> put </a:t>
            </a:r>
            <a:r>
              <a:rPr lang="en-US" altLang="en-RS" dirty="0" err="1">
                <a:latin typeface="Gill Sans MT" panose="020B0502020104020203" pitchFamily="34" charset="77"/>
              </a:rPr>
              <a:t>krenuo</a:t>
            </a:r>
            <a:r>
              <a:rPr lang="en-US" altLang="en-RS" dirty="0">
                <a:latin typeface="Gill Sans MT" panose="020B0502020104020203" pitchFamily="34" charset="77"/>
              </a:rPr>
              <a:t> 4 </a:t>
            </a:r>
            <a:r>
              <a:rPr lang="en-US" altLang="en-RS" dirty="0" err="1">
                <a:latin typeface="Gill Sans MT" panose="020B0502020104020203" pitchFamily="34" charset="77"/>
              </a:rPr>
              <a:t>milioniti</a:t>
            </a:r>
            <a:r>
              <a:rPr lang="en-US" altLang="en-RS" dirty="0">
                <a:latin typeface="Gill Sans MT" panose="020B0502020104020203" pitchFamily="34" charset="77"/>
              </a:rPr>
              <a:t> </a:t>
            </a:r>
            <a:r>
              <a:rPr lang="en-US" altLang="en-RS" dirty="0" err="1">
                <a:latin typeface="Gill Sans MT" panose="020B0502020104020203" pitchFamily="34" charset="77"/>
              </a:rPr>
              <a:t>putnik</a:t>
            </a:r>
            <a:r>
              <a:rPr lang="en-US" altLang="en-RS" dirty="0">
                <a:latin typeface="Gill Sans MT" panose="020B0502020104020203" pitchFamily="34" charset="77"/>
              </a:rPr>
              <a:t> u </a:t>
            </a:r>
            <a:r>
              <a:rPr lang="en-US" altLang="en-RS" dirty="0" err="1">
                <a:latin typeface="Gill Sans MT" panose="020B0502020104020203" pitchFamily="34" charset="77"/>
              </a:rPr>
              <a:t>ovoj</a:t>
            </a:r>
            <a:r>
              <a:rPr lang="en-US" altLang="en-RS" dirty="0">
                <a:latin typeface="Gill Sans MT" panose="020B0502020104020203" pitchFamily="34" charset="77"/>
              </a:rPr>
              <a:t> </a:t>
            </a:r>
            <a:r>
              <a:rPr lang="en-US" altLang="en-RS" dirty="0" err="1">
                <a:latin typeface="Gill Sans MT" panose="020B0502020104020203" pitchFamily="34" charset="77"/>
              </a:rPr>
              <a:t>godini</a:t>
            </a:r>
            <a:r>
              <a:rPr lang="en-US" altLang="en-RS" dirty="0">
                <a:latin typeface="Gill Sans MT" panose="020B0502020104020203" pitchFamily="34" charset="77"/>
              </a:rPr>
              <a:t>.</a:t>
            </a:r>
          </a:p>
          <a:p>
            <a:pPr>
              <a:buClrTx/>
              <a:buFont typeface="Wingdings" pitchFamily="2" charset="2"/>
              <a:buChar char="Ø"/>
            </a:pPr>
            <a:r>
              <a:rPr lang="en-US" altLang="en-RS" dirty="0" err="1">
                <a:latin typeface="Gill Sans MT" panose="020B0502020104020203" pitchFamily="34" charset="77"/>
              </a:rPr>
              <a:t>Brojni</a:t>
            </a:r>
            <a:r>
              <a:rPr lang="en-US" altLang="en-RS" dirty="0">
                <a:latin typeface="Gill Sans MT" panose="020B0502020104020203" pitchFamily="34" charset="77"/>
              </a:rPr>
              <a:t> </a:t>
            </a:r>
            <a:r>
              <a:rPr lang="en-US" altLang="en-RS" dirty="0" err="1">
                <a:latin typeface="Gill Sans MT" panose="020B0502020104020203" pitchFamily="34" charset="77"/>
              </a:rPr>
              <a:t>novinari</a:t>
            </a:r>
            <a:r>
              <a:rPr lang="en-US" altLang="en-RS" dirty="0">
                <a:latin typeface="Gill Sans MT" panose="020B0502020104020203" pitchFamily="34" charset="77"/>
              </a:rPr>
              <a:t> </a:t>
            </a:r>
            <a:r>
              <a:rPr lang="en-US" altLang="en-RS" dirty="0" err="1">
                <a:latin typeface="Gill Sans MT" panose="020B0502020104020203" pitchFamily="34" charset="77"/>
              </a:rPr>
              <a:t>su</a:t>
            </a:r>
            <a:r>
              <a:rPr lang="en-US" altLang="en-RS" dirty="0">
                <a:latin typeface="Gill Sans MT" panose="020B0502020104020203" pitchFamily="34" charset="77"/>
              </a:rPr>
              <a:t> </a:t>
            </a:r>
            <a:r>
              <a:rPr lang="en-US" altLang="en-RS" dirty="0" err="1">
                <a:latin typeface="Gill Sans MT" panose="020B0502020104020203" pitchFamily="34" charset="77"/>
              </a:rPr>
              <a:t>pokrivali</a:t>
            </a:r>
            <a:r>
              <a:rPr lang="en-US" altLang="en-RS" dirty="0">
                <a:latin typeface="Gill Sans MT" panose="020B0502020104020203" pitchFamily="34" charset="77"/>
              </a:rPr>
              <a:t> </a:t>
            </a:r>
            <a:r>
              <a:rPr lang="en-US" altLang="en-RS" dirty="0" err="1">
                <a:latin typeface="Gill Sans MT" panose="020B0502020104020203" pitchFamily="34" charset="77"/>
              </a:rPr>
              <a:t>događaj</a:t>
            </a:r>
            <a:r>
              <a:rPr lang="en-US" altLang="en-RS" dirty="0">
                <a:latin typeface="Gill Sans MT" panose="020B0502020104020203" pitchFamily="34" charset="77"/>
              </a:rPr>
              <a:t> u </a:t>
            </a:r>
            <a:r>
              <a:rPr lang="en-US" altLang="en-RS" dirty="0" err="1">
                <a:latin typeface="Gill Sans MT" panose="020B0502020104020203" pitchFamily="34" charset="77"/>
              </a:rPr>
              <a:t>kome</a:t>
            </a:r>
            <a:r>
              <a:rPr lang="en-US" altLang="en-RS" dirty="0">
                <a:latin typeface="Gill Sans MT" panose="020B0502020104020203" pitchFamily="34" charset="77"/>
              </a:rPr>
              <a:t> je </a:t>
            </a:r>
            <a:r>
              <a:rPr lang="en-US" altLang="en-RS" dirty="0" err="1">
                <a:latin typeface="Gill Sans MT" panose="020B0502020104020203" pitchFamily="34" charset="77"/>
              </a:rPr>
              <a:t>predsednik</a:t>
            </a:r>
            <a:r>
              <a:rPr lang="en-US" altLang="en-RS" dirty="0">
                <a:latin typeface="Gill Sans MT" panose="020B0502020104020203" pitchFamily="34" charset="77"/>
              </a:rPr>
              <a:t> SAD </a:t>
            </a:r>
            <a:r>
              <a:rPr lang="en-US" altLang="en-RS" dirty="0" err="1">
                <a:latin typeface="Gill Sans MT" panose="020B0502020104020203" pitchFamily="34" charset="77"/>
              </a:rPr>
              <a:t>potpisivao</a:t>
            </a:r>
            <a:r>
              <a:rPr lang="en-US" altLang="en-RS" dirty="0">
                <a:latin typeface="Gill Sans MT" panose="020B0502020104020203" pitchFamily="34" charset="77"/>
              </a:rPr>
              <a:t> </a:t>
            </a:r>
            <a:r>
              <a:rPr lang="en-US" altLang="en-RS" dirty="0" err="1">
                <a:latin typeface="Gill Sans MT" panose="020B0502020104020203" pitchFamily="34" charset="77"/>
              </a:rPr>
              <a:t>ugovor</a:t>
            </a:r>
            <a:r>
              <a:rPr lang="en-US" altLang="en-RS" dirty="0">
                <a:latin typeface="Gill Sans MT" panose="020B0502020104020203" pitchFamily="34" charset="77"/>
              </a:rPr>
              <a:t> o </a:t>
            </a:r>
            <a:r>
              <a:rPr lang="en-US" altLang="en-RS" dirty="0" err="1">
                <a:latin typeface="Gill Sans MT" panose="020B0502020104020203" pitchFamily="34" charset="77"/>
              </a:rPr>
              <a:t>zaštiti</a:t>
            </a:r>
            <a:r>
              <a:rPr lang="en-US" altLang="en-RS" dirty="0">
                <a:latin typeface="Gill Sans MT" panose="020B0502020104020203" pitchFamily="34" charset="77"/>
              </a:rPr>
              <a:t> </a:t>
            </a:r>
            <a:r>
              <a:rPr lang="en-US" altLang="en-RS" dirty="0" err="1">
                <a:latin typeface="Gill Sans MT" panose="020B0502020104020203" pitchFamily="34" charset="77"/>
              </a:rPr>
              <a:t>životne</a:t>
            </a:r>
            <a:r>
              <a:rPr lang="en-US" altLang="en-RS" dirty="0">
                <a:latin typeface="Gill Sans MT" panose="020B0502020104020203" pitchFamily="34" charset="77"/>
              </a:rPr>
              <a:t> </a:t>
            </a:r>
            <a:r>
              <a:rPr lang="en-US" altLang="en-RS" dirty="0" err="1">
                <a:latin typeface="Gill Sans MT" panose="020B0502020104020203" pitchFamily="34" charset="77"/>
              </a:rPr>
              <a:t>sredine</a:t>
            </a:r>
            <a:r>
              <a:rPr lang="en-US" altLang="en-RS" dirty="0">
                <a:latin typeface="Gill Sans MT" panose="020B0502020104020203" pitchFamily="34" charset="77"/>
              </a:rPr>
              <a:t>.</a:t>
            </a:r>
          </a:p>
          <a:p>
            <a:pPr>
              <a:buClrTx/>
              <a:buFont typeface="Wingdings" pitchFamily="2" charset="2"/>
              <a:buChar char="Ø"/>
            </a:pPr>
            <a:r>
              <a:rPr lang="hr-HR" altLang="en-RS" dirty="0">
                <a:latin typeface="Gill Sans MT" panose="020B0502020104020203" pitchFamily="34" charset="77"/>
              </a:rPr>
              <a:t>Kvalitetan publicitet pretvorio je trke u </a:t>
            </a:r>
            <a:r>
              <a:rPr lang="hr-HR" altLang="en-RS" dirty="0" err="1">
                <a:latin typeface="Gill Sans MT" panose="020B0502020104020203" pitchFamily="34" charset="77"/>
              </a:rPr>
              <a:t>Indijanapolisu</a:t>
            </a:r>
            <a:r>
              <a:rPr lang="hr-HR" altLang="en-RS" dirty="0">
                <a:latin typeface="Gill Sans MT" panose="020B0502020104020203" pitchFamily="34" charset="77"/>
              </a:rPr>
              <a:t>, Super </a:t>
            </a:r>
            <a:r>
              <a:rPr lang="hr-HR" altLang="en-RS" dirty="0" err="1">
                <a:latin typeface="Gill Sans MT" panose="020B0502020104020203" pitchFamily="34" charset="77"/>
              </a:rPr>
              <a:t>Bowl</a:t>
            </a:r>
            <a:r>
              <a:rPr lang="hr-HR" altLang="en-RS" dirty="0">
                <a:latin typeface="Gill Sans MT" panose="020B0502020104020203" pitchFamily="34" charset="77"/>
              </a:rPr>
              <a:t>, Premijer ligu Engleske, </a:t>
            </a:r>
            <a:r>
              <a:rPr lang="hr-HR" altLang="en-RS" dirty="0" err="1">
                <a:latin typeface="Gill Sans MT" panose="020B0502020104020203" pitchFamily="34" charset="77"/>
              </a:rPr>
              <a:t>Svetsko</a:t>
            </a:r>
            <a:r>
              <a:rPr lang="hr-HR" altLang="en-RS" dirty="0">
                <a:latin typeface="Gill Sans MT" panose="020B0502020104020203" pitchFamily="34" charset="77"/>
              </a:rPr>
              <a:t> prvenstvo u fudbalu, Olimpijske igre u </a:t>
            </a:r>
            <a:r>
              <a:rPr lang="hr-HR" altLang="en-RS" dirty="0" err="1">
                <a:latin typeface="Gill Sans MT" panose="020B0502020104020203" pitchFamily="34" charset="77"/>
              </a:rPr>
              <a:t>svetski</a:t>
            </a:r>
            <a:r>
              <a:rPr lang="hr-HR" altLang="en-RS" dirty="0">
                <a:latin typeface="Gill Sans MT" panose="020B0502020104020203" pitchFamily="34" charset="77"/>
              </a:rPr>
              <a:t> praćene događaje</a:t>
            </a:r>
          </a:p>
          <a:p>
            <a:pPr>
              <a:buClrTx/>
              <a:buFont typeface="Wingdings" pitchFamily="2" charset="2"/>
              <a:buChar char="Ø"/>
            </a:pPr>
            <a:r>
              <a:rPr lang="hr-HR" altLang="en-RS" dirty="0">
                <a:latin typeface="Gill Sans MT" panose="020B0502020104020203" pitchFamily="34" charset="77"/>
              </a:rPr>
              <a:t>Mnoge globalno poznate destinacije su to postale zahvaljujući publicitetu.</a:t>
            </a:r>
          </a:p>
          <a:p>
            <a:pPr>
              <a:buClrTx/>
              <a:buFont typeface="Wingdings" pitchFamily="2" charset="2"/>
              <a:buChar char="Ø"/>
            </a:pPr>
            <a:r>
              <a:rPr lang="hr-HR" altLang="en-RS" dirty="0">
                <a:latin typeface="Gill Sans MT" panose="020B0502020104020203" pitchFamily="34" charset="77"/>
              </a:rPr>
              <a:t>Zahvaljujući publicitetu Diznilend je </a:t>
            </a:r>
            <a:r>
              <a:rPr lang="hr-HR" altLang="en-RS" dirty="0" err="1">
                <a:latin typeface="Gill Sans MT" panose="020B0502020104020203" pitchFamily="34" charset="77"/>
              </a:rPr>
              <a:t>mesto</a:t>
            </a:r>
            <a:r>
              <a:rPr lang="hr-HR" altLang="en-RS" dirty="0">
                <a:latin typeface="Gill Sans MT" panose="020B0502020104020203" pitchFamily="34" charset="77"/>
              </a:rPr>
              <a:t> koje se ne </a:t>
            </a:r>
            <a:r>
              <a:rPr lang="hr-HR" altLang="en-RS" dirty="0" err="1">
                <a:latin typeface="Gill Sans MT" panose="020B0502020104020203" pitchFamily="34" charset="77"/>
              </a:rPr>
              <a:t>sme</a:t>
            </a:r>
            <a:r>
              <a:rPr lang="hr-HR" altLang="en-RS" dirty="0">
                <a:latin typeface="Gill Sans MT" panose="020B0502020104020203" pitchFamily="34" charset="77"/>
              </a:rPr>
              <a:t> propustiti.</a:t>
            </a:r>
            <a:endParaRPr lang="en-US" altLang="en-RS" dirty="0">
              <a:latin typeface="Gill Sans MT" panose="020B0502020104020203" pitchFamily="34" charset="77"/>
            </a:endParaRPr>
          </a:p>
          <a:p>
            <a:pPr>
              <a:buClrTx/>
              <a:buFont typeface="Wingdings" pitchFamily="2" charset="2"/>
              <a:buChar char="Ø"/>
            </a:pPr>
            <a:endParaRPr lang="hr-HR" altLang="en-RS" dirty="0">
              <a:latin typeface="Gill Sans MT" panose="020B0502020104020203" pitchFamily="34" charset="77"/>
            </a:endParaRPr>
          </a:p>
          <a:p>
            <a:pPr>
              <a:buClrTx/>
              <a:buFont typeface="Wingdings" pitchFamily="2" charset="2"/>
              <a:buChar char="Ø"/>
            </a:pPr>
            <a:endParaRPr lang="en-US" altLang="en-RS" dirty="0">
              <a:latin typeface="Gill Sans MT" panose="020B0502020104020203" pitchFamily="34" charset="77"/>
            </a:endParaRPr>
          </a:p>
          <a:p>
            <a:endParaRPr lang="en-RS" dirty="0"/>
          </a:p>
        </p:txBody>
      </p:sp>
    </p:spTree>
    <p:extLst>
      <p:ext uri="{BB962C8B-B14F-4D97-AF65-F5344CB8AC3E}">
        <p14:creationId xmlns:p14="http://schemas.microsoft.com/office/powerpoint/2010/main" val="154159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115F-7D66-DE40-A3ED-A8E786C4BECA}"/>
              </a:ext>
            </a:extLst>
          </p:cNvPr>
          <p:cNvSpPr>
            <a:spLocks noGrp="1"/>
          </p:cNvSpPr>
          <p:nvPr>
            <p:ph type="title"/>
          </p:nvPr>
        </p:nvSpPr>
        <p:spPr/>
        <p:txBody>
          <a:bodyPr>
            <a:normAutofit/>
          </a:bodyPr>
          <a:lstStyle/>
          <a:p>
            <a:pPr algn="ctr"/>
            <a:r>
              <a:rPr lang="en-RS" sz="4000" dirty="0">
                <a:solidFill>
                  <a:srgbClr val="FF0000"/>
                </a:solidFill>
                <a:latin typeface="Gill Sans MT" panose="020B0502020104020203" pitchFamily="34" charset="77"/>
              </a:rPr>
              <a:t>PRIMERI PUBLICITETA</a:t>
            </a:r>
            <a:endParaRPr lang="en-RS" sz="4000" dirty="0"/>
          </a:p>
        </p:txBody>
      </p:sp>
      <p:sp>
        <p:nvSpPr>
          <p:cNvPr id="3" name="Content Placeholder 2">
            <a:extLst>
              <a:ext uri="{FF2B5EF4-FFF2-40B4-BE49-F238E27FC236}">
                <a16:creationId xmlns:a16="http://schemas.microsoft.com/office/drawing/2014/main" id="{EB6E67BD-BBF7-3549-99BA-F264BA9ADEA2}"/>
              </a:ext>
            </a:extLst>
          </p:cNvPr>
          <p:cNvSpPr>
            <a:spLocks noGrp="1"/>
          </p:cNvSpPr>
          <p:nvPr>
            <p:ph idx="1"/>
          </p:nvPr>
        </p:nvSpPr>
        <p:spPr>
          <a:xfrm>
            <a:off x="1295400" y="1739348"/>
            <a:ext cx="10343322" cy="4303643"/>
          </a:xfrm>
        </p:spPr>
        <p:txBody>
          <a:bodyPr>
            <a:normAutofit/>
          </a:bodyPr>
          <a:lstStyle/>
          <a:p>
            <a:pPr>
              <a:buClrTx/>
              <a:buFont typeface="Wingdings" pitchFamily="2" charset="2"/>
              <a:buChar char="Ø"/>
            </a:pPr>
            <a:r>
              <a:rPr lang="sr-Latn-CS" altLang="en-RS" dirty="0">
                <a:latin typeface="Gill Sans MT" panose="020B0502020104020203" pitchFamily="34" charset="77"/>
              </a:rPr>
              <a:t>Zarada i popularnost jedne muzičke grupe podjednako je rezultat znanja i veštine osobe zadužene za odnose s javnošću u stvaranju publiciteta, koliko i njihovog muzičkog kvaliteta.</a:t>
            </a:r>
          </a:p>
          <a:p>
            <a:pPr>
              <a:buClrTx/>
              <a:buFont typeface="Wingdings" pitchFamily="2" charset="2"/>
              <a:buChar char="Ø"/>
            </a:pPr>
            <a:r>
              <a:rPr lang="sr-Latn-CS" dirty="0">
                <a:latin typeface="Gill Sans MT" panose="020B0502020104020203" pitchFamily="34" charset="77"/>
              </a:rPr>
              <a:t>Pojavljivanje nekog gosta u poznatoj tok-šou emisiji često predstavlja odskočnu dasku za njegovu karijeru.</a:t>
            </a:r>
          </a:p>
          <a:p>
            <a:pPr>
              <a:buClrTx/>
              <a:buFont typeface="Wingdings" pitchFamily="2" charset="2"/>
              <a:buChar char="Ø"/>
            </a:pPr>
            <a:r>
              <a:rPr lang="sr-Latn-CS" altLang="en-RS" dirty="0">
                <a:latin typeface="Gill Sans MT" panose="020B0502020104020203" pitchFamily="34" charset="77"/>
              </a:rPr>
              <a:t>Na isti način, putem publiciteta, moguće je od restorana ili kluba stvoriti mesto u trendu pre nego što je i otvoren.</a:t>
            </a:r>
          </a:p>
          <a:p>
            <a:pPr marL="0" indent="0">
              <a:buClrTx/>
              <a:buNone/>
            </a:pPr>
            <a:endParaRPr lang="sr-Latn-CS" altLang="en-RS" dirty="0">
              <a:latin typeface="Gill Sans MT" panose="020B0502020104020203" pitchFamily="34" charset="77"/>
            </a:endParaRPr>
          </a:p>
          <a:p>
            <a:pPr>
              <a:buClrTx/>
              <a:buFont typeface="Wingdings" pitchFamily="2" charset="2"/>
              <a:buChar char="Ø"/>
            </a:pPr>
            <a:endParaRPr lang="sr-Latn-CS" altLang="en-RS" dirty="0"/>
          </a:p>
          <a:p>
            <a:pPr>
              <a:buClrTx/>
              <a:buFont typeface="Wingdings" pitchFamily="2" charset="2"/>
              <a:buChar char="Ø"/>
            </a:pPr>
            <a:endParaRPr lang="sr-Latn-CS" altLang="en-RS" dirty="0"/>
          </a:p>
          <a:p>
            <a:endParaRPr lang="en-RS" dirty="0"/>
          </a:p>
        </p:txBody>
      </p:sp>
    </p:spTree>
    <p:extLst>
      <p:ext uri="{BB962C8B-B14F-4D97-AF65-F5344CB8AC3E}">
        <p14:creationId xmlns:p14="http://schemas.microsoft.com/office/powerpoint/2010/main" val="232758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203F-2E3A-824D-BB26-AC162ED41DF3}"/>
              </a:ext>
            </a:extLst>
          </p:cNvPr>
          <p:cNvSpPr>
            <a:spLocks noGrp="1"/>
          </p:cNvSpPr>
          <p:nvPr>
            <p:ph type="title"/>
          </p:nvPr>
        </p:nvSpPr>
        <p:spPr/>
        <p:txBody>
          <a:bodyPr>
            <a:noAutofit/>
          </a:bodyPr>
          <a:lstStyle/>
          <a:p>
            <a:pPr algn="ctr"/>
            <a:r>
              <a:rPr lang="en-RS" sz="4000" dirty="0">
                <a:solidFill>
                  <a:srgbClr val="FF0000"/>
                </a:solidFill>
              </a:rPr>
              <a:t>ORGANIZACIJA SPECIJALNIH DOGAĐAJA I PUBLICITET</a:t>
            </a:r>
          </a:p>
        </p:txBody>
      </p:sp>
      <p:sp>
        <p:nvSpPr>
          <p:cNvPr id="3" name="Content Placeholder 2">
            <a:extLst>
              <a:ext uri="{FF2B5EF4-FFF2-40B4-BE49-F238E27FC236}">
                <a16:creationId xmlns:a16="http://schemas.microsoft.com/office/drawing/2014/main" id="{6B0C4DD9-E834-A741-8442-571F6564DB2A}"/>
              </a:ext>
            </a:extLst>
          </p:cNvPr>
          <p:cNvSpPr>
            <a:spLocks noGrp="1"/>
          </p:cNvSpPr>
          <p:nvPr>
            <p:ph idx="1"/>
          </p:nvPr>
        </p:nvSpPr>
        <p:spPr/>
        <p:txBody>
          <a:bodyPr>
            <a:normAutofit/>
          </a:bodyPr>
          <a:lstStyle/>
          <a:p>
            <a:pPr>
              <a:buClrTx/>
              <a:buFont typeface="Wingdings" pitchFamily="2" charset="2"/>
              <a:buChar char="Ø"/>
            </a:pPr>
            <a:r>
              <a:rPr lang="sr-Latn-CS" altLang="en-RS" dirty="0">
                <a:latin typeface="Gill Sans MT" panose="020B0502020104020203" pitchFamily="34" charset="77"/>
              </a:rPr>
              <a:t>Jedna od najvažnijih taktika za stvaranje publiciteta je organizacija specijalnih događaja. Specijalni događaji se organizuju sa ciljem da se u javnosti stvori publicitet za određeni subjekat.</a:t>
            </a:r>
          </a:p>
          <a:p>
            <a:pPr>
              <a:buClrTx/>
              <a:buFont typeface="Wingdings" pitchFamily="2" charset="2"/>
              <a:buChar char="Ø"/>
            </a:pPr>
            <a:r>
              <a:rPr lang="sr-Latn-CS" altLang="en-RS" dirty="0">
                <a:latin typeface="Gill Sans MT" panose="020B0502020104020203" pitchFamily="34" charset="77"/>
              </a:rPr>
              <a:t>Osnovni zadatak specijalnog događaja je da svojom atraktivnošću privuče pažnju medija, koji će informaciju o tom događaju plasirati, po mogućstvu, što širem auditorijumu.</a:t>
            </a:r>
          </a:p>
          <a:p>
            <a:pPr>
              <a:buClrTx/>
              <a:buFont typeface="Wingdings" pitchFamily="2" charset="2"/>
              <a:buChar char="Ø"/>
            </a:pPr>
            <a:r>
              <a:rPr lang="sr-Latn-CS" altLang="en-RS" dirty="0">
                <a:latin typeface="Gill Sans MT" panose="020B0502020104020203" pitchFamily="34" charset="77"/>
              </a:rPr>
              <a:t>U turizmu, dve vrste specijalnih događaja su od posebnog značaja za stvaranje publiciteta:</a:t>
            </a:r>
          </a:p>
          <a:p>
            <a:pPr>
              <a:buClrTx/>
              <a:buFont typeface="Wingdings" pitchFamily="2" charset="2"/>
              <a:buChar char="ü"/>
            </a:pPr>
            <a:r>
              <a:rPr lang="sr-Latn-CS" altLang="en-RS" dirty="0">
                <a:latin typeface="Gill Sans MT" panose="020B0502020104020203" pitchFamily="34" charset="77"/>
              </a:rPr>
              <a:t>Organizovanje sajamskih nastupa</a:t>
            </a:r>
          </a:p>
          <a:p>
            <a:pPr>
              <a:buClrTx/>
              <a:buFont typeface="Wingdings" pitchFamily="2" charset="2"/>
              <a:buChar char="ü"/>
            </a:pPr>
            <a:r>
              <a:rPr lang="sr-Latn-CS" altLang="en-RS" dirty="0">
                <a:latin typeface="Gill Sans MT" panose="020B0502020104020203" pitchFamily="34" charset="77"/>
              </a:rPr>
              <a:t>Studijska putovanja za predstavnike medija</a:t>
            </a:r>
          </a:p>
          <a:p>
            <a:endParaRPr lang="en-RS" dirty="0"/>
          </a:p>
        </p:txBody>
      </p:sp>
    </p:spTree>
    <p:extLst>
      <p:ext uri="{BB962C8B-B14F-4D97-AF65-F5344CB8AC3E}">
        <p14:creationId xmlns:p14="http://schemas.microsoft.com/office/powerpoint/2010/main" val="4174934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6F0B0-F09F-2E46-8755-735E240E2873}"/>
              </a:ext>
            </a:extLst>
          </p:cNvPr>
          <p:cNvSpPr>
            <a:spLocks noGrp="1"/>
          </p:cNvSpPr>
          <p:nvPr>
            <p:ph type="title"/>
          </p:nvPr>
        </p:nvSpPr>
        <p:spPr>
          <a:xfrm>
            <a:off x="1295400" y="228601"/>
            <a:ext cx="9601200" cy="805069"/>
          </a:xfrm>
        </p:spPr>
        <p:txBody>
          <a:bodyPr>
            <a:normAutofit/>
          </a:bodyPr>
          <a:lstStyle/>
          <a:p>
            <a:pPr algn="ctr"/>
            <a:r>
              <a:rPr lang="en-RS" sz="4000" dirty="0">
                <a:solidFill>
                  <a:srgbClr val="FF0000"/>
                </a:solidFill>
                <a:latin typeface="Gill Sans MT" panose="020B0502020104020203" pitchFamily="34" charset="77"/>
              </a:rPr>
              <a:t>SAJAMSKI NASTUPI</a:t>
            </a:r>
          </a:p>
        </p:txBody>
      </p:sp>
      <p:sp>
        <p:nvSpPr>
          <p:cNvPr id="3" name="Content Placeholder 2">
            <a:extLst>
              <a:ext uri="{FF2B5EF4-FFF2-40B4-BE49-F238E27FC236}">
                <a16:creationId xmlns:a16="http://schemas.microsoft.com/office/drawing/2014/main" id="{71C041F0-1D5B-F24D-B799-4B1A8250A0BB}"/>
              </a:ext>
            </a:extLst>
          </p:cNvPr>
          <p:cNvSpPr>
            <a:spLocks noGrp="1"/>
          </p:cNvSpPr>
          <p:nvPr>
            <p:ph idx="1"/>
          </p:nvPr>
        </p:nvSpPr>
        <p:spPr>
          <a:xfrm>
            <a:off x="586409" y="1033670"/>
            <a:ext cx="11002617" cy="5049078"/>
          </a:xfrm>
        </p:spPr>
        <p:txBody>
          <a:bodyPr>
            <a:normAutofit fontScale="92500" lnSpcReduction="10000"/>
          </a:bodyPr>
          <a:lstStyle/>
          <a:p>
            <a:pPr>
              <a:buClrTx/>
              <a:buFont typeface="Wingdings" pitchFamily="2" charset="2"/>
              <a:buChar char="Ø"/>
            </a:pPr>
            <a:r>
              <a:rPr lang="en-GB" sz="2200" dirty="0">
                <a:latin typeface="Gill Sans MT" panose="020B0502020104020203" pitchFamily="34" charset="77"/>
              </a:rPr>
              <a:t>Sajamski </a:t>
            </a:r>
            <a:r>
              <a:rPr lang="en-GB" sz="2200" dirty="0" err="1">
                <a:latin typeface="Gill Sans MT" panose="020B0502020104020203" pitchFamily="34" charset="77"/>
              </a:rPr>
              <a:t>nastup</a:t>
            </a:r>
            <a:r>
              <a:rPr lang="en-GB" sz="2200" dirty="0">
                <a:latin typeface="Gill Sans MT" panose="020B0502020104020203" pitchFamily="34" charset="77"/>
              </a:rPr>
              <a:t> </a:t>
            </a:r>
            <a:r>
              <a:rPr lang="en-GB" sz="2200" dirty="0" err="1">
                <a:latin typeface="Gill Sans MT" panose="020B0502020104020203" pitchFamily="34" charset="77"/>
              </a:rPr>
              <a:t>ima</a:t>
            </a:r>
            <a:r>
              <a:rPr lang="en-GB" sz="2200" dirty="0">
                <a:latin typeface="Gill Sans MT" panose="020B0502020104020203" pitchFamily="34" charset="77"/>
              </a:rPr>
              <a:t> </a:t>
            </a:r>
            <a:r>
              <a:rPr lang="en-GB" sz="2200" dirty="0" err="1">
                <a:latin typeface="Gill Sans MT" panose="020B0502020104020203" pitchFamily="34" charset="77"/>
              </a:rPr>
              <a:t>nekoliko</a:t>
            </a:r>
            <a:r>
              <a:rPr lang="en-GB" sz="2200" dirty="0">
                <a:latin typeface="Gill Sans MT" panose="020B0502020104020203" pitchFamily="34" charset="77"/>
              </a:rPr>
              <a:t> </a:t>
            </a:r>
            <a:r>
              <a:rPr lang="en-GB" sz="2200" dirty="0" err="1">
                <a:latin typeface="Gill Sans MT" panose="020B0502020104020203" pitchFamily="34" charset="77"/>
              </a:rPr>
              <a:t>različitih</a:t>
            </a:r>
            <a:r>
              <a:rPr lang="en-GB" sz="2200" dirty="0">
                <a:latin typeface="Gill Sans MT" panose="020B0502020104020203" pitchFamily="34" charset="77"/>
              </a:rPr>
              <a:t> </a:t>
            </a:r>
            <a:r>
              <a:rPr lang="en-GB" sz="2200" dirty="0" err="1">
                <a:latin typeface="Gill Sans MT" panose="020B0502020104020203" pitchFamily="34" charset="77"/>
              </a:rPr>
              <a:t>funkcija</a:t>
            </a:r>
            <a:r>
              <a:rPr lang="en-GB" sz="2200" dirty="0">
                <a:latin typeface="Gill Sans MT" panose="020B0502020104020203" pitchFamily="34" charset="77"/>
              </a:rPr>
              <a:t>, od </a:t>
            </a:r>
            <a:r>
              <a:rPr lang="en-GB" sz="2200" dirty="0" err="1">
                <a:latin typeface="Gill Sans MT" panose="020B0502020104020203" pitchFamily="34" charset="77"/>
              </a:rPr>
              <a:t>kojih</a:t>
            </a:r>
            <a:r>
              <a:rPr lang="en-GB" sz="2200" dirty="0">
                <a:latin typeface="Gill Sans MT" panose="020B0502020104020203" pitchFamily="34" charset="77"/>
              </a:rPr>
              <a:t> </a:t>
            </a:r>
            <a:r>
              <a:rPr lang="en-GB" sz="2200" dirty="0" err="1">
                <a:latin typeface="Gill Sans MT" panose="020B0502020104020203" pitchFamily="34" charset="77"/>
              </a:rPr>
              <a:t>su</a:t>
            </a:r>
            <a:r>
              <a:rPr lang="en-GB" sz="2200" dirty="0">
                <a:latin typeface="Gill Sans MT" panose="020B0502020104020203" pitchFamily="34" charset="77"/>
              </a:rPr>
              <a:t> </a:t>
            </a:r>
            <a:r>
              <a:rPr lang="en-GB" sz="2200" dirty="0" err="1">
                <a:latin typeface="Gill Sans MT" panose="020B0502020104020203" pitchFamily="34" charset="77"/>
              </a:rPr>
              <a:t>najznačajnije</a:t>
            </a:r>
            <a:r>
              <a:rPr lang="en-GB" sz="2200" dirty="0">
                <a:latin typeface="Gill Sans MT" panose="020B0502020104020203" pitchFamily="34" charset="77"/>
              </a:rPr>
              <a:t>:</a:t>
            </a:r>
          </a:p>
          <a:p>
            <a:pPr>
              <a:buClrTx/>
              <a:buFont typeface="Wingdings" pitchFamily="2" charset="2"/>
              <a:buChar char="ü"/>
            </a:pPr>
            <a:r>
              <a:rPr lang="en-GB" sz="2200" dirty="0" err="1">
                <a:latin typeface="Gill Sans MT" panose="020B0502020104020203" pitchFamily="34" charset="77"/>
              </a:rPr>
              <a:t>kontaktna</a:t>
            </a:r>
            <a:r>
              <a:rPr lang="en-GB" sz="2200" dirty="0">
                <a:latin typeface="Gill Sans MT" panose="020B0502020104020203" pitchFamily="34" charset="77"/>
              </a:rPr>
              <a:t> </a:t>
            </a:r>
            <a:r>
              <a:rPr lang="en-GB" sz="2200" dirty="0" err="1">
                <a:latin typeface="Gill Sans MT" panose="020B0502020104020203" pitchFamily="34" charset="77"/>
              </a:rPr>
              <a:t>funkcija</a:t>
            </a:r>
            <a:r>
              <a:rPr lang="en-GB" sz="2200" dirty="0">
                <a:latin typeface="Gill Sans MT" panose="020B0502020104020203" pitchFamily="34" charset="77"/>
              </a:rPr>
              <a:t> (u </a:t>
            </a:r>
            <a:r>
              <a:rPr lang="en-GB" sz="2200" dirty="0" err="1">
                <a:latin typeface="Gill Sans MT" panose="020B0502020104020203" pitchFamily="34" charset="77"/>
              </a:rPr>
              <a:t>vreme</a:t>
            </a:r>
            <a:r>
              <a:rPr lang="en-GB" sz="2200" dirty="0">
                <a:latin typeface="Gill Sans MT" panose="020B0502020104020203" pitchFamily="34" charset="77"/>
              </a:rPr>
              <a:t> </a:t>
            </a:r>
            <a:r>
              <a:rPr lang="en-GB" sz="2200" dirty="0" err="1">
                <a:latin typeface="Gill Sans MT" panose="020B0502020104020203" pitchFamily="34" charset="77"/>
              </a:rPr>
              <a:t>trajanja</a:t>
            </a:r>
            <a:r>
              <a:rPr lang="en-GB" sz="2200" dirty="0">
                <a:latin typeface="Gill Sans MT" panose="020B0502020104020203" pitchFamily="34" charset="77"/>
              </a:rPr>
              <a:t> </a:t>
            </a:r>
            <a:r>
              <a:rPr lang="en-GB" sz="2200" dirty="0" err="1">
                <a:latin typeface="Gill Sans MT" panose="020B0502020104020203" pitchFamily="34" charset="77"/>
              </a:rPr>
              <a:t>sajamskog</a:t>
            </a:r>
            <a:r>
              <a:rPr lang="en-GB" sz="2200" dirty="0">
                <a:latin typeface="Gill Sans MT" panose="020B0502020104020203" pitchFamily="34" charset="77"/>
              </a:rPr>
              <a:t> </a:t>
            </a:r>
            <a:r>
              <a:rPr lang="en-GB" sz="2200" dirty="0" err="1">
                <a:latin typeface="Gill Sans MT" panose="020B0502020104020203" pitchFamily="34" charset="77"/>
              </a:rPr>
              <a:t>nastupa</a:t>
            </a:r>
            <a:r>
              <a:rPr lang="en-GB" sz="2200" dirty="0">
                <a:latin typeface="Gill Sans MT" panose="020B0502020104020203" pitchFamily="34" charset="77"/>
              </a:rPr>
              <a:t> </a:t>
            </a:r>
            <a:r>
              <a:rPr lang="en-GB" sz="2200" dirty="0" err="1">
                <a:latin typeface="Gill Sans MT" panose="020B0502020104020203" pitchFamily="34" charset="77"/>
              </a:rPr>
              <a:t>omogućava</a:t>
            </a:r>
            <a:r>
              <a:rPr lang="en-GB" sz="2200" dirty="0">
                <a:latin typeface="Gill Sans MT" panose="020B0502020104020203" pitchFamily="34" charset="77"/>
              </a:rPr>
              <a:t> se da se </a:t>
            </a:r>
            <a:r>
              <a:rPr lang="en-GB" sz="2200" dirty="0" err="1">
                <a:latin typeface="Gill Sans MT" panose="020B0502020104020203" pitchFamily="34" charset="77"/>
              </a:rPr>
              <a:t>na</a:t>
            </a:r>
            <a:r>
              <a:rPr lang="en-GB" sz="2200" dirty="0">
                <a:latin typeface="Gill Sans MT" panose="020B0502020104020203" pitchFamily="34" charset="77"/>
              </a:rPr>
              <a:t> </a:t>
            </a:r>
            <a:r>
              <a:rPr lang="en-GB" sz="2200" dirty="0" err="1">
                <a:latin typeface="Gill Sans MT" panose="020B0502020104020203" pitchFamily="34" charset="77"/>
              </a:rPr>
              <a:t>jednom</a:t>
            </a:r>
            <a:r>
              <a:rPr lang="en-GB" sz="2200" dirty="0">
                <a:latin typeface="Gill Sans MT" panose="020B0502020104020203" pitchFamily="34" charset="77"/>
              </a:rPr>
              <a:t> </a:t>
            </a:r>
            <a:r>
              <a:rPr lang="en-GB" sz="2200" dirty="0" err="1">
                <a:latin typeface="Gill Sans MT" panose="020B0502020104020203" pitchFamily="34" charset="77"/>
              </a:rPr>
              <a:t>mestu</a:t>
            </a:r>
            <a:r>
              <a:rPr lang="en-GB" sz="2200" dirty="0">
                <a:latin typeface="Gill Sans MT" panose="020B0502020104020203" pitchFamily="34" charset="77"/>
              </a:rPr>
              <a:t> </a:t>
            </a:r>
            <a:r>
              <a:rPr lang="en-GB" sz="2200" dirty="0" err="1">
                <a:latin typeface="Gill Sans MT" panose="020B0502020104020203" pitchFamily="34" charset="77"/>
              </a:rPr>
              <a:t>uspostavi</a:t>
            </a:r>
            <a:r>
              <a:rPr lang="en-GB" sz="2200" dirty="0">
                <a:latin typeface="Gill Sans MT" panose="020B0502020104020203" pitchFamily="34" charset="77"/>
              </a:rPr>
              <a:t> </a:t>
            </a:r>
            <a:r>
              <a:rPr lang="en-GB" sz="2200" dirty="0" err="1">
                <a:latin typeface="Gill Sans MT" panose="020B0502020104020203" pitchFamily="34" charset="77"/>
              </a:rPr>
              <a:t>kontakt</a:t>
            </a:r>
            <a:r>
              <a:rPr lang="en-GB" sz="2200" dirty="0">
                <a:latin typeface="Gill Sans MT" panose="020B0502020104020203" pitchFamily="34" charset="77"/>
              </a:rPr>
              <a:t> </a:t>
            </a:r>
            <a:r>
              <a:rPr lang="en-GB" sz="2200" dirty="0" err="1">
                <a:latin typeface="Gill Sans MT" panose="020B0502020104020203" pitchFamily="34" charset="77"/>
              </a:rPr>
              <a:t>sa</a:t>
            </a:r>
            <a:r>
              <a:rPr lang="en-GB" sz="2200" dirty="0">
                <a:latin typeface="Gill Sans MT" panose="020B0502020104020203" pitchFamily="34" charset="77"/>
              </a:rPr>
              <a:t> </a:t>
            </a:r>
            <a:r>
              <a:rPr lang="en-GB" sz="2200" dirty="0" err="1">
                <a:latin typeface="Gill Sans MT" panose="020B0502020104020203" pitchFamily="34" charset="77"/>
              </a:rPr>
              <a:t>različitim</a:t>
            </a:r>
            <a:r>
              <a:rPr lang="en-GB" sz="2200" dirty="0">
                <a:latin typeface="Gill Sans MT" panose="020B0502020104020203" pitchFamily="34" charset="77"/>
              </a:rPr>
              <a:t> </a:t>
            </a:r>
            <a:r>
              <a:rPr lang="en-GB" sz="2200" dirty="0" err="1">
                <a:latin typeface="Gill Sans MT" panose="020B0502020104020203" pitchFamily="34" charset="77"/>
              </a:rPr>
              <a:t>ciljnim</a:t>
            </a:r>
            <a:r>
              <a:rPr lang="en-GB" sz="2200" dirty="0">
                <a:latin typeface="Gill Sans MT" panose="020B0502020104020203" pitchFamily="34" charset="77"/>
              </a:rPr>
              <a:t> </a:t>
            </a:r>
            <a:r>
              <a:rPr lang="en-GB" sz="2200" dirty="0" err="1">
                <a:latin typeface="Gill Sans MT" panose="020B0502020104020203" pitchFamily="34" charset="77"/>
              </a:rPr>
              <a:t>grupama</a:t>
            </a:r>
            <a:r>
              <a:rPr lang="en-GB" sz="2200" dirty="0">
                <a:latin typeface="Gill Sans MT" panose="020B0502020104020203" pitchFamily="34" charset="77"/>
              </a:rPr>
              <a:t> </a:t>
            </a:r>
            <a:r>
              <a:rPr lang="en-GB" sz="2200" dirty="0" err="1">
                <a:latin typeface="Gill Sans MT" panose="020B0502020104020203" pitchFamily="34" charset="77"/>
              </a:rPr>
              <a:t>javnosti</a:t>
            </a:r>
            <a:r>
              <a:rPr lang="en-GB" sz="2200" dirty="0">
                <a:latin typeface="Gill Sans MT" panose="020B0502020104020203" pitchFamily="34" charset="77"/>
              </a:rPr>
              <a:t>),</a:t>
            </a:r>
          </a:p>
          <a:p>
            <a:pPr>
              <a:buClrTx/>
              <a:buFont typeface="Wingdings" pitchFamily="2" charset="2"/>
              <a:buChar char="ü"/>
            </a:pPr>
            <a:r>
              <a:rPr lang="en-GB" sz="2200" dirty="0" err="1">
                <a:latin typeface="Gill Sans MT" panose="020B0502020104020203" pitchFamily="34" charset="77"/>
              </a:rPr>
              <a:t>promotivna</a:t>
            </a:r>
            <a:r>
              <a:rPr lang="en-GB" sz="2200" dirty="0">
                <a:latin typeface="Gill Sans MT" panose="020B0502020104020203" pitchFamily="34" charset="77"/>
              </a:rPr>
              <a:t> </a:t>
            </a:r>
            <a:r>
              <a:rPr lang="en-GB" sz="2200" dirty="0" err="1">
                <a:latin typeface="Gill Sans MT" panose="020B0502020104020203" pitchFamily="34" charset="77"/>
              </a:rPr>
              <a:t>funkcija</a:t>
            </a:r>
            <a:r>
              <a:rPr lang="en-GB" sz="2200" dirty="0">
                <a:latin typeface="Gill Sans MT" panose="020B0502020104020203" pitchFamily="34" charset="77"/>
              </a:rPr>
              <a:t> (</a:t>
            </a:r>
            <a:r>
              <a:rPr lang="en-GB" sz="2200" dirty="0" err="1">
                <a:latin typeface="Gill Sans MT" panose="020B0502020104020203" pitchFamily="34" charset="77"/>
              </a:rPr>
              <a:t>promotivne</a:t>
            </a:r>
            <a:r>
              <a:rPr lang="en-GB" sz="2200" dirty="0">
                <a:latin typeface="Gill Sans MT" panose="020B0502020104020203" pitchFamily="34" charset="77"/>
              </a:rPr>
              <a:t> </a:t>
            </a:r>
            <a:r>
              <a:rPr lang="en-GB" sz="2200" dirty="0" err="1">
                <a:latin typeface="Gill Sans MT" panose="020B0502020104020203" pitchFamily="34" charset="77"/>
              </a:rPr>
              <a:t>aktivnosti</a:t>
            </a:r>
            <a:r>
              <a:rPr lang="en-GB" sz="2200" dirty="0">
                <a:latin typeface="Gill Sans MT" panose="020B0502020104020203" pitchFamily="34" charset="77"/>
              </a:rPr>
              <a:t> se </a:t>
            </a:r>
            <a:r>
              <a:rPr lang="en-GB" sz="2200" dirty="0" err="1">
                <a:latin typeface="Gill Sans MT" panose="020B0502020104020203" pitchFamily="34" charset="77"/>
              </a:rPr>
              <a:t>realizuju</a:t>
            </a:r>
            <a:r>
              <a:rPr lang="en-GB" sz="2200" dirty="0">
                <a:latin typeface="Gill Sans MT" panose="020B0502020104020203" pitchFamily="34" charset="77"/>
              </a:rPr>
              <a:t> pre i u </a:t>
            </a:r>
            <a:r>
              <a:rPr lang="en-GB" sz="2200" dirty="0" err="1">
                <a:latin typeface="Gill Sans MT" panose="020B0502020104020203" pitchFamily="34" charset="77"/>
              </a:rPr>
              <a:t>toku</a:t>
            </a:r>
            <a:r>
              <a:rPr lang="en-GB" sz="2200" dirty="0">
                <a:latin typeface="Gill Sans MT" panose="020B0502020104020203" pitchFamily="34" charset="77"/>
              </a:rPr>
              <a:t> </a:t>
            </a:r>
            <a:r>
              <a:rPr lang="en-GB" sz="2200" dirty="0" err="1">
                <a:latin typeface="Gill Sans MT" panose="020B0502020104020203" pitchFamily="34" charset="77"/>
              </a:rPr>
              <a:t>sajamskog</a:t>
            </a:r>
            <a:r>
              <a:rPr lang="en-GB" sz="2200" dirty="0">
                <a:latin typeface="Gill Sans MT" panose="020B0502020104020203" pitchFamily="34" charset="77"/>
              </a:rPr>
              <a:t> </a:t>
            </a:r>
            <a:r>
              <a:rPr lang="en-GB" sz="2200" dirty="0" err="1">
                <a:latin typeface="Gill Sans MT" panose="020B0502020104020203" pitchFamily="34" charset="77"/>
              </a:rPr>
              <a:t>nastupa</a:t>
            </a:r>
            <a:r>
              <a:rPr lang="en-GB" sz="2200" dirty="0">
                <a:latin typeface="Gill Sans MT" panose="020B0502020104020203" pitchFamily="34" charset="77"/>
              </a:rPr>
              <a:t>, a </a:t>
            </a:r>
            <a:r>
              <a:rPr lang="en-GB" sz="2200" dirty="0" err="1">
                <a:latin typeface="Gill Sans MT" panose="020B0502020104020203" pitchFamily="34" charset="77"/>
              </a:rPr>
              <a:t>cilj</a:t>
            </a:r>
            <a:r>
              <a:rPr lang="en-GB" sz="2200" dirty="0">
                <a:latin typeface="Gill Sans MT" panose="020B0502020104020203" pitchFamily="34" charset="77"/>
              </a:rPr>
              <a:t> je </a:t>
            </a:r>
            <a:r>
              <a:rPr lang="en-GB" sz="2200" dirty="0" err="1">
                <a:latin typeface="Gill Sans MT" panose="020B0502020104020203" pitchFamily="34" charset="77"/>
              </a:rPr>
              <a:t>privlačenje</a:t>
            </a:r>
            <a:r>
              <a:rPr lang="en-GB" sz="2200" dirty="0">
                <a:latin typeface="Gill Sans MT" panose="020B0502020104020203" pitchFamily="34" charset="77"/>
              </a:rPr>
              <a:t> </a:t>
            </a:r>
            <a:r>
              <a:rPr lang="en-GB" sz="2200" dirty="0" err="1">
                <a:latin typeface="Gill Sans MT" panose="020B0502020104020203" pitchFamily="34" charset="77"/>
              </a:rPr>
              <a:t>pažnje</a:t>
            </a:r>
            <a:r>
              <a:rPr lang="en-GB" sz="2200" dirty="0">
                <a:latin typeface="Gill Sans MT" panose="020B0502020104020203" pitchFamily="34" charset="77"/>
              </a:rPr>
              <a:t>, </a:t>
            </a:r>
            <a:r>
              <a:rPr lang="en-GB" sz="2200" dirty="0" err="1">
                <a:latin typeface="Gill Sans MT" panose="020B0502020104020203" pitchFamily="34" charset="77"/>
              </a:rPr>
              <a:t>informisanje</a:t>
            </a:r>
            <a:r>
              <a:rPr lang="en-GB" sz="2200" dirty="0">
                <a:latin typeface="Gill Sans MT" panose="020B0502020104020203" pitchFamily="34" charset="77"/>
              </a:rPr>
              <a:t>, </a:t>
            </a:r>
            <a:r>
              <a:rPr lang="en-GB" sz="2200" dirty="0" err="1">
                <a:latin typeface="Gill Sans MT" panose="020B0502020104020203" pitchFamily="34" charset="77"/>
              </a:rPr>
              <a:t>edukacija</a:t>
            </a:r>
            <a:r>
              <a:rPr lang="en-GB" sz="2200" dirty="0">
                <a:latin typeface="Gill Sans MT" panose="020B0502020104020203" pitchFamily="34" charset="77"/>
              </a:rPr>
              <a:t> i </a:t>
            </a:r>
            <a:r>
              <a:rPr lang="en-GB" sz="2200" dirty="0" err="1">
                <a:latin typeface="Gill Sans MT" panose="020B0502020104020203" pitchFamily="34" charset="77"/>
              </a:rPr>
              <a:t>dr.</a:t>
            </a:r>
            <a:r>
              <a:rPr lang="en-GB" sz="2200" dirty="0">
                <a:latin typeface="Gill Sans MT" panose="020B0502020104020203" pitchFamily="34" charset="77"/>
              </a:rPr>
              <a:t>),</a:t>
            </a:r>
          </a:p>
          <a:p>
            <a:pPr>
              <a:buClrTx/>
              <a:buFont typeface="Wingdings" pitchFamily="2" charset="2"/>
              <a:buChar char="ü"/>
            </a:pPr>
            <a:r>
              <a:rPr lang="en-GB" sz="2200" dirty="0" err="1">
                <a:latin typeface="Gill Sans MT" panose="020B0502020104020203" pitchFamily="34" charset="77"/>
              </a:rPr>
              <a:t>funkcija</a:t>
            </a:r>
            <a:r>
              <a:rPr lang="en-GB" sz="2200" dirty="0">
                <a:latin typeface="Gill Sans MT" panose="020B0502020104020203" pitchFamily="34" charset="77"/>
              </a:rPr>
              <a:t> </a:t>
            </a:r>
            <a:r>
              <a:rPr lang="en-GB" sz="2200" dirty="0" err="1">
                <a:latin typeface="Gill Sans MT" panose="020B0502020104020203" pitchFamily="34" charset="77"/>
              </a:rPr>
              <a:t>izgradnje</a:t>
            </a:r>
            <a:r>
              <a:rPr lang="en-GB" sz="2200" dirty="0">
                <a:latin typeface="Gill Sans MT" panose="020B0502020104020203" pitchFamily="34" charset="77"/>
              </a:rPr>
              <a:t> </a:t>
            </a:r>
            <a:r>
              <a:rPr lang="en-GB" sz="2200" dirty="0" err="1">
                <a:latin typeface="Gill Sans MT" panose="020B0502020104020203" pitchFamily="34" charset="77"/>
              </a:rPr>
              <a:t>korporativnog</a:t>
            </a:r>
            <a:r>
              <a:rPr lang="en-GB" sz="2200" dirty="0">
                <a:latin typeface="Gill Sans MT" panose="020B0502020104020203" pitchFamily="34" charset="77"/>
              </a:rPr>
              <a:t> </a:t>
            </a:r>
            <a:r>
              <a:rPr lang="en-GB" sz="2200" dirty="0" err="1">
                <a:latin typeface="Gill Sans MT" panose="020B0502020104020203" pitchFamily="34" charset="77"/>
              </a:rPr>
              <a:t>imidža</a:t>
            </a:r>
            <a:r>
              <a:rPr lang="en-GB" sz="2200" dirty="0">
                <a:latin typeface="Gill Sans MT" panose="020B0502020104020203" pitchFamily="34" charset="77"/>
              </a:rPr>
              <a:t> i </a:t>
            </a:r>
            <a:r>
              <a:rPr lang="en-GB" sz="2200" dirty="0" err="1">
                <a:latin typeface="Gill Sans MT" panose="020B0502020104020203" pitchFamily="34" charset="77"/>
              </a:rPr>
              <a:t>reputacije</a:t>
            </a:r>
            <a:r>
              <a:rPr lang="en-GB" sz="2200" dirty="0">
                <a:latin typeface="Gill Sans MT" panose="020B0502020104020203" pitchFamily="34" charset="77"/>
              </a:rPr>
              <a:t> (</a:t>
            </a:r>
            <a:r>
              <a:rPr lang="en-GB" sz="2200" dirty="0" err="1">
                <a:latin typeface="Gill Sans MT" panose="020B0502020104020203" pitchFamily="34" charset="77"/>
              </a:rPr>
              <a:t>na</a:t>
            </a:r>
            <a:r>
              <a:rPr lang="en-GB" sz="2200" dirty="0">
                <a:latin typeface="Gill Sans MT" panose="020B0502020104020203" pitchFamily="34" charset="77"/>
              </a:rPr>
              <a:t> </a:t>
            </a:r>
            <a:r>
              <a:rPr lang="en-GB" sz="2200" dirty="0" err="1">
                <a:latin typeface="Gill Sans MT" panose="020B0502020104020203" pitchFamily="34" charset="77"/>
              </a:rPr>
              <a:t>sajamskom</a:t>
            </a:r>
            <a:r>
              <a:rPr lang="en-GB" sz="2200" dirty="0">
                <a:latin typeface="Gill Sans MT" panose="020B0502020104020203" pitchFamily="34" charset="77"/>
              </a:rPr>
              <a:t> </a:t>
            </a:r>
            <a:r>
              <a:rPr lang="en-GB" sz="2200" dirty="0" err="1">
                <a:latin typeface="Gill Sans MT" panose="020B0502020104020203" pitchFamily="34" charset="77"/>
              </a:rPr>
              <a:t>nastupu</a:t>
            </a:r>
            <a:r>
              <a:rPr lang="en-GB" sz="2200" dirty="0">
                <a:latin typeface="Gill Sans MT" panose="020B0502020104020203" pitchFamily="34" charset="77"/>
              </a:rPr>
              <a:t> se </a:t>
            </a:r>
            <a:r>
              <a:rPr lang="en-GB" sz="2200" dirty="0" err="1">
                <a:latin typeface="Gill Sans MT" panose="020B0502020104020203" pitchFamily="34" charset="77"/>
              </a:rPr>
              <a:t>može</a:t>
            </a:r>
            <a:r>
              <a:rPr lang="en-GB" sz="2200" dirty="0">
                <a:latin typeface="Gill Sans MT" panose="020B0502020104020203" pitchFamily="34" charset="77"/>
              </a:rPr>
              <a:t> </a:t>
            </a:r>
            <a:r>
              <a:rPr lang="en-GB" sz="2200" dirty="0" err="1">
                <a:latin typeface="Gill Sans MT" panose="020B0502020104020203" pitchFamily="34" charset="77"/>
              </a:rPr>
              <a:t>steći</a:t>
            </a:r>
            <a:r>
              <a:rPr lang="en-GB" sz="2200" dirty="0">
                <a:latin typeface="Gill Sans MT" panose="020B0502020104020203" pitchFamily="34" charset="77"/>
              </a:rPr>
              <a:t> </a:t>
            </a:r>
            <a:r>
              <a:rPr lang="en-GB" sz="2200" dirty="0" err="1">
                <a:latin typeface="Gill Sans MT" panose="020B0502020104020203" pitchFamily="34" charset="77"/>
              </a:rPr>
              <a:t>prava</a:t>
            </a:r>
            <a:r>
              <a:rPr lang="en-GB" sz="2200" dirty="0">
                <a:latin typeface="Gill Sans MT" panose="020B0502020104020203" pitchFamily="34" charset="77"/>
              </a:rPr>
              <a:t> </a:t>
            </a:r>
            <a:r>
              <a:rPr lang="en-GB" sz="2200" dirty="0" err="1">
                <a:latin typeface="Gill Sans MT" panose="020B0502020104020203" pitchFamily="34" charset="77"/>
              </a:rPr>
              <a:t>slika</a:t>
            </a:r>
            <a:r>
              <a:rPr lang="en-GB" sz="2200" dirty="0">
                <a:latin typeface="Gill Sans MT" panose="020B0502020104020203" pitchFamily="34" charset="77"/>
              </a:rPr>
              <a:t> o </a:t>
            </a:r>
            <a:r>
              <a:rPr lang="en-GB" sz="2200" dirty="0" err="1">
                <a:latin typeface="Gill Sans MT" panose="020B0502020104020203" pitchFamily="34" charset="77"/>
              </a:rPr>
              <a:t>organizaciji</a:t>
            </a:r>
            <a:r>
              <a:rPr lang="en-GB" sz="2200" dirty="0">
                <a:latin typeface="Gill Sans MT" panose="020B0502020104020203" pitchFamily="34" charset="77"/>
              </a:rPr>
              <a:t>/</a:t>
            </a:r>
            <a:r>
              <a:rPr lang="en-GB" sz="2200" dirty="0" err="1">
                <a:latin typeface="Gill Sans MT" panose="020B0502020104020203" pitchFamily="34" charset="77"/>
              </a:rPr>
              <a:t>destinaciji</a:t>
            </a:r>
            <a:r>
              <a:rPr lang="en-GB" sz="2200" dirty="0">
                <a:latin typeface="Gill Sans MT" panose="020B0502020104020203" pitchFamily="34" charset="77"/>
              </a:rPr>
              <a:t>), </a:t>
            </a:r>
          </a:p>
          <a:p>
            <a:pPr>
              <a:buClrTx/>
              <a:buFont typeface="Wingdings" pitchFamily="2" charset="2"/>
              <a:buChar char="ü"/>
            </a:pPr>
            <a:r>
              <a:rPr lang="en-GB" sz="2200" dirty="0" err="1">
                <a:latin typeface="Gill Sans MT" panose="020B0502020104020203" pitchFamily="34" charset="77"/>
              </a:rPr>
              <a:t>funkcija</a:t>
            </a:r>
            <a:r>
              <a:rPr lang="en-GB" sz="2200" dirty="0">
                <a:latin typeface="Gill Sans MT" panose="020B0502020104020203" pitchFamily="34" charset="77"/>
              </a:rPr>
              <a:t> </a:t>
            </a:r>
            <a:r>
              <a:rPr lang="en-GB" sz="2200" dirty="0" err="1">
                <a:latin typeface="Gill Sans MT" panose="020B0502020104020203" pitchFamily="34" charset="77"/>
              </a:rPr>
              <a:t>realizacije</a:t>
            </a:r>
            <a:r>
              <a:rPr lang="en-GB" sz="2200" dirty="0">
                <a:latin typeface="Gill Sans MT" panose="020B0502020104020203" pitchFamily="34" charset="77"/>
              </a:rPr>
              <a:t> </a:t>
            </a:r>
            <a:r>
              <a:rPr lang="en-GB" sz="2200" dirty="0" err="1">
                <a:latin typeface="Gill Sans MT" panose="020B0502020104020203" pitchFamily="34" charset="77"/>
              </a:rPr>
              <a:t>poslovnih</a:t>
            </a:r>
            <a:r>
              <a:rPr lang="en-GB" sz="2200" dirty="0">
                <a:latin typeface="Gill Sans MT" panose="020B0502020104020203" pitchFamily="34" charset="77"/>
              </a:rPr>
              <a:t> </a:t>
            </a:r>
            <a:r>
              <a:rPr lang="en-GB" sz="2200" dirty="0" err="1">
                <a:latin typeface="Gill Sans MT" panose="020B0502020104020203" pitchFamily="34" charset="77"/>
              </a:rPr>
              <a:t>ciljeva</a:t>
            </a:r>
            <a:r>
              <a:rPr lang="en-GB" sz="2200" dirty="0">
                <a:latin typeface="Gill Sans MT" panose="020B0502020104020203" pitchFamily="34" charset="77"/>
              </a:rPr>
              <a:t> (</a:t>
            </a:r>
            <a:r>
              <a:rPr lang="en-GB" sz="2200" dirty="0" err="1">
                <a:latin typeface="Gill Sans MT" panose="020B0502020104020203" pitchFamily="34" charset="77"/>
              </a:rPr>
              <a:t>sajam</a:t>
            </a:r>
            <a:r>
              <a:rPr lang="en-GB" sz="2200" dirty="0">
                <a:latin typeface="Gill Sans MT" panose="020B0502020104020203" pitchFamily="34" charset="77"/>
              </a:rPr>
              <a:t> je </a:t>
            </a:r>
            <a:r>
              <a:rPr lang="en-GB" sz="2200" dirty="0" err="1">
                <a:latin typeface="Gill Sans MT" panose="020B0502020104020203" pitchFamily="34" charset="77"/>
              </a:rPr>
              <a:t>prilika</a:t>
            </a:r>
            <a:r>
              <a:rPr lang="en-GB" sz="2200" dirty="0">
                <a:latin typeface="Gill Sans MT" panose="020B0502020104020203" pitchFamily="34" charset="77"/>
              </a:rPr>
              <a:t> da se </a:t>
            </a:r>
            <a:r>
              <a:rPr lang="en-GB" sz="2200" dirty="0" err="1">
                <a:latin typeface="Gill Sans MT" panose="020B0502020104020203" pitchFamily="34" charset="77"/>
              </a:rPr>
              <a:t>prodaju</a:t>
            </a:r>
            <a:r>
              <a:rPr lang="en-GB" sz="2200" dirty="0">
                <a:latin typeface="Gill Sans MT" panose="020B0502020104020203" pitchFamily="34" charset="77"/>
              </a:rPr>
              <a:t> </a:t>
            </a:r>
            <a:r>
              <a:rPr lang="en-GB" sz="2200" dirty="0" err="1">
                <a:latin typeface="Gill Sans MT" panose="020B0502020104020203" pitchFamily="34" charset="77"/>
              </a:rPr>
              <a:t>turistički</a:t>
            </a:r>
            <a:r>
              <a:rPr lang="en-GB" sz="2200" dirty="0">
                <a:latin typeface="Gill Sans MT" panose="020B0502020104020203" pitchFamily="34" charset="77"/>
              </a:rPr>
              <a:t> </a:t>
            </a:r>
            <a:r>
              <a:rPr lang="en-GB" sz="2200" dirty="0" err="1">
                <a:latin typeface="Gill Sans MT" panose="020B0502020104020203" pitchFamily="34" charset="77"/>
              </a:rPr>
              <a:t>aranžmani</a:t>
            </a:r>
            <a:r>
              <a:rPr lang="en-GB" sz="2200" dirty="0">
                <a:latin typeface="Gill Sans MT" panose="020B0502020104020203" pitchFamily="34" charset="77"/>
              </a:rPr>
              <a:t>, </a:t>
            </a:r>
            <a:r>
              <a:rPr lang="en-GB" sz="2200" dirty="0" err="1">
                <a:latin typeface="Gill Sans MT" panose="020B0502020104020203" pitchFamily="34" charset="77"/>
              </a:rPr>
              <a:t>avio</a:t>
            </a:r>
            <a:r>
              <a:rPr lang="en-GB" sz="2200" dirty="0">
                <a:latin typeface="Gill Sans MT" panose="020B0502020104020203" pitchFamily="34" charset="77"/>
              </a:rPr>
              <a:t> </a:t>
            </a:r>
            <a:r>
              <a:rPr lang="en-GB" sz="2200" dirty="0" err="1">
                <a:latin typeface="Gill Sans MT" panose="020B0502020104020203" pitchFamily="34" charset="77"/>
              </a:rPr>
              <a:t>karte</a:t>
            </a:r>
            <a:r>
              <a:rPr lang="en-GB" sz="2200" dirty="0">
                <a:latin typeface="Gill Sans MT" panose="020B0502020104020203" pitchFamily="34" charset="77"/>
              </a:rPr>
              <a:t>, da se </a:t>
            </a:r>
            <a:r>
              <a:rPr lang="en-GB" sz="2200" dirty="0" err="1">
                <a:latin typeface="Gill Sans MT" panose="020B0502020104020203" pitchFamily="34" charset="77"/>
              </a:rPr>
              <a:t>sklapaju</a:t>
            </a:r>
            <a:r>
              <a:rPr lang="en-GB" sz="2200" dirty="0">
                <a:latin typeface="Gill Sans MT" panose="020B0502020104020203" pitchFamily="34" charset="77"/>
              </a:rPr>
              <a:t> </a:t>
            </a:r>
            <a:r>
              <a:rPr lang="en-GB" sz="2200" dirty="0" err="1">
                <a:latin typeface="Gill Sans MT" panose="020B0502020104020203" pitchFamily="34" charset="77"/>
              </a:rPr>
              <a:t>komercijalni</a:t>
            </a:r>
            <a:r>
              <a:rPr lang="en-GB" sz="2200" dirty="0">
                <a:latin typeface="Gill Sans MT" panose="020B0502020104020203" pitchFamily="34" charset="77"/>
              </a:rPr>
              <a:t> </a:t>
            </a:r>
            <a:r>
              <a:rPr lang="en-GB" sz="2200" dirty="0" err="1">
                <a:latin typeface="Gill Sans MT" panose="020B0502020104020203" pitchFamily="34" charset="77"/>
              </a:rPr>
              <a:t>ugovori</a:t>
            </a:r>
            <a:r>
              <a:rPr lang="en-GB" sz="2200" dirty="0">
                <a:latin typeface="Gill Sans MT" panose="020B0502020104020203" pitchFamily="34" charset="77"/>
              </a:rPr>
              <a:t>, </a:t>
            </a:r>
            <a:r>
              <a:rPr lang="en-GB" sz="2200" dirty="0" err="1">
                <a:latin typeface="Gill Sans MT" panose="020B0502020104020203" pitchFamily="34" charset="77"/>
              </a:rPr>
              <a:t>ugovori</a:t>
            </a:r>
            <a:r>
              <a:rPr lang="en-GB" sz="2200" dirty="0">
                <a:latin typeface="Gill Sans MT" panose="020B0502020104020203" pitchFamily="34" charset="77"/>
              </a:rPr>
              <a:t> o </a:t>
            </a:r>
            <a:r>
              <a:rPr lang="en-GB" sz="2200" dirty="0" err="1">
                <a:latin typeface="Gill Sans MT" panose="020B0502020104020203" pitchFamily="34" charset="77"/>
              </a:rPr>
              <a:t>poslovnoj</a:t>
            </a:r>
            <a:r>
              <a:rPr lang="en-GB" sz="2200" dirty="0">
                <a:latin typeface="Gill Sans MT" panose="020B0502020104020203" pitchFamily="34" charset="77"/>
              </a:rPr>
              <a:t> </a:t>
            </a:r>
            <a:r>
              <a:rPr lang="en-GB" sz="2200" dirty="0" err="1">
                <a:latin typeface="Gill Sans MT" panose="020B0502020104020203" pitchFamily="34" charset="77"/>
              </a:rPr>
              <a:t>saradnji</a:t>
            </a:r>
            <a:r>
              <a:rPr lang="en-GB" sz="2200" dirty="0">
                <a:latin typeface="Gill Sans MT" panose="020B0502020104020203" pitchFamily="34" charset="77"/>
              </a:rPr>
              <a:t> i sl.),</a:t>
            </a:r>
          </a:p>
          <a:p>
            <a:pPr>
              <a:buClrTx/>
              <a:buFont typeface="Wingdings" pitchFamily="2" charset="2"/>
              <a:buChar char="ü"/>
            </a:pPr>
            <a:r>
              <a:rPr lang="en-GB" sz="2200" dirty="0" err="1">
                <a:latin typeface="Gill Sans MT" panose="020B0502020104020203" pitchFamily="34" charset="77"/>
              </a:rPr>
              <a:t>funkcija</a:t>
            </a:r>
            <a:r>
              <a:rPr lang="en-GB" sz="2200" dirty="0">
                <a:latin typeface="Gill Sans MT" panose="020B0502020104020203" pitchFamily="34" charset="77"/>
              </a:rPr>
              <a:t> </a:t>
            </a:r>
            <a:r>
              <a:rPr lang="en-GB" sz="2200" dirty="0" err="1">
                <a:latin typeface="Gill Sans MT" panose="020B0502020104020203" pitchFamily="34" charset="77"/>
              </a:rPr>
              <a:t>uspostavljanja</a:t>
            </a:r>
            <a:r>
              <a:rPr lang="en-GB" sz="2200" dirty="0">
                <a:latin typeface="Gill Sans MT" panose="020B0502020104020203" pitchFamily="34" charset="77"/>
              </a:rPr>
              <a:t> </a:t>
            </a:r>
            <a:r>
              <a:rPr lang="en-GB" sz="2200" dirty="0" err="1">
                <a:latin typeface="Gill Sans MT" panose="020B0502020104020203" pitchFamily="34" charset="77"/>
              </a:rPr>
              <a:t>dvosmerne</a:t>
            </a:r>
            <a:r>
              <a:rPr lang="en-GB" sz="2200" dirty="0">
                <a:latin typeface="Gill Sans MT" panose="020B0502020104020203" pitchFamily="34" charset="77"/>
              </a:rPr>
              <a:t> </a:t>
            </a:r>
            <a:r>
              <a:rPr lang="en-GB" sz="2200" dirty="0" err="1">
                <a:latin typeface="Gill Sans MT" panose="020B0502020104020203" pitchFamily="34" charset="77"/>
              </a:rPr>
              <a:t>komunikacije</a:t>
            </a:r>
            <a:r>
              <a:rPr lang="en-GB" sz="2200" dirty="0">
                <a:latin typeface="Gill Sans MT" panose="020B0502020104020203" pitchFamily="34" charset="77"/>
              </a:rPr>
              <a:t> (u </a:t>
            </a:r>
            <a:r>
              <a:rPr lang="en-GB" sz="2200" dirty="0" err="1">
                <a:latin typeface="Gill Sans MT" panose="020B0502020104020203" pitchFamily="34" charset="77"/>
              </a:rPr>
              <a:t>okviru</a:t>
            </a:r>
            <a:r>
              <a:rPr lang="en-GB" sz="2200" dirty="0">
                <a:latin typeface="Gill Sans MT" panose="020B0502020104020203" pitchFamily="34" charset="77"/>
              </a:rPr>
              <a:t> </a:t>
            </a:r>
            <a:r>
              <a:rPr lang="en-GB" sz="2200" dirty="0" err="1">
                <a:latin typeface="Gill Sans MT" panose="020B0502020104020203" pitchFamily="34" charset="77"/>
              </a:rPr>
              <a:t>sajamskog</a:t>
            </a:r>
            <a:r>
              <a:rPr lang="en-GB" sz="2200" dirty="0">
                <a:latin typeface="Gill Sans MT" panose="020B0502020104020203" pitchFamily="34" charset="77"/>
              </a:rPr>
              <a:t> </a:t>
            </a:r>
            <a:r>
              <a:rPr lang="en-GB" sz="2200" dirty="0" err="1">
                <a:latin typeface="Gill Sans MT" panose="020B0502020104020203" pitchFamily="34" charset="77"/>
              </a:rPr>
              <a:t>nastupa</a:t>
            </a:r>
            <a:r>
              <a:rPr lang="en-GB" sz="2200" dirty="0">
                <a:latin typeface="Gill Sans MT" panose="020B0502020104020203" pitchFamily="34" charset="77"/>
              </a:rPr>
              <a:t>, </a:t>
            </a:r>
            <a:r>
              <a:rPr lang="en-GB" sz="2200" dirty="0" err="1">
                <a:latin typeface="Gill Sans MT" panose="020B0502020104020203" pitchFamily="34" charset="77"/>
              </a:rPr>
              <a:t>moguće</a:t>
            </a:r>
            <a:r>
              <a:rPr lang="en-GB" sz="2200" dirty="0">
                <a:latin typeface="Gill Sans MT" panose="020B0502020104020203" pitchFamily="34" charset="77"/>
              </a:rPr>
              <a:t> je </a:t>
            </a:r>
            <a:r>
              <a:rPr lang="en-GB" sz="2200" dirty="0" err="1">
                <a:latin typeface="Gill Sans MT" panose="020B0502020104020203" pitchFamily="34" charset="77"/>
              </a:rPr>
              <a:t>odgovoriti</a:t>
            </a:r>
            <a:r>
              <a:rPr lang="en-GB" sz="2200" dirty="0">
                <a:latin typeface="Gill Sans MT" panose="020B0502020104020203" pitchFamily="34" charset="77"/>
              </a:rPr>
              <a:t> </a:t>
            </a:r>
            <a:r>
              <a:rPr lang="en-GB" sz="2200" dirty="0" err="1">
                <a:latin typeface="Gill Sans MT" panose="020B0502020104020203" pitchFamily="34" charset="77"/>
              </a:rPr>
              <a:t>direktno</a:t>
            </a:r>
            <a:r>
              <a:rPr lang="en-GB" sz="2200" dirty="0">
                <a:latin typeface="Gill Sans MT" panose="020B0502020104020203" pitchFamily="34" charset="77"/>
              </a:rPr>
              <a:t> </a:t>
            </a:r>
            <a:r>
              <a:rPr lang="en-GB" sz="2200" dirty="0" err="1">
                <a:latin typeface="Gill Sans MT" panose="020B0502020104020203" pitchFamily="34" charset="77"/>
              </a:rPr>
              <a:t>na</a:t>
            </a:r>
            <a:r>
              <a:rPr lang="en-GB" sz="2200" dirty="0">
                <a:latin typeface="Gill Sans MT" panose="020B0502020104020203" pitchFamily="34" charset="77"/>
              </a:rPr>
              <a:t> </a:t>
            </a:r>
            <a:r>
              <a:rPr lang="en-GB" sz="2200" dirty="0" err="1">
                <a:latin typeface="Gill Sans MT" panose="020B0502020104020203" pitchFamily="34" charset="77"/>
              </a:rPr>
              <a:t>postavljena</a:t>
            </a:r>
            <a:r>
              <a:rPr lang="en-GB" sz="2200" dirty="0">
                <a:latin typeface="Gill Sans MT" panose="020B0502020104020203" pitchFamily="34" charset="77"/>
              </a:rPr>
              <a:t> </a:t>
            </a:r>
            <a:r>
              <a:rPr lang="en-GB" sz="2200" dirty="0" err="1">
                <a:latin typeface="Gill Sans MT" panose="020B0502020104020203" pitchFamily="34" charset="77"/>
              </a:rPr>
              <a:t>pitanja</a:t>
            </a:r>
            <a:r>
              <a:rPr lang="en-GB" sz="2200" dirty="0">
                <a:latin typeface="Gill Sans MT" panose="020B0502020104020203" pitchFamily="34" charset="77"/>
              </a:rPr>
              <a:t> </a:t>
            </a:r>
            <a:r>
              <a:rPr lang="en-GB" sz="2200" dirty="0" err="1">
                <a:latin typeface="Gill Sans MT" panose="020B0502020104020203" pitchFamily="34" charset="77"/>
              </a:rPr>
              <a:t>javnosti</a:t>
            </a:r>
            <a:r>
              <a:rPr lang="en-GB" sz="2200" dirty="0">
                <a:latin typeface="Gill Sans MT" panose="020B0502020104020203" pitchFamily="34" charset="77"/>
              </a:rPr>
              <a:t>, </a:t>
            </a:r>
            <a:r>
              <a:rPr lang="en-GB" sz="2200" dirty="0" err="1">
                <a:latin typeface="Gill Sans MT" panose="020B0502020104020203" pitchFamily="34" charset="77"/>
              </a:rPr>
              <a:t>čuti</a:t>
            </a:r>
            <a:r>
              <a:rPr lang="en-GB" sz="2200" dirty="0">
                <a:latin typeface="Gill Sans MT" panose="020B0502020104020203" pitchFamily="34" charset="77"/>
              </a:rPr>
              <a:t> </a:t>
            </a:r>
            <a:r>
              <a:rPr lang="en-GB" sz="2200" dirty="0" err="1">
                <a:latin typeface="Gill Sans MT" panose="020B0502020104020203" pitchFamily="34" charset="77"/>
              </a:rPr>
              <a:t>njihove</a:t>
            </a:r>
            <a:r>
              <a:rPr lang="en-GB" sz="2200" dirty="0">
                <a:latin typeface="Gill Sans MT" panose="020B0502020104020203" pitchFamily="34" charset="77"/>
              </a:rPr>
              <a:t> </a:t>
            </a:r>
            <a:r>
              <a:rPr lang="en-GB" sz="2200" dirty="0" err="1">
                <a:latin typeface="Gill Sans MT" panose="020B0502020104020203" pitchFamily="34" charset="77"/>
              </a:rPr>
              <a:t>primedbe</a:t>
            </a:r>
            <a:r>
              <a:rPr lang="en-GB" sz="2200" dirty="0">
                <a:latin typeface="Gill Sans MT" panose="020B0502020104020203" pitchFamily="34" charset="77"/>
              </a:rPr>
              <a:t> i </a:t>
            </a:r>
            <a:r>
              <a:rPr lang="en-GB" sz="2200" dirty="0" err="1">
                <a:latin typeface="Gill Sans MT" panose="020B0502020104020203" pitchFamily="34" charset="77"/>
              </a:rPr>
              <a:t>predloge</a:t>
            </a:r>
            <a:r>
              <a:rPr lang="en-GB" sz="2200" dirty="0">
                <a:latin typeface="Gill Sans MT" panose="020B0502020104020203" pitchFamily="34" charset="77"/>
              </a:rPr>
              <a:t>).</a:t>
            </a:r>
          </a:p>
          <a:p>
            <a:pPr>
              <a:buClrTx/>
              <a:buFont typeface="Wingdings" pitchFamily="2" charset="2"/>
              <a:buChar char="Ø"/>
            </a:pPr>
            <a:r>
              <a:rPr lang="en-GB" sz="2200" dirty="0">
                <a:latin typeface="Gill Sans MT" panose="020B0502020104020203" pitchFamily="34" charset="77"/>
              </a:rPr>
              <a:t>Kakav </a:t>
            </a:r>
            <a:r>
              <a:rPr lang="en-GB" sz="2200" dirty="0" err="1">
                <a:latin typeface="Gill Sans MT" panose="020B0502020104020203" pitchFamily="34" charset="77"/>
              </a:rPr>
              <a:t>utisak</a:t>
            </a:r>
            <a:r>
              <a:rPr lang="en-GB" sz="2200" dirty="0">
                <a:latin typeface="Gill Sans MT" panose="020B0502020104020203" pitchFamily="34" charset="77"/>
              </a:rPr>
              <a:t> </a:t>
            </a:r>
            <a:r>
              <a:rPr lang="en-GB" sz="2200" dirty="0" err="1">
                <a:latin typeface="Gill Sans MT" panose="020B0502020104020203" pitchFamily="34" charset="77"/>
              </a:rPr>
              <a:t>će</a:t>
            </a:r>
            <a:r>
              <a:rPr lang="en-GB" sz="2200" dirty="0">
                <a:latin typeface="Gill Sans MT" panose="020B0502020104020203" pitchFamily="34" charset="77"/>
              </a:rPr>
              <a:t> </a:t>
            </a:r>
            <a:r>
              <a:rPr lang="en-GB" sz="2200" dirty="0" err="1">
                <a:latin typeface="Gill Sans MT" panose="020B0502020104020203" pitchFamily="34" charset="77"/>
              </a:rPr>
              <a:t>javnost</a:t>
            </a:r>
            <a:r>
              <a:rPr lang="en-GB" sz="2200" dirty="0">
                <a:latin typeface="Gill Sans MT" panose="020B0502020104020203" pitchFamily="34" charset="77"/>
              </a:rPr>
              <a:t> </a:t>
            </a:r>
            <a:r>
              <a:rPr lang="en-GB" sz="2200" dirty="0" err="1">
                <a:latin typeface="Gill Sans MT" panose="020B0502020104020203" pitchFamily="34" charset="77"/>
              </a:rPr>
              <a:t>na</a:t>
            </a:r>
            <a:r>
              <a:rPr lang="en-GB" sz="2200" dirty="0">
                <a:latin typeface="Gill Sans MT" panose="020B0502020104020203" pitchFamily="34" charset="77"/>
              </a:rPr>
              <a:t> </a:t>
            </a:r>
            <a:r>
              <a:rPr lang="en-GB" sz="2200" dirty="0" err="1">
                <a:latin typeface="Gill Sans MT" panose="020B0502020104020203" pitchFamily="34" charset="77"/>
              </a:rPr>
              <a:t>sajmovima</a:t>
            </a:r>
            <a:r>
              <a:rPr lang="en-GB" sz="2200" dirty="0">
                <a:latin typeface="Gill Sans MT" panose="020B0502020104020203" pitchFamily="34" charset="77"/>
              </a:rPr>
              <a:t> </a:t>
            </a:r>
            <a:r>
              <a:rPr lang="en-GB" sz="2200" dirty="0" err="1">
                <a:latin typeface="Gill Sans MT" panose="020B0502020104020203" pitchFamily="34" charset="77"/>
              </a:rPr>
              <a:t>turizma</a:t>
            </a:r>
            <a:r>
              <a:rPr lang="en-GB" sz="2200" dirty="0">
                <a:latin typeface="Gill Sans MT" panose="020B0502020104020203" pitchFamily="34" charset="77"/>
              </a:rPr>
              <a:t> </a:t>
            </a:r>
            <a:r>
              <a:rPr lang="en-GB" sz="2200" dirty="0" err="1">
                <a:latin typeface="Gill Sans MT" panose="020B0502020104020203" pitchFamily="34" charset="77"/>
              </a:rPr>
              <a:t>steći</a:t>
            </a:r>
            <a:r>
              <a:rPr lang="en-GB" sz="2200" dirty="0">
                <a:latin typeface="Gill Sans MT" panose="020B0502020104020203" pitchFamily="34" charset="77"/>
              </a:rPr>
              <a:t> o </a:t>
            </a:r>
            <a:r>
              <a:rPr lang="en-GB" sz="2200" dirty="0" err="1">
                <a:latin typeface="Gill Sans MT" panose="020B0502020104020203" pitchFamily="34" charset="77"/>
              </a:rPr>
              <a:t>nekoj</a:t>
            </a:r>
            <a:r>
              <a:rPr lang="en-GB" sz="2200" dirty="0">
                <a:latin typeface="Gill Sans MT" panose="020B0502020104020203" pitchFamily="34" charset="77"/>
              </a:rPr>
              <a:t> </a:t>
            </a:r>
            <a:r>
              <a:rPr lang="en-GB" sz="2200" dirty="0" err="1">
                <a:latin typeface="Gill Sans MT" panose="020B0502020104020203" pitchFamily="34" charset="77"/>
              </a:rPr>
              <a:t>kompaniji</a:t>
            </a:r>
            <a:r>
              <a:rPr lang="en-GB" sz="2200" dirty="0">
                <a:latin typeface="Gill Sans MT" panose="020B0502020104020203" pitchFamily="34" charset="77"/>
              </a:rPr>
              <a:t>/</a:t>
            </a:r>
            <a:r>
              <a:rPr lang="en-GB" sz="2200" dirty="0" err="1">
                <a:latin typeface="Gill Sans MT" panose="020B0502020104020203" pitchFamily="34" charset="77"/>
              </a:rPr>
              <a:t>destinaciji</a:t>
            </a:r>
            <a:r>
              <a:rPr lang="en-GB" sz="2200" dirty="0">
                <a:latin typeface="Gill Sans MT" panose="020B0502020104020203" pitchFamily="34" charset="77"/>
              </a:rPr>
              <a:t> </a:t>
            </a:r>
            <a:r>
              <a:rPr lang="en-GB" sz="2200" dirty="0" err="1">
                <a:latin typeface="Gill Sans MT" panose="020B0502020104020203" pitchFamily="34" charset="77"/>
              </a:rPr>
              <a:t>zavisiće</a:t>
            </a:r>
            <a:r>
              <a:rPr lang="en-GB" sz="2200" dirty="0">
                <a:latin typeface="Gill Sans MT" panose="020B0502020104020203" pitchFamily="34" charset="77"/>
              </a:rPr>
              <a:t> od </a:t>
            </a:r>
            <a:r>
              <a:rPr lang="en-GB" sz="2200" dirty="0" err="1">
                <a:latin typeface="Gill Sans MT" panose="020B0502020104020203" pitchFamily="34" charset="77"/>
              </a:rPr>
              <a:t>velikog</a:t>
            </a:r>
            <a:r>
              <a:rPr lang="en-GB" sz="2200" dirty="0">
                <a:latin typeface="Gill Sans MT" panose="020B0502020104020203" pitchFamily="34" charset="77"/>
              </a:rPr>
              <a:t> </a:t>
            </a:r>
            <a:r>
              <a:rPr lang="en-GB" sz="2200" dirty="0" err="1">
                <a:latin typeface="Gill Sans MT" panose="020B0502020104020203" pitchFamily="34" charset="77"/>
              </a:rPr>
              <a:t>broja</a:t>
            </a:r>
            <a:r>
              <a:rPr lang="en-GB" sz="2200" dirty="0">
                <a:latin typeface="Gill Sans MT" panose="020B0502020104020203" pitchFamily="34" charset="77"/>
              </a:rPr>
              <a:t> </a:t>
            </a:r>
            <a:r>
              <a:rPr lang="en-GB" sz="2200" dirty="0" err="1">
                <a:latin typeface="Gill Sans MT" panose="020B0502020104020203" pitchFamily="34" charset="77"/>
              </a:rPr>
              <a:t>faktora</a:t>
            </a:r>
            <a:r>
              <a:rPr lang="en-GB" sz="2200" dirty="0">
                <a:latin typeface="Gill Sans MT" panose="020B0502020104020203" pitchFamily="34" charset="77"/>
              </a:rPr>
              <a:t>: </a:t>
            </a:r>
            <a:r>
              <a:rPr lang="en-GB" sz="2200" dirty="0" err="1">
                <a:latin typeface="Gill Sans MT" panose="020B0502020104020203" pitchFamily="34" charset="77"/>
              </a:rPr>
              <a:t>vizuelni</a:t>
            </a:r>
            <a:r>
              <a:rPr lang="en-GB" sz="2200" dirty="0">
                <a:latin typeface="Gill Sans MT" panose="020B0502020104020203" pitchFamily="34" charset="77"/>
              </a:rPr>
              <a:t> </a:t>
            </a:r>
            <a:r>
              <a:rPr lang="en-GB" sz="2200" dirty="0" err="1">
                <a:latin typeface="Gill Sans MT" panose="020B0502020104020203" pitchFamily="34" charset="77"/>
              </a:rPr>
              <a:t>izgled</a:t>
            </a:r>
            <a:r>
              <a:rPr lang="en-GB" sz="2200" dirty="0">
                <a:latin typeface="Gill Sans MT" panose="020B0502020104020203" pitchFamily="34" charset="77"/>
              </a:rPr>
              <a:t>, </a:t>
            </a:r>
            <a:r>
              <a:rPr lang="en-GB" sz="2200" dirty="0" err="1">
                <a:latin typeface="Gill Sans MT" panose="020B0502020104020203" pitchFamily="34" charset="77"/>
              </a:rPr>
              <a:t>kontakt</a:t>
            </a:r>
            <a:r>
              <a:rPr lang="en-GB" sz="2200" dirty="0">
                <a:latin typeface="Gill Sans MT" panose="020B0502020104020203" pitchFamily="34" charset="77"/>
              </a:rPr>
              <a:t> </a:t>
            </a:r>
            <a:r>
              <a:rPr lang="en-GB" sz="2200" dirty="0" err="1">
                <a:latin typeface="Gill Sans MT" panose="020B0502020104020203" pitchFamily="34" charset="77"/>
              </a:rPr>
              <a:t>sa</a:t>
            </a:r>
            <a:r>
              <a:rPr lang="en-GB" sz="2200" dirty="0">
                <a:latin typeface="Gill Sans MT" panose="020B0502020104020203" pitchFamily="34" charset="77"/>
              </a:rPr>
              <a:t> </a:t>
            </a:r>
            <a:r>
              <a:rPr lang="en-GB" sz="2200" dirty="0" err="1">
                <a:latin typeface="Gill Sans MT" panose="020B0502020104020203" pitchFamily="34" charset="77"/>
              </a:rPr>
              <a:t>osobama</a:t>
            </a:r>
            <a:r>
              <a:rPr lang="en-GB" sz="2200" dirty="0">
                <a:latin typeface="Gill Sans MT" panose="020B0502020104020203" pitchFamily="34" charset="77"/>
              </a:rPr>
              <a:t> </a:t>
            </a:r>
            <a:r>
              <a:rPr lang="en-GB" sz="2200" dirty="0" err="1">
                <a:latin typeface="Gill Sans MT" panose="020B0502020104020203" pitchFamily="34" charset="77"/>
              </a:rPr>
              <a:t>koje</a:t>
            </a:r>
            <a:r>
              <a:rPr lang="en-GB" sz="2200" dirty="0">
                <a:latin typeface="Gill Sans MT" panose="020B0502020104020203" pitchFamily="34" charset="77"/>
              </a:rPr>
              <a:t> </a:t>
            </a:r>
            <a:r>
              <a:rPr lang="en-GB" sz="2200" dirty="0" err="1">
                <a:latin typeface="Gill Sans MT" panose="020B0502020104020203" pitchFamily="34" charset="77"/>
              </a:rPr>
              <a:t>su</a:t>
            </a:r>
            <a:r>
              <a:rPr lang="en-GB" sz="2200" dirty="0">
                <a:latin typeface="Gill Sans MT" panose="020B0502020104020203" pitchFamily="34" charset="77"/>
              </a:rPr>
              <a:t> </a:t>
            </a:r>
            <a:r>
              <a:rPr lang="en-GB" sz="2200" dirty="0" err="1">
                <a:latin typeface="Gill Sans MT" panose="020B0502020104020203" pitchFamily="34" charset="77"/>
              </a:rPr>
              <a:t>zadužene</a:t>
            </a:r>
            <a:r>
              <a:rPr lang="en-GB" sz="2200" dirty="0">
                <a:latin typeface="Gill Sans MT" panose="020B0502020104020203" pitchFamily="34" charset="77"/>
              </a:rPr>
              <a:t> za </a:t>
            </a:r>
            <a:r>
              <a:rPr lang="en-GB" sz="2200" dirty="0" err="1">
                <a:latin typeface="Gill Sans MT" panose="020B0502020104020203" pitchFamily="34" charset="77"/>
              </a:rPr>
              <a:t>komunikaciju</a:t>
            </a:r>
            <a:r>
              <a:rPr lang="en-GB" sz="2200" dirty="0">
                <a:latin typeface="Gill Sans MT" panose="020B0502020104020203" pitchFamily="34" charset="77"/>
              </a:rPr>
              <a:t> </a:t>
            </a:r>
            <a:r>
              <a:rPr lang="en-GB" sz="2200" dirty="0" err="1">
                <a:latin typeface="Gill Sans MT" panose="020B0502020104020203" pitchFamily="34" charset="77"/>
              </a:rPr>
              <a:t>sa</a:t>
            </a:r>
            <a:r>
              <a:rPr lang="en-GB" sz="2200" dirty="0">
                <a:latin typeface="Gill Sans MT" panose="020B0502020104020203" pitchFamily="34" charset="77"/>
              </a:rPr>
              <a:t> </a:t>
            </a:r>
            <a:r>
              <a:rPr lang="en-GB" sz="2200" dirty="0" err="1">
                <a:latin typeface="Gill Sans MT" panose="020B0502020104020203" pitchFamily="34" charset="77"/>
              </a:rPr>
              <a:t>klijentima</a:t>
            </a:r>
            <a:r>
              <a:rPr lang="en-GB" sz="2200" dirty="0">
                <a:latin typeface="Gill Sans MT" panose="020B0502020104020203" pitchFamily="34" charset="77"/>
              </a:rPr>
              <a:t>, </a:t>
            </a:r>
            <a:r>
              <a:rPr lang="en-GB" sz="2200" dirty="0" err="1">
                <a:latin typeface="Gill Sans MT" panose="020B0502020104020203" pitchFamily="34" charset="77"/>
              </a:rPr>
              <a:t>mogućnost</a:t>
            </a:r>
            <a:r>
              <a:rPr lang="en-GB" sz="2200" dirty="0">
                <a:latin typeface="Gill Sans MT" panose="020B0502020104020203" pitchFamily="34" charset="77"/>
              </a:rPr>
              <a:t> </a:t>
            </a:r>
            <a:r>
              <a:rPr lang="en-GB" sz="2200" dirty="0" err="1">
                <a:latin typeface="Gill Sans MT" panose="020B0502020104020203" pitchFamily="34" charset="77"/>
              </a:rPr>
              <a:t>interakcije</a:t>
            </a:r>
            <a:r>
              <a:rPr lang="en-GB" sz="2200" dirty="0">
                <a:latin typeface="Gill Sans MT" panose="020B0502020104020203" pitchFamily="34" charset="77"/>
              </a:rPr>
              <a:t>.</a:t>
            </a:r>
          </a:p>
          <a:p>
            <a:pPr>
              <a:buClrTx/>
              <a:buFont typeface="Wingdings" pitchFamily="2" charset="2"/>
              <a:buChar char="ü"/>
            </a:pPr>
            <a:endParaRPr lang="en-RS" sz="2200" dirty="0">
              <a:latin typeface="Gill Sans MT" panose="020B0502020104020203" pitchFamily="34" charset="77"/>
            </a:endParaRPr>
          </a:p>
          <a:p>
            <a:endParaRPr lang="en-RS" dirty="0"/>
          </a:p>
        </p:txBody>
      </p:sp>
    </p:spTree>
    <p:extLst>
      <p:ext uri="{BB962C8B-B14F-4D97-AF65-F5344CB8AC3E}">
        <p14:creationId xmlns:p14="http://schemas.microsoft.com/office/powerpoint/2010/main" val="1864223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C3404-32DA-3244-A431-7519535B6B06}"/>
              </a:ext>
            </a:extLst>
          </p:cNvPr>
          <p:cNvSpPr>
            <a:spLocks noGrp="1"/>
          </p:cNvSpPr>
          <p:nvPr>
            <p:ph type="title"/>
          </p:nvPr>
        </p:nvSpPr>
        <p:spPr>
          <a:xfrm>
            <a:off x="1295400" y="503853"/>
            <a:ext cx="9601200" cy="1633060"/>
          </a:xfrm>
        </p:spPr>
        <p:txBody>
          <a:bodyPr>
            <a:noAutofit/>
          </a:bodyPr>
          <a:lstStyle/>
          <a:p>
            <a:pPr algn="ctr"/>
            <a:r>
              <a:rPr lang="en-RS" sz="4000" dirty="0">
                <a:solidFill>
                  <a:srgbClr val="FF0000"/>
                </a:solidFill>
                <a:latin typeface="Gill Sans MT" panose="020B0502020104020203" pitchFamily="34" charset="77"/>
              </a:rPr>
              <a:t>ORGANIZACIJA STUDIJSKIH PUTOVANJA ZA PREDSTAVNIKE MEDIJA</a:t>
            </a:r>
          </a:p>
        </p:txBody>
      </p:sp>
      <p:sp>
        <p:nvSpPr>
          <p:cNvPr id="3" name="Content Placeholder 2">
            <a:extLst>
              <a:ext uri="{FF2B5EF4-FFF2-40B4-BE49-F238E27FC236}">
                <a16:creationId xmlns:a16="http://schemas.microsoft.com/office/drawing/2014/main" id="{C932E523-C320-9749-ABD5-8C429DEF07F1}"/>
              </a:ext>
            </a:extLst>
          </p:cNvPr>
          <p:cNvSpPr>
            <a:spLocks noGrp="1"/>
          </p:cNvSpPr>
          <p:nvPr>
            <p:ph idx="1"/>
          </p:nvPr>
        </p:nvSpPr>
        <p:spPr>
          <a:xfrm>
            <a:off x="586409" y="2136913"/>
            <a:ext cx="10972799" cy="3945835"/>
          </a:xfrm>
        </p:spPr>
        <p:txBody>
          <a:bodyPr>
            <a:normAutofit fontScale="85000" lnSpcReduction="20000"/>
          </a:bodyPr>
          <a:lstStyle/>
          <a:p>
            <a:pPr>
              <a:buClrTx/>
              <a:buFont typeface="Wingdings" pitchFamily="2" charset="2"/>
              <a:buChar char="Ø"/>
            </a:pPr>
            <a:r>
              <a:rPr lang="en-GB" sz="2200" dirty="0">
                <a:latin typeface="Gill Sans MT" panose="020B0502020104020203" pitchFamily="34" charset="77"/>
              </a:rPr>
              <a:t>Studijska </a:t>
            </a:r>
            <a:r>
              <a:rPr lang="en-GB" sz="2200" dirty="0" err="1">
                <a:latin typeface="Gill Sans MT" panose="020B0502020104020203" pitchFamily="34" charset="77"/>
              </a:rPr>
              <a:t>putovanja</a:t>
            </a:r>
            <a:r>
              <a:rPr lang="en-GB" sz="2200" dirty="0">
                <a:latin typeface="Gill Sans MT" panose="020B0502020104020203" pitchFamily="34" charset="77"/>
              </a:rPr>
              <a:t> se </a:t>
            </a:r>
            <a:r>
              <a:rPr lang="en-GB" sz="2200" dirty="0" err="1">
                <a:latin typeface="Gill Sans MT" panose="020B0502020104020203" pitchFamily="34" charset="77"/>
              </a:rPr>
              <a:t>organizuju</a:t>
            </a:r>
            <a:r>
              <a:rPr lang="en-GB" sz="2200" dirty="0">
                <a:latin typeface="Gill Sans MT" panose="020B0502020104020203" pitchFamily="34" charset="77"/>
              </a:rPr>
              <a:t> za </a:t>
            </a:r>
            <a:r>
              <a:rPr lang="en-GB" sz="2200" dirty="0" err="1">
                <a:latin typeface="Gill Sans MT" panose="020B0502020104020203" pitchFamily="34" charset="77"/>
              </a:rPr>
              <a:t>predstavnike</a:t>
            </a:r>
            <a:r>
              <a:rPr lang="en-GB" sz="2200" dirty="0">
                <a:latin typeface="Gill Sans MT" panose="020B0502020104020203" pitchFamily="34" charset="77"/>
              </a:rPr>
              <a:t> </a:t>
            </a:r>
            <a:r>
              <a:rPr lang="en-GB" sz="2200" dirty="0" err="1">
                <a:latin typeface="Gill Sans MT" panose="020B0502020104020203" pitchFamily="34" charset="77"/>
              </a:rPr>
              <a:t>medija</a:t>
            </a:r>
            <a:r>
              <a:rPr lang="en-GB" sz="2200" dirty="0">
                <a:latin typeface="Gill Sans MT" panose="020B0502020104020203" pitchFamily="34" charset="77"/>
              </a:rPr>
              <a:t>, </a:t>
            </a:r>
            <a:r>
              <a:rPr lang="en-GB" sz="2200" dirty="0" err="1">
                <a:latin typeface="Gill Sans MT" panose="020B0502020104020203" pitchFamily="34" charset="77"/>
              </a:rPr>
              <a:t>turističkih</a:t>
            </a:r>
            <a:r>
              <a:rPr lang="en-GB" sz="2200" dirty="0">
                <a:latin typeface="Gill Sans MT" panose="020B0502020104020203" pitchFamily="34" charset="77"/>
              </a:rPr>
              <a:t> </a:t>
            </a:r>
            <a:r>
              <a:rPr lang="en-GB" sz="2200" dirty="0" err="1">
                <a:latin typeface="Gill Sans MT" panose="020B0502020104020203" pitchFamily="34" charset="77"/>
              </a:rPr>
              <a:t>agencija</a:t>
            </a:r>
            <a:r>
              <a:rPr lang="en-GB" sz="2200" dirty="0">
                <a:latin typeface="Gill Sans MT" panose="020B0502020104020203" pitchFamily="34" charset="77"/>
              </a:rPr>
              <a:t> i </a:t>
            </a:r>
            <a:r>
              <a:rPr lang="en-GB" sz="2200" dirty="0" err="1">
                <a:latin typeface="Gill Sans MT" panose="020B0502020104020203" pitchFamily="34" charset="77"/>
              </a:rPr>
              <a:t>organizatora</a:t>
            </a:r>
            <a:r>
              <a:rPr lang="en-GB" sz="2200" dirty="0">
                <a:latin typeface="Gill Sans MT" panose="020B0502020104020203" pitchFamily="34" charset="77"/>
              </a:rPr>
              <a:t> </a:t>
            </a:r>
            <a:r>
              <a:rPr lang="en-GB" sz="2200" dirty="0" err="1">
                <a:latin typeface="Gill Sans MT" panose="020B0502020104020203" pitchFamily="34" charset="77"/>
              </a:rPr>
              <a:t>putovanja</a:t>
            </a:r>
            <a:r>
              <a:rPr lang="en-GB" sz="2200" dirty="0">
                <a:latin typeface="Gill Sans MT" panose="020B0502020104020203" pitchFamily="34" charset="77"/>
              </a:rPr>
              <a:t>, </a:t>
            </a:r>
            <a:r>
              <a:rPr lang="en-GB" sz="2200" dirty="0" err="1">
                <a:latin typeface="Gill Sans MT" panose="020B0502020104020203" pitchFamily="34" charset="77"/>
              </a:rPr>
              <a:t>saobraćajnih</a:t>
            </a:r>
            <a:r>
              <a:rPr lang="en-GB" sz="2200" dirty="0">
                <a:latin typeface="Gill Sans MT" panose="020B0502020104020203" pitchFamily="34" charset="77"/>
              </a:rPr>
              <a:t> </a:t>
            </a:r>
            <a:r>
              <a:rPr lang="en-GB" sz="2200" dirty="0" err="1">
                <a:latin typeface="Gill Sans MT" panose="020B0502020104020203" pitchFamily="34" charset="77"/>
              </a:rPr>
              <a:t>preduzeća</a:t>
            </a:r>
            <a:r>
              <a:rPr lang="en-GB" sz="2200" dirty="0">
                <a:latin typeface="Gill Sans MT" panose="020B0502020104020203" pitchFamily="34" charset="77"/>
              </a:rPr>
              <a:t> i </a:t>
            </a:r>
            <a:r>
              <a:rPr lang="en-GB" sz="2200" dirty="0" err="1">
                <a:latin typeface="Gill Sans MT" panose="020B0502020104020203" pitchFamily="34" charset="77"/>
              </a:rPr>
              <a:t>dr.</a:t>
            </a:r>
            <a:endParaRPr lang="en-GB" sz="2200" dirty="0">
              <a:latin typeface="Gill Sans MT" panose="020B0502020104020203" pitchFamily="34" charset="77"/>
            </a:endParaRPr>
          </a:p>
          <a:p>
            <a:pPr>
              <a:buClrTx/>
              <a:buFont typeface="Wingdings" pitchFamily="2" charset="2"/>
              <a:buChar char="Ø"/>
            </a:pPr>
            <a:r>
              <a:rPr lang="en-GB" sz="2200" dirty="0">
                <a:latin typeface="Gill Sans MT" panose="020B0502020104020203" pitchFamily="34" charset="77"/>
              </a:rPr>
              <a:t>Studijska </a:t>
            </a:r>
            <a:r>
              <a:rPr lang="en-GB" sz="2200" dirty="0" err="1">
                <a:latin typeface="Gill Sans MT" panose="020B0502020104020203" pitchFamily="34" charset="77"/>
              </a:rPr>
              <a:t>putovanja</a:t>
            </a:r>
            <a:r>
              <a:rPr lang="en-GB" sz="2200" dirty="0">
                <a:latin typeface="Gill Sans MT" panose="020B0502020104020203" pitchFamily="34" charset="77"/>
              </a:rPr>
              <a:t> </a:t>
            </a:r>
            <a:r>
              <a:rPr lang="en-GB" sz="2200" dirty="0" err="1">
                <a:latin typeface="Gill Sans MT" panose="020B0502020104020203" pitchFamily="34" charset="77"/>
              </a:rPr>
              <a:t>služe</a:t>
            </a:r>
            <a:r>
              <a:rPr lang="en-GB" sz="2200" dirty="0">
                <a:latin typeface="Gill Sans MT" panose="020B0502020104020203" pitchFamily="34" charset="77"/>
              </a:rPr>
              <a:t> za </a:t>
            </a:r>
            <a:r>
              <a:rPr lang="en-GB" sz="2200" dirty="0" err="1">
                <a:latin typeface="Gill Sans MT" panose="020B0502020104020203" pitchFamily="34" charset="77"/>
              </a:rPr>
              <a:t>promociju</a:t>
            </a:r>
            <a:r>
              <a:rPr lang="en-GB" sz="2200" dirty="0">
                <a:latin typeface="Gill Sans MT" panose="020B0502020104020203" pitchFamily="34" charset="77"/>
              </a:rPr>
              <a:t> </a:t>
            </a:r>
            <a:r>
              <a:rPr lang="en-GB" sz="2200" dirty="0" err="1">
                <a:latin typeface="Gill Sans MT" panose="020B0502020104020203" pitchFamily="34" charset="77"/>
              </a:rPr>
              <a:t>turističkih</a:t>
            </a:r>
            <a:r>
              <a:rPr lang="en-GB" sz="2200" dirty="0">
                <a:latin typeface="Gill Sans MT" panose="020B0502020104020203" pitchFamily="34" charset="77"/>
              </a:rPr>
              <a:t> </a:t>
            </a:r>
            <a:r>
              <a:rPr lang="en-GB" sz="2200" dirty="0" err="1">
                <a:latin typeface="Gill Sans MT" panose="020B0502020104020203" pitchFamily="34" charset="77"/>
              </a:rPr>
              <a:t>destinacija</a:t>
            </a:r>
            <a:r>
              <a:rPr lang="en-GB" sz="2200" dirty="0">
                <a:latin typeface="Gill Sans MT" panose="020B0502020104020203" pitchFamily="34" charset="77"/>
              </a:rPr>
              <a:t> i </a:t>
            </a:r>
            <a:r>
              <a:rPr lang="en-GB" sz="2200" dirty="0" err="1">
                <a:latin typeface="Gill Sans MT" panose="020B0502020104020203" pitchFamily="34" charset="77"/>
              </a:rPr>
              <a:t>njihovih</a:t>
            </a:r>
            <a:r>
              <a:rPr lang="en-GB" sz="2200" dirty="0">
                <a:latin typeface="Gill Sans MT" panose="020B0502020104020203" pitchFamily="34" charset="77"/>
              </a:rPr>
              <a:t> </a:t>
            </a:r>
            <a:r>
              <a:rPr lang="en-GB" sz="2200" dirty="0" err="1">
                <a:latin typeface="Gill Sans MT" panose="020B0502020104020203" pitchFamily="34" charset="77"/>
              </a:rPr>
              <a:t>atrakcija</a:t>
            </a:r>
            <a:r>
              <a:rPr lang="en-GB" sz="2200" dirty="0">
                <a:latin typeface="Gill Sans MT" panose="020B0502020104020203" pitchFamily="34" charset="77"/>
              </a:rPr>
              <a:t>, </a:t>
            </a:r>
            <a:r>
              <a:rPr lang="en-GB" sz="2200" dirty="0" err="1">
                <a:latin typeface="Gill Sans MT" panose="020B0502020104020203" pitchFamily="34" charset="77"/>
              </a:rPr>
              <a:t>ali</a:t>
            </a:r>
            <a:r>
              <a:rPr lang="en-GB" sz="2200" dirty="0">
                <a:latin typeface="Gill Sans MT" panose="020B0502020104020203" pitchFamily="34" charset="77"/>
              </a:rPr>
              <a:t> i za </a:t>
            </a:r>
            <a:r>
              <a:rPr lang="en-GB" sz="2200" dirty="0" err="1">
                <a:latin typeface="Gill Sans MT" panose="020B0502020104020203" pitchFamily="34" charset="77"/>
              </a:rPr>
              <a:t>promociju</a:t>
            </a:r>
            <a:r>
              <a:rPr lang="en-GB" sz="2200" dirty="0">
                <a:latin typeface="Gill Sans MT" panose="020B0502020104020203" pitchFamily="34" charset="77"/>
              </a:rPr>
              <a:t> </a:t>
            </a:r>
            <a:r>
              <a:rPr lang="en-GB" sz="2200" dirty="0" err="1">
                <a:latin typeface="Gill Sans MT" panose="020B0502020104020203" pitchFamily="34" charset="77"/>
              </a:rPr>
              <a:t>pojedinih</a:t>
            </a:r>
            <a:r>
              <a:rPr lang="en-GB" sz="2200" dirty="0">
                <a:latin typeface="Gill Sans MT" panose="020B0502020104020203" pitchFamily="34" charset="77"/>
              </a:rPr>
              <a:t> </a:t>
            </a:r>
            <a:r>
              <a:rPr lang="en-GB" sz="2200" dirty="0" err="1">
                <a:latin typeface="Gill Sans MT" panose="020B0502020104020203" pitchFamily="34" charset="77"/>
              </a:rPr>
              <a:t>turističkih</a:t>
            </a:r>
            <a:r>
              <a:rPr lang="en-GB" sz="2200" dirty="0">
                <a:latin typeface="Gill Sans MT" panose="020B0502020104020203" pitchFamily="34" charset="77"/>
              </a:rPr>
              <a:t> </a:t>
            </a:r>
            <a:r>
              <a:rPr lang="en-GB" sz="2200" dirty="0" err="1">
                <a:latin typeface="Gill Sans MT" panose="020B0502020104020203" pitchFamily="34" charset="77"/>
              </a:rPr>
              <a:t>usluga</a:t>
            </a:r>
            <a:r>
              <a:rPr lang="en-GB" sz="2200" dirty="0">
                <a:latin typeface="Gill Sans MT" panose="020B0502020104020203" pitchFamily="34" charset="77"/>
              </a:rPr>
              <a:t>.</a:t>
            </a:r>
          </a:p>
          <a:p>
            <a:pPr>
              <a:buClrTx/>
              <a:buFont typeface="Wingdings" pitchFamily="2" charset="2"/>
              <a:buChar char="Ø"/>
            </a:pPr>
            <a:r>
              <a:rPr lang="en-GB" sz="2200" dirty="0" err="1">
                <a:latin typeface="Gill Sans MT" panose="020B0502020104020203" pitchFamily="34" charset="77"/>
              </a:rPr>
              <a:t>Studijsko</a:t>
            </a:r>
            <a:r>
              <a:rPr lang="en-GB" sz="2200" dirty="0">
                <a:latin typeface="Gill Sans MT" panose="020B0502020104020203" pitchFamily="34" charset="77"/>
              </a:rPr>
              <a:t> </a:t>
            </a:r>
            <a:r>
              <a:rPr lang="en-GB" sz="2200" dirty="0" err="1">
                <a:latin typeface="Gill Sans MT" panose="020B0502020104020203" pitchFamily="34" charset="77"/>
              </a:rPr>
              <a:t>putovanje</a:t>
            </a:r>
            <a:r>
              <a:rPr lang="en-GB" sz="2200" dirty="0">
                <a:latin typeface="Gill Sans MT" panose="020B0502020104020203" pitchFamily="34" charset="77"/>
              </a:rPr>
              <a:t> ne mora </a:t>
            </a:r>
            <a:r>
              <a:rPr lang="en-GB" sz="2200" dirty="0" err="1">
                <a:latin typeface="Gill Sans MT" panose="020B0502020104020203" pitchFamily="34" charset="77"/>
              </a:rPr>
              <a:t>biti</a:t>
            </a:r>
            <a:r>
              <a:rPr lang="en-GB" sz="2200" dirty="0">
                <a:latin typeface="Gill Sans MT" panose="020B0502020104020203" pitchFamily="34" charset="77"/>
              </a:rPr>
              <a:t> </a:t>
            </a:r>
            <a:r>
              <a:rPr lang="en-GB" sz="2200" dirty="0" err="1">
                <a:latin typeface="Gill Sans MT" panose="020B0502020104020203" pitchFamily="34" charset="77"/>
              </a:rPr>
              <a:t>usmereno</a:t>
            </a:r>
            <a:r>
              <a:rPr lang="en-GB" sz="2200" dirty="0">
                <a:latin typeface="Gill Sans MT" panose="020B0502020104020203" pitchFamily="34" charset="77"/>
              </a:rPr>
              <a:t> </a:t>
            </a:r>
            <a:r>
              <a:rPr lang="en-GB" sz="2200" dirty="0" err="1">
                <a:latin typeface="Gill Sans MT" panose="020B0502020104020203" pitchFamily="34" charset="77"/>
              </a:rPr>
              <a:t>isključivo</a:t>
            </a:r>
            <a:r>
              <a:rPr lang="en-GB" sz="2200" dirty="0">
                <a:latin typeface="Gill Sans MT" panose="020B0502020104020203" pitchFamily="34" charset="77"/>
              </a:rPr>
              <a:t> ka </a:t>
            </a:r>
            <a:r>
              <a:rPr lang="en-GB" sz="2200" dirty="0" err="1">
                <a:latin typeface="Gill Sans MT" panose="020B0502020104020203" pitchFamily="34" charset="77"/>
              </a:rPr>
              <a:t>promovisanju</a:t>
            </a:r>
            <a:r>
              <a:rPr lang="en-GB" sz="2200" dirty="0">
                <a:latin typeface="Gill Sans MT" panose="020B0502020104020203" pitchFamily="34" charset="77"/>
              </a:rPr>
              <a:t> </a:t>
            </a:r>
            <a:r>
              <a:rPr lang="en-GB" sz="2200" dirty="0" err="1">
                <a:latin typeface="Gill Sans MT" panose="020B0502020104020203" pitchFamily="34" charset="77"/>
              </a:rPr>
              <a:t>nove</a:t>
            </a:r>
            <a:r>
              <a:rPr lang="en-GB" sz="2200" dirty="0">
                <a:latin typeface="Gill Sans MT" panose="020B0502020104020203" pitchFamily="34" charset="77"/>
              </a:rPr>
              <a:t> </a:t>
            </a:r>
            <a:r>
              <a:rPr lang="en-GB" sz="2200" dirty="0" err="1">
                <a:latin typeface="Gill Sans MT" panose="020B0502020104020203" pitchFamily="34" charset="77"/>
              </a:rPr>
              <a:t>turističke</a:t>
            </a:r>
            <a:r>
              <a:rPr lang="en-GB" sz="2200" dirty="0">
                <a:latin typeface="Gill Sans MT" panose="020B0502020104020203" pitchFamily="34" charset="77"/>
              </a:rPr>
              <a:t> </a:t>
            </a:r>
            <a:r>
              <a:rPr lang="en-GB" sz="2200" dirty="0" err="1">
                <a:latin typeface="Gill Sans MT" panose="020B0502020104020203" pitchFamily="34" charset="77"/>
              </a:rPr>
              <a:t>destinacije</a:t>
            </a:r>
            <a:r>
              <a:rPr lang="en-GB" sz="2200" dirty="0">
                <a:latin typeface="Gill Sans MT" panose="020B0502020104020203" pitchFamily="34" charset="77"/>
              </a:rPr>
              <a:t>, </a:t>
            </a:r>
            <a:r>
              <a:rPr lang="en-GB" sz="2200" dirty="0" err="1">
                <a:latin typeface="Gill Sans MT" panose="020B0502020104020203" pitchFamily="34" charset="77"/>
              </a:rPr>
              <a:t>već</a:t>
            </a:r>
            <a:r>
              <a:rPr lang="en-GB" sz="2200" dirty="0">
                <a:latin typeface="Gill Sans MT" panose="020B0502020104020203" pitchFamily="34" charset="77"/>
              </a:rPr>
              <a:t> i </a:t>
            </a:r>
            <a:r>
              <a:rPr lang="en-GB" sz="2200" dirty="0" err="1">
                <a:latin typeface="Gill Sans MT" panose="020B0502020104020203" pitchFamily="34" charset="77"/>
              </a:rPr>
              <a:t>oživljavanju</a:t>
            </a:r>
            <a:r>
              <a:rPr lang="en-GB" sz="2200" dirty="0">
                <a:latin typeface="Gill Sans MT" panose="020B0502020104020203" pitchFamily="34" charset="77"/>
              </a:rPr>
              <a:t> stare.</a:t>
            </a:r>
          </a:p>
          <a:p>
            <a:pPr>
              <a:buClrTx/>
              <a:buFont typeface="Wingdings" pitchFamily="2" charset="2"/>
              <a:buChar char="Ø"/>
            </a:pPr>
            <a:r>
              <a:rPr lang="en-GB" sz="2200" dirty="0">
                <a:latin typeface="Gill Sans MT" panose="020B0502020104020203" pitchFamily="34" charset="77"/>
              </a:rPr>
              <a:t>Ukoliko </a:t>
            </a:r>
            <a:r>
              <a:rPr lang="en-GB" sz="2200" dirty="0" err="1">
                <a:latin typeface="Gill Sans MT" panose="020B0502020104020203" pitchFamily="34" charset="77"/>
              </a:rPr>
              <a:t>predstavnici</a:t>
            </a:r>
            <a:r>
              <a:rPr lang="en-GB" sz="2200" dirty="0">
                <a:latin typeface="Gill Sans MT" panose="020B0502020104020203" pitchFamily="34" charset="77"/>
              </a:rPr>
              <a:t> </a:t>
            </a:r>
            <a:r>
              <a:rPr lang="en-GB" sz="2200" dirty="0" err="1">
                <a:latin typeface="Gill Sans MT" panose="020B0502020104020203" pitchFamily="34" charset="77"/>
              </a:rPr>
              <a:t>neke</a:t>
            </a:r>
            <a:r>
              <a:rPr lang="en-GB" sz="2200" dirty="0">
                <a:latin typeface="Gill Sans MT" panose="020B0502020104020203" pitchFamily="34" charset="77"/>
              </a:rPr>
              <a:t> </a:t>
            </a:r>
            <a:r>
              <a:rPr lang="en-GB" sz="2200" dirty="0" err="1">
                <a:latin typeface="Gill Sans MT" panose="020B0502020104020203" pitchFamily="34" charset="77"/>
              </a:rPr>
              <a:t>destinacije</a:t>
            </a:r>
            <a:r>
              <a:rPr lang="en-GB" sz="2200" dirty="0">
                <a:latin typeface="Gill Sans MT" panose="020B0502020104020203" pitchFamily="34" charset="77"/>
              </a:rPr>
              <a:t> </a:t>
            </a:r>
            <a:r>
              <a:rPr lang="en-GB" sz="2200" dirty="0" err="1">
                <a:latin typeface="Gill Sans MT" panose="020B0502020104020203" pitchFamily="34" charset="77"/>
              </a:rPr>
              <a:t>ili</a:t>
            </a:r>
            <a:r>
              <a:rPr lang="en-GB" sz="2200" dirty="0">
                <a:latin typeface="Gill Sans MT" panose="020B0502020104020203" pitchFamily="34" charset="77"/>
              </a:rPr>
              <a:t> </a:t>
            </a:r>
            <a:r>
              <a:rPr lang="en-GB" sz="2200" dirty="0" err="1">
                <a:latin typeface="Gill Sans MT" panose="020B0502020104020203" pitchFamily="34" charset="77"/>
              </a:rPr>
              <a:t>turističke</a:t>
            </a:r>
            <a:r>
              <a:rPr lang="en-GB" sz="2200" dirty="0">
                <a:latin typeface="Gill Sans MT" panose="020B0502020104020203" pitchFamily="34" charset="77"/>
              </a:rPr>
              <a:t> </a:t>
            </a:r>
            <a:r>
              <a:rPr lang="en-GB" sz="2200" dirty="0" err="1">
                <a:latin typeface="Gill Sans MT" panose="020B0502020104020203" pitchFamily="34" charset="77"/>
              </a:rPr>
              <a:t>organizacije</a:t>
            </a:r>
            <a:r>
              <a:rPr lang="en-GB" sz="2200" dirty="0">
                <a:latin typeface="Gill Sans MT" panose="020B0502020104020203" pitchFamily="34" charset="77"/>
              </a:rPr>
              <a:t> (Destination Management Organization) </a:t>
            </a:r>
            <a:r>
              <a:rPr lang="en-GB" sz="2200" dirty="0" err="1">
                <a:latin typeface="Gill Sans MT" panose="020B0502020104020203" pitchFamily="34" charset="77"/>
              </a:rPr>
              <a:t>žele</a:t>
            </a:r>
            <a:r>
              <a:rPr lang="en-GB" sz="2200" dirty="0">
                <a:latin typeface="Gill Sans MT" panose="020B0502020104020203" pitchFamily="34" charset="77"/>
              </a:rPr>
              <a:t> da </a:t>
            </a:r>
            <a:r>
              <a:rPr lang="en-GB" sz="2200" dirty="0" err="1">
                <a:latin typeface="Gill Sans MT" panose="020B0502020104020203" pitchFamily="34" charset="77"/>
              </a:rPr>
              <a:t>promovišu</a:t>
            </a:r>
            <a:r>
              <a:rPr lang="en-GB" sz="2200" dirty="0">
                <a:latin typeface="Gill Sans MT" panose="020B0502020104020203" pitchFamily="34" charset="77"/>
              </a:rPr>
              <a:t> </a:t>
            </a:r>
            <a:r>
              <a:rPr lang="en-GB" sz="2200" dirty="0" err="1">
                <a:latin typeface="Gill Sans MT" panose="020B0502020104020203" pitchFamily="34" charset="77"/>
              </a:rPr>
              <a:t>svoju</a:t>
            </a:r>
            <a:r>
              <a:rPr lang="en-GB" sz="2200" dirty="0">
                <a:latin typeface="Gill Sans MT" panose="020B0502020104020203" pitchFamily="34" charset="77"/>
              </a:rPr>
              <a:t> </a:t>
            </a:r>
            <a:r>
              <a:rPr lang="en-GB" sz="2200" dirty="0" err="1">
                <a:latin typeface="Gill Sans MT" panose="020B0502020104020203" pitchFamily="34" charset="77"/>
              </a:rPr>
              <a:t>destinaciju</a:t>
            </a:r>
            <a:r>
              <a:rPr lang="en-GB" sz="2200" dirty="0">
                <a:latin typeface="Gill Sans MT" panose="020B0502020104020203" pitchFamily="34" charset="77"/>
              </a:rPr>
              <a:t>, </a:t>
            </a:r>
            <a:r>
              <a:rPr lang="en-GB" sz="2200" dirty="0" err="1">
                <a:latin typeface="Gill Sans MT" panose="020B0502020104020203" pitchFamily="34" charset="77"/>
              </a:rPr>
              <a:t>jedan</a:t>
            </a:r>
            <a:r>
              <a:rPr lang="en-GB" sz="2200" dirty="0">
                <a:latin typeface="Gill Sans MT" panose="020B0502020104020203" pitchFamily="34" charset="77"/>
              </a:rPr>
              <a:t> od </a:t>
            </a:r>
            <a:r>
              <a:rPr lang="en-GB" sz="2200" dirty="0" err="1">
                <a:latin typeface="Gill Sans MT" panose="020B0502020104020203" pitchFamily="34" charset="77"/>
              </a:rPr>
              <a:t>najboljih</a:t>
            </a:r>
            <a:r>
              <a:rPr lang="en-GB" sz="2200" dirty="0">
                <a:latin typeface="Gill Sans MT" panose="020B0502020104020203" pitchFamily="34" charset="77"/>
              </a:rPr>
              <a:t> </a:t>
            </a:r>
            <a:r>
              <a:rPr lang="en-GB" sz="2200" dirty="0" err="1">
                <a:latin typeface="Gill Sans MT" panose="020B0502020104020203" pitchFamily="34" charset="77"/>
              </a:rPr>
              <a:t>načina</a:t>
            </a:r>
            <a:r>
              <a:rPr lang="en-GB" sz="2200" dirty="0">
                <a:latin typeface="Gill Sans MT" panose="020B0502020104020203" pitchFamily="34" charset="77"/>
              </a:rPr>
              <a:t> da to </a:t>
            </a:r>
            <a:r>
              <a:rPr lang="en-GB" sz="2200" dirty="0" err="1">
                <a:latin typeface="Gill Sans MT" panose="020B0502020104020203" pitchFamily="34" charset="77"/>
              </a:rPr>
              <a:t>učine</a:t>
            </a:r>
            <a:r>
              <a:rPr lang="en-GB" sz="2200" dirty="0">
                <a:latin typeface="Gill Sans MT" panose="020B0502020104020203" pitchFamily="34" charset="77"/>
              </a:rPr>
              <a:t> </a:t>
            </a:r>
            <a:r>
              <a:rPr lang="en-GB" sz="2200" dirty="0" err="1">
                <a:latin typeface="Gill Sans MT" panose="020B0502020104020203" pitchFamily="34" charset="77"/>
              </a:rPr>
              <a:t>su</a:t>
            </a:r>
            <a:r>
              <a:rPr lang="en-GB" sz="2200" dirty="0">
                <a:latin typeface="Gill Sans MT" panose="020B0502020104020203" pitchFamily="34" charset="77"/>
              </a:rPr>
              <a:t> </a:t>
            </a:r>
            <a:r>
              <a:rPr lang="en-GB" sz="2200" dirty="0" err="1">
                <a:latin typeface="Gill Sans MT" panose="020B0502020104020203" pitchFamily="34" charset="77"/>
              </a:rPr>
              <a:t>studijska</a:t>
            </a:r>
            <a:r>
              <a:rPr lang="en-GB" sz="2200" dirty="0">
                <a:latin typeface="Gill Sans MT" panose="020B0502020104020203" pitchFamily="34" charset="77"/>
              </a:rPr>
              <a:t> </a:t>
            </a:r>
            <a:r>
              <a:rPr lang="en-GB" sz="2200" dirty="0" err="1">
                <a:latin typeface="Gill Sans MT" panose="020B0502020104020203" pitchFamily="34" charset="77"/>
              </a:rPr>
              <a:t>putovanja</a:t>
            </a:r>
            <a:r>
              <a:rPr lang="en-GB" sz="2200" dirty="0">
                <a:latin typeface="Gill Sans MT" panose="020B0502020104020203" pitchFamily="34" charset="77"/>
              </a:rPr>
              <a:t> za </a:t>
            </a:r>
            <a:r>
              <a:rPr lang="en-GB" sz="2200" dirty="0" err="1">
                <a:latin typeface="Gill Sans MT" panose="020B0502020104020203" pitchFamily="34" charset="77"/>
              </a:rPr>
              <a:t>strane</a:t>
            </a:r>
            <a:r>
              <a:rPr lang="en-GB" sz="2200" dirty="0">
                <a:latin typeface="Gill Sans MT" panose="020B0502020104020203" pitchFamily="34" charset="77"/>
              </a:rPr>
              <a:t> </a:t>
            </a:r>
            <a:r>
              <a:rPr lang="en-GB" sz="2200" dirty="0" err="1">
                <a:latin typeface="Gill Sans MT" panose="020B0502020104020203" pitchFamily="34" charset="77"/>
              </a:rPr>
              <a:t>novinare</a:t>
            </a:r>
            <a:r>
              <a:rPr lang="en-GB" sz="2200" dirty="0">
                <a:latin typeface="Gill Sans MT" panose="020B0502020104020203" pitchFamily="34" charset="77"/>
              </a:rPr>
              <a:t> i </a:t>
            </a:r>
            <a:r>
              <a:rPr lang="en-GB" sz="2200" dirty="0" err="1">
                <a:latin typeface="Gill Sans MT" panose="020B0502020104020203" pitchFamily="34" charset="77"/>
              </a:rPr>
              <a:t>predstavnike</a:t>
            </a:r>
            <a:r>
              <a:rPr lang="en-GB" sz="2200" dirty="0">
                <a:latin typeface="Gill Sans MT" panose="020B0502020104020203" pitchFamily="34" charset="77"/>
              </a:rPr>
              <a:t> </a:t>
            </a:r>
            <a:r>
              <a:rPr lang="en-GB" sz="2200" dirty="0" err="1">
                <a:latin typeface="Gill Sans MT" panose="020B0502020104020203" pitchFamily="34" charset="77"/>
              </a:rPr>
              <a:t>inostranih</a:t>
            </a:r>
            <a:r>
              <a:rPr lang="en-GB" sz="2200" dirty="0">
                <a:latin typeface="Gill Sans MT" panose="020B0502020104020203" pitchFamily="34" charset="77"/>
              </a:rPr>
              <a:t> </a:t>
            </a:r>
            <a:r>
              <a:rPr lang="en-GB" sz="2200" dirty="0" err="1">
                <a:latin typeface="Gill Sans MT" panose="020B0502020104020203" pitchFamily="34" charset="77"/>
              </a:rPr>
              <a:t>turističkih</a:t>
            </a:r>
            <a:r>
              <a:rPr lang="en-GB" sz="2200" dirty="0">
                <a:latin typeface="Gill Sans MT" panose="020B0502020104020203" pitchFamily="34" charset="77"/>
              </a:rPr>
              <a:t> </a:t>
            </a:r>
            <a:r>
              <a:rPr lang="en-GB" sz="2200" dirty="0" err="1">
                <a:latin typeface="Gill Sans MT" panose="020B0502020104020203" pitchFamily="34" charset="77"/>
              </a:rPr>
              <a:t>preduzeća</a:t>
            </a:r>
            <a:r>
              <a:rPr lang="en-GB" sz="2200" dirty="0">
                <a:latin typeface="Gill Sans MT" panose="020B0502020104020203" pitchFamily="34" charset="77"/>
              </a:rPr>
              <a:t>.</a:t>
            </a:r>
          </a:p>
          <a:p>
            <a:pPr>
              <a:buClrTx/>
              <a:buFont typeface="Wingdings" pitchFamily="2" charset="2"/>
              <a:buChar char="Ø"/>
            </a:pPr>
            <a:r>
              <a:rPr lang="en-GB" sz="2200" dirty="0" err="1">
                <a:latin typeface="Gill Sans MT" panose="020B0502020104020203" pitchFamily="34" charset="77"/>
              </a:rPr>
              <a:t>Organizacija</a:t>
            </a:r>
            <a:r>
              <a:rPr lang="en-GB" sz="2200" dirty="0">
                <a:latin typeface="Gill Sans MT" panose="020B0502020104020203" pitchFamily="34" charset="77"/>
              </a:rPr>
              <a:t> </a:t>
            </a:r>
            <a:r>
              <a:rPr lang="en-GB" sz="2200" dirty="0" err="1">
                <a:latin typeface="Gill Sans MT" panose="020B0502020104020203" pitchFamily="34" charset="77"/>
              </a:rPr>
              <a:t>ove</a:t>
            </a:r>
            <a:r>
              <a:rPr lang="en-GB" sz="2200" dirty="0">
                <a:latin typeface="Gill Sans MT" panose="020B0502020104020203" pitchFamily="34" charset="77"/>
              </a:rPr>
              <a:t> </a:t>
            </a:r>
            <a:r>
              <a:rPr lang="en-GB" sz="2200" dirty="0" err="1">
                <a:latin typeface="Gill Sans MT" panose="020B0502020104020203" pitchFamily="34" charset="77"/>
              </a:rPr>
              <a:t>vrste</a:t>
            </a:r>
            <a:r>
              <a:rPr lang="en-GB" sz="2200" dirty="0">
                <a:latin typeface="Gill Sans MT" panose="020B0502020104020203" pitchFamily="34" charset="77"/>
              </a:rPr>
              <a:t> </a:t>
            </a:r>
            <a:r>
              <a:rPr lang="en-GB" sz="2200" dirty="0" err="1">
                <a:latin typeface="Gill Sans MT" panose="020B0502020104020203" pitchFamily="34" charset="77"/>
              </a:rPr>
              <a:t>putovanja</a:t>
            </a:r>
            <a:r>
              <a:rPr lang="en-GB" sz="2200" dirty="0">
                <a:latin typeface="Gill Sans MT" panose="020B0502020104020203" pitchFamily="34" charset="77"/>
              </a:rPr>
              <a:t> </a:t>
            </a:r>
            <a:r>
              <a:rPr lang="en-GB" sz="2200" dirty="0" err="1">
                <a:latin typeface="Gill Sans MT" panose="020B0502020104020203" pitchFamily="34" charset="77"/>
              </a:rPr>
              <a:t>podrazumeva</a:t>
            </a:r>
            <a:r>
              <a:rPr lang="en-GB" sz="2200" dirty="0">
                <a:latin typeface="Gill Sans MT" panose="020B0502020104020203" pitchFamily="34" charset="77"/>
              </a:rPr>
              <a:t> </a:t>
            </a:r>
            <a:r>
              <a:rPr lang="en-GB" sz="2200" dirty="0" err="1">
                <a:latin typeface="Gill Sans MT" panose="020B0502020104020203" pitchFamily="34" charset="77"/>
              </a:rPr>
              <a:t>obilazak</a:t>
            </a:r>
            <a:r>
              <a:rPr lang="en-GB" sz="2200" dirty="0">
                <a:latin typeface="Gill Sans MT" panose="020B0502020104020203" pitchFamily="34" charset="77"/>
              </a:rPr>
              <a:t> </a:t>
            </a:r>
            <a:r>
              <a:rPr lang="en-GB" sz="2200" dirty="0" err="1">
                <a:latin typeface="Gill Sans MT" panose="020B0502020104020203" pitchFamily="34" charset="77"/>
              </a:rPr>
              <a:t>najvažnijih</a:t>
            </a:r>
            <a:r>
              <a:rPr lang="en-GB" sz="2200" dirty="0">
                <a:latin typeface="Gill Sans MT" panose="020B0502020104020203" pitchFamily="34" charset="77"/>
              </a:rPr>
              <a:t> </a:t>
            </a:r>
            <a:r>
              <a:rPr lang="en-GB" sz="2200" dirty="0" err="1">
                <a:latin typeface="Gill Sans MT" panose="020B0502020104020203" pitchFamily="34" charset="77"/>
              </a:rPr>
              <a:t>atrakcija</a:t>
            </a:r>
            <a:r>
              <a:rPr lang="en-GB" sz="2200" dirty="0">
                <a:latin typeface="Gill Sans MT" panose="020B0502020104020203" pitchFamily="34" charset="77"/>
              </a:rPr>
              <a:t> </a:t>
            </a:r>
            <a:r>
              <a:rPr lang="en-GB" sz="2200" dirty="0" err="1">
                <a:latin typeface="Gill Sans MT" panose="020B0502020104020203" pitchFamily="34" charset="77"/>
              </a:rPr>
              <a:t>destinacije</a:t>
            </a:r>
            <a:r>
              <a:rPr lang="en-GB" sz="2200" dirty="0">
                <a:latin typeface="Gill Sans MT" panose="020B0502020104020203" pitchFamily="34" charset="77"/>
              </a:rPr>
              <a:t>, </a:t>
            </a:r>
            <a:r>
              <a:rPr lang="en-GB" sz="2200" dirty="0" err="1">
                <a:latin typeface="Gill Sans MT" panose="020B0502020104020203" pitchFamily="34" charset="77"/>
              </a:rPr>
              <a:t>kao</a:t>
            </a:r>
            <a:r>
              <a:rPr lang="en-GB" sz="2200" dirty="0">
                <a:latin typeface="Gill Sans MT" panose="020B0502020104020203" pitchFamily="34" charset="77"/>
              </a:rPr>
              <a:t> </a:t>
            </a:r>
            <a:r>
              <a:rPr lang="en-GB" sz="2200" dirty="0" err="1">
                <a:latin typeface="Gill Sans MT" panose="020B0502020104020203" pitchFamily="34" charset="77"/>
              </a:rPr>
              <a:t>što</a:t>
            </a:r>
            <a:r>
              <a:rPr lang="en-GB" sz="2200" dirty="0">
                <a:latin typeface="Gill Sans MT" panose="020B0502020104020203" pitchFamily="34" charset="77"/>
              </a:rPr>
              <a:t> </a:t>
            </a:r>
            <a:r>
              <a:rPr lang="en-GB" sz="2200" dirty="0" err="1">
                <a:latin typeface="Gill Sans MT" panose="020B0502020104020203" pitchFamily="34" charset="77"/>
              </a:rPr>
              <a:t>su</a:t>
            </a:r>
            <a:r>
              <a:rPr lang="en-GB" sz="2200" dirty="0">
                <a:latin typeface="Gill Sans MT" panose="020B0502020104020203" pitchFamily="34" charset="77"/>
              </a:rPr>
              <a:t> </a:t>
            </a:r>
            <a:r>
              <a:rPr lang="en-GB" sz="2200" dirty="0" err="1">
                <a:latin typeface="Gill Sans MT" panose="020B0502020104020203" pitchFamily="34" charset="77"/>
              </a:rPr>
              <a:t>prirodno</a:t>
            </a:r>
            <a:r>
              <a:rPr lang="en-GB" sz="2200" dirty="0">
                <a:latin typeface="Gill Sans MT" panose="020B0502020104020203" pitchFamily="34" charset="77"/>
              </a:rPr>
              <a:t> i </a:t>
            </a:r>
            <a:r>
              <a:rPr lang="en-GB" sz="2200" dirty="0" err="1">
                <a:latin typeface="Gill Sans MT" panose="020B0502020104020203" pitchFamily="34" charset="77"/>
              </a:rPr>
              <a:t>kulturno</a:t>
            </a:r>
            <a:r>
              <a:rPr lang="en-GB" sz="2200" dirty="0">
                <a:latin typeface="Gill Sans MT" panose="020B0502020104020203" pitchFamily="34" charset="77"/>
              </a:rPr>
              <a:t> </a:t>
            </a:r>
            <a:r>
              <a:rPr lang="en-GB" sz="2200" dirty="0" err="1">
                <a:latin typeface="Gill Sans MT" panose="020B0502020104020203" pitchFamily="34" charset="77"/>
              </a:rPr>
              <a:t>nasleđe</a:t>
            </a:r>
            <a:r>
              <a:rPr lang="en-GB" sz="2200" dirty="0">
                <a:latin typeface="Gill Sans MT" panose="020B0502020104020203" pitchFamily="34" charset="77"/>
              </a:rPr>
              <a:t>, </a:t>
            </a:r>
            <a:r>
              <a:rPr lang="en-GB" sz="2200" dirty="0" err="1">
                <a:latin typeface="Gill Sans MT" panose="020B0502020104020203" pitchFamily="34" charset="77"/>
              </a:rPr>
              <a:t>ali</a:t>
            </a:r>
            <a:r>
              <a:rPr lang="en-GB" sz="2200" dirty="0">
                <a:latin typeface="Gill Sans MT" panose="020B0502020104020203" pitchFamily="34" charset="77"/>
              </a:rPr>
              <a:t> i </a:t>
            </a:r>
            <a:r>
              <a:rPr lang="en-GB" sz="2200" dirty="0" err="1">
                <a:latin typeface="Gill Sans MT" panose="020B0502020104020203" pitchFamily="34" charset="77"/>
              </a:rPr>
              <a:t>upoznavanje</a:t>
            </a:r>
            <a:r>
              <a:rPr lang="en-GB" sz="2200" dirty="0">
                <a:latin typeface="Gill Sans MT" panose="020B0502020104020203" pitchFamily="34" charset="77"/>
              </a:rPr>
              <a:t> </a:t>
            </a:r>
            <a:r>
              <a:rPr lang="en-GB" sz="2200" dirty="0" err="1">
                <a:latin typeface="Gill Sans MT" panose="020B0502020104020203" pitchFamily="34" charset="77"/>
              </a:rPr>
              <a:t>sa</a:t>
            </a:r>
            <a:r>
              <a:rPr lang="en-GB" sz="2200" dirty="0">
                <a:latin typeface="Gill Sans MT" panose="020B0502020104020203" pitchFamily="34" charset="77"/>
              </a:rPr>
              <a:t> </a:t>
            </a:r>
            <a:r>
              <a:rPr lang="en-GB" sz="2200" dirty="0" err="1">
                <a:latin typeface="Gill Sans MT" panose="020B0502020104020203" pitchFamily="34" charset="77"/>
              </a:rPr>
              <a:t>gastronomskom</a:t>
            </a:r>
            <a:r>
              <a:rPr lang="en-GB" sz="2200" dirty="0">
                <a:latin typeface="Gill Sans MT" panose="020B0502020104020203" pitchFamily="34" charset="77"/>
              </a:rPr>
              <a:t> </a:t>
            </a:r>
            <a:r>
              <a:rPr lang="en-GB" sz="2200" dirty="0" err="1">
                <a:latin typeface="Gill Sans MT" panose="020B0502020104020203" pitchFamily="34" charset="77"/>
              </a:rPr>
              <a:t>ponudom</a:t>
            </a:r>
            <a:r>
              <a:rPr lang="en-GB" sz="2200" dirty="0">
                <a:latin typeface="Gill Sans MT" panose="020B0502020104020203" pitchFamily="34" charset="77"/>
              </a:rPr>
              <a:t>.</a:t>
            </a:r>
          </a:p>
          <a:p>
            <a:pPr>
              <a:buClrTx/>
              <a:buFont typeface="Wingdings" pitchFamily="2" charset="2"/>
              <a:buChar char="Ø"/>
            </a:pPr>
            <a:r>
              <a:rPr lang="en-GB" sz="2200" dirty="0" err="1">
                <a:latin typeface="Gill Sans MT" panose="020B0502020104020203" pitchFamily="34" charset="77"/>
              </a:rPr>
              <a:t>Nakon</a:t>
            </a:r>
            <a:r>
              <a:rPr lang="en-GB" sz="2200" dirty="0">
                <a:latin typeface="Gill Sans MT" panose="020B0502020104020203" pitchFamily="34" charset="77"/>
              </a:rPr>
              <a:t> </a:t>
            </a:r>
            <a:r>
              <a:rPr lang="en-GB" sz="2200" dirty="0" err="1">
                <a:latin typeface="Gill Sans MT" panose="020B0502020104020203" pitchFamily="34" charset="77"/>
              </a:rPr>
              <a:t>vremena</a:t>
            </a:r>
            <a:r>
              <a:rPr lang="en-GB" sz="2200" dirty="0">
                <a:latin typeface="Gill Sans MT" panose="020B0502020104020203" pitchFamily="34" charset="77"/>
              </a:rPr>
              <a:t> </a:t>
            </a:r>
            <a:r>
              <a:rPr lang="en-GB" sz="2200" dirty="0" err="1">
                <a:latin typeface="Gill Sans MT" panose="020B0502020104020203" pitchFamily="34" charset="77"/>
              </a:rPr>
              <a:t>provedenog</a:t>
            </a:r>
            <a:r>
              <a:rPr lang="en-GB" sz="2200" dirty="0">
                <a:latin typeface="Gill Sans MT" panose="020B0502020104020203" pitchFamily="34" charset="77"/>
              </a:rPr>
              <a:t> </a:t>
            </a:r>
            <a:r>
              <a:rPr lang="en-GB" sz="2200" dirty="0" err="1">
                <a:latin typeface="Gill Sans MT" panose="020B0502020104020203" pitchFamily="34" charset="77"/>
              </a:rPr>
              <a:t>na</a:t>
            </a:r>
            <a:r>
              <a:rPr lang="en-GB" sz="2200" dirty="0">
                <a:latin typeface="Gill Sans MT" panose="020B0502020104020203" pitchFamily="34" charset="77"/>
              </a:rPr>
              <a:t> </a:t>
            </a:r>
            <a:r>
              <a:rPr lang="en-GB" sz="2200" dirty="0" err="1">
                <a:latin typeface="Gill Sans MT" panose="020B0502020104020203" pitchFamily="34" charset="77"/>
              </a:rPr>
              <a:t>destinaciji</a:t>
            </a:r>
            <a:r>
              <a:rPr lang="en-GB" sz="2200" dirty="0">
                <a:latin typeface="Gill Sans MT" panose="020B0502020104020203" pitchFamily="34" charset="77"/>
              </a:rPr>
              <a:t> i </a:t>
            </a:r>
            <a:r>
              <a:rPr lang="en-GB" sz="2200" dirty="0" err="1">
                <a:latin typeface="Gill Sans MT" panose="020B0502020104020203" pitchFamily="34" charset="77"/>
              </a:rPr>
              <a:t>upoznavanja</a:t>
            </a:r>
            <a:r>
              <a:rPr lang="en-GB" sz="2200" dirty="0">
                <a:latin typeface="Gill Sans MT" panose="020B0502020104020203" pitchFamily="34" charset="77"/>
              </a:rPr>
              <a:t> </a:t>
            </a:r>
            <a:r>
              <a:rPr lang="en-GB" sz="2200" dirty="0" err="1">
                <a:latin typeface="Gill Sans MT" panose="020B0502020104020203" pitchFamily="34" charset="77"/>
              </a:rPr>
              <a:t>sa</a:t>
            </a:r>
            <a:r>
              <a:rPr lang="en-GB" sz="2200" dirty="0">
                <a:latin typeface="Gill Sans MT" panose="020B0502020104020203" pitchFamily="34" charset="77"/>
              </a:rPr>
              <a:t> </a:t>
            </a:r>
            <a:r>
              <a:rPr lang="en-GB" sz="2200" dirty="0" err="1">
                <a:latin typeface="Gill Sans MT" panose="020B0502020104020203" pitchFamily="34" charset="77"/>
              </a:rPr>
              <a:t>atrakcijama</a:t>
            </a:r>
            <a:r>
              <a:rPr lang="en-GB" sz="2200" dirty="0">
                <a:latin typeface="Gill Sans MT" panose="020B0502020104020203" pitchFamily="34" charset="77"/>
              </a:rPr>
              <a:t>, </a:t>
            </a:r>
            <a:r>
              <a:rPr lang="en-GB" sz="2200" dirty="0" err="1">
                <a:latin typeface="Gill Sans MT" panose="020B0502020104020203" pitchFamily="34" charset="77"/>
              </a:rPr>
              <a:t>novinari</a:t>
            </a:r>
            <a:r>
              <a:rPr lang="en-GB" sz="2200" dirty="0">
                <a:latin typeface="Gill Sans MT" panose="020B0502020104020203" pitchFamily="34" charset="77"/>
              </a:rPr>
              <a:t> </a:t>
            </a:r>
            <a:r>
              <a:rPr lang="en-GB" sz="2200" dirty="0" err="1">
                <a:latin typeface="Gill Sans MT" panose="020B0502020104020203" pitchFamily="34" charset="77"/>
              </a:rPr>
              <a:t>će</a:t>
            </a:r>
            <a:r>
              <a:rPr lang="en-GB" sz="2200" dirty="0">
                <a:latin typeface="Gill Sans MT" panose="020B0502020104020203" pitchFamily="34" charset="77"/>
              </a:rPr>
              <a:t> po </a:t>
            </a:r>
            <a:r>
              <a:rPr lang="en-GB" sz="2200" dirty="0" err="1">
                <a:latin typeface="Gill Sans MT" panose="020B0502020104020203" pitchFamily="34" charset="77"/>
              </a:rPr>
              <a:t>povratku</a:t>
            </a:r>
            <a:r>
              <a:rPr lang="en-GB" sz="2200" dirty="0">
                <a:latin typeface="Gill Sans MT" panose="020B0502020104020203" pitchFamily="34" charset="77"/>
              </a:rPr>
              <a:t> u </a:t>
            </a:r>
            <a:r>
              <a:rPr lang="en-GB" sz="2200" dirty="0" err="1">
                <a:latin typeface="Gill Sans MT" panose="020B0502020104020203" pitchFamily="34" charset="77"/>
              </a:rPr>
              <a:t>svoje</a:t>
            </a:r>
            <a:r>
              <a:rPr lang="en-GB" sz="2200" dirty="0">
                <a:latin typeface="Gill Sans MT" panose="020B0502020104020203" pitchFamily="34" charset="77"/>
              </a:rPr>
              <a:t> </a:t>
            </a:r>
            <a:r>
              <a:rPr lang="en-GB" sz="2200" dirty="0" err="1">
                <a:latin typeface="Gill Sans MT" panose="020B0502020104020203" pitchFamily="34" charset="77"/>
              </a:rPr>
              <a:t>matične</a:t>
            </a:r>
            <a:r>
              <a:rPr lang="en-GB" sz="2200" dirty="0">
                <a:latin typeface="Gill Sans MT" panose="020B0502020104020203" pitchFamily="34" charset="77"/>
              </a:rPr>
              <a:t> </a:t>
            </a:r>
            <a:r>
              <a:rPr lang="en-GB" sz="2200" dirty="0" err="1">
                <a:latin typeface="Gill Sans MT" panose="020B0502020104020203" pitchFamily="34" charset="77"/>
              </a:rPr>
              <a:t>zemlje</a:t>
            </a:r>
            <a:r>
              <a:rPr lang="en-GB" sz="2200" dirty="0">
                <a:latin typeface="Gill Sans MT" panose="020B0502020104020203" pitchFamily="34" charset="77"/>
              </a:rPr>
              <a:t> </a:t>
            </a:r>
            <a:r>
              <a:rPr lang="en-GB" sz="2200" dirty="0" err="1">
                <a:latin typeface="Gill Sans MT" panose="020B0502020104020203" pitchFamily="34" charset="77"/>
              </a:rPr>
              <a:t>plasirati</a:t>
            </a:r>
            <a:r>
              <a:rPr lang="en-GB" sz="2200" dirty="0">
                <a:latin typeface="Gill Sans MT" panose="020B0502020104020203" pitchFamily="34" charset="77"/>
              </a:rPr>
              <a:t> </a:t>
            </a:r>
            <a:r>
              <a:rPr lang="en-GB" sz="2200" dirty="0" err="1">
                <a:latin typeface="Gill Sans MT" panose="020B0502020104020203" pitchFamily="34" charset="77"/>
              </a:rPr>
              <a:t>informacije</a:t>
            </a:r>
            <a:r>
              <a:rPr lang="en-GB" sz="2200" dirty="0">
                <a:latin typeface="Gill Sans MT" panose="020B0502020104020203" pitchFamily="34" charset="77"/>
              </a:rPr>
              <a:t> i </a:t>
            </a:r>
            <a:r>
              <a:rPr lang="en-GB" sz="2200" dirty="0" err="1">
                <a:latin typeface="Gill Sans MT" panose="020B0502020104020203" pitchFamily="34" charset="77"/>
              </a:rPr>
              <a:t>reportaže</a:t>
            </a:r>
            <a:r>
              <a:rPr lang="en-GB" sz="2200" dirty="0">
                <a:latin typeface="Gill Sans MT" panose="020B0502020104020203" pitchFamily="34" charset="77"/>
              </a:rPr>
              <a:t> o </a:t>
            </a:r>
            <a:r>
              <a:rPr lang="en-GB" sz="2200" dirty="0" err="1">
                <a:latin typeface="Gill Sans MT" panose="020B0502020104020203" pitchFamily="34" charset="77"/>
              </a:rPr>
              <a:t>onome</a:t>
            </a:r>
            <a:r>
              <a:rPr lang="en-GB" sz="2200" dirty="0">
                <a:latin typeface="Gill Sans MT" panose="020B0502020104020203" pitchFamily="34" charset="77"/>
              </a:rPr>
              <a:t> </a:t>
            </a:r>
            <a:r>
              <a:rPr lang="en-GB" sz="2200" dirty="0" err="1">
                <a:latin typeface="Gill Sans MT" panose="020B0502020104020203" pitchFamily="34" charset="77"/>
              </a:rPr>
              <a:t>što</a:t>
            </a:r>
            <a:r>
              <a:rPr lang="en-GB" sz="2200" dirty="0">
                <a:latin typeface="Gill Sans MT" panose="020B0502020104020203" pitchFamily="34" charset="77"/>
              </a:rPr>
              <a:t> </a:t>
            </a:r>
            <a:r>
              <a:rPr lang="en-GB" sz="2200" dirty="0" err="1">
                <a:latin typeface="Gill Sans MT" panose="020B0502020104020203" pitchFamily="34" charset="77"/>
              </a:rPr>
              <a:t>su</a:t>
            </a:r>
            <a:r>
              <a:rPr lang="en-GB" sz="2200" dirty="0">
                <a:latin typeface="Gill Sans MT" panose="020B0502020104020203" pitchFamily="34" charset="77"/>
              </a:rPr>
              <a:t> </a:t>
            </a:r>
            <a:r>
              <a:rPr lang="en-GB" sz="2200" dirty="0" err="1">
                <a:latin typeface="Gill Sans MT" panose="020B0502020104020203" pitchFamily="34" charset="77"/>
              </a:rPr>
              <a:t>videli</a:t>
            </a:r>
            <a:r>
              <a:rPr lang="en-GB" sz="2200" dirty="0">
                <a:latin typeface="Gill Sans MT" panose="020B0502020104020203" pitchFamily="34" charset="77"/>
              </a:rPr>
              <a:t> i </a:t>
            </a:r>
            <a:r>
              <a:rPr lang="en-GB" sz="2200" dirty="0" err="1">
                <a:latin typeface="Gill Sans MT" panose="020B0502020104020203" pitchFamily="34" charset="77"/>
              </a:rPr>
              <a:t>doživeli</a:t>
            </a:r>
            <a:r>
              <a:rPr lang="en-GB" sz="2200" dirty="0">
                <a:latin typeface="Gill Sans MT" panose="020B0502020104020203" pitchFamily="34" charset="77"/>
              </a:rPr>
              <a:t>.</a:t>
            </a:r>
            <a:endParaRPr lang="en-RS" sz="2200" dirty="0">
              <a:latin typeface="Gill Sans MT" panose="020B0502020104020203" pitchFamily="34" charset="77"/>
            </a:endParaRPr>
          </a:p>
          <a:p>
            <a:pPr>
              <a:buClrTx/>
              <a:buFont typeface="Wingdings" pitchFamily="2" charset="2"/>
              <a:buChar char="Ø"/>
            </a:pPr>
            <a:endParaRPr lang="en-GB" dirty="0">
              <a:latin typeface="Gill Sans MT" panose="020B0502020104020203" pitchFamily="34" charset="77"/>
            </a:endParaRPr>
          </a:p>
          <a:p>
            <a:endParaRPr lang="en-RS" dirty="0"/>
          </a:p>
        </p:txBody>
      </p:sp>
    </p:spTree>
    <p:extLst>
      <p:ext uri="{BB962C8B-B14F-4D97-AF65-F5344CB8AC3E}">
        <p14:creationId xmlns:p14="http://schemas.microsoft.com/office/powerpoint/2010/main" val="64970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EC31A-3586-7E47-90A1-1628D38EC004}"/>
              </a:ext>
            </a:extLst>
          </p:cNvPr>
          <p:cNvSpPr>
            <a:spLocks noGrp="1"/>
          </p:cNvSpPr>
          <p:nvPr>
            <p:ph type="title"/>
          </p:nvPr>
        </p:nvSpPr>
        <p:spPr>
          <a:xfrm>
            <a:off x="1295400" y="503853"/>
            <a:ext cx="9601200" cy="5539138"/>
          </a:xfrm>
        </p:spPr>
        <p:txBody>
          <a:bodyPr anchor="ctr">
            <a:normAutofit/>
          </a:bodyPr>
          <a:lstStyle/>
          <a:p>
            <a:pPr algn="ctr"/>
            <a:r>
              <a:rPr lang="en-RS" sz="5400" dirty="0">
                <a:solidFill>
                  <a:srgbClr val="FF0000"/>
                </a:solidFill>
                <a:latin typeface="Gill Sans MT" panose="020B0502020104020203" pitchFamily="34" charset="77"/>
              </a:rPr>
              <a:t>OGLAŠAVANJE</a:t>
            </a:r>
          </a:p>
        </p:txBody>
      </p:sp>
    </p:spTree>
    <p:extLst>
      <p:ext uri="{BB962C8B-B14F-4D97-AF65-F5344CB8AC3E}">
        <p14:creationId xmlns:p14="http://schemas.microsoft.com/office/powerpoint/2010/main" val="158234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6249F-937C-774C-8D12-F988ADE9317C}"/>
              </a:ext>
            </a:extLst>
          </p:cNvPr>
          <p:cNvSpPr>
            <a:spLocks noGrp="1"/>
          </p:cNvSpPr>
          <p:nvPr>
            <p:ph type="title"/>
          </p:nvPr>
        </p:nvSpPr>
        <p:spPr/>
        <p:txBody>
          <a:bodyPr>
            <a:normAutofit/>
          </a:bodyPr>
          <a:lstStyle/>
          <a:p>
            <a:pPr algn="ctr"/>
            <a:r>
              <a:rPr lang="en-RS" sz="4000" dirty="0">
                <a:solidFill>
                  <a:srgbClr val="FF0000"/>
                </a:solidFill>
                <a:latin typeface="Gill Sans MT" panose="020B0502020104020203" pitchFamily="34" charset="77"/>
              </a:rPr>
              <a:t>OGLAŠAVANJE</a:t>
            </a:r>
          </a:p>
        </p:txBody>
      </p:sp>
      <p:sp>
        <p:nvSpPr>
          <p:cNvPr id="3" name="Content Placeholder 2">
            <a:extLst>
              <a:ext uri="{FF2B5EF4-FFF2-40B4-BE49-F238E27FC236}">
                <a16:creationId xmlns:a16="http://schemas.microsoft.com/office/drawing/2014/main" id="{9D70FE99-3410-5448-9E51-74EF7D341C1D}"/>
              </a:ext>
            </a:extLst>
          </p:cNvPr>
          <p:cNvSpPr>
            <a:spLocks noGrp="1"/>
          </p:cNvSpPr>
          <p:nvPr>
            <p:ph idx="1"/>
          </p:nvPr>
        </p:nvSpPr>
        <p:spPr/>
        <p:txBody>
          <a:bodyPr/>
          <a:lstStyle/>
          <a:p>
            <a:pPr>
              <a:buClrTx/>
              <a:buFont typeface="Wingdings" pitchFamily="2" charset="2"/>
              <a:buChar char="Ø"/>
            </a:pPr>
            <a:r>
              <a:rPr lang="en-US" altLang="en-RS" dirty="0">
                <a:latin typeface="Gill Sans MT" panose="020B0502020104020203" pitchFamily="34" charset="77"/>
              </a:rPr>
              <a:t>Oglašavanje </a:t>
            </a:r>
            <a:r>
              <a:rPr lang="en-US" altLang="en-RS" dirty="0" err="1">
                <a:latin typeface="Gill Sans MT" panose="020B0502020104020203" pitchFamily="34" charset="77"/>
              </a:rPr>
              <a:t>predstavlja</a:t>
            </a:r>
            <a:r>
              <a:rPr lang="en-US" altLang="en-RS" dirty="0">
                <a:latin typeface="Gill Sans MT" panose="020B0502020104020203" pitchFamily="34" charset="77"/>
              </a:rPr>
              <a:t> </a:t>
            </a:r>
            <a:r>
              <a:rPr lang="en-US" altLang="en-RS" dirty="0" err="1">
                <a:latin typeface="Gill Sans MT" panose="020B0502020104020203" pitchFamily="34" charset="77"/>
              </a:rPr>
              <a:t>informaciju</a:t>
            </a:r>
            <a:r>
              <a:rPr lang="en-US" altLang="en-RS" dirty="0">
                <a:latin typeface="Gill Sans MT" panose="020B0502020104020203" pitchFamily="34" charset="77"/>
              </a:rPr>
              <a:t> </a:t>
            </a:r>
            <a:r>
              <a:rPr lang="en-US" altLang="en-RS" dirty="0" err="1">
                <a:latin typeface="Gill Sans MT" panose="020B0502020104020203" pitchFamily="34" charset="77"/>
              </a:rPr>
              <a:t>koju</a:t>
            </a:r>
            <a:r>
              <a:rPr lang="en-US" altLang="en-RS" dirty="0">
                <a:latin typeface="Gill Sans MT" panose="020B0502020104020203" pitchFamily="34" charset="77"/>
              </a:rPr>
              <a:t> u </a:t>
            </a:r>
            <a:r>
              <a:rPr lang="en-US" altLang="en-RS" dirty="0" err="1">
                <a:latin typeface="Gill Sans MT" panose="020B0502020104020203" pitchFamily="34" charset="77"/>
              </a:rPr>
              <a:t>medije</a:t>
            </a:r>
            <a:r>
              <a:rPr lang="en-US" altLang="en-RS" dirty="0">
                <a:latin typeface="Gill Sans MT" panose="020B0502020104020203" pitchFamily="34" charset="77"/>
              </a:rPr>
              <a:t> </a:t>
            </a:r>
            <a:r>
              <a:rPr lang="en-US" altLang="en-RS" dirty="0" err="1">
                <a:latin typeface="Gill Sans MT" panose="020B0502020104020203" pitchFamily="34" charset="77"/>
              </a:rPr>
              <a:t>plasira</a:t>
            </a:r>
            <a:r>
              <a:rPr lang="en-US" altLang="en-RS" dirty="0">
                <a:latin typeface="Gill Sans MT" panose="020B0502020104020203" pitchFamily="34" charset="77"/>
              </a:rPr>
              <a:t> </a:t>
            </a:r>
            <a:r>
              <a:rPr lang="en-US" altLang="en-RS" dirty="0" err="1">
                <a:latin typeface="Gill Sans MT" panose="020B0502020104020203" pitchFamily="34" charset="77"/>
              </a:rPr>
              <a:t>identifikovani</a:t>
            </a:r>
            <a:r>
              <a:rPr lang="en-US" altLang="en-RS" dirty="0">
                <a:latin typeface="Gill Sans MT" panose="020B0502020104020203" pitchFamily="34" charset="77"/>
              </a:rPr>
              <a:t> </a:t>
            </a:r>
            <a:r>
              <a:rPr lang="en-US" altLang="en-RS" dirty="0" err="1">
                <a:latin typeface="Gill Sans MT" panose="020B0502020104020203" pitchFamily="34" charset="77"/>
              </a:rPr>
              <a:t>naručilac</a:t>
            </a:r>
            <a:r>
              <a:rPr lang="en-US" altLang="en-RS" dirty="0">
                <a:latin typeface="Gill Sans MT" panose="020B0502020104020203" pitchFamily="34" charset="77"/>
              </a:rPr>
              <a:t> koji </a:t>
            </a:r>
            <a:r>
              <a:rPr lang="en-US" altLang="en-RS" dirty="0" err="1">
                <a:latin typeface="Gill Sans MT" panose="020B0502020104020203" pitchFamily="34" charset="77"/>
              </a:rPr>
              <a:t>plaća</a:t>
            </a:r>
            <a:r>
              <a:rPr lang="en-US" altLang="en-RS" dirty="0">
                <a:latin typeface="Gill Sans MT" panose="020B0502020104020203" pitchFamily="34" charset="77"/>
              </a:rPr>
              <a:t> </a:t>
            </a:r>
            <a:r>
              <a:rPr lang="en-US" altLang="en-RS" dirty="0" err="1">
                <a:latin typeface="Gill Sans MT" panose="020B0502020104020203" pitchFamily="34" charset="77"/>
              </a:rPr>
              <a:t>vreme</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a:t>
            </a:r>
            <a:r>
              <a:rPr lang="en-US" altLang="en-RS" dirty="0" err="1">
                <a:latin typeface="Gill Sans MT" panose="020B0502020104020203" pitchFamily="34" charset="77"/>
              </a:rPr>
              <a:t>prostor</a:t>
            </a:r>
            <a:r>
              <a:rPr lang="en-US" altLang="en-RS" dirty="0">
                <a:latin typeface="Gill Sans MT" panose="020B0502020104020203" pitchFamily="34" charset="77"/>
              </a:rPr>
              <a:t> za to</a:t>
            </a:r>
            <a:r>
              <a:rPr lang="sr-Latn-CS" altLang="en-RS" dirty="0">
                <a:latin typeface="Gill Sans MT" panose="020B0502020104020203" pitchFamily="34" charset="77"/>
              </a:rPr>
              <a:t>.</a:t>
            </a:r>
            <a:r>
              <a:rPr lang="en-US" altLang="en-RS" dirty="0">
                <a:latin typeface="Gill Sans MT" panose="020B0502020104020203" pitchFamily="34" charset="77"/>
              </a:rPr>
              <a:t> To je </a:t>
            </a:r>
            <a:r>
              <a:rPr lang="en-US" altLang="en-RS" dirty="0" err="1">
                <a:latin typeface="Gill Sans MT" panose="020B0502020104020203" pitchFamily="34" charset="77"/>
              </a:rPr>
              <a:t>kontrolisani</a:t>
            </a:r>
            <a:r>
              <a:rPr lang="en-US" altLang="en-RS" dirty="0">
                <a:latin typeface="Gill Sans MT" panose="020B0502020104020203" pitchFamily="34" charset="77"/>
              </a:rPr>
              <a:t> </a:t>
            </a:r>
            <a:r>
              <a:rPr lang="en-US" altLang="en-RS" dirty="0" err="1">
                <a:latin typeface="Gill Sans MT" panose="020B0502020104020203" pitchFamily="34" charset="77"/>
              </a:rPr>
              <a:t>metod</a:t>
            </a:r>
            <a:r>
              <a:rPr lang="en-US" altLang="en-RS" dirty="0">
                <a:latin typeface="Gill Sans MT" panose="020B0502020104020203" pitchFamily="34" charset="77"/>
              </a:rPr>
              <a:t> </a:t>
            </a:r>
            <a:r>
              <a:rPr lang="en-US" altLang="en-RS" dirty="0" err="1">
                <a:latin typeface="Gill Sans MT" panose="020B0502020104020203" pitchFamily="34" charset="77"/>
              </a:rPr>
              <a:t>objavljivanja</a:t>
            </a:r>
            <a:r>
              <a:rPr lang="en-US" altLang="en-RS" dirty="0">
                <a:latin typeface="Gill Sans MT" panose="020B0502020104020203" pitchFamily="34" charset="77"/>
              </a:rPr>
              <a:t> </a:t>
            </a:r>
            <a:r>
              <a:rPr lang="en-US" altLang="en-RS" dirty="0" err="1">
                <a:latin typeface="Gill Sans MT" panose="020B0502020104020203" pitchFamily="34" charset="77"/>
              </a:rPr>
              <a:t>određenih</a:t>
            </a:r>
            <a:r>
              <a:rPr lang="en-US" altLang="en-RS" dirty="0">
                <a:latin typeface="Gill Sans MT" panose="020B0502020104020203" pitchFamily="34" charset="77"/>
              </a:rPr>
              <a:t> </a:t>
            </a:r>
            <a:r>
              <a:rPr lang="en-US" altLang="en-RS" dirty="0" err="1">
                <a:latin typeface="Gill Sans MT" panose="020B0502020104020203" pitchFamily="34" charset="77"/>
              </a:rPr>
              <a:t>poruka</a:t>
            </a:r>
            <a:r>
              <a:rPr lang="en-US" altLang="en-RS" dirty="0">
                <a:latin typeface="Gill Sans MT" panose="020B0502020104020203" pitchFamily="34" charset="77"/>
              </a:rPr>
              <a:t> u </a:t>
            </a:r>
            <a:r>
              <a:rPr lang="en-US" altLang="en-RS" dirty="0" err="1">
                <a:latin typeface="Gill Sans MT" panose="020B0502020104020203" pitchFamily="34" charset="77"/>
              </a:rPr>
              <a:t>medijima</a:t>
            </a:r>
            <a:r>
              <a:rPr lang="sr-Latn-CS" altLang="en-RS" dirty="0">
                <a:latin typeface="Gill Sans MT" panose="020B0502020104020203" pitchFamily="34" charset="77"/>
              </a:rPr>
              <a:t>.</a:t>
            </a:r>
          </a:p>
          <a:p>
            <a:pPr>
              <a:buClrTx/>
              <a:buFont typeface="Wingdings" pitchFamily="2" charset="2"/>
              <a:buChar char="Ø"/>
            </a:pPr>
            <a:r>
              <a:rPr lang="sr-Latn-CS" altLang="en-RS" dirty="0">
                <a:latin typeface="Gill Sans MT" panose="020B0502020104020203" pitchFamily="34" charset="77"/>
              </a:rPr>
              <a:t>Oglašavanje predstavlja vid masovnih medijskih komunikacija koje za cilj ima da se plaćanjem oglasnog prostora u nekom od medija informiše ciljna javnost o proizvodima, uslugama, kompaniji, destinaciji ili ličnosti.</a:t>
            </a:r>
          </a:p>
          <a:p>
            <a:pPr>
              <a:buClrTx/>
              <a:buFont typeface="Wingdings" pitchFamily="2" charset="2"/>
              <a:buChar char="Ø"/>
            </a:pPr>
            <a:r>
              <a:rPr lang="sr-Latn-CS" altLang="en-RS" dirty="0">
                <a:latin typeface="Gill Sans MT" panose="020B0502020104020203" pitchFamily="34" charset="77"/>
              </a:rPr>
              <a:t>Oglašavanje predstavlja oblik masovne, kreativne i plaćene komunikacije sa krajnjim ciljem informisanja, razvijanja naklonosti i poticanja na željenu akciju ciljne javnosti, a u korist onoga koji se oglašava.</a:t>
            </a:r>
            <a:endParaRPr lang="en-US" altLang="en-RS" dirty="0">
              <a:latin typeface="Gill Sans MT" panose="020B0502020104020203" pitchFamily="34" charset="77"/>
            </a:endParaRPr>
          </a:p>
          <a:p>
            <a:pPr>
              <a:buClrTx/>
              <a:buFont typeface="Wingdings" pitchFamily="2" charset="2"/>
              <a:buChar char="Ø"/>
            </a:pPr>
            <a:endParaRPr lang="en-US" altLang="en-RS" dirty="0">
              <a:latin typeface="Gill Sans MT" panose="020B0502020104020203" pitchFamily="34" charset="77"/>
            </a:endParaRPr>
          </a:p>
          <a:p>
            <a:pPr>
              <a:buClrTx/>
              <a:buFont typeface="Wingdings" pitchFamily="2" charset="2"/>
              <a:buChar char="Ø"/>
            </a:pPr>
            <a:endParaRPr lang="en-US" altLang="en-RS" dirty="0">
              <a:latin typeface="Gill Sans MT" panose="020B0502020104020203" pitchFamily="34" charset="77"/>
            </a:endParaRPr>
          </a:p>
          <a:p>
            <a:pPr>
              <a:buClrTx/>
              <a:buFont typeface="Wingdings" pitchFamily="2" charset="2"/>
              <a:buChar char="Ø"/>
            </a:pPr>
            <a:endParaRPr lang="en-RS" dirty="0">
              <a:latin typeface="Gill Sans MT" panose="020B0502020104020203" pitchFamily="34" charset="77"/>
            </a:endParaRPr>
          </a:p>
        </p:txBody>
      </p:sp>
    </p:spTree>
    <p:extLst>
      <p:ext uri="{BB962C8B-B14F-4D97-AF65-F5344CB8AC3E}">
        <p14:creationId xmlns:p14="http://schemas.microsoft.com/office/powerpoint/2010/main" val="622043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F70D5-4E8D-4646-B8C5-850985819497}"/>
              </a:ext>
            </a:extLst>
          </p:cNvPr>
          <p:cNvSpPr>
            <a:spLocks noGrp="1"/>
          </p:cNvSpPr>
          <p:nvPr>
            <p:ph type="title"/>
          </p:nvPr>
        </p:nvSpPr>
        <p:spPr/>
        <p:txBody>
          <a:bodyPr>
            <a:normAutofit/>
          </a:bodyPr>
          <a:lstStyle/>
          <a:p>
            <a:pPr algn="ctr"/>
            <a:r>
              <a:rPr lang="en-RS" sz="4000" dirty="0">
                <a:solidFill>
                  <a:srgbClr val="FF0000"/>
                </a:solidFill>
                <a:latin typeface="Gill Sans MT" panose="020B0502020104020203" pitchFamily="34" charset="77"/>
              </a:rPr>
              <a:t>OGLAŠAVANJE</a:t>
            </a:r>
            <a:endParaRPr lang="en-RS" sz="4000" dirty="0"/>
          </a:p>
        </p:txBody>
      </p:sp>
      <p:sp>
        <p:nvSpPr>
          <p:cNvPr id="3" name="Content Placeholder 2">
            <a:extLst>
              <a:ext uri="{FF2B5EF4-FFF2-40B4-BE49-F238E27FC236}">
                <a16:creationId xmlns:a16="http://schemas.microsoft.com/office/drawing/2014/main" id="{2DF03E4E-976D-D34C-9A79-C8ADCC05F5D9}"/>
              </a:ext>
            </a:extLst>
          </p:cNvPr>
          <p:cNvSpPr>
            <a:spLocks noGrp="1"/>
          </p:cNvSpPr>
          <p:nvPr>
            <p:ph idx="1"/>
          </p:nvPr>
        </p:nvSpPr>
        <p:spPr/>
        <p:txBody>
          <a:bodyPr/>
          <a:lstStyle/>
          <a:p>
            <a:pPr>
              <a:buClrTx/>
              <a:buFont typeface="Wingdings" pitchFamily="2" charset="2"/>
              <a:buChar char="Ø"/>
            </a:pPr>
            <a:r>
              <a:rPr lang="sr-Latn-CS" altLang="en-RS" dirty="0">
                <a:latin typeface="Gill Sans MT" panose="020B0502020104020203" pitchFamily="34" charset="77"/>
              </a:rPr>
              <a:t>Ovaj prostor može biti deo strane, cela strana ili više strana u tradicionalnim štampanim medijima, vreme na televizijskim i radio stanicama u različitom trajanju, zakup prostora na web stranicama, zakup bilborda i različitih reklamnih panoa, zakup prostora na fasadama zgrada, autobusima gradskog saobraćaja, oglašavanje u knjigama, filmovima, video spotovima, video igricama i dr</a:t>
            </a:r>
            <a:r>
              <a:rPr lang="en-US" altLang="en-RS" dirty="0">
                <a:latin typeface="Gill Sans MT" panose="020B0502020104020203" pitchFamily="34" charset="77"/>
              </a:rPr>
              <a:t>.</a:t>
            </a:r>
          </a:p>
          <a:p>
            <a:pPr>
              <a:buClrTx/>
              <a:buFont typeface="Wingdings" pitchFamily="2" charset="2"/>
              <a:buChar char="Ø"/>
            </a:pPr>
            <a:r>
              <a:rPr lang="sr-Latn-CS" altLang="en-RS" dirty="0">
                <a:latin typeface="Gill Sans MT" panose="020B0502020104020203" pitchFamily="34" charset="77"/>
              </a:rPr>
              <a:t>U odnosima s javnošću oglašavanje se koristi</a:t>
            </a:r>
            <a:r>
              <a:rPr lang="en-US" altLang="en-RS" dirty="0">
                <a:latin typeface="Gill Sans MT" panose="020B0502020104020203" pitchFamily="34" charset="77"/>
              </a:rPr>
              <a:t> </a:t>
            </a:r>
            <a:r>
              <a:rPr lang="sr-Latn-CS" altLang="en-RS" dirty="0">
                <a:latin typeface="Gill Sans MT" panose="020B0502020104020203" pitchFamily="34" charset="77"/>
              </a:rPr>
              <a:t>da bi se približili onom delu javnosti koji ne spada u</a:t>
            </a:r>
            <a:r>
              <a:rPr lang="en-US" altLang="en-RS" dirty="0">
                <a:latin typeface="Gill Sans MT" panose="020B0502020104020203" pitchFamily="34" charset="77"/>
              </a:rPr>
              <a:t> </a:t>
            </a:r>
            <a:r>
              <a:rPr lang="sr-Latn-CS" altLang="en-RS" dirty="0">
                <a:latin typeface="Gill Sans MT" panose="020B0502020104020203" pitchFamily="34" charset="77"/>
              </a:rPr>
              <a:t>potrošače, kojima se bavi marketing.</a:t>
            </a:r>
            <a:endParaRPr lang="en-US" altLang="en-RS" dirty="0">
              <a:latin typeface="Gill Sans MT" panose="020B0502020104020203" pitchFamily="34" charset="77"/>
            </a:endParaRPr>
          </a:p>
          <a:p>
            <a:pPr>
              <a:buClrTx/>
              <a:buFont typeface="Wingdings" pitchFamily="2" charset="2"/>
              <a:buChar char="Ø"/>
            </a:pPr>
            <a:r>
              <a:rPr lang="en-US" altLang="en-RS" dirty="0" err="1">
                <a:latin typeface="Gill Sans MT" panose="020B0502020104020203" pitchFamily="34" charset="77"/>
              </a:rPr>
              <a:t>Organizacije</a:t>
            </a:r>
            <a:r>
              <a:rPr lang="en-US" altLang="en-RS" dirty="0">
                <a:latin typeface="Gill Sans MT" panose="020B0502020104020203" pitchFamily="34" charset="77"/>
              </a:rPr>
              <a:t> </a:t>
            </a:r>
            <a:r>
              <a:rPr lang="en-US" altLang="en-RS" dirty="0" err="1">
                <a:latin typeface="Gill Sans MT" panose="020B0502020104020203" pitchFamily="34" charset="77"/>
              </a:rPr>
              <a:t>koriste</a:t>
            </a:r>
            <a:r>
              <a:rPr lang="en-US" altLang="en-RS" dirty="0">
                <a:latin typeface="Gill Sans MT" panose="020B0502020104020203" pitchFamily="34" charset="77"/>
              </a:rPr>
              <a:t> </a:t>
            </a:r>
            <a:r>
              <a:rPr lang="en-US" altLang="en-RS" dirty="0" err="1">
                <a:latin typeface="Gill Sans MT" panose="020B0502020104020203" pitchFamily="34" charset="77"/>
              </a:rPr>
              <a:t>oglašavanje</a:t>
            </a:r>
            <a:r>
              <a:rPr lang="en-US" altLang="en-RS" dirty="0">
                <a:latin typeface="Gill Sans MT" panose="020B0502020104020203" pitchFamily="34" charset="77"/>
              </a:rPr>
              <a:t> za </a:t>
            </a:r>
            <a:r>
              <a:rPr lang="en-US" altLang="en-RS" dirty="0" err="1">
                <a:latin typeface="Gill Sans MT" panose="020B0502020104020203" pitchFamily="34" charset="77"/>
              </a:rPr>
              <a:t>potrebe</a:t>
            </a:r>
            <a:r>
              <a:rPr lang="en-US" altLang="en-RS" dirty="0">
                <a:latin typeface="Gill Sans MT" panose="020B0502020104020203" pitchFamily="34" charset="77"/>
              </a:rPr>
              <a:t> </a:t>
            </a:r>
            <a:r>
              <a:rPr lang="en-US" altLang="en-RS" dirty="0" err="1">
                <a:latin typeface="Gill Sans MT" panose="020B0502020104020203" pitchFamily="34" charset="77"/>
              </a:rPr>
              <a:t>odnosa</a:t>
            </a:r>
            <a:r>
              <a:rPr lang="en-US" altLang="en-RS" dirty="0">
                <a:latin typeface="Gill Sans MT" panose="020B0502020104020203" pitchFamily="34" charset="77"/>
              </a:rPr>
              <a:t> s </a:t>
            </a:r>
            <a:r>
              <a:rPr lang="en-US" altLang="en-RS" dirty="0" err="1">
                <a:latin typeface="Gill Sans MT" panose="020B0502020104020203" pitchFamily="34" charset="77"/>
              </a:rPr>
              <a:t>javnošću</a:t>
            </a:r>
            <a:r>
              <a:rPr lang="en-US" altLang="en-RS" dirty="0">
                <a:latin typeface="Gill Sans MT" panose="020B0502020104020203" pitchFamily="34" charset="77"/>
              </a:rPr>
              <a:t> </a:t>
            </a:r>
            <a:r>
              <a:rPr lang="en-US" altLang="en-RS" dirty="0" err="1">
                <a:latin typeface="Gill Sans MT" panose="020B0502020104020203" pitchFamily="34" charset="77"/>
              </a:rPr>
              <a:t>onda</a:t>
            </a:r>
            <a:r>
              <a:rPr lang="en-US" altLang="en-RS" dirty="0">
                <a:latin typeface="Gill Sans MT" panose="020B0502020104020203" pitchFamily="34" charset="77"/>
              </a:rPr>
              <a:t> </a:t>
            </a:r>
            <a:r>
              <a:rPr lang="en-US" altLang="en-RS" dirty="0" err="1">
                <a:latin typeface="Gill Sans MT" panose="020B0502020104020203" pitchFamily="34" charset="77"/>
              </a:rPr>
              <a:t>kada</a:t>
            </a:r>
            <a:r>
              <a:rPr lang="en-US" altLang="en-RS" dirty="0">
                <a:latin typeface="Gill Sans MT" panose="020B0502020104020203" pitchFamily="34" charset="77"/>
              </a:rPr>
              <a:t> </a:t>
            </a:r>
            <a:r>
              <a:rPr lang="en-US" altLang="en-RS" dirty="0" err="1">
                <a:latin typeface="Gill Sans MT" panose="020B0502020104020203" pitchFamily="34" charset="77"/>
              </a:rPr>
              <a:t>nisu</a:t>
            </a:r>
            <a:r>
              <a:rPr lang="en-US" altLang="en-RS" dirty="0">
                <a:latin typeface="Gill Sans MT" panose="020B0502020104020203" pitchFamily="34" charset="77"/>
              </a:rPr>
              <a:t> </a:t>
            </a:r>
            <a:r>
              <a:rPr lang="en-US" altLang="en-RS" dirty="0" err="1">
                <a:latin typeface="Gill Sans MT" panose="020B0502020104020203" pitchFamily="34" charset="77"/>
              </a:rPr>
              <a:t>zadovoljne</a:t>
            </a:r>
            <a:r>
              <a:rPr lang="en-US" altLang="en-RS" dirty="0">
                <a:latin typeface="Gill Sans MT" panose="020B0502020104020203" pitchFamily="34" charset="77"/>
              </a:rPr>
              <a:t> </a:t>
            </a:r>
            <a:r>
              <a:rPr lang="en-US" altLang="en-RS" dirty="0" err="1">
                <a:latin typeface="Gill Sans MT" panose="020B0502020104020203" pitchFamily="34" charset="77"/>
              </a:rPr>
              <a:t>kako</a:t>
            </a:r>
            <a:r>
              <a:rPr lang="en-US" altLang="en-RS" dirty="0">
                <a:latin typeface="Gill Sans MT" panose="020B0502020104020203" pitchFamily="34" charset="77"/>
              </a:rPr>
              <a:t> o </a:t>
            </a:r>
            <a:r>
              <a:rPr lang="en-US" altLang="en-RS" dirty="0" err="1">
                <a:latin typeface="Gill Sans MT" panose="020B0502020104020203" pitchFamily="34" charset="77"/>
              </a:rPr>
              <a:t>njima</a:t>
            </a:r>
            <a:r>
              <a:rPr lang="en-US" altLang="en-RS" dirty="0">
                <a:latin typeface="Gill Sans MT" panose="020B0502020104020203" pitchFamily="34" charset="77"/>
              </a:rPr>
              <a:t> </a:t>
            </a:r>
            <a:r>
              <a:rPr lang="en-US" altLang="en-RS" dirty="0" err="1">
                <a:latin typeface="Gill Sans MT" panose="020B0502020104020203" pitchFamily="34" charset="77"/>
              </a:rPr>
              <a:t>izveštavaju</a:t>
            </a:r>
            <a:r>
              <a:rPr lang="en-US" altLang="en-RS" dirty="0">
                <a:latin typeface="Gill Sans MT" panose="020B0502020104020203" pitchFamily="34" charset="77"/>
              </a:rPr>
              <a:t> </a:t>
            </a:r>
            <a:r>
              <a:rPr lang="en-US" altLang="en-RS" dirty="0" err="1">
                <a:latin typeface="Gill Sans MT" panose="020B0502020104020203" pitchFamily="34" charset="77"/>
              </a:rPr>
              <a:t>mediji</a:t>
            </a:r>
            <a:r>
              <a:rPr lang="en-US" altLang="en-RS" dirty="0">
                <a:latin typeface="Gill Sans MT" panose="020B0502020104020203" pitchFamily="34" charset="77"/>
              </a:rPr>
              <a:t>, </a:t>
            </a:r>
            <a:r>
              <a:rPr lang="en-US" altLang="en-RS" dirty="0" err="1">
                <a:latin typeface="Gill Sans MT" panose="020B0502020104020203" pitchFamily="34" charset="77"/>
              </a:rPr>
              <a:t>kada</a:t>
            </a:r>
            <a:r>
              <a:rPr lang="en-US" altLang="en-RS" dirty="0">
                <a:latin typeface="Gill Sans MT" panose="020B0502020104020203" pitchFamily="34" charset="77"/>
              </a:rPr>
              <a:t> </a:t>
            </a:r>
            <a:r>
              <a:rPr lang="en-US" altLang="en-RS" dirty="0" err="1">
                <a:latin typeface="Gill Sans MT" panose="020B0502020104020203" pitchFamily="34" charset="77"/>
              </a:rPr>
              <a:t>osećaju</a:t>
            </a:r>
            <a:r>
              <a:rPr lang="en-US" altLang="en-RS" dirty="0">
                <a:latin typeface="Gill Sans MT" panose="020B0502020104020203" pitchFamily="34" charset="77"/>
              </a:rPr>
              <a:t> da se </a:t>
            </a:r>
            <a:r>
              <a:rPr lang="en-US" altLang="en-RS" dirty="0" err="1">
                <a:latin typeface="Gill Sans MT" panose="020B0502020104020203" pitchFamily="34" charset="77"/>
              </a:rPr>
              <a:t>njihov</a:t>
            </a:r>
            <a:r>
              <a:rPr lang="en-US" altLang="en-RS" dirty="0">
                <a:latin typeface="Gill Sans MT" panose="020B0502020104020203" pitchFamily="34" charset="77"/>
              </a:rPr>
              <a:t> </a:t>
            </a:r>
            <a:r>
              <a:rPr lang="en-US" altLang="en-RS" dirty="0" err="1">
                <a:latin typeface="Gill Sans MT" panose="020B0502020104020203" pitchFamily="34" charset="77"/>
              </a:rPr>
              <a:t>pogled</a:t>
            </a:r>
            <a:r>
              <a:rPr lang="en-US" altLang="en-RS" dirty="0">
                <a:latin typeface="Gill Sans MT" panose="020B0502020104020203" pitchFamily="34" charset="77"/>
              </a:rPr>
              <a:t> </a:t>
            </a:r>
            <a:r>
              <a:rPr lang="en-US" altLang="en-RS" dirty="0" err="1">
                <a:latin typeface="Gill Sans MT" panose="020B0502020104020203" pitchFamily="34" charset="77"/>
              </a:rPr>
              <a:t>na</a:t>
            </a:r>
            <a:r>
              <a:rPr lang="en-US" altLang="en-RS" dirty="0">
                <a:latin typeface="Gill Sans MT" panose="020B0502020104020203" pitchFamily="34" charset="77"/>
              </a:rPr>
              <a:t> </a:t>
            </a:r>
            <a:r>
              <a:rPr lang="en-US" altLang="en-RS" dirty="0" err="1">
                <a:latin typeface="Gill Sans MT" panose="020B0502020104020203" pitchFamily="34" charset="77"/>
              </a:rPr>
              <a:t>stvari</a:t>
            </a:r>
            <a:r>
              <a:rPr lang="en-US" altLang="en-RS" dirty="0">
                <a:latin typeface="Gill Sans MT" panose="020B0502020104020203" pitchFamily="34" charset="77"/>
              </a:rPr>
              <a:t> ne </a:t>
            </a:r>
            <a:r>
              <a:rPr lang="en-US" altLang="en-RS" dirty="0" err="1">
                <a:latin typeface="Gill Sans MT" panose="020B0502020104020203" pitchFamily="34" charset="77"/>
              </a:rPr>
              <a:t>predstavlja</a:t>
            </a:r>
            <a:r>
              <a:rPr lang="en-US" altLang="en-RS" dirty="0">
                <a:latin typeface="Gill Sans MT" panose="020B0502020104020203" pitchFamily="34" charset="77"/>
              </a:rPr>
              <a:t> </a:t>
            </a:r>
            <a:r>
              <a:rPr lang="en-US" altLang="en-RS" dirty="0" err="1">
                <a:latin typeface="Gill Sans MT" panose="020B0502020104020203" pitchFamily="34" charset="77"/>
              </a:rPr>
              <a:t>objektivno</a:t>
            </a:r>
            <a:r>
              <a:rPr lang="en-US" altLang="en-RS" dirty="0">
                <a:latin typeface="Gill Sans MT" panose="020B0502020104020203" pitchFamily="34" charset="77"/>
              </a:rPr>
              <a:t>, </a:t>
            </a:r>
            <a:r>
              <a:rPr lang="en-US" altLang="en-RS" dirty="0" err="1">
                <a:latin typeface="Gill Sans MT" panose="020B0502020104020203" pitchFamily="34" charset="77"/>
              </a:rPr>
              <a:t>kada</a:t>
            </a:r>
            <a:r>
              <a:rPr lang="en-US" altLang="en-RS" dirty="0">
                <a:latin typeface="Gill Sans MT" panose="020B0502020104020203" pitchFamily="34" charset="77"/>
              </a:rPr>
              <a:t> </a:t>
            </a:r>
            <a:r>
              <a:rPr lang="en-US" altLang="en-RS" dirty="0" err="1">
                <a:latin typeface="Gill Sans MT" panose="020B0502020104020203" pitchFamily="34" charset="77"/>
              </a:rPr>
              <a:t>smatraju</a:t>
            </a:r>
            <a:r>
              <a:rPr lang="en-US" altLang="en-RS" dirty="0">
                <a:latin typeface="Gill Sans MT" panose="020B0502020104020203" pitchFamily="34" charset="77"/>
              </a:rPr>
              <a:t> da </a:t>
            </a:r>
            <a:r>
              <a:rPr lang="en-US" altLang="en-RS" dirty="0" err="1">
                <a:latin typeface="Gill Sans MT" panose="020B0502020104020203" pitchFamily="34" charset="77"/>
              </a:rPr>
              <a:t>njihove</a:t>
            </a:r>
            <a:r>
              <a:rPr lang="en-US" altLang="en-RS" dirty="0">
                <a:latin typeface="Gill Sans MT" panose="020B0502020104020203" pitchFamily="34" charset="77"/>
              </a:rPr>
              <a:t> </a:t>
            </a:r>
            <a:r>
              <a:rPr lang="en-US" altLang="en-RS" dirty="0" err="1">
                <a:latin typeface="Gill Sans MT" panose="020B0502020104020203" pitchFamily="34" charset="77"/>
              </a:rPr>
              <a:t>javnosti</a:t>
            </a:r>
            <a:r>
              <a:rPr lang="en-US" altLang="en-RS" dirty="0">
                <a:latin typeface="Gill Sans MT" panose="020B0502020104020203" pitchFamily="34" charset="77"/>
              </a:rPr>
              <a:t> ne </a:t>
            </a:r>
            <a:r>
              <a:rPr lang="en-US" altLang="en-RS" dirty="0" err="1">
                <a:latin typeface="Gill Sans MT" panose="020B0502020104020203" pitchFamily="34" charset="77"/>
              </a:rPr>
              <a:t>shvataju</a:t>
            </a:r>
            <a:r>
              <a:rPr lang="en-US" altLang="en-RS" dirty="0">
                <a:latin typeface="Gill Sans MT" panose="020B0502020104020203" pitchFamily="34" charset="77"/>
              </a:rPr>
              <a:t> </a:t>
            </a:r>
            <a:r>
              <a:rPr lang="en-US" altLang="en-RS" dirty="0" err="1">
                <a:latin typeface="Gill Sans MT" panose="020B0502020104020203" pitchFamily="34" charset="77"/>
              </a:rPr>
              <a:t>određene</a:t>
            </a:r>
            <a:r>
              <a:rPr lang="en-US" altLang="en-RS" dirty="0">
                <a:latin typeface="Gill Sans MT" panose="020B0502020104020203" pitchFamily="34" charset="77"/>
              </a:rPr>
              <a:t> </a:t>
            </a:r>
            <a:r>
              <a:rPr lang="en-US" altLang="en-RS" dirty="0" err="1">
                <a:latin typeface="Gill Sans MT" panose="020B0502020104020203" pitchFamily="34" charset="77"/>
              </a:rPr>
              <a:t>probleme</a:t>
            </a:r>
            <a:r>
              <a:rPr lang="en-US" altLang="en-RS" dirty="0">
                <a:latin typeface="Gill Sans MT" panose="020B0502020104020203" pitchFamily="34" charset="77"/>
              </a:rPr>
              <a:t> </a:t>
            </a:r>
            <a:r>
              <a:rPr lang="en-US" altLang="en-RS" dirty="0" err="1">
                <a:latin typeface="Gill Sans MT" panose="020B0502020104020203" pitchFamily="34" charset="77"/>
              </a:rPr>
              <a:t>ili</a:t>
            </a:r>
            <a:r>
              <a:rPr lang="en-US" altLang="en-RS" dirty="0">
                <a:latin typeface="Gill Sans MT" panose="020B0502020104020203" pitchFamily="34" charset="77"/>
              </a:rPr>
              <a:t> se </a:t>
            </a:r>
            <a:r>
              <a:rPr lang="en-US" altLang="en-RS" dirty="0" err="1">
                <a:latin typeface="Gill Sans MT" panose="020B0502020104020203" pitchFamily="34" charset="77"/>
              </a:rPr>
              <a:t>osećaju</a:t>
            </a:r>
            <a:r>
              <a:rPr lang="en-US" altLang="en-RS" dirty="0">
                <a:latin typeface="Gill Sans MT" panose="020B0502020104020203" pitchFamily="34" charset="77"/>
              </a:rPr>
              <a:t> </a:t>
            </a:r>
            <a:r>
              <a:rPr lang="en-US" altLang="en-RS" dirty="0" err="1">
                <a:latin typeface="Gill Sans MT" panose="020B0502020104020203" pitchFamily="34" charset="77"/>
              </a:rPr>
              <a:t>apatičnim</a:t>
            </a:r>
            <a:r>
              <a:rPr lang="en-US" altLang="en-RS" dirty="0">
                <a:latin typeface="Gill Sans MT" panose="020B0502020104020203" pitchFamily="34" charset="77"/>
              </a:rPr>
              <a:t> </a:t>
            </a:r>
            <a:r>
              <a:rPr lang="en-US" altLang="en-RS" dirty="0" err="1">
                <a:latin typeface="Gill Sans MT" panose="020B0502020104020203" pitchFamily="34" charset="77"/>
              </a:rPr>
              <a:t>i</a:t>
            </a:r>
            <a:r>
              <a:rPr lang="en-US" altLang="en-RS" dirty="0">
                <a:latin typeface="Gill Sans MT" panose="020B0502020104020203" pitchFamily="34" charset="77"/>
              </a:rPr>
              <a:t> sl.</a:t>
            </a:r>
          </a:p>
          <a:p>
            <a:pPr>
              <a:buClrTx/>
              <a:buFont typeface="Wingdings" pitchFamily="2" charset="2"/>
              <a:buChar char="Ø"/>
            </a:pPr>
            <a:endParaRPr lang="en-US" altLang="en-RS" dirty="0">
              <a:latin typeface="Gill Sans MT" panose="020B0502020104020203" pitchFamily="34" charset="77"/>
            </a:endParaRPr>
          </a:p>
          <a:p>
            <a:endParaRPr lang="en-RS" dirty="0"/>
          </a:p>
        </p:txBody>
      </p:sp>
    </p:spTree>
    <p:extLst>
      <p:ext uri="{BB962C8B-B14F-4D97-AF65-F5344CB8AC3E}">
        <p14:creationId xmlns:p14="http://schemas.microsoft.com/office/powerpoint/2010/main" val="2603202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660FF-212E-CF48-88AE-888210D29AA9}"/>
              </a:ext>
            </a:extLst>
          </p:cNvPr>
          <p:cNvSpPr>
            <a:spLocks noGrp="1"/>
          </p:cNvSpPr>
          <p:nvPr>
            <p:ph type="title"/>
          </p:nvPr>
        </p:nvSpPr>
        <p:spPr/>
        <p:txBody>
          <a:bodyPr>
            <a:noAutofit/>
          </a:bodyPr>
          <a:lstStyle/>
          <a:p>
            <a:pPr algn="ctr"/>
            <a:r>
              <a:rPr lang="en-RS" sz="4000" dirty="0">
                <a:solidFill>
                  <a:srgbClr val="FF0000"/>
                </a:solidFill>
                <a:latin typeface="Gill Sans MT" panose="020B0502020104020203" pitchFamily="34" charset="77"/>
              </a:rPr>
              <a:t>PRIMERI OGLAŠAVANJA U ODNOSIMA S JAVNOŠĆU</a:t>
            </a:r>
          </a:p>
        </p:txBody>
      </p:sp>
      <p:sp>
        <p:nvSpPr>
          <p:cNvPr id="3" name="Content Placeholder 2">
            <a:extLst>
              <a:ext uri="{FF2B5EF4-FFF2-40B4-BE49-F238E27FC236}">
                <a16:creationId xmlns:a16="http://schemas.microsoft.com/office/drawing/2014/main" id="{CA5CA61E-2DD0-1D47-B9D9-141AC9740A38}"/>
              </a:ext>
            </a:extLst>
          </p:cNvPr>
          <p:cNvSpPr>
            <a:spLocks noGrp="1"/>
          </p:cNvSpPr>
          <p:nvPr>
            <p:ph idx="1"/>
          </p:nvPr>
        </p:nvSpPr>
        <p:spPr>
          <a:xfrm>
            <a:off x="566531" y="1981201"/>
            <a:ext cx="10992678" cy="4161182"/>
          </a:xfrm>
        </p:spPr>
        <p:txBody>
          <a:bodyPr>
            <a:normAutofit/>
          </a:bodyPr>
          <a:lstStyle/>
          <a:p>
            <a:pPr>
              <a:buClrTx/>
              <a:buFont typeface="Wingdings" pitchFamily="2" charset="2"/>
              <a:buChar char="Ø"/>
            </a:pPr>
            <a:r>
              <a:rPr lang="en-US" altLang="en-RS" dirty="0">
                <a:latin typeface="Gill Sans MT" panose="020B0502020104020203" pitchFamily="34" charset="77"/>
              </a:rPr>
              <a:t>K</a:t>
            </a:r>
            <a:r>
              <a:rPr lang="sr-Latn-CS" altLang="en-RS" dirty="0">
                <a:latin typeface="Gill Sans MT" panose="020B0502020104020203" pitchFamily="34" charset="77"/>
              </a:rPr>
              <a:t>ompanija </a:t>
            </a:r>
            <a:r>
              <a:rPr lang="sr-Latn-CS" altLang="en-RS" i="1" dirty="0">
                <a:latin typeface="Gill Sans MT" panose="020B0502020104020203" pitchFamily="34" charset="77"/>
              </a:rPr>
              <a:t>Boeing</a:t>
            </a:r>
            <a:r>
              <a:rPr lang="sr-Latn-CS" altLang="en-RS" dirty="0">
                <a:latin typeface="Gill Sans MT" panose="020B0502020104020203" pitchFamily="34" charset="77"/>
              </a:rPr>
              <a:t> je, putem oglašavanja, objavila da sedište svoje kompanije seli iz Sijetla u Čikago.</a:t>
            </a:r>
          </a:p>
          <a:p>
            <a:pPr>
              <a:buClrTx/>
              <a:buFont typeface="Wingdings" pitchFamily="2" charset="2"/>
              <a:buChar char="Ø"/>
            </a:pPr>
            <a:r>
              <a:rPr lang="sr-Latn-CS" altLang="en-RS" dirty="0">
                <a:latin typeface="Gill Sans MT" panose="020B0502020104020203" pitchFamily="34" charset="77"/>
              </a:rPr>
              <a:t>Ambasada Kuvajta zakupila je po jednu celu stranu u svim vodećim listovima u SAD da bi objavila da je „Amerika naš saveznik“ i podršku „nastojanjima da se iskoreni terorizam“ posle napada na Svetski trgovinski centar.</a:t>
            </a:r>
            <a:endParaRPr lang="en-US" altLang="en-RS" dirty="0">
              <a:latin typeface="Gill Sans MT" panose="020B0502020104020203" pitchFamily="34" charset="77"/>
            </a:endParaRPr>
          </a:p>
          <a:p>
            <a:pPr>
              <a:buClrTx/>
              <a:buFont typeface="Wingdings" pitchFamily="2" charset="2"/>
              <a:buChar char="Ø"/>
            </a:pPr>
            <a:r>
              <a:rPr lang="en-US" altLang="en-RS" dirty="0" err="1">
                <a:latin typeface="Gill Sans MT" panose="020B0502020104020203" pitchFamily="34" charset="77"/>
              </a:rPr>
              <a:t>Kada</a:t>
            </a:r>
            <a:r>
              <a:rPr lang="en-US" altLang="en-RS" dirty="0">
                <a:latin typeface="Gill Sans MT" panose="020B0502020104020203" pitchFamily="34" charset="77"/>
              </a:rPr>
              <a:t> je </a:t>
            </a:r>
            <a:r>
              <a:rPr lang="en-US" altLang="en-RS" dirty="0" err="1">
                <a:latin typeface="Gill Sans MT" panose="020B0502020104020203" pitchFamily="34" charset="77"/>
              </a:rPr>
              <a:t>kompanija</a:t>
            </a:r>
            <a:r>
              <a:rPr lang="en-US" altLang="en-RS" dirty="0">
                <a:latin typeface="Gill Sans MT" panose="020B0502020104020203" pitchFamily="34" charset="77"/>
              </a:rPr>
              <a:t> </a:t>
            </a:r>
            <a:r>
              <a:rPr lang="en-US" altLang="en-RS" i="1" dirty="0">
                <a:latin typeface="Gill Sans MT" panose="020B0502020104020203" pitchFamily="34" charset="77"/>
              </a:rPr>
              <a:t>Andersen Consulting </a:t>
            </a:r>
            <a:r>
              <a:rPr lang="en-US" altLang="en-RS" dirty="0" err="1">
                <a:latin typeface="Gill Sans MT" panose="020B0502020104020203" pitchFamily="34" charset="77"/>
              </a:rPr>
              <a:t>promenila</a:t>
            </a:r>
            <a:r>
              <a:rPr lang="en-US" altLang="en-RS" dirty="0">
                <a:latin typeface="Gill Sans MT" panose="020B0502020104020203" pitchFamily="34" charset="77"/>
              </a:rPr>
              <a:t> </a:t>
            </a:r>
            <a:r>
              <a:rPr lang="en-US" altLang="en-RS" dirty="0" err="1">
                <a:latin typeface="Gill Sans MT" panose="020B0502020104020203" pitchFamily="34" charset="77"/>
              </a:rPr>
              <a:t>svoje</a:t>
            </a:r>
            <a:r>
              <a:rPr lang="en-US" altLang="en-RS" dirty="0">
                <a:latin typeface="Gill Sans MT" panose="020B0502020104020203" pitchFamily="34" charset="77"/>
              </a:rPr>
              <a:t> </a:t>
            </a:r>
            <a:r>
              <a:rPr lang="en-US" altLang="en-RS" dirty="0" err="1">
                <a:latin typeface="Gill Sans MT" panose="020B0502020104020203" pitchFamily="34" charset="77"/>
              </a:rPr>
              <a:t>ime</a:t>
            </a:r>
            <a:r>
              <a:rPr lang="en-US" altLang="en-RS" dirty="0">
                <a:latin typeface="Gill Sans MT" panose="020B0502020104020203" pitchFamily="34" charset="77"/>
              </a:rPr>
              <a:t> u</a:t>
            </a:r>
            <a:r>
              <a:rPr lang="en-US" altLang="en-RS" i="1" dirty="0">
                <a:latin typeface="Gill Sans MT" panose="020B0502020104020203" pitchFamily="34" charset="77"/>
              </a:rPr>
              <a:t> Accenture</a:t>
            </a:r>
            <a:r>
              <a:rPr lang="en-US" altLang="en-RS" dirty="0">
                <a:latin typeface="Gill Sans MT" panose="020B0502020104020203" pitchFamily="34" charset="77"/>
              </a:rPr>
              <a:t>, </a:t>
            </a:r>
            <a:r>
              <a:rPr lang="en-US" altLang="en-RS" dirty="0" err="1">
                <a:latin typeface="Gill Sans MT" panose="020B0502020104020203" pitchFamily="34" charset="77"/>
              </a:rPr>
              <a:t>dala</a:t>
            </a:r>
            <a:r>
              <a:rPr lang="en-US" altLang="en-RS" dirty="0">
                <a:latin typeface="Gill Sans MT" panose="020B0502020104020203" pitchFamily="34" charset="77"/>
              </a:rPr>
              <a:t> je </a:t>
            </a:r>
            <a:r>
              <a:rPr lang="en-US" altLang="en-RS" dirty="0" err="1">
                <a:latin typeface="Gill Sans MT" panose="020B0502020104020203" pitchFamily="34" charset="77"/>
              </a:rPr>
              <a:t>oglase</a:t>
            </a:r>
            <a:r>
              <a:rPr lang="en-US" altLang="en-RS" dirty="0">
                <a:latin typeface="Gill Sans MT" panose="020B0502020104020203" pitchFamily="34" charset="77"/>
              </a:rPr>
              <a:t> u </a:t>
            </a:r>
            <a:r>
              <a:rPr lang="en-US" altLang="en-RS" dirty="0" err="1">
                <a:latin typeface="Gill Sans MT" panose="020B0502020104020203" pitchFamily="34" charset="77"/>
              </a:rPr>
              <a:t>svim</a:t>
            </a:r>
            <a:r>
              <a:rPr lang="en-US" altLang="en-RS" dirty="0">
                <a:latin typeface="Gill Sans MT" panose="020B0502020104020203" pitchFamily="34" charset="77"/>
              </a:rPr>
              <a:t> </a:t>
            </a:r>
            <a:r>
              <a:rPr lang="en-US" altLang="en-RS" dirty="0" err="1">
                <a:latin typeface="Gill Sans MT" panose="020B0502020104020203" pitchFamily="34" charset="77"/>
              </a:rPr>
              <a:t>poslovnim</a:t>
            </a:r>
            <a:r>
              <a:rPr lang="en-US" altLang="en-RS" dirty="0">
                <a:latin typeface="Gill Sans MT" panose="020B0502020104020203" pitchFamily="34" charset="77"/>
              </a:rPr>
              <a:t> </a:t>
            </a:r>
            <a:r>
              <a:rPr lang="en-US" altLang="en-RS" dirty="0" err="1">
                <a:latin typeface="Gill Sans MT" panose="020B0502020104020203" pitchFamily="34" charset="77"/>
              </a:rPr>
              <a:t>novinama</a:t>
            </a:r>
            <a:r>
              <a:rPr lang="en-US" altLang="en-RS" dirty="0">
                <a:latin typeface="Gill Sans MT" panose="020B0502020104020203" pitchFamily="34" charset="77"/>
              </a:rPr>
              <a:t> da bi </a:t>
            </a:r>
            <a:r>
              <a:rPr lang="en-US" altLang="en-RS" dirty="0" err="1">
                <a:latin typeface="Gill Sans MT" panose="020B0502020104020203" pitchFamily="34" charset="77"/>
              </a:rPr>
              <a:t>objavila</a:t>
            </a:r>
            <a:r>
              <a:rPr lang="en-US" altLang="en-RS" dirty="0">
                <a:latin typeface="Gill Sans MT" panose="020B0502020104020203" pitchFamily="34" charset="77"/>
              </a:rPr>
              <a:t> </a:t>
            </a:r>
            <a:r>
              <a:rPr lang="en-US" altLang="en-RS" dirty="0" err="1">
                <a:latin typeface="Gill Sans MT" panose="020B0502020104020203" pitchFamily="34" charset="77"/>
              </a:rPr>
              <a:t>promenu</a:t>
            </a:r>
            <a:r>
              <a:rPr lang="en-US" altLang="en-RS" dirty="0">
                <a:latin typeface="Gill Sans MT" panose="020B0502020104020203" pitchFamily="34" charset="77"/>
              </a:rPr>
              <a:t> </a:t>
            </a:r>
            <a:r>
              <a:rPr lang="en-US" altLang="en-RS" dirty="0" err="1">
                <a:latin typeface="Gill Sans MT" panose="020B0502020104020203" pitchFamily="34" charset="77"/>
              </a:rPr>
              <a:t>naziva</a:t>
            </a:r>
            <a:r>
              <a:rPr lang="en-US" altLang="en-RS" dirty="0">
                <a:latin typeface="Gill Sans MT" panose="020B0502020104020203" pitchFamily="34" charset="77"/>
              </a:rPr>
              <a:t> </a:t>
            </a:r>
            <a:r>
              <a:rPr lang="en-US" altLang="en-RS" dirty="0" err="1">
                <a:latin typeface="Gill Sans MT" panose="020B0502020104020203" pitchFamily="34" charset="77"/>
              </a:rPr>
              <a:t>firme</a:t>
            </a:r>
            <a:r>
              <a:rPr lang="en-US" altLang="en-RS" dirty="0">
                <a:latin typeface="Gill Sans MT" panose="020B0502020104020203" pitchFamily="34" charset="77"/>
              </a:rPr>
              <a:t>.</a:t>
            </a:r>
          </a:p>
          <a:p>
            <a:pPr>
              <a:buClrTx/>
              <a:buFont typeface="Wingdings" pitchFamily="2" charset="2"/>
              <a:buChar char="Ø"/>
            </a:pPr>
            <a:r>
              <a:rPr lang="en-US" altLang="en-RS" dirty="0" err="1">
                <a:latin typeface="Gill Sans MT" panose="020B0502020104020203" pitchFamily="34" charset="77"/>
              </a:rPr>
              <a:t>Odbor</a:t>
            </a:r>
            <a:r>
              <a:rPr lang="en-US" altLang="en-RS" dirty="0">
                <a:latin typeface="Gill Sans MT" panose="020B0502020104020203" pitchFamily="34" charset="77"/>
              </a:rPr>
              <a:t> za OSJ u </a:t>
            </a:r>
            <a:r>
              <a:rPr lang="en-US" altLang="en-RS" dirty="0" err="1">
                <a:latin typeface="Gill Sans MT" panose="020B0502020104020203" pitchFamily="34" charset="77"/>
              </a:rPr>
              <a:t>jednoj</a:t>
            </a:r>
            <a:r>
              <a:rPr lang="en-US" altLang="en-RS" dirty="0">
                <a:latin typeface="Gill Sans MT" panose="020B0502020104020203" pitchFamily="34" charset="77"/>
              </a:rPr>
              <a:t> </a:t>
            </a:r>
            <a:r>
              <a:rPr lang="en-US" altLang="en-RS" dirty="0" err="1">
                <a:latin typeface="Gill Sans MT" panose="020B0502020104020203" pitchFamily="34" charset="77"/>
              </a:rPr>
              <a:t>lokalnoj</a:t>
            </a:r>
            <a:r>
              <a:rPr lang="en-US" altLang="en-RS" dirty="0">
                <a:latin typeface="Gill Sans MT" panose="020B0502020104020203" pitchFamily="34" charset="77"/>
              </a:rPr>
              <a:t> </a:t>
            </a:r>
            <a:r>
              <a:rPr lang="en-US" altLang="en-RS" dirty="0" err="1">
                <a:latin typeface="Gill Sans MT" panose="020B0502020104020203" pitchFamily="34" charset="77"/>
              </a:rPr>
              <a:t>dobrotvornoj</a:t>
            </a:r>
            <a:r>
              <a:rPr lang="en-US" altLang="en-RS" dirty="0">
                <a:latin typeface="Gill Sans MT" panose="020B0502020104020203" pitchFamily="34" charset="77"/>
              </a:rPr>
              <a:t> </a:t>
            </a:r>
            <a:r>
              <a:rPr lang="en-US" altLang="en-RS" dirty="0" err="1">
                <a:latin typeface="Gill Sans MT" panose="020B0502020104020203" pitchFamily="34" charset="77"/>
              </a:rPr>
              <a:t>zajednici</a:t>
            </a:r>
            <a:r>
              <a:rPr lang="en-US" altLang="en-RS" dirty="0">
                <a:latin typeface="Gill Sans MT" panose="020B0502020104020203" pitchFamily="34" charset="77"/>
              </a:rPr>
              <a:t> </a:t>
            </a:r>
            <a:r>
              <a:rPr lang="en-US" altLang="en-RS" dirty="0" err="1">
                <a:latin typeface="Gill Sans MT" panose="020B0502020104020203" pitchFamily="34" charset="77"/>
              </a:rPr>
              <a:t>zakupio</a:t>
            </a:r>
            <a:r>
              <a:rPr lang="en-US" altLang="en-RS" dirty="0">
                <a:latin typeface="Gill Sans MT" panose="020B0502020104020203" pitchFamily="34" charset="77"/>
              </a:rPr>
              <a:t> je </a:t>
            </a:r>
            <a:r>
              <a:rPr lang="en-US" altLang="en-RS" dirty="0" err="1">
                <a:latin typeface="Gill Sans MT" panose="020B0502020104020203" pitchFamily="34" charset="77"/>
              </a:rPr>
              <a:t>celu</a:t>
            </a:r>
            <a:r>
              <a:rPr lang="en-US" altLang="en-RS" dirty="0">
                <a:latin typeface="Gill Sans MT" panose="020B0502020104020203" pitchFamily="34" charset="77"/>
              </a:rPr>
              <a:t> </a:t>
            </a:r>
            <a:r>
              <a:rPr lang="en-US" altLang="en-RS" dirty="0" err="1">
                <a:latin typeface="Gill Sans MT" panose="020B0502020104020203" pitchFamily="34" charset="77"/>
              </a:rPr>
              <a:t>stranicu</a:t>
            </a:r>
            <a:r>
              <a:rPr lang="en-US" altLang="en-RS" dirty="0">
                <a:latin typeface="Gill Sans MT" panose="020B0502020104020203" pitchFamily="34" charset="77"/>
              </a:rPr>
              <a:t> </a:t>
            </a:r>
            <a:r>
              <a:rPr lang="en-US" altLang="en-RS" dirty="0" err="1">
                <a:latin typeface="Gill Sans MT" panose="020B0502020104020203" pitchFamily="34" charset="77"/>
              </a:rPr>
              <a:t>oglasnog</a:t>
            </a:r>
            <a:r>
              <a:rPr lang="en-US" altLang="en-RS" dirty="0">
                <a:latin typeface="Gill Sans MT" panose="020B0502020104020203" pitchFamily="34" charset="77"/>
              </a:rPr>
              <a:t> </a:t>
            </a:r>
            <a:r>
              <a:rPr lang="en-US" altLang="en-RS" dirty="0" err="1">
                <a:latin typeface="Gill Sans MT" panose="020B0502020104020203" pitchFamily="34" charset="77"/>
              </a:rPr>
              <a:t>prostora</a:t>
            </a:r>
            <a:r>
              <a:rPr lang="en-US" altLang="en-RS" dirty="0">
                <a:latin typeface="Gill Sans MT" panose="020B0502020104020203" pitchFamily="34" charset="77"/>
              </a:rPr>
              <a:t> da bi </a:t>
            </a:r>
            <a:r>
              <a:rPr lang="en-US" altLang="en-RS" dirty="0" err="1">
                <a:latin typeface="Gill Sans MT" panose="020B0502020104020203" pitchFamily="34" charset="77"/>
              </a:rPr>
              <a:t>zahvalio</a:t>
            </a:r>
            <a:r>
              <a:rPr lang="en-US" altLang="en-RS" dirty="0">
                <a:latin typeface="Gill Sans MT" panose="020B0502020104020203" pitchFamily="34" charset="77"/>
              </a:rPr>
              <a:t> </a:t>
            </a:r>
            <a:r>
              <a:rPr lang="en-US" altLang="en-RS" dirty="0" err="1">
                <a:latin typeface="Gill Sans MT" panose="020B0502020104020203" pitchFamily="34" charset="77"/>
              </a:rPr>
              <a:t>donatorima</a:t>
            </a:r>
            <a:r>
              <a:rPr lang="en-US" altLang="en-RS" dirty="0">
                <a:latin typeface="Gill Sans MT" panose="020B0502020104020203" pitchFamily="34" charset="77"/>
              </a:rPr>
              <a:t> za </a:t>
            </a:r>
            <a:r>
              <a:rPr lang="en-US" altLang="en-RS" dirty="0" err="1">
                <a:latin typeface="Gill Sans MT" panose="020B0502020104020203" pitchFamily="34" charset="77"/>
              </a:rPr>
              <a:t>novac</a:t>
            </a:r>
            <a:r>
              <a:rPr lang="en-US" altLang="en-RS" dirty="0">
                <a:latin typeface="Gill Sans MT" panose="020B0502020104020203" pitchFamily="34" charset="77"/>
              </a:rPr>
              <a:t> koji </a:t>
            </a:r>
            <a:r>
              <a:rPr lang="en-US" altLang="en-RS" dirty="0" err="1">
                <a:latin typeface="Gill Sans MT" panose="020B0502020104020203" pitchFamily="34" charset="77"/>
              </a:rPr>
              <a:t>su</a:t>
            </a:r>
            <a:r>
              <a:rPr lang="en-US" altLang="en-RS" dirty="0">
                <a:latin typeface="Gill Sans MT" panose="020B0502020104020203" pitchFamily="34" charset="77"/>
              </a:rPr>
              <a:t> </a:t>
            </a:r>
            <a:r>
              <a:rPr lang="en-US" altLang="en-RS" dirty="0" err="1">
                <a:latin typeface="Gill Sans MT" panose="020B0502020104020203" pitchFamily="34" charset="77"/>
              </a:rPr>
              <a:t>dali</a:t>
            </a:r>
            <a:r>
              <a:rPr lang="en-US" altLang="en-RS" dirty="0">
                <a:latin typeface="Gill Sans MT" panose="020B0502020104020203" pitchFamily="34" charset="77"/>
              </a:rPr>
              <a:t> za </a:t>
            </a:r>
            <a:r>
              <a:rPr lang="en-US" altLang="en-RS" dirty="0" err="1">
                <a:latin typeface="Gill Sans MT" panose="020B0502020104020203" pitchFamily="34" charset="77"/>
              </a:rPr>
              <a:t>izgradnju</a:t>
            </a:r>
            <a:r>
              <a:rPr lang="en-US" altLang="en-RS" dirty="0">
                <a:latin typeface="Gill Sans MT" panose="020B0502020104020203" pitchFamily="34" charset="77"/>
              </a:rPr>
              <a:t> </a:t>
            </a:r>
            <a:r>
              <a:rPr lang="en-US" altLang="en-RS" dirty="0" err="1">
                <a:latin typeface="Gill Sans MT" panose="020B0502020104020203" pitchFamily="34" charset="77"/>
              </a:rPr>
              <a:t>novog</a:t>
            </a:r>
            <a:r>
              <a:rPr lang="en-US" altLang="en-RS" dirty="0">
                <a:latin typeface="Gill Sans MT" panose="020B0502020104020203" pitchFamily="34" charset="77"/>
              </a:rPr>
              <a:t> centra za </a:t>
            </a:r>
            <a:r>
              <a:rPr lang="en-US" altLang="en-RS" dirty="0" err="1">
                <a:latin typeface="Gill Sans MT" panose="020B0502020104020203" pitchFamily="34" charset="77"/>
              </a:rPr>
              <a:t>beskućnike</a:t>
            </a:r>
            <a:r>
              <a:rPr lang="en-US" altLang="en-RS" dirty="0">
                <a:latin typeface="Gill Sans MT" panose="020B0502020104020203" pitchFamily="34" charset="77"/>
              </a:rPr>
              <a:t>.</a:t>
            </a:r>
          </a:p>
          <a:p>
            <a:pPr>
              <a:buClrTx/>
              <a:buFont typeface="Wingdings" pitchFamily="2" charset="2"/>
              <a:buChar char="Ø"/>
            </a:pPr>
            <a:r>
              <a:rPr lang="en-US" altLang="en-RS" dirty="0" err="1">
                <a:latin typeface="Gill Sans MT" panose="020B0502020104020203" pitchFamily="34" charset="77"/>
              </a:rPr>
              <a:t>Kompanija</a:t>
            </a:r>
            <a:r>
              <a:rPr lang="en-US" altLang="en-RS" dirty="0">
                <a:latin typeface="Gill Sans MT" panose="020B0502020104020203" pitchFamily="34" charset="77"/>
              </a:rPr>
              <a:t> </a:t>
            </a:r>
            <a:r>
              <a:rPr lang="en-US" altLang="en-RS" i="1" dirty="0">
                <a:latin typeface="Gill Sans MT" panose="020B0502020104020203" pitchFamily="34" charset="77"/>
              </a:rPr>
              <a:t>Nike</a:t>
            </a:r>
            <a:r>
              <a:rPr lang="en-US" altLang="en-RS" dirty="0">
                <a:latin typeface="Gill Sans MT" panose="020B0502020104020203" pitchFamily="34" charset="77"/>
              </a:rPr>
              <a:t> </a:t>
            </a:r>
            <a:r>
              <a:rPr lang="en-US" altLang="en-RS" dirty="0" err="1">
                <a:latin typeface="Gill Sans MT" panose="020B0502020104020203" pitchFamily="34" charset="77"/>
              </a:rPr>
              <a:t>dala</a:t>
            </a:r>
            <a:r>
              <a:rPr lang="en-US" altLang="en-RS" dirty="0">
                <a:latin typeface="Gill Sans MT" panose="020B0502020104020203" pitchFamily="34" charset="77"/>
              </a:rPr>
              <a:t> je </a:t>
            </a:r>
            <a:r>
              <a:rPr lang="en-US" altLang="en-RS" dirty="0" err="1">
                <a:latin typeface="Gill Sans MT" panose="020B0502020104020203" pitchFamily="34" charset="77"/>
              </a:rPr>
              <a:t>oglase</a:t>
            </a:r>
            <a:r>
              <a:rPr lang="en-US" altLang="en-RS" dirty="0">
                <a:latin typeface="Gill Sans MT" panose="020B0502020104020203" pitchFamily="34" charset="77"/>
              </a:rPr>
              <a:t> u </a:t>
            </a:r>
            <a:r>
              <a:rPr lang="en-US" altLang="en-RS" dirty="0" err="1">
                <a:latin typeface="Gill Sans MT" panose="020B0502020104020203" pitchFamily="34" charset="77"/>
              </a:rPr>
              <a:t>vodećim</a:t>
            </a:r>
            <a:r>
              <a:rPr lang="en-US" altLang="en-RS" dirty="0">
                <a:latin typeface="Gill Sans MT" panose="020B0502020104020203" pitchFamily="34" charset="77"/>
              </a:rPr>
              <a:t> </a:t>
            </a:r>
            <a:r>
              <a:rPr lang="en-US" altLang="en-RS" dirty="0" err="1">
                <a:latin typeface="Gill Sans MT" panose="020B0502020104020203" pitchFamily="34" charset="77"/>
              </a:rPr>
              <a:t>novinama</a:t>
            </a:r>
            <a:r>
              <a:rPr lang="en-US" altLang="en-RS" dirty="0">
                <a:latin typeface="Gill Sans MT" panose="020B0502020104020203" pitchFamily="34" charset="77"/>
              </a:rPr>
              <a:t> da bi </a:t>
            </a:r>
            <a:r>
              <a:rPr lang="en-US" altLang="en-RS" dirty="0" err="1">
                <a:latin typeface="Gill Sans MT" panose="020B0502020104020203" pitchFamily="34" charset="77"/>
              </a:rPr>
              <a:t>objavila</a:t>
            </a:r>
            <a:r>
              <a:rPr lang="en-US" altLang="en-RS" dirty="0">
                <a:latin typeface="Gill Sans MT" panose="020B0502020104020203" pitchFamily="34" charset="77"/>
              </a:rPr>
              <a:t> </a:t>
            </a:r>
            <a:r>
              <a:rPr lang="en-US" altLang="en-RS" dirty="0" err="1">
                <a:latin typeface="Gill Sans MT" panose="020B0502020104020203" pitchFamily="34" charset="77"/>
              </a:rPr>
              <a:t>rezultate</a:t>
            </a:r>
            <a:r>
              <a:rPr lang="en-US" altLang="en-RS" dirty="0">
                <a:latin typeface="Gill Sans MT" panose="020B0502020104020203" pitchFamily="34" charset="77"/>
              </a:rPr>
              <a:t> </a:t>
            </a:r>
            <a:r>
              <a:rPr lang="en-US" altLang="en-RS" dirty="0" err="1">
                <a:latin typeface="Gill Sans MT" panose="020B0502020104020203" pitchFamily="34" charset="77"/>
              </a:rPr>
              <a:t>šestomesečnog</a:t>
            </a:r>
            <a:r>
              <a:rPr lang="en-US" altLang="en-RS" dirty="0">
                <a:latin typeface="Gill Sans MT" panose="020B0502020104020203" pitchFamily="34" charset="77"/>
              </a:rPr>
              <a:t> </a:t>
            </a:r>
            <a:r>
              <a:rPr lang="en-US" altLang="en-RS" dirty="0" err="1">
                <a:latin typeface="Gill Sans MT" panose="020B0502020104020203" pitchFamily="34" charset="77"/>
              </a:rPr>
              <a:t>istraživanja</a:t>
            </a:r>
            <a:r>
              <a:rPr lang="en-US" altLang="en-RS" dirty="0">
                <a:latin typeface="Gill Sans MT" panose="020B0502020104020203" pitchFamily="34" charset="77"/>
              </a:rPr>
              <a:t> </a:t>
            </a:r>
            <a:r>
              <a:rPr lang="en-US" altLang="en-RS" dirty="0" err="1">
                <a:latin typeface="Gill Sans MT" panose="020B0502020104020203" pitchFamily="34" charset="77"/>
              </a:rPr>
              <a:t>vezanog</a:t>
            </a:r>
            <a:r>
              <a:rPr lang="en-US" altLang="en-RS" dirty="0">
                <a:latin typeface="Gill Sans MT" panose="020B0502020104020203" pitchFamily="34" charset="77"/>
              </a:rPr>
              <a:t> za rad </a:t>
            </a:r>
            <a:r>
              <a:rPr lang="en-US" altLang="en-RS" dirty="0" err="1">
                <a:latin typeface="Gill Sans MT" panose="020B0502020104020203" pitchFamily="34" charset="77"/>
              </a:rPr>
              <a:t>kompanije</a:t>
            </a:r>
            <a:r>
              <a:rPr lang="en-US" altLang="en-RS" dirty="0">
                <a:latin typeface="Gill Sans MT" panose="020B0502020104020203" pitchFamily="34" charset="77"/>
              </a:rPr>
              <a:t> u </a:t>
            </a:r>
            <a:r>
              <a:rPr lang="en-US" altLang="en-RS" dirty="0" err="1">
                <a:latin typeface="Gill Sans MT" panose="020B0502020104020203" pitchFamily="34" charset="77"/>
              </a:rPr>
              <a:t>inostranstvu</a:t>
            </a:r>
            <a:r>
              <a:rPr lang="en-US" altLang="en-RS" dirty="0">
                <a:latin typeface="Gill Sans MT" panose="020B0502020104020203" pitchFamily="34" charset="77"/>
              </a:rPr>
              <a:t>. </a:t>
            </a:r>
            <a:r>
              <a:rPr lang="en-US" altLang="en-RS" dirty="0" err="1">
                <a:latin typeface="Gill Sans MT" panose="020B0502020104020203" pitchFamily="34" charset="77"/>
              </a:rPr>
              <a:t>Odabrala</a:t>
            </a:r>
            <a:r>
              <a:rPr lang="en-US" altLang="en-RS" dirty="0">
                <a:latin typeface="Gill Sans MT" panose="020B0502020104020203" pitchFamily="34" charset="77"/>
              </a:rPr>
              <a:t> je </a:t>
            </a:r>
            <a:r>
              <a:rPr lang="en-US" altLang="en-RS" dirty="0" err="1">
                <a:latin typeface="Gill Sans MT" panose="020B0502020104020203" pitchFamily="34" charset="77"/>
              </a:rPr>
              <a:t>oglašavanje</a:t>
            </a:r>
            <a:r>
              <a:rPr lang="en-US" altLang="en-RS" dirty="0">
                <a:latin typeface="Gill Sans MT" panose="020B0502020104020203" pitchFamily="34" charset="77"/>
              </a:rPr>
              <a:t> da se </a:t>
            </a:r>
            <a:r>
              <a:rPr lang="en-US" altLang="en-RS" dirty="0" err="1">
                <a:latin typeface="Gill Sans MT" panose="020B0502020104020203" pitchFamily="34" charset="77"/>
              </a:rPr>
              <a:t>suprotstavi</a:t>
            </a:r>
            <a:r>
              <a:rPr lang="en-US" altLang="en-RS" dirty="0">
                <a:latin typeface="Gill Sans MT" panose="020B0502020104020203" pitchFamily="34" charset="77"/>
              </a:rPr>
              <a:t> </a:t>
            </a:r>
            <a:r>
              <a:rPr lang="en-US" altLang="en-RS" dirty="0" err="1">
                <a:latin typeface="Gill Sans MT" panose="020B0502020104020203" pitchFamily="34" charset="77"/>
              </a:rPr>
              <a:t>kritičkoj</a:t>
            </a:r>
            <a:r>
              <a:rPr lang="en-US" altLang="en-RS" dirty="0">
                <a:latin typeface="Gill Sans MT" panose="020B0502020104020203" pitchFamily="34" charset="77"/>
              </a:rPr>
              <a:t> </a:t>
            </a:r>
            <a:r>
              <a:rPr lang="en-US" altLang="en-RS" dirty="0" err="1">
                <a:latin typeface="Gill Sans MT" panose="020B0502020104020203" pitchFamily="34" charset="77"/>
              </a:rPr>
              <a:t>reportaži</a:t>
            </a:r>
            <a:r>
              <a:rPr lang="en-US" altLang="en-RS" dirty="0">
                <a:latin typeface="Gill Sans MT" panose="020B0502020104020203" pitchFamily="34" charset="77"/>
              </a:rPr>
              <a:t> o “</a:t>
            </a:r>
            <a:r>
              <a:rPr lang="en-US" altLang="en-RS" dirty="0" err="1">
                <a:latin typeface="Gill Sans MT" panose="020B0502020104020203" pitchFamily="34" charset="77"/>
              </a:rPr>
              <a:t>crnčenju</a:t>
            </a:r>
            <a:r>
              <a:rPr lang="en-US" altLang="en-RS" dirty="0">
                <a:latin typeface="Gill Sans MT" panose="020B0502020104020203" pitchFamily="34" charset="77"/>
              </a:rPr>
              <a:t> </a:t>
            </a:r>
            <a:r>
              <a:rPr lang="en-US" altLang="en-RS" dirty="0" err="1">
                <a:latin typeface="Gill Sans MT" panose="020B0502020104020203" pitchFamily="34" charset="77"/>
              </a:rPr>
              <a:t>azijskih</a:t>
            </a:r>
            <a:r>
              <a:rPr lang="en-US" altLang="en-RS" dirty="0">
                <a:latin typeface="Gill Sans MT" panose="020B0502020104020203" pitchFamily="34" charset="77"/>
              </a:rPr>
              <a:t> </a:t>
            </a:r>
            <a:r>
              <a:rPr lang="en-US" altLang="en-RS" dirty="0" err="1">
                <a:latin typeface="Gill Sans MT" panose="020B0502020104020203" pitchFamily="34" charset="77"/>
              </a:rPr>
              <a:t>radnika</a:t>
            </a:r>
            <a:r>
              <a:rPr lang="en-US" altLang="en-RS" dirty="0">
                <a:latin typeface="Gill Sans MT" panose="020B0502020104020203" pitchFamily="34" charset="77"/>
              </a:rPr>
              <a:t>”.</a:t>
            </a:r>
          </a:p>
          <a:p>
            <a:pPr>
              <a:buClrTx/>
              <a:buFont typeface="Wingdings" pitchFamily="2" charset="2"/>
              <a:buChar char="Ø"/>
            </a:pPr>
            <a:endParaRPr lang="en-US" altLang="en-RS" dirty="0">
              <a:latin typeface="Gill Sans MT" panose="020B0502020104020203" pitchFamily="34" charset="77"/>
            </a:endParaRPr>
          </a:p>
          <a:p>
            <a:pPr>
              <a:buClrTx/>
              <a:buFont typeface="Wingdings" pitchFamily="2" charset="2"/>
              <a:buChar char="Ø"/>
            </a:pPr>
            <a:endParaRPr lang="en-RS" dirty="0"/>
          </a:p>
        </p:txBody>
      </p:sp>
    </p:spTree>
    <p:extLst>
      <p:ext uri="{BB962C8B-B14F-4D97-AF65-F5344CB8AC3E}">
        <p14:creationId xmlns:p14="http://schemas.microsoft.com/office/powerpoint/2010/main" val="3375153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rtl="0"/>
            <a:r>
              <a:rPr lang="en-GB" sz="5400" dirty="0">
                <a:solidFill>
                  <a:srgbClr val="FF0000"/>
                </a:solidFill>
              </a:rPr>
              <a:t>POSLOVNO KOMUNICIRANJE</a:t>
            </a:r>
          </a:p>
        </p:txBody>
      </p:sp>
      <p:sp>
        <p:nvSpPr>
          <p:cNvPr id="3" name="Subtitle 2"/>
          <p:cNvSpPr>
            <a:spLocks noGrp="1"/>
          </p:cNvSpPr>
          <p:nvPr>
            <p:ph type="subTitle" idx="1"/>
          </p:nvPr>
        </p:nvSpPr>
        <p:spPr/>
        <p:txBody>
          <a:bodyPr rtlCol="0"/>
          <a:lstStyle/>
          <a:p>
            <a:r>
              <a:rPr lang="en-GB" dirty="0" err="1">
                <a:solidFill>
                  <a:srgbClr val="FF0000"/>
                </a:solidFill>
              </a:rPr>
              <a:t>Predavači</a:t>
            </a:r>
            <a:r>
              <a:rPr lang="en-GB" dirty="0">
                <a:solidFill>
                  <a:srgbClr val="FF0000"/>
                </a:solidFill>
              </a:rPr>
              <a:t>: </a:t>
            </a:r>
            <a:r>
              <a:rPr lang="en-GB" dirty="0" err="1">
                <a:solidFill>
                  <a:srgbClr val="FF0000"/>
                </a:solidFill>
              </a:rPr>
              <a:t>mr</a:t>
            </a:r>
            <a:r>
              <a:rPr lang="en-GB" dirty="0">
                <a:solidFill>
                  <a:srgbClr val="FF0000"/>
                </a:solidFill>
              </a:rPr>
              <a:t> Milenko </a:t>
            </a:r>
            <a:r>
              <a:rPr lang="en-GB" dirty="0" err="1">
                <a:solidFill>
                  <a:srgbClr val="FF0000"/>
                </a:solidFill>
              </a:rPr>
              <a:t>Đurić</a:t>
            </a:r>
            <a:r>
              <a:rPr lang="en-GB" dirty="0">
                <a:solidFill>
                  <a:srgbClr val="FF0000"/>
                </a:solidFill>
              </a:rPr>
              <a:t> i Vladimir </a:t>
            </a:r>
            <a:r>
              <a:rPr lang="en-GB" dirty="0" err="1">
                <a:solidFill>
                  <a:srgbClr val="FF0000"/>
                </a:solidFill>
              </a:rPr>
              <a:t>Pavković</a:t>
            </a:r>
            <a:r>
              <a:rPr lang="en-GB" dirty="0">
                <a:solidFill>
                  <a:srgbClr val="FF0000"/>
                </a:solidFill>
              </a:rPr>
              <a:t>, MSc </a:t>
            </a:r>
          </a:p>
        </p:txBody>
      </p:sp>
    </p:spTree>
    <p:extLst>
      <p:ext uri="{BB962C8B-B14F-4D97-AF65-F5344CB8AC3E}">
        <p14:creationId xmlns:p14="http://schemas.microsoft.com/office/powerpoint/2010/main" val="1570670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8326_TF03031015.potx" id="{3D03E32A-101D-4991-8040-890457B668DB}" vid="{F1BB8C7C-F58A-4EC0-851B-3944A6AC187F}"/>
    </a:ext>
  </a:extLst>
</a:theme>
</file>

<file path=ppt/theme/theme2.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Diamond Grid 16x9</Template>
  <TotalTime>652</TotalTime>
  <Words>1699</Words>
  <Application>Microsoft Macintosh PowerPoint</Application>
  <PresentationFormat>Widescreen</PresentationFormat>
  <Paragraphs>92</Paragraphs>
  <Slides>20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Gill Sans MT</vt:lpstr>
      <vt:lpstr>Wingdings</vt:lpstr>
      <vt:lpstr>Diamond Grid 16x9</vt:lpstr>
      <vt:lpstr>POSLOVNO KOMUNICIRANJE</vt:lpstr>
      <vt:lpstr>PUBLICITET</vt:lpstr>
      <vt:lpstr>PUBLICITET</vt:lpstr>
      <vt:lpstr>PUBLICITET</vt:lpstr>
      <vt:lpstr>PRIMARNI PUBLICITET</vt:lpstr>
      <vt:lpstr>SEKUNDARNI PUBLICITET</vt:lpstr>
      <vt:lpstr>POZITIVNI I NEGATIVNI PUBLICITET</vt:lpstr>
      <vt:lpstr>PUBLICITET</vt:lpstr>
      <vt:lpstr>PUBLICITET</vt:lpstr>
      <vt:lpstr>PREDUSLOVI ZA KREIRANJE PUBLICITETA</vt:lpstr>
      <vt:lpstr>PRIMERI PUBLICITETA</vt:lpstr>
      <vt:lpstr>PRIMERI PUBLICITETA</vt:lpstr>
      <vt:lpstr>ORGANIZACIJA SPECIJALNIH DOGAĐAJA I PUBLICITET</vt:lpstr>
      <vt:lpstr>SAJAMSKI NASTUPI</vt:lpstr>
      <vt:lpstr>ORGANIZACIJA STUDIJSKIH PUTOVANJA ZA PREDSTAVNIKE MEDIJA</vt:lpstr>
      <vt:lpstr>OGLAŠAVANJE</vt:lpstr>
      <vt:lpstr>OGLAŠAVANJE</vt:lpstr>
      <vt:lpstr>OGLAŠAVANJE</vt:lpstr>
      <vt:lpstr>PRIMERI OGLAŠAVANJA U ODNOSIMA S JAVNOŠĆU</vt:lpstr>
      <vt:lpstr>POSLOVNO KOMUNICIRANJE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POSLOVNO KOMUNICIRANJE</dc:title>
  <dc:creator>Vladimir Pavković</dc:creator>
  <cp:lastModifiedBy>Vladimir Pavković</cp:lastModifiedBy>
  <cp:revision>61</cp:revision>
  <dcterms:created xsi:type="dcterms:W3CDTF">2021-12-15T20:10:20Z</dcterms:created>
  <dcterms:modified xsi:type="dcterms:W3CDTF">2021-12-26T09:25:49Z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