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61" r:id="rId2"/>
    <p:sldId id="308" r:id="rId3"/>
    <p:sldId id="310" r:id="rId4"/>
    <p:sldId id="315" r:id="rId5"/>
    <p:sldId id="311" r:id="rId6"/>
    <p:sldId id="312" r:id="rId7"/>
    <p:sldId id="313" r:id="rId8"/>
    <p:sldId id="316" r:id="rId9"/>
    <p:sldId id="314" r:id="rId10"/>
    <p:sldId id="317" r:id="rId11"/>
    <p:sldId id="309" r:id="rId12"/>
  </p:sldIdLst>
  <p:sldSz cx="12192000" cy="6858000"/>
  <p:notesSz cx="6858000" cy="9144000"/>
  <p:defaultTextStyle>
    <a:defPPr rtl="0"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7" autoAdjust="0"/>
    <p:restoredTop sz="96327" autoAdjust="0"/>
  </p:normalViewPr>
  <p:slideViewPr>
    <p:cSldViewPr snapToGrid="0">
      <p:cViewPr varScale="1">
        <p:scale>
          <a:sx n="128" d="100"/>
          <a:sy n="128" d="100"/>
        </p:scale>
        <p:origin x="512" y="184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285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FEEA889-5E66-4BC1-B7BD-0A476A3FD4CF}" type="datetime1">
              <a:rPr lang="en-GB" smtClean="0"/>
              <a:t>25/12/2021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604A0D4-B89B-4ADD-AF9E-38636B40EE4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738915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243557F-8383-4C87-B4A4-5F88E99CF0DF}" type="datetime1">
              <a:rPr lang="en-GB" noProof="0" smtClean="0"/>
              <a:t>25/12/2021</a:t>
            </a:fld>
            <a:endParaRPr lang="en-GB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 dirty="0"/>
              <a:t>Click to edit Master text styles</a:t>
            </a:r>
          </a:p>
          <a:p>
            <a:pPr lvl="1" rtl="0"/>
            <a:r>
              <a:rPr lang="en-GB" noProof="0" dirty="0"/>
              <a:t>Second level</a:t>
            </a:r>
          </a:p>
          <a:p>
            <a:pPr lvl="2" rtl="0"/>
            <a:r>
              <a:rPr lang="en-GB" noProof="0" dirty="0"/>
              <a:t>Third level</a:t>
            </a:r>
          </a:p>
          <a:p>
            <a:pPr lvl="3" rtl="0"/>
            <a:r>
              <a:rPr lang="en-GB" noProof="0" dirty="0"/>
              <a:t>Fourth level</a:t>
            </a:r>
          </a:p>
          <a:p>
            <a:pPr lvl="4" rtl="0"/>
            <a:r>
              <a:rPr lang="en-GB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2869989-EB00-4EE7-BCB5-25BDC5BB29F8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936361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9514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7788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6" name="Straight Connector 5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1" name="Straight Connector 4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6" name="Group 4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2" name="Straight Connector 5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7" name="Straight Connector 4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2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5" name="Straight Connector 2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0" name="Group 2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6" name="Straight Connector 3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1" name="Straight Connector 3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3845" y="1909346"/>
            <a:ext cx="9604310" cy="3383280"/>
          </a:xfrm>
        </p:spPr>
        <p:txBody>
          <a:bodyPr rtlCol="0" anchor="b">
            <a:normAutofit/>
          </a:bodyPr>
          <a:lstStyle>
            <a:lvl1pPr algn="l">
              <a:lnSpc>
                <a:spcPct val="76000"/>
              </a:lnSpc>
              <a:defRPr sz="8000" cap="none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3845" y="5432564"/>
            <a:ext cx="9604310" cy="4572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GB" noProof="0"/>
              <a:t>Click to edit Master subtitle style</a:t>
            </a:r>
            <a:endParaRPr lang="en-GB" noProof="0" dirty="0"/>
          </a:p>
        </p:txBody>
      </p:sp>
      <p:cxnSp>
        <p:nvCxnSpPr>
          <p:cNvPr id="58" name="Straight Connector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C487C83-D9AD-4A8B-A900-076F8D042560}" type="datetime1">
              <a:rPr lang="en-GB" noProof="0" smtClean="0"/>
              <a:t>25/12/2021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gradFill flip="none" rotWithShape="1">
          <a:gsLst>
            <a:gs pos="0">
              <a:schemeClr val="accent1"/>
            </a:gs>
            <a:gs pos="97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8" name="Straight Connector 7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2" name="Straight Connector 41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" name="Group 46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3" name="Straight Connector 52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8" name="Straight Connector 47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6" name="Straight Connector 2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" name="Group 3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7" name="Straight Connector 3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" name="Straight Connector 3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541573"/>
            <a:ext cx="9601200" cy="2743200"/>
          </a:xfrm>
        </p:spPr>
        <p:txBody>
          <a:bodyPr rtlCol="0" anchor="b">
            <a:normAutofit/>
          </a:bodyPr>
          <a:lstStyle>
            <a:lvl1pPr>
              <a:lnSpc>
                <a:spcPct val="85000"/>
              </a:lnSpc>
              <a:defRPr sz="6000" cap="none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5431536"/>
            <a:ext cx="9601200" cy="4572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cxnSp>
        <p:nvCxnSpPr>
          <p:cNvPr id="58" name="Straight Connector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67780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981199"/>
            <a:ext cx="4572000" cy="38100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981199"/>
            <a:ext cx="4572000" cy="38100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C8220F6-FAAE-4224-A840-32140F4A0A47}" type="datetime1">
              <a:rPr lang="en-GB" noProof="0" smtClean="0"/>
              <a:t>25/12/2021</a:t>
            </a:fld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818322"/>
            <a:ext cx="4572000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2503713"/>
            <a:ext cx="4572000" cy="328748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4600" y="1818322"/>
            <a:ext cx="4572000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4600" y="2503713"/>
            <a:ext cx="4572000" cy="328748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85DA6CF-190C-4EAB-84DD-7741FDE41517}" type="datetime1">
              <a:rPr lang="en-GB" noProof="0" smtClean="0"/>
              <a:t>25/12/2021</a:t>
            </a:fld>
            <a:endParaRPr lang="en-GB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FEFFCF-A8B9-4FC4-BA80-DD4C12F4B668}" type="datetime1">
              <a:rPr lang="en-GB" noProof="0" smtClean="0"/>
              <a:t>25/12/2021</a:t>
            </a:fld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roup 160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62" name="Straight Connector 161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" name="Group 177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96" name="Straight Connector 19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Straight Connector 19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1" name="Group 20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207" name="Straight Connector 20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Straight Connector 20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Straight Connector 20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Straight Connector 20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Straight Connector 21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2" name="Straight Connector 20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Straight Connector 20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Connector 20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Connector 20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9" name="Group 178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80" name="Straight Connector 179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5" name="Group 184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91" name="Straight Connector 190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Connector 191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Straight Connector 192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Straight Connector 193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Straight Connector 194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6" name="Straight Connector 185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3" name="Footer Placeholder 21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212" name="Date Placeholder 21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AD2618C-E36A-4509-A283-71164552E4F6}" type="datetime1">
              <a:rPr lang="en-GB" noProof="0" smtClean="0"/>
              <a:t>25/12/2021</a:t>
            </a:fld>
            <a:endParaRPr lang="en-GB" noProof="0" dirty="0"/>
          </a:p>
        </p:txBody>
      </p:sp>
      <p:sp>
        <p:nvSpPr>
          <p:cNvPr id="214" name="Slide Number Placeholder 21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0" name="Straight Connector 9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4" name="Straight Connector 43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9" name="Group 48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8" name="Straight Connector 27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3" name="Group 32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Rectangle 6"/>
          <p:cNvSpPr/>
          <p:nvPr userDrawn="1"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3152" y="571500"/>
            <a:ext cx="3657600" cy="2197100"/>
          </a:xfrm>
        </p:spPr>
        <p:txBody>
          <a:bodyPr rtlCol="0"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3197" y="571500"/>
            <a:ext cx="6217920" cy="5715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13152" y="2995012"/>
            <a:ext cx="3657600" cy="228595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cxnSp>
        <p:nvCxnSpPr>
          <p:cNvPr id="60" name="Straight Connector 59"/>
          <p:cNvCxnSpPr/>
          <p:nvPr userDrawn="1"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D239C74-3E29-46D2-B7E2-D66DE8B187F2}" type="datetime1">
              <a:rPr lang="en-GB" noProof="0" smtClean="0"/>
              <a:t>25/12/2021</a:t>
            </a:fld>
            <a:endParaRPr lang="en-GB" noProof="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E31375A4-56A4-47D6-9801-1991572033F7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9" name="Straight Connector 8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/>
            <p:cNvGrpSpPr/>
            <p:nvPr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3" name="Straight Connector 42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" name="Group 47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25"/>
            <p:cNvGrpSpPr/>
            <p:nvPr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7" name="Straight Connector 26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Group 31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Rectangle 59"/>
          <p:cNvSpPr/>
          <p:nvPr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cxnSp>
        <p:nvCxnSpPr>
          <p:cNvPr id="59" name="Straight Connector 58"/>
          <p:cNvCxnSpPr/>
          <p:nvPr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09560" y="576072"/>
            <a:ext cx="3657600" cy="2194560"/>
          </a:xfrm>
        </p:spPr>
        <p:txBody>
          <a:bodyPr rtlCol="0"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412" y="-159"/>
            <a:ext cx="7315200" cy="6858000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GB" noProof="0"/>
              <a:t>Click icon to add picture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9560" y="2999232"/>
            <a:ext cx="3657600" cy="2286000"/>
          </a:xfrm>
        </p:spPr>
        <p:txBody>
          <a:bodyPr rtlCol="0"/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2031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6F590DC-7091-4B36-BBC5-F8475EAC8F1C}" type="datetime1">
              <a:rPr lang="en-GB" noProof="0" smtClean="0"/>
              <a:t>25/12/2021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9314" y="489856"/>
            <a:ext cx="1687286" cy="5301343"/>
          </a:xfrm>
        </p:spPr>
        <p:txBody>
          <a:bodyPr vert="eaVert"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9" y="489856"/>
            <a:ext cx="7587344" cy="5301343"/>
          </a:xfrm>
        </p:spPr>
        <p:txBody>
          <a:bodyPr vert="eaVert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1B00BEA-F07C-4881-A3EB-166920C22A46}" type="datetime1">
              <a:rPr lang="en-GB" noProof="0" smtClean="0"/>
              <a:t>25/12/2021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chemeClr val="bg1"/>
            </a:gs>
            <a:gs pos="0">
              <a:schemeClr val="bg1">
                <a:lumMod val="100000"/>
              </a:schemeClr>
            </a:gs>
            <a:gs pos="100000">
              <a:schemeClr val="bg1">
                <a:lumMod val="95000"/>
                <a:alpha val="6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oup 95"/>
          <p:cNvGrpSpPr/>
          <p:nvPr userDrawn="1"/>
        </p:nvGrpSpPr>
        <p:grpSpPr bwMode="hidden">
          <a:xfrm>
            <a:off x="-1" y="-195943"/>
            <a:ext cx="12192002" cy="6858000"/>
            <a:chOff x="-1" y="0"/>
            <a:chExt cx="12192002" cy="6858000"/>
          </a:xfrm>
        </p:grpSpPr>
        <p:cxnSp>
          <p:nvCxnSpPr>
            <p:cNvPr id="97" name="Straight Connector 96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3" name="Group 11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31" name="Straight Connector 13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6" name="Group 13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42" name="Straight Connector 14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Straight Connector 14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Straight Connector 14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Straight Connector 14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Straight Connector 14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7" name="Straight Connector 13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4" name="Group 11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15" name="Straight Connector 11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0" name="Group 11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26" name="Straight Connector 12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Straight Connector 12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Straight Connector 12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Straight Connector 12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1" name="Straight Connector 12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11423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981201"/>
            <a:ext cx="9601200" cy="3809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cxnSp>
        <p:nvCxnSpPr>
          <p:cNvPr id="148" name="Straight Connector 147"/>
          <p:cNvCxnSpPr/>
          <p:nvPr userDrawn="1"/>
        </p:nvCxnSpPr>
        <p:spPr>
          <a:xfrm>
            <a:off x="609600" y="6172200"/>
            <a:ext cx="10972800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1" y="6289679"/>
            <a:ext cx="6128030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94042" y="6289679"/>
            <a:ext cx="965946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fld id="{9B488204-FD96-4CE5-BFDC-EA94C1CD269E}" type="datetime1">
              <a:rPr lang="en-GB" noProof="0" smtClean="0"/>
              <a:t>25/12/2021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65311" y="6289679"/>
            <a:ext cx="918882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fld id="{E31375A4-56A4-47D6-9801-1991572033F7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9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9388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78012" indent="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GB" sz="5400" dirty="0">
                <a:solidFill>
                  <a:srgbClr val="FF0000"/>
                </a:solidFill>
              </a:rPr>
              <a:t>POSLOVNO KOMUNICIRANJE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r>
              <a:rPr lang="en-GB" dirty="0" err="1">
                <a:solidFill>
                  <a:srgbClr val="FF0000"/>
                </a:solidFill>
              </a:rPr>
              <a:t>Predavači</a:t>
            </a:r>
            <a:r>
              <a:rPr lang="en-GB" dirty="0">
                <a:solidFill>
                  <a:srgbClr val="FF0000"/>
                </a:solidFill>
              </a:rPr>
              <a:t>: </a:t>
            </a:r>
            <a:r>
              <a:rPr lang="en-GB" dirty="0" err="1">
                <a:solidFill>
                  <a:srgbClr val="FF0000"/>
                </a:solidFill>
              </a:rPr>
              <a:t>mr</a:t>
            </a:r>
            <a:r>
              <a:rPr lang="en-GB" dirty="0">
                <a:solidFill>
                  <a:srgbClr val="FF0000"/>
                </a:solidFill>
              </a:rPr>
              <a:t> Milenko </a:t>
            </a:r>
            <a:r>
              <a:rPr lang="en-GB" dirty="0" err="1">
                <a:solidFill>
                  <a:srgbClr val="FF0000"/>
                </a:solidFill>
              </a:rPr>
              <a:t>Đurić</a:t>
            </a:r>
            <a:r>
              <a:rPr lang="en-GB" dirty="0">
                <a:solidFill>
                  <a:srgbClr val="FF0000"/>
                </a:solidFill>
              </a:rPr>
              <a:t> i Vladimir </a:t>
            </a:r>
            <a:r>
              <a:rPr lang="en-GB" dirty="0" err="1">
                <a:solidFill>
                  <a:srgbClr val="FF0000"/>
                </a:solidFill>
              </a:rPr>
              <a:t>Pavković</a:t>
            </a:r>
            <a:r>
              <a:rPr lang="en-GB" dirty="0">
                <a:solidFill>
                  <a:srgbClr val="FF0000"/>
                </a:solidFill>
              </a:rPr>
              <a:t>, MSc </a:t>
            </a:r>
          </a:p>
        </p:txBody>
      </p:sp>
    </p:spTree>
    <p:extLst>
      <p:ext uri="{BB962C8B-B14F-4D97-AF65-F5344CB8AC3E}">
        <p14:creationId xmlns:p14="http://schemas.microsoft.com/office/powerpoint/2010/main" val="10690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EC31A-3586-7E47-90A1-1628D38EC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5539138"/>
          </a:xfrm>
        </p:spPr>
        <p:txBody>
          <a:bodyPr anchor="ctr">
            <a:normAutofit/>
          </a:bodyPr>
          <a:lstStyle/>
          <a:p>
            <a:pPr algn="ctr"/>
            <a:r>
              <a:rPr lang="en-RS" sz="5400" dirty="0">
                <a:solidFill>
                  <a:srgbClr val="FF0000"/>
                </a:solidFill>
                <a:latin typeface="Gill Sans MT" panose="020B0502020104020203" pitchFamily="34" charset="77"/>
              </a:rPr>
              <a:t>UNUTRAŠNJI (INTERNI) ODNOSI S JAVNOŠĆU</a:t>
            </a:r>
          </a:p>
        </p:txBody>
      </p:sp>
    </p:spTree>
    <p:extLst>
      <p:ext uri="{BB962C8B-B14F-4D97-AF65-F5344CB8AC3E}">
        <p14:creationId xmlns:p14="http://schemas.microsoft.com/office/powerpoint/2010/main" val="317882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B35AA-74D3-E04E-A0A5-DDCF6CE88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UNUTRAŠNJI (INTERNI) ODNOSI S JAVNOŠĆU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950A3-76F2-1C47-9725-92AB6D9532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981201"/>
            <a:ext cx="10472530" cy="3962399"/>
          </a:xfrm>
        </p:spPr>
        <p:txBody>
          <a:bodyPr>
            <a:normAutofit/>
          </a:bodyPr>
          <a:lstStyle/>
          <a:p>
            <a:pPr marL="285750" indent="-285750"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Unutrašnji odnosi s javnošću predstavljaju specijalizovani deo odnosa s javnošću koji grade i neguju međusobno korisne veze između poslodavaca i zaposlenih od kojih zavisi uspeh neke organizacije.</a:t>
            </a:r>
          </a:p>
          <a:p>
            <a:pPr marL="285750" indent="-285750"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Važnost internih odnosa s javnošću proizilazi iz činjenice da su zaposleni jedna od najvažnijih ciljnih javnosti svake kompanije. Od njihovog znanja, motivisanosti, zadovoljstva i brojnih drugih parametara zavisi kvalitet konačnog proizvoda.</a:t>
            </a:r>
          </a:p>
          <a:p>
            <a:pPr marL="285750" indent="-285750"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Pre nego što je moguće uspostaviti odnose sa eksternim ciljnim javnostima (kupci, korisnici, dobavljači, državni organi, lokalna uprava, mediji, investitori, potencijalni turisti, turisti, kao i brojni drugi) menadžment mora da se okrene uspostavljanju dobrih odnosa sa svojim zaposlenima.</a:t>
            </a:r>
          </a:p>
          <a:p>
            <a:pPr marL="285750" indent="-285750"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Dakle, uspešnost eksternih odnosa s javnošću u velikoj meri zavisi od internih odnosa s javnošću, odnosno jedinstva organizacije.</a:t>
            </a:r>
          </a:p>
          <a:p>
            <a:pPr marL="285750" indent="-285750">
              <a:buClrTx/>
              <a:buFont typeface="Wingdings" pitchFamily="2" charset="2"/>
              <a:buChar char="Ø"/>
            </a:pPr>
            <a:endParaRPr lang="en-RS" dirty="0"/>
          </a:p>
          <a:p>
            <a:pPr marL="0" indent="0">
              <a:buClrTx/>
              <a:buNone/>
            </a:pPr>
            <a:endParaRPr lang="en-RS" dirty="0"/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990898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984D0-D1FA-C844-A932-8293E355B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UNUTRAŠNJI (INTERNI) ODNOSI S JAVNOŠĆU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B65BCA-D8F6-CF40-8E3F-6E7508B1EE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ClrTx/>
              <a:buFont typeface="Wingdings" pitchFamily="2" charset="2"/>
              <a:buChar char="Ø"/>
            </a:pPr>
            <a:r>
              <a:rPr lang="en-RS" dirty="0"/>
              <a:t>Unutrašnji (interni) odnosi s javnošću podrazumevaju, pre svega: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/>
              <a:t>Razvoj kvalitetnih odnosa u okviru same organizacije,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/>
              <a:t>Kreiranje i razvoj komunikacije u samoj organizaciji.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/>
              <a:t>Kreiranje i upravljanje korporativnom kulturom.</a:t>
            </a:r>
          </a:p>
          <a:p>
            <a:pPr>
              <a:buClrTx/>
              <a:buFont typeface="Wingdings" pitchFamily="2" charset="2"/>
              <a:buChar char="Ø"/>
            </a:pPr>
            <a:endParaRPr lang="en-RS" dirty="0"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31187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5D790-856F-BC45-8DE7-A4DA1D48A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INTERNA KOMUNIKACIJA KAO OSNOV INTERNIH ODNOSA S JAVNOŠĆU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CDDD29-B390-744D-BD4C-B55E133964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646239"/>
            <a:ext cx="10542104" cy="4436510"/>
          </a:xfrm>
        </p:spPr>
        <p:txBody>
          <a:bodyPr>
            <a:normAutofit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Interna komunikacija predstavlja čitav mehanizam uzajamnih veza kojima se uspostavljaju kontakti unutar organizacije.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Interna komunikacija podrazumeva sva sredstva i metode kojima se prenose informacije radi vršenja određenog uticaja na ponašanje ljudi sa ciljem da se obezbedi što potpunije izvršenje poslova i zadataka, obezbedi adekvatna socijalizacija, stvori pozitivna atmosfera, utiče na motivisanost zaposlenih i sl.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Za kvalitetne interne odnose s javnošću, neophodno je da se u organizaciji uspostave kvalitetni informaciono-komunikacioni tokovi, kako bi se ostvarila zainteresovanost zaposlenih za sveukupnu sliku organizacije, pri čemu treba posebno imati na umu da su zaposleni ujedno i “ambasadori” svoje organizacije.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Uzevši sve prethodno izneseno u obzir, jasno je da je uloga internih komunikacija i internih odnosa s javnošću jedan od najvažnijih preduslova za kreiranje i upravljanje kvalitetnim korporativnim identitetom, imidžom i reputacijom.</a:t>
            </a:r>
          </a:p>
        </p:txBody>
      </p:sp>
    </p:spTree>
    <p:extLst>
      <p:ext uri="{BB962C8B-B14F-4D97-AF65-F5344CB8AC3E}">
        <p14:creationId xmlns:p14="http://schemas.microsoft.com/office/powerpoint/2010/main" val="2657805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F3815-9959-A449-8D0C-D2C5141BF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RS" dirty="0">
                <a:solidFill>
                  <a:srgbClr val="FF0000"/>
                </a:solidFill>
                <a:latin typeface="Gill Sans MT" panose="020B0502020104020203" pitchFamily="34" charset="77"/>
              </a:rPr>
              <a:t>INTERNA KOMUNIKACIJA KAO OSNOV INTERNIH ODNOSA S JAVNOŠĆU</a:t>
            </a:r>
            <a:endParaRPr lang="en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206BFF-1B93-6845-84D8-973C1B064A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sr-Latn-CS" dirty="0">
                <a:latin typeface="Gill Sans MT" panose="020B0502020104020203" pitchFamily="34" charset="77"/>
              </a:rPr>
              <a:t>Osnovni zadatak interne komunikacije je da se uspostavi kvalitetan, dvosmerni, protok informacija, sa ciljem da: 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sr-Latn-CS" dirty="0">
                <a:latin typeface="Gill Sans MT" panose="020B0502020104020203" pitchFamily="34" charset="77"/>
              </a:rPr>
              <a:t>Zaposleni budu upoznati sa tim šta se od njih očekuje, da umeju kvalitetno da obave zadatke koji su im dodeljeni;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sr-Latn-CS" dirty="0">
                <a:latin typeface="Gill Sans MT" panose="020B0502020104020203" pitchFamily="34" charset="77"/>
              </a:rPr>
              <a:t>Da menadžment dobije povratne informacije i mišljenje od zaposlenih;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sr-Latn-CS" dirty="0">
                <a:latin typeface="Gill Sans MT" panose="020B0502020104020203" pitchFamily="34" charset="77"/>
              </a:rPr>
              <a:t>Da zaposleni spoznaju organizaciju u kojoj rade, da budu upoznati sa pravcima njenog poslovnog kretanja, da budu motivisani za rad i dr.</a:t>
            </a:r>
            <a:endParaRPr lang="en-US" dirty="0">
              <a:latin typeface="Gill Sans MT" panose="020B0502020104020203" pitchFamily="34" charset="77"/>
            </a:endParaRP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402070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54495-F01E-6D4C-844D-ACD877351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RS" dirty="0">
                <a:solidFill>
                  <a:srgbClr val="FF0000"/>
                </a:solidFill>
                <a:latin typeface="Gill Sans MT" panose="020B0502020104020203" pitchFamily="34" charset="77"/>
              </a:rPr>
              <a:t>INTERNA KOMUNIKACIJA KAO OSNOV INTERNIH ODNOSA S JAVNOŠĆU</a:t>
            </a:r>
            <a:endParaRPr lang="en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E61698-1DB3-1E40-A492-3B7ABFA34E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US" altLang="en-RS" dirty="0" err="1">
                <a:latin typeface="Gill Sans MT" panose="020B0502020104020203" pitchFamily="34" charset="77"/>
              </a:rPr>
              <a:t>Džon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Iavata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stariji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potpredsednik</a:t>
            </a:r>
            <a:r>
              <a:rPr lang="en-US" altLang="en-RS" dirty="0">
                <a:latin typeface="Gill Sans MT" panose="020B0502020104020203" pitchFamily="34" charset="77"/>
              </a:rPr>
              <a:t> u </a:t>
            </a:r>
            <a:r>
              <a:rPr lang="en-US" altLang="en-RS" dirty="0" err="1">
                <a:latin typeface="Gill Sans MT" panose="020B0502020104020203" pitchFamily="34" charset="77"/>
              </a:rPr>
              <a:t>odseku</a:t>
            </a:r>
            <a:r>
              <a:rPr lang="en-US" altLang="en-RS" dirty="0">
                <a:latin typeface="Gill Sans MT" panose="020B0502020104020203" pitchFamily="34" charset="77"/>
              </a:rPr>
              <a:t> za </a:t>
            </a:r>
            <a:r>
              <a:rPr lang="en-US" altLang="en-RS" dirty="0" err="1">
                <a:latin typeface="Gill Sans MT" panose="020B0502020104020203" pitchFamily="34" charset="77"/>
              </a:rPr>
              <a:t>komunikacije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kompanije</a:t>
            </a:r>
            <a:r>
              <a:rPr lang="en-US" altLang="en-RS" dirty="0">
                <a:latin typeface="Gill Sans MT" panose="020B0502020104020203" pitchFamily="34" charset="77"/>
              </a:rPr>
              <a:t> IBM: “</a:t>
            </a:r>
            <a:r>
              <a:rPr lang="en-US" altLang="en-RS" dirty="0" err="1">
                <a:latin typeface="Gill Sans MT" panose="020B0502020104020203" pitchFamily="34" charset="77"/>
              </a:rPr>
              <a:t>Izvršni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direktor</a:t>
            </a:r>
            <a:r>
              <a:rPr lang="en-US" altLang="en-RS" dirty="0">
                <a:latin typeface="Gill Sans MT" panose="020B0502020104020203" pitchFamily="34" charset="77"/>
              </a:rPr>
              <a:t> mora da </a:t>
            </a:r>
            <a:r>
              <a:rPr lang="en-US" altLang="en-RS" dirty="0" err="1">
                <a:latin typeface="Gill Sans MT" panose="020B0502020104020203" pitchFamily="34" charset="77"/>
              </a:rPr>
              <a:t>učini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sve</a:t>
            </a:r>
            <a:r>
              <a:rPr lang="en-US" altLang="en-RS" dirty="0">
                <a:latin typeface="Gill Sans MT" panose="020B0502020104020203" pitchFamily="34" charset="77"/>
              </a:rPr>
              <a:t> da </a:t>
            </a:r>
            <a:r>
              <a:rPr lang="en-US" altLang="en-RS" dirty="0" err="1">
                <a:latin typeface="Gill Sans MT" panose="020B0502020104020203" pitchFamily="34" charset="77"/>
              </a:rPr>
              <a:t>njegov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sektor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postigne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rezultate</a:t>
            </a:r>
            <a:r>
              <a:rPr lang="en-US" altLang="en-RS" dirty="0">
                <a:latin typeface="Gill Sans MT" panose="020B0502020104020203" pitchFamily="34" charset="77"/>
              </a:rPr>
              <a:t>, a to </a:t>
            </a:r>
            <a:r>
              <a:rPr lang="en-US" altLang="en-RS" dirty="0" err="1">
                <a:latin typeface="Gill Sans MT" panose="020B0502020104020203" pitchFamily="34" charset="77"/>
              </a:rPr>
              <a:t>zavisi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direktno</a:t>
            </a:r>
            <a:r>
              <a:rPr lang="en-US" altLang="en-RS" dirty="0">
                <a:latin typeface="Gill Sans MT" panose="020B0502020104020203" pitchFamily="34" charset="77"/>
              </a:rPr>
              <a:t> od </a:t>
            </a:r>
            <a:r>
              <a:rPr lang="en-US" altLang="en-RS" dirty="0" err="1">
                <a:latin typeface="Gill Sans MT" panose="020B0502020104020203" pitchFamily="34" charset="77"/>
              </a:rPr>
              <a:t>radne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snage</a:t>
            </a:r>
            <a:r>
              <a:rPr lang="en-US" altLang="en-RS" dirty="0">
                <a:latin typeface="Gill Sans MT" panose="020B0502020104020203" pitchFamily="34" charset="77"/>
              </a:rPr>
              <a:t>. U </a:t>
            </a:r>
            <a:r>
              <a:rPr lang="en-US" altLang="en-RS" dirty="0" err="1">
                <a:latin typeface="Gill Sans MT" panose="020B0502020104020203" pitchFamily="34" charset="77"/>
              </a:rPr>
              <a:t>stvari</a:t>
            </a:r>
            <a:r>
              <a:rPr lang="en-US" altLang="en-RS" dirty="0">
                <a:latin typeface="Gill Sans MT" panose="020B0502020104020203" pitchFamily="34" charset="77"/>
              </a:rPr>
              <a:t>, da </a:t>
            </a:r>
            <a:r>
              <a:rPr lang="en-US" altLang="en-RS" dirty="0" err="1">
                <a:latin typeface="Gill Sans MT" panose="020B0502020104020203" pitchFamily="34" charset="77"/>
              </a:rPr>
              <a:t>biste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postigli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rezultate</a:t>
            </a:r>
            <a:r>
              <a:rPr lang="en-US" altLang="en-RS" dirty="0">
                <a:latin typeface="Gill Sans MT" panose="020B0502020104020203" pitchFamily="34" charset="77"/>
              </a:rPr>
              <a:t> u </a:t>
            </a:r>
            <a:r>
              <a:rPr lang="en-US" altLang="en-RS" dirty="0" err="1">
                <a:latin typeface="Gill Sans MT" panose="020B0502020104020203" pitchFamily="34" charset="77"/>
              </a:rPr>
              <a:t>nekom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poslu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zaposleni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moraju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biti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uz</a:t>
            </a:r>
            <a:r>
              <a:rPr lang="en-US" altLang="en-RS" dirty="0">
                <a:latin typeface="Gill Sans MT" panose="020B0502020104020203" pitchFamily="34" charset="77"/>
              </a:rPr>
              <a:t> vas.”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US" altLang="en-RS" dirty="0" err="1">
                <a:latin typeface="Gill Sans MT" panose="020B0502020104020203" pitchFamily="34" charset="77"/>
              </a:rPr>
              <a:t>Alvi</a:t>
            </a:r>
            <a:r>
              <a:rPr lang="en-US" altLang="en-RS" dirty="0">
                <a:latin typeface="Gill Sans MT" panose="020B0502020104020203" pitchFamily="34" charset="77"/>
              </a:rPr>
              <a:t> Smit (Alvie Smith), </a:t>
            </a:r>
            <a:r>
              <a:rPr lang="en-US" altLang="en-RS" dirty="0" err="1">
                <a:latin typeface="Gill Sans MT" panose="020B0502020104020203" pitchFamily="34" charset="77"/>
              </a:rPr>
              <a:t>bivši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direktor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sektora</a:t>
            </a:r>
            <a:r>
              <a:rPr lang="en-US" altLang="en-RS" dirty="0">
                <a:latin typeface="Gill Sans MT" panose="020B0502020104020203" pitchFamily="34" charset="77"/>
              </a:rPr>
              <a:t> za </a:t>
            </a:r>
            <a:r>
              <a:rPr lang="en-US" altLang="en-RS" dirty="0" err="1">
                <a:latin typeface="Gill Sans MT" panose="020B0502020104020203" pitchFamily="34" charset="77"/>
              </a:rPr>
              <a:t>komunikacije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kompanije</a:t>
            </a:r>
            <a:r>
              <a:rPr lang="en-US" altLang="en-RS" dirty="0">
                <a:latin typeface="Gill Sans MT" panose="020B0502020104020203" pitchFamily="34" charset="77"/>
              </a:rPr>
              <a:t> General Motors </a:t>
            </a:r>
            <a:r>
              <a:rPr lang="en-US" altLang="en-RS" dirty="0" err="1">
                <a:latin typeface="Gill Sans MT" panose="020B0502020104020203" pitchFamily="34" charset="77"/>
              </a:rPr>
              <a:t>ističe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dva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faktora</a:t>
            </a:r>
            <a:r>
              <a:rPr lang="en-US" altLang="en-RS" dirty="0">
                <a:latin typeface="Gill Sans MT" panose="020B0502020104020203" pitchFamily="34" charset="77"/>
              </a:rPr>
              <a:t> interne </a:t>
            </a:r>
            <a:r>
              <a:rPr lang="en-US" altLang="en-RS" dirty="0" err="1">
                <a:latin typeface="Gill Sans MT" panose="020B0502020104020203" pitchFamily="34" charset="77"/>
              </a:rPr>
              <a:t>komunikacije</a:t>
            </a:r>
            <a:r>
              <a:rPr lang="en-US" altLang="en-RS" dirty="0">
                <a:latin typeface="Gill Sans MT" panose="020B0502020104020203" pitchFamily="34" charset="77"/>
              </a:rPr>
              <a:t>: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US" altLang="en-RS" dirty="0" err="1">
                <a:latin typeface="Gill Sans MT" panose="020B0502020104020203" pitchFamily="34" charset="77"/>
              </a:rPr>
              <a:t>Vrednost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razumevanja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timskog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rada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požrtvovanosti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koju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radnici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pokazuju</a:t>
            </a:r>
            <a:r>
              <a:rPr lang="en-US" altLang="en-RS" dirty="0">
                <a:latin typeface="Gill Sans MT" panose="020B0502020104020203" pitchFamily="34" charset="77"/>
              </a:rPr>
              <a:t> u </a:t>
            </a:r>
            <a:r>
              <a:rPr lang="en-US" altLang="en-RS" dirty="0" err="1">
                <a:latin typeface="Gill Sans MT" panose="020B0502020104020203" pitchFamily="34" charset="77"/>
              </a:rPr>
              <a:t>ostvarivanju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krajnjih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rezultata</a:t>
            </a:r>
            <a:r>
              <a:rPr lang="sr-Latn-RS" altLang="en-RS" dirty="0">
                <a:latin typeface="Gill Sans MT" panose="020B0502020104020203" pitchFamily="34" charset="77"/>
              </a:rPr>
              <a:t> i</a:t>
            </a:r>
            <a:endParaRPr lang="en-US" altLang="en-RS" dirty="0">
              <a:latin typeface="Gill Sans MT" panose="020B0502020104020203" pitchFamily="34" charset="77"/>
            </a:endParaRPr>
          </a:p>
          <a:p>
            <a:pPr>
              <a:buClrTx/>
              <a:buFont typeface="Wingdings" pitchFamily="2" charset="2"/>
              <a:buChar char="ü"/>
            </a:pPr>
            <a:r>
              <a:rPr lang="en-US" altLang="en-RS" dirty="0" err="1">
                <a:latin typeface="Gill Sans MT" panose="020B0502020104020203" pitchFamily="34" charset="77"/>
              </a:rPr>
              <a:t>Potreba</a:t>
            </a:r>
            <a:r>
              <a:rPr lang="en-US" altLang="en-RS" dirty="0">
                <a:latin typeface="Gill Sans MT" panose="020B0502020104020203" pitchFamily="34" charset="77"/>
              </a:rPr>
              <a:t> da se </a:t>
            </a:r>
            <a:r>
              <a:rPr lang="en-US" altLang="en-RS" dirty="0" err="1">
                <a:latin typeface="Gill Sans MT" panose="020B0502020104020203" pitchFamily="34" charset="77"/>
              </a:rPr>
              <a:t>uspostavi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jaka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komunikacijska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mreža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među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menadžerima</a:t>
            </a:r>
            <a:r>
              <a:rPr lang="en-US" altLang="en-RS" dirty="0">
                <a:latin typeface="Gill Sans MT" panose="020B0502020104020203" pitchFamily="34" charset="77"/>
              </a:rPr>
              <a:t>.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180762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BE773-777F-9248-A3AB-FBC9CF699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RS" dirty="0">
                <a:solidFill>
                  <a:srgbClr val="FF0000"/>
                </a:solidFill>
                <a:latin typeface="Gill Sans MT" panose="020B0502020104020203" pitchFamily="34" charset="77"/>
              </a:rPr>
              <a:t>INTERNA KOMUNIKACIJA KAO OSNOV INTERNIH ODNOSA S JAVNOŠĆU</a:t>
            </a:r>
            <a:endParaRPr lang="en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060536-8BD7-AD40-93DE-BCFC7EC896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Komunikacija unutar organizacije može biti: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Formalna (određena je hijerarhijskom strukturom);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Neformalna (zasnovana na ličnim odnosima između zaposlenih);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Komunikacija “na dole” (od viših organizacionih nivoa ka nižim);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Komunikacija “na gore” (od nižih organizacionih nivoa ka višim);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Horizontalna komunikacija (odvija se između istih organizacionih nivoa).</a:t>
            </a:r>
          </a:p>
        </p:txBody>
      </p:sp>
    </p:spTree>
    <p:extLst>
      <p:ext uri="{BB962C8B-B14F-4D97-AF65-F5344CB8AC3E}">
        <p14:creationId xmlns:p14="http://schemas.microsoft.com/office/powerpoint/2010/main" val="394959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42DA1-1E6F-5443-A8FD-9E51BF4D2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KORPORATIVNA KULTURA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E863B4-32AB-6A47-BD1C-D51A54ED6F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sr-Latn-CS" altLang="en-RS" dirty="0">
                <a:latin typeface="Gill Sans MT" panose="020B0502020104020203" pitchFamily="34" charset="77"/>
              </a:rPr>
              <a:t>Korporativna kultura je sklop vrednosti i uverenja koje dele zaposleni u organizaciji</a:t>
            </a:r>
            <a:r>
              <a:rPr lang="en-US" altLang="en-RS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US" altLang="en-RS" dirty="0" err="1">
                <a:latin typeface="Gill Sans MT" panose="020B0502020104020203" pitchFamily="34" charset="77"/>
              </a:rPr>
              <a:t>Specifične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vrednosti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organizacije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čine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korporativni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vredonosni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sistem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definišu</a:t>
            </a:r>
            <a:r>
              <a:rPr lang="en-US" altLang="en-RS" dirty="0">
                <a:latin typeface="Gill Sans MT" panose="020B0502020104020203" pitchFamily="34" charset="77"/>
              </a:rPr>
              <a:t> se </a:t>
            </a:r>
            <a:r>
              <a:rPr lang="en-US" altLang="en-RS" dirty="0" err="1">
                <a:latin typeface="Gill Sans MT" panose="020B0502020104020203" pitchFamily="34" charset="77"/>
              </a:rPr>
              <a:t>na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nivou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najvišeg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menadžmenta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usvajaju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ih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zaposleni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projektuju</a:t>
            </a:r>
            <a:r>
              <a:rPr lang="en-US" altLang="en-RS" dirty="0">
                <a:latin typeface="Gill Sans MT" panose="020B0502020104020203" pitchFamily="34" charset="77"/>
              </a:rPr>
              <a:t> se u </a:t>
            </a:r>
            <a:r>
              <a:rPr lang="en-US" altLang="en-RS" dirty="0" err="1">
                <a:latin typeface="Gill Sans MT" panose="020B0502020104020203" pitchFamily="34" charset="77"/>
              </a:rPr>
              <a:t>odnosu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na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eksterno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okruženje</a:t>
            </a:r>
            <a:r>
              <a:rPr lang="en-US" altLang="en-RS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US" altLang="en-RS" dirty="0" err="1">
                <a:latin typeface="Gill Sans MT" panose="020B0502020104020203" pitchFamily="34" charset="77"/>
              </a:rPr>
              <a:t>Osnovna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obeležja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vrednosti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organizacije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mogu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biti</a:t>
            </a:r>
            <a:r>
              <a:rPr lang="en-US" altLang="en-RS" dirty="0">
                <a:latin typeface="Gill Sans MT" panose="020B0502020104020203" pitchFamily="34" charset="77"/>
              </a:rPr>
              <a:t>: </a:t>
            </a:r>
            <a:r>
              <a:rPr lang="en-US" altLang="en-RS" dirty="0" err="1">
                <a:latin typeface="Gill Sans MT" panose="020B0502020104020203" pitchFamily="34" charset="77"/>
              </a:rPr>
              <a:t>konkurentnost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visok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kvalitet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proizvoda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predusretljivost</a:t>
            </a:r>
            <a:r>
              <a:rPr lang="en-US" altLang="en-RS" dirty="0">
                <a:latin typeface="Gill Sans MT" panose="020B0502020104020203" pitchFamily="34" charset="77"/>
              </a:rPr>
              <a:t> u </a:t>
            </a:r>
            <a:r>
              <a:rPr lang="en-US" altLang="en-RS" dirty="0" err="1">
                <a:latin typeface="Gill Sans MT" panose="020B0502020104020203" pitchFamily="34" charset="77"/>
              </a:rPr>
              <a:t>pružanju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usluga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briga</a:t>
            </a:r>
            <a:r>
              <a:rPr lang="en-US" altLang="en-RS" dirty="0">
                <a:latin typeface="Gill Sans MT" panose="020B0502020104020203" pitchFamily="34" charset="77"/>
              </a:rPr>
              <a:t> o </a:t>
            </a:r>
            <a:r>
              <a:rPr lang="en-US" altLang="en-RS" dirty="0" err="1">
                <a:latin typeface="Gill Sans MT" panose="020B0502020104020203" pitchFamily="34" charset="77"/>
              </a:rPr>
              <a:t>kupcu</a:t>
            </a:r>
            <a:r>
              <a:rPr lang="en-US" altLang="en-RS" dirty="0">
                <a:latin typeface="Gill Sans MT" panose="020B0502020104020203" pitchFamily="34" charset="77"/>
              </a:rPr>
              <a:t>/</a:t>
            </a:r>
            <a:r>
              <a:rPr lang="en-US" altLang="en-RS" dirty="0" err="1">
                <a:latin typeface="Gill Sans MT" panose="020B0502020104020203" pitchFamily="34" charset="77"/>
              </a:rPr>
              <a:t>korisniku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društvena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odgovornost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privrženost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novim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idejama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sl.</a:t>
            </a:r>
            <a:endParaRPr lang="sr-Latn-CS" altLang="en-RS" dirty="0">
              <a:latin typeface="Gill Sans MT" panose="020B0502020104020203" pitchFamily="34" charset="77"/>
            </a:endParaRP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4050551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C10E0-AB79-B84D-9AD5-500779392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KORPORATIVNA KULTURA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B780F9-1348-784C-88B9-FBE1BB0FA3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GB" dirty="0">
                <a:latin typeface="Gill Sans MT" panose="020B0502020104020203" pitchFamily="34" charset="77"/>
              </a:rPr>
              <a:t>Za </a:t>
            </a:r>
            <a:r>
              <a:rPr lang="en-GB" dirty="0" err="1">
                <a:latin typeface="Gill Sans MT" panose="020B0502020104020203" pitchFamily="34" charset="77"/>
              </a:rPr>
              <a:t>turiste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korporativna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kultura</a:t>
            </a:r>
            <a:r>
              <a:rPr lang="en-GB" dirty="0">
                <a:latin typeface="Gill Sans MT" panose="020B0502020104020203" pitchFamily="34" charset="77"/>
              </a:rPr>
              <a:t> je </a:t>
            </a:r>
            <a:r>
              <a:rPr lang="en-GB" dirty="0" err="1">
                <a:latin typeface="Gill Sans MT" panose="020B0502020104020203" pitchFamily="34" charset="77"/>
              </a:rPr>
              <a:t>najvidljivija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kod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zaposlenih</a:t>
            </a:r>
            <a:r>
              <a:rPr lang="en-GB" dirty="0">
                <a:latin typeface="Gill Sans MT" panose="020B0502020104020203" pitchFamily="34" charset="77"/>
              </a:rPr>
              <a:t> u </a:t>
            </a:r>
            <a:r>
              <a:rPr lang="en-GB" dirty="0" err="1">
                <a:latin typeface="Gill Sans MT" panose="020B0502020104020203" pitchFamily="34" charset="77"/>
              </a:rPr>
              <a:t>turizmu</a:t>
            </a:r>
            <a:r>
              <a:rPr lang="en-GB" dirty="0">
                <a:latin typeface="Gill Sans MT" panose="020B0502020104020203" pitchFamily="34" charset="77"/>
              </a:rPr>
              <a:t> koji se </a:t>
            </a:r>
            <a:r>
              <a:rPr lang="en-GB" dirty="0" err="1">
                <a:latin typeface="Gill Sans MT" panose="020B0502020104020203" pitchFamily="34" charset="77"/>
              </a:rPr>
              <a:t>nalaze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na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tzv</a:t>
            </a:r>
            <a:r>
              <a:rPr lang="en-GB" dirty="0">
                <a:latin typeface="Gill Sans MT" panose="020B0502020104020203" pitchFamily="34" charset="77"/>
              </a:rPr>
              <a:t>. „</a:t>
            </a:r>
            <a:r>
              <a:rPr lang="en-GB" dirty="0" err="1">
                <a:latin typeface="Gill Sans MT" panose="020B0502020104020203" pitchFamily="34" charset="77"/>
              </a:rPr>
              <a:t>prvoj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liniji</a:t>
            </a:r>
            <a:r>
              <a:rPr lang="en-GB" dirty="0">
                <a:latin typeface="Gill Sans MT" panose="020B0502020104020203" pitchFamily="34" charset="77"/>
              </a:rPr>
              <a:t>“ (front line) </a:t>
            </a:r>
            <a:r>
              <a:rPr lang="en-GB" dirty="0" err="1">
                <a:latin typeface="Gill Sans MT" panose="020B0502020104020203" pitchFamily="34" charset="77"/>
              </a:rPr>
              <a:t>usluga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odnosno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kod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onih</a:t>
            </a:r>
            <a:r>
              <a:rPr lang="en-GB" dirty="0">
                <a:latin typeface="Gill Sans MT" panose="020B0502020104020203" pitchFamily="34" charset="77"/>
              </a:rPr>
              <a:t> koji se </a:t>
            </a:r>
            <a:r>
              <a:rPr lang="en-GB" dirty="0" err="1">
                <a:latin typeface="Gill Sans MT" panose="020B0502020104020203" pitchFamily="34" charset="77"/>
              </a:rPr>
              <a:t>nalaze</a:t>
            </a:r>
            <a:r>
              <a:rPr lang="en-GB" dirty="0">
                <a:latin typeface="Gill Sans MT" panose="020B0502020104020203" pitchFamily="34" charset="77"/>
              </a:rPr>
              <a:t> u </a:t>
            </a:r>
            <a:r>
              <a:rPr lang="en-GB" dirty="0" err="1">
                <a:latin typeface="Gill Sans MT" panose="020B0502020104020203" pitchFamily="34" charset="77"/>
              </a:rPr>
              <a:t>direktnom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kontaktu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sa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turistima</a:t>
            </a:r>
            <a:r>
              <a:rPr lang="en-GB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GB" dirty="0" err="1">
                <a:latin typeface="Gill Sans MT" panose="020B0502020104020203" pitchFamily="34" charset="77"/>
              </a:rPr>
              <a:t>Njihovo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ponašanje</a:t>
            </a:r>
            <a:r>
              <a:rPr lang="en-GB" dirty="0">
                <a:latin typeface="Gill Sans MT" panose="020B0502020104020203" pitchFamily="34" charset="77"/>
              </a:rPr>
              <a:t> u </a:t>
            </a:r>
            <a:r>
              <a:rPr lang="en-GB" dirty="0" err="1">
                <a:latin typeface="Gill Sans MT" panose="020B0502020104020203" pitchFamily="34" charset="77"/>
              </a:rPr>
              <a:t>velikoj</a:t>
            </a:r>
            <a:r>
              <a:rPr lang="en-GB" dirty="0">
                <a:latin typeface="Gill Sans MT" panose="020B0502020104020203" pitchFamily="34" charset="77"/>
              </a:rPr>
              <a:t> meri </a:t>
            </a:r>
            <a:r>
              <a:rPr lang="en-GB" dirty="0" err="1">
                <a:latin typeface="Gill Sans MT" panose="020B0502020104020203" pitchFamily="34" charset="77"/>
              </a:rPr>
              <a:t>utiče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na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doživljaje</a:t>
            </a:r>
            <a:r>
              <a:rPr lang="en-GB" dirty="0">
                <a:latin typeface="Gill Sans MT" panose="020B0502020104020203" pitchFamily="34" charset="77"/>
              </a:rPr>
              <a:t> i </a:t>
            </a:r>
            <a:r>
              <a:rPr lang="en-GB" dirty="0" err="1">
                <a:latin typeface="Gill Sans MT" panose="020B0502020104020203" pitchFamily="34" charset="77"/>
              </a:rPr>
              <a:t>iskustva</a:t>
            </a:r>
            <a:r>
              <a:rPr lang="en-GB" dirty="0">
                <a:latin typeface="Gill Sans MT" panose="020B0502020104020203" pitchFamily="34" charset="77"/>
              </a:rPr>
              <a:t> turista, </a:t>
            </a:r>
            <a:r>
              <a:rPr lang="en-GB" dirty="0" err="1">
                <a:latin typeface="Gill Sans MT" panose="020B0502020104020203" pitchFamily="34" charset="77"/>
              </a:rPr>
              <a:t>posledično</a:t>
            </a:r>
            <a:r>
              <a:rPr lang="en-GB" dirty="0">
                <a:latin typeface="Gill Sans MT" panose="020B0502020104020203" pitchFamily="34" charset="77"/>
              </a:rPr>
              <a:t> i </a:t>
            </a:r>
            <a:r>
              <a:rPr lang="en-GB" dirty="0" err="1">
                <a:latin typeface="Gill Sans MT" panose="020B0502020104020203" pitchFamily="34" charset="77"/>
              </a:rPr>
              <a:t>reputaciju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kako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samih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pružaoca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turističkih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usluga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tako</a:t>
            </a:r>
            <a:r>
              <a:rPr lang="en-GB" dirty="0">
                <a:latin typeface="Gill Sans MT" panose="020B0502020104020203" pitchFamily="34" charset="77"/>
              </a:rPr>
              <a:t> i </a:t>
            </a:r>
            <a:r>
              <a:rPr lang="en-GB" dirty="0" err="1">
                <a:latin typeface="Gill Sans MT" panose="020B0502020104020203" pitchFamily="34" charset="77"/>
              </a:rPr>
              <a:t>turističke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destinacije</a:t>
            </a:r>
            <a:r>
              <a:rPr lang="en-GB" dirty="0">
                <a:latin typeface="Gill Sans MT" panose="020B0502020104020203" pitchFamily="34" charset="77"/>
              </a:rPr>
              <a:t>. 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GB" dirty="0" err="1">
                <a:latin typeface="Gill Sans MT" panose="020B0502020104020203" pitchFamily="34" charset="77"/>
              </a:rPr>
              <a:t>Zaposleni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na</a:t>
            </a:r>
            <a:r>
              <a:rPr lang="en-GB" dirty="0">
                <a:latin typeface="Gill Sans MT" panose="020B0502020104020203" pitchFamily="34" charset="77"/>
              </a:rPr>
              <a:t> „</a:t>
            </a:r>
            <a:r>
              <a:rPr lang="en-GB" dirty="0" err="1">
                <a:latin typeface="Gill Sans MT" panose="020B0502020104020203" pitchFamily="34" charset="77"/>
              </a:rPr>
              <a:t>prvoj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liniji</a:t>
            </a:r>
            <a:r>
              <a:rPr lang="en-GB" dirty="0">
                <a:latin typeface="Gill Sans MT" panose="020B0502020104020203" pitchFamily="34" charset="77"/>
              </a:rPr>
              <a:t>” </a:t>
            </a:r>
            <a:r>
              <a:rPr lang="en-GB" dirty="0" err="1">
                <a:latin typeface="Gill Sans MT" panose="020B0502020104020203" pitchFamily="34" charset="77"/>
              </a:rPr>
              <a:t>pružanja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usluga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čije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karakteristike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kao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što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su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ljubaznost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brzina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reakcija</a:t>
            </a:r>
            <a:r>
              <a:rPr lang="en-GB" dirty="0">
                <a:latin typeface="Gill Sans MT" panose="020B0502020104020203" pitchFamily="34" charset="77"/>
              </a:rPr>
              <a:t> i </a:t>
            </a:r>
            <a:r>
              <a:rPr lang="en-GB" dirty="0" err="1">
                <a:latin typeface="Gill Sans MT" panose="020B0502020104020203" pitchFamily="34" charset="77"/>
              </a:rPr>
              <a:t>ponašanje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imaju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direktan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uticaj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na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iskustva</a:t>
            </a:r>
            <a:r>
              <a:rPr lang="en-GB" dirty="0">
                <a:latin typeface="Gill Sans MT" panose="020B0502020104020203" pitchFamily="34" charset="77"/>
              </a:rPr>
              <a:t> turista i </a:t>
            </a:r>
            <a:r>
              <a:rPr lang="en-GB" dirty="0" err="1">
                <a:latin typeface="Gill Sans MT" panose="020B0502020104020203" pitchFamily="34" charset="77"/>
              </a:rPr>
              <a:t>posledično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reputaciju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kompanije</a:t>
            </a:r>
            <a:r>
              <a:rPr lang="en-GB" dirty="0">
                <a:latin typeface="Gill Sans MT" panose="020B0502020104020203" pitchFamily="34" charset="77"/>
              </a:rPr>
              <a:t>/</a:t>
            </a:r>
            <a:r>
              <a:rPr lang="en-GB" dirty="0" err="1">
                <a:latin typeface="Gill Sans MT" panose="020B0502020104020203" pitchFamily="34" charset="77"/>
              </a:rPr>
              <a:t>destinacije</a:t>
            </a:r>
            <a:r>
              <a:rPr lang="en-GB" dirty="0">
                <a:latin typeface="Gill Sans MT" panose="020B0502020104020203" pitchFamily="34" charset="77"/>
              </a:rPr>
              <a:t>.</a:t>
            </a:r>
            <a:endParaRPr lang="en-RS" dirty="0"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179426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GB" sz="5400" dirty="0">
                <a:solidFill>
                  <a:srgbClr val="FF0000"/>
                </a:solidFill>
              </a:rPr>
              <a:t>POSLOVNO KOMUNICIRANJE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r>
              <a:rPr lang="en-GB" dirty="0" err="1">
                <a:solidFill>
                  <a:srgbClr val="FF0000"/>
                </a:solidFill>
              </a:rPr>
              <a:t>Predavači</a:t>
            </a:r>
            <a:r>
              <a:rPr lang="en-GB" dirty="0">
                <a:solidFill>
                  <a:srgbClr val="FF0000"/>
                </a:solidFill>
              </a:rPr>
              <a:t>: </a:t>
            </a:r>
            <a:r>
              <a:rPr lang="en-GB" dirty="0" err="1">
                <a:solidFill>
                  <a:srgbClr val="FF0000"/>
                </a:solidFill>
              </a:rPr>
              <a:t>mr</a:t>
            </a:r>
            <a:r>
              <a:rPr lang="en-GB" dirty="0">
                <a:solidFill>
                  <a:srgbClr val="FF0000"/>
                </a:solidFill>
              </a:rPr>
              <a:t> Milenko </a:t>
            </a:r>
            <a:r>
              <a:rPr lang="en-GB" dirty="0" err="1">
                <a:solidFill>
                  <a:srgbClr val="FF0000"/>
                </a:solidFill>
              </a:rPr>
              <a:t>Đurić</a:t>
            </a:r>
            <a:r>
              <a:rPr lang="en-GB" dirty="0">
                <a:solidFill>
                  <a:srgbClr val="FF0000"/>
                </a:solidFill>
              </a:rPr>
              <a:t> i Vladimir </a:t>
            </a:r>
            <a:r>
              <a:rPr lang="en-GB" dirty="0" err="1">
                <a:solidFill>
                  <a:srgbClr val="FF0000"/>
                </a:solidFill>
              </a:rPr>
              <a:t>Pavković</a:t>
            </a:r>
            <a:r>
              <a:rPr lang="en-GB" dirty="0">
                <a:solidFill>
                  <a:srgbClr val="FF0000"/>
                </a:solidFill>
              </a:rPr>
              <a:t>, MSc </a:t>
            </a:r>
          </a:p>
        </p:txBody>
      </p:sp>
    </p:spTree>
    <p:extLst>
      <p:ext uri="{BB962C8B-B14F-4D97-AF65-F5344CB8AC3E}">
        <p14:creationId xmlns:p14="http://schemas.microsoft.com/office/powerpoint/2010/main" val="157067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iamond Grid 16x9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308326_TF03031015.potx" id="{3D03E32A-101D-4991-8040-890457B668DB}" vid="{F1BB8C7C-F58A-4EC0-851B-3944A6AC187F}"/>
    </a:ext>
  </a:extLst>
</a:theme>
</file>

<file path=ppt/theme/theme2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Diamond Grid 16x9</Template>
  <TotalTime>428</TotalTime>
  <Words>792</Words>
  <Application>Microsoft Macintosh PowerPoint</Application>
  <PresentationFormat>Widescreen</PresentationFormat>
  <Paragraphs>48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Gill Sans MT</vt:lpstr>
      <vt:lpstr>Wingdings</vt:lpstr>
      <vt:lpstr>Diamond Grid 16x9</vt:lpstr>
      <vt:lpstr>POSLOVNO KOMUNICIRANJE</vt:lpstr>
      <vt:lpstr>UNUTRAŠNJI (INTERNI) ODNOSI S JAVNOŠĆU</vt:lpstr>
      <vt:lpstr>UNUTRAŠNJI (INTERNI) ODNOSI S JAVNOŠĆU</vt:lpstr>
      <vt:lpstr>UNUTRAŠNJI (INTERNI) ODNOSI S JAVNOŠĆU</vt:lpstr>
      <vt:lpstr>INTERNA KOMUNIKACIJA KAO OSNOV INTERNIH ODNOSA S JAVNOŠĆU</vt:lpstr>
      <vt:lpstr>INTERNA KOMUNIKACIJA KAO OSNOV INTERNIH ODNOSA S JAVNOŠĆU</vt:lpstr>
      <vt:lpstr>INTERNA KOMUNIKACIJA KAO OSNOV INTERNIH ODNOSA S JAVNOŠĆU</vt:lpstr>
      <vt:lpstr>INTERNA KOMUNIKACIJA KAO OSNOV INTERNIH ODNOSA S JAVNOŠĆU</vt:lpstr>
      <vt:lpstr>KORPORATIVNA KULTURA</vt:lpstr>
      <vt:lpstr>KORPORATIVNA KULTURA</vt:lpstr>
      <vt:lpstr>POSLOVNO KOMUNICIRANJE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POSLOVNO KOMUNICIRANJE</dc:title>
  <dc:creator>Vladimir Pavković</dc:creator>
  <cp:lastModifiedBy>Vladimir Pavković</cp:lastModifiedBy>
  <cp:revision>57</cp:revision>
  <dcterms:created xsi:type="dcterms:W3CDTF">2021-12-15T20:10:20Z</dcterms:created>
  <dcterms:modified xsi:type="dcterms:W3CDTF">2021-12-25T12:50:00Z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