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1" r:id="rId2"/>
    <p:sldId id="308" r:id="rId3"/>
    <p:sldId id="271" r:id="rId4"/>
    <p:sldId id="311" r:id="rId5"/>
    <p:sldId id="312" r:id="rId6"/>
    <p:sldId id="313" r:id="rId7"/>
    <p:sldId id="288" r:id="rId8"/>
    <p:sldId id="310" r:id="rId9"/>
    <p:sldId id="314" r:id="rId10"/>
    <p:sldId id="315" r:id="rId11"/>
    <p:sldId id="317" r:id="rId12"/>
    <p:sldId id="309" r:id="rId13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EEA889-5E66-4BC1-B7BD-0A476A3FD4CF}" type="datetime1">
              <a:rPr lang="en-GB" smtClean="0"/>
              <a:t>25/12/2021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43557F-8383-4C87-B4A4-5F88E99CF0DF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1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  <a:endParaRPr lang="en-GB" noProof="0" dirty="0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487C83-D9AD-4A8B-A900-076F8D042560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8220F6-FAAE-4224-A840-32140F4A0A47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DA6CF-190C-4EAB-84DD-7741FDE41517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EFFCF-A8B9-4FC4-BA80-DD4C12F4B668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2618C-E36A-4509-A283-71164552E4F6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D239C74-3E29-46D2-B7E2-D66DE8B187F2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590DC-7091-4B36-BBC5-F8475EAC8F1C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B00BEA-F07C-4881-A3EB-166920C22A46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B488204-FD96-4CE5-BFDC-EA94C1CD269E}" type="datetime1">
              <a:rPr lang="en-GB" noProof="0" smtClean="0"/>
              <a:t>25/12/2021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C31A-3586-7E47-90A1-1628D38E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539138"/>
          </a:xfrm>
        </p:spPr>
        <p:txBody>
          <a:bodyPr anchor="ctr">
            <a:normAutofit/>
          </a:bodyPr>
          <a:lstStyle/>
          <a:p>
            <a:pPr algn="ctr"/>
            <a:r>
              <a:rPr lang="en-RS" sz="54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</a:p>
        </p:txBody>
      </p:sp>
    </p:spTree>
    <p:extLst>
      <p:ext uri="{BB962C8B-B14F-4D97-AF65-F5344CB8AC3E}">
        <p14:creationId xmlns:p14="http://schemas.microsoft.com/office/powerpoint/2010/main" val="3178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20D6-16A3-814A-8659-385F4E2EA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  <a:endParaRPr lang="en-RS" sz="4000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E8034-7AFC-1D48-935F-0531313AA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sr-Latn-CS" altLang="en-RS" dirty="0"/>
              <a:t>J.E. Grunig i T. Hunt</a:t>
            </a:r>
            <a:r>
              <a:rPr lang="en-US" altLang="en-RS" dirty="0"/>
              <a:t> </a:t>
            </a:r>
            <a:r>
              <a:rPr lang="sr-Latn-CS" altLang="en-RS" dirty="0"/>
              <a:t>definisali su odnose s javnošću u samo jednoj rečenici kao „upravljanje komunikacijom između organizacije i njene javnosti“.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/>
              <a:t>Cutlip</a:t>
            </a:r>
            <a:r>
              <a:rPr lang="en-US" altLang="en-RS" dirty="0"/>
              <a:t>, Center </a:t>
            </a:r>
            <a:r>
              <a:rPr lang="en-US" altLang="en-RS" dirty="0" err="1"/>
              <a:t>i</a:t>
            </a:r>
            <a:r>
              <a:rPr lang="en-US" altLang="en-RS" dirty="0"/>
              <a:t> Broom: “</a:t>
            </a:r>
            <a:r>
              <a:rPr lang="en-US" altLang="en-RS" dirty="0" err="1"/>
              <a:t>Odnosi</a:t>
            </a:r>
            <a:r>
              <a:rPr lang="en-US" altLang="en-RS" dirty="0"/>
              <a:t> s </a:t>
            </a:r>
            <a:r>
              <a:rPr lang="en-US" altLang="en-RS" dirty="0" err="1"/>
              <a:t>javnošću</a:t>
            </a:r>
            <a:r>
              <a:rPr lang="en-US" altLang="en-RS" dirty="0"/>
              <a:t> </a:t>
            </a:r>
            <a:r>
              <a:rPr lang="en-US" altLang="en-RS" dirty="0" err="1"/>
              <a:t>su</a:t>
            </a:r>
            <a:r>
              <a:rPr lang="en-US" altLang="en-RS" dirty="0"/>
              <a:t> </a:t>
            </a:r>
            <a:r>
              <a:rPr lang="en-US" altLang="en-RS" dirty="0" err="1"/>
              <a:t>funkcija</a:t>
            </a:r>
            <a:r>
              <a:rPr lang="en-US" altLang="en-RS" dirty="0"/>
              <a:t> </a:t>
            </a:r>
            <a:r>
              <a:rPr lang="en-US" altLang="en-RS" dirty="0" err="1"/>
              <a:t>menadžmenta</a:t>
            </a:r>
            <a:r>
              <a:rPr lang="en-US" altLang="en-RS" dirty="0"/>
              <a:t> </a:t>
            </a:r>
            <a:r>
              <a:rPr lang="en-US" altLang="en-RS" dirty="0" err="1"/>
              <a:t>koja</a:t>
            </a:r>
            <a:r>
              <a:rPr lang="en-US" altLang="en-RS" dirty="0"/>
              <a:t> </a:t>
            </a:r>
            <a:r>
              <a:rPr lang="en-US" altLang="en-RS" dirty="0" err="1"/>
              <a:t>uspostavlja</a:t>
            </a:r>
            <a:r>
              <a:rPr lang="en-US" altLang="en-RS" dirty="0"/>
              <a:t> </a:t>
            </a:r>
            <a:r>
              <a:rPr lang="en-US" altLang="en-RS" dirty="0" err="1"/>
              <a:t>i</a:t>
            </a:r>
            <a:r>
              <a:rPr lang="en-US" altLang="en-RS" dirty="0"/>
              <a:t> </a:t>
            </a:r>
            <a:r>
              <a:rPr lang="en-US" altLang="en-RS" dirty="0" err="1"/>
              <a:t>održava</a:t>
            </a:r>
            <a:r>
              <a:rPr lang="en-US" altLang="en-RS" dirty="0"/>
              <a:t> </a:t>
            </a:r>
            <a:r>
              <a:rPr lang="en-US" altLang="en-RS" dirty="0" err="1"/>
              <a:t>obostrano</a:t>
            </a:r>
            <a:r>
              <a:rPr lang="en-US" altLang="en-RS" dirty="0"/>
              <a:t> </a:t>
            </a:r>
            <a:r>
              <a:rPr lang="en-US" altLang="en-RS" dirty="0" err="1"/>
              <a:t>korisne</a:t>
            </a:r>
            <a:r>
              <a:rPr lang="en-US" altLang="en-RS" dirty="0"/>
              <a:t> </a:t>
            </a:r>
            <a:r>
              <a:rPr lang="en-US" altLang="en-RS" dirty="0" err="1"/>
              <a:t>odnose</a:t>
            </a:r>
            <a:r>
              <a:rPr lang="en-US" altLang="en-RS" dirty="0"/>
              <a:t> </a:t>
            </a:r>
            <a:r>
              <a:rPr lang="en-US" altLang="en-RS" dirty="0" err="1"/>
              <a:t>između</a:t>
            </a:r>
            <a:r>
              <a:rPr lang="en-US" altLang="en-RS" dirty="0"/>
              <a:t> </a:t>
            </a:r>
            <a:r>
              <a:rPr lang="en-US" altLang="en-RS" dirty="0" err="1"/>
              <a:t>organizacije</a:t>
            </a:r>
            <a:r>
              <a:rPr lang="en-US" altLang="en-RS" dirty="0"/>
              <a:t> </a:t>
            </a:r>
            <a:r>
              <a:rPr lang="en-US" altLang="en-RS" dirty="0" err="1"/>
              <a:t>i</a:t>
            </a:r>
            <a:r>
              <a:rPr lang="en-US" altLang="en-RS" dirty="0"/>
              <a:t> </a:t>
            </a:r>
            <a:r>
              <a:rPr lang="en-US" altLang="en-RS" dirty="0" err="1"/>
              <a:t>njene</a:t>
            </a:r>
            <a:r>
              <a:rPr lang="en-US" altLang="en-RS" dirty="0"/>
              <a:t> </a:t>
            </a:r>
            <a:r>
              <a:rPr lang="en-US" altLang="en-RS" dirty="0" err="1"/>
              <a:t>javnosti</a:t>
            </a:r>
            <a:r>
              <a:rPr lang="en-US" altLang="en-RS" dirty="0"/>
              <a:t>, od </a:t>
            </a:r>
            <a:r>
              <a:rPr lang="en-US" altLang="en-RS" dirty="0" err="1"/>
              <a:t>čega</a:t>
            </a:r>
            <a:r>
              <a:rPr lang="en-US" altLang="en-RS" dirty="0"/>
              <a:t> </a:t>
            </a:r>
            <a:r>
              <a:rPr lang="en-US" altLang="en-RS" dirty="0" err="1"/>
              <a:t>zavisi</a:t>
            </a:r>
            <a:r>
              <a:rPr lang="en-US" altLang="en-RS" dirty="0"/>
              <a:t> </a:t>
            </a:r>
            <a:r>
              <a:rPr lang="en-US" altLang="en-RS" dirty="0" err="1"/>
              <a:t>njen</a:t>
            </a:r>
            <a:r>
              <a:rPr lang="en-US" altLang="en-RS" dirty="0"/>
              <a:t> </a:t>
            </a:r>
            <a:r>
              <a:rPr lang="en-US" altLang="en-RS" dirty="0" err="1"/>
              <a:t>uspeh</a:t>
            </a:r>
            <a:r>
              <a:rPr lang="en-US" altLang="en-RS" dirty="0"/>
              <a:t> </a:t>
            </a:r>
            <a:r>
              <a:rPr lang="en-US" altLang="en-RS" dirty="0" err="1"/>
              <a:t>ili</a:t>
            </a:r>
            <a:r>
              <a:rPr lang="en-US" altLang="en-RS" dirty="0"/>
              <a:t> </a:t>
            </a:r>
            <a:r>
              <a:rPr lang="en-US" altLang="en-RS" dirty="0" err="1"/>
              <a:t>neuspeh</a:t>
            </a:r>
            <a:r>
              <a:rPr lang="en-US" altLang="en-RS" dirty="0"/>
              <a:t>.”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/>
              <a:t>Britanski Institut za odnose s javnošću definisao je ovu ulogu kao: “napor da se uspostavi i neguje međusobno razumevanje između organizacije i njenih javnosti”.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/>
              <a:t>Profesor sa Univerziteta Jejl i osnivač časopisa </a:t>
            </a:r>
            <a:r>
              <a:rPr lang="en-RS" i="1" dirty="0"/>
              <a:t>Public Opinion Quarterly</a:t>
            </a:r>
            <a:r>
              <a:rPr lang="en-RS" dirty="0"/>
              <a:t>, Harvud L. Čajlds istakao je da je jedna od najvažnijih uloga odnosa s javnošću da pomogne organizacijama da se prilagode svom okruženju.</a:t>
            </a:r>
          </a:p>
        </p:txBody>
      </p:sp>
    </p:spTree>
    <p:extLst>
      <p:ext uri="{BB962C8B-B14F-4D97-AF65-F5344CB8AC3E}">
        <p14:creationId xmlns:p14="http://schemas.microsoft.com/office/powerpoint/2010/main" val="121842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8C26E-166B-9B41-AA91-DA1993CEE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  <a:endParaRPr lang="en-R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7F897-F5A2-C447-8893-B978F6A7E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RS" dirty="0">
                <a:solidFill>
                  <a:srgbClr val="FF0000"/>
                </a:solidFill>
                <a:latin typeface="Gill Sans MT" panose="020B0502020104020203" pitchFamily="34" charset="77"/>
              </a:rPr>
              <a:t>KLJUČNE REČI KOJE OPISUJU OSJ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45DA7-470C-A84D-B9E2-AD269F370A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Reputacija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Imidž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Identitet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Percepcija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Kredibilitet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Poverenje</a:t>
            </a:r>
          </a:p>
          <a:p>
            <a:pPr>
              <a:buClrTx/>
              <a:buFont typeface="Wingdings" pitchFamily="2" charset="2"/>
              <a:buChar char="ü"/>
            </a:pPr>
            <a:endParaRPr lang="en-R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C24987-E38C-F64A-BF2D-2F887D39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RS" dirty="0">
                <a:solidFill>
                  <a:srgbClr val="FF0000"/>
                </a:solidFill>
                <a:latin typeface="Gill Sans MT" panose="020B0502020104020203" pitchFamily="34" charset="77"/>
              </a:rPr>
              <a:t>KLJUČNE REČI KOJE OPISUJU OSJ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77E269-7587-AD48-BF16-7CB709A29DB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ü"/>
            </a:pPr>
            <a:r>
              <a:rPr lang="en-RS" dirty="0"/>
              <a:t>Harmonija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Obostrano razumevanje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Komunikacija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Dijalog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Istinitost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sr-Latn-CS" altLang="en-RS" dirty="0"/>
              <a:t>Potpuno informisanje</a:t>
            </a:r>
            <a:endParaRPr lang="en-RS" dirty="0"/>
          </a:p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71573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E2E5-06B6-D347-9203-DD84B404F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C1098-5A3D-6043-AFF5-35A819FB2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10313504" cy="3809999"/>
          </a:xfrm>
        </p:spPr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Veliki broj definicija ukazuje na to da se u oblasti koja se bavi odnosima s javnošću preduzimaju sledeće aktivnosti: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Sprovodi planiran i opširan program kao deo upravljanja organizacijom;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Bavi se odnosima koji vladaju između jedne organizacije i javnosti koje je okružuju;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Nadgledaju se i prate mišljenja, stavovi i ponašanja, kako unutra organizacije, tako i van nje;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Analizira efekat koji određena politika, procedure i aktivnosti imaju na javnost;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Koriguje se i prilagođava ona politika, procedure i radnje koje su u suprotnosti sa javnim interesom i opstankom same organizacije;</a:t>
            </a:r>
          </a:p>
          <a:p>
            <a:pPr marL="0" indent="0">
              <a:buClrTx/>
              <a:buNone/>
            </a:pPr>
            <a:endParaRPr 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ü"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4780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655-FC3D-C145-B42A-2BEF21E02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6B558-8D4C-EA4B-A6F8-09F60BAEE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Savetuje se uprava u vezi sa uvođenjem novih koncepcija, procedura i radnji koje donose dobrobit, kako samoj organizaciji, tako i njenom javnom okruženju;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Uspostavlja se i neguje dvosmerna komunikacija između organizacije i njenih javnosti;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Stvaraju se specifične promene u stavovima, mišljenju, svesti i ponašanju ljudi kako unutar, tako i van same organizacije;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RS" dirty="0">
                <a:latin typeface="Gill Sans MT" panose="020B0502020104020203" pitchFamily="34" charset="77"/>
              </a:rPr>
              <a:t>Rezultat delovanja odnosa s javnošću su nove i/ili dobro razvijene veze koje postoje između organizacije i njenih javnosti.</a:t>
            </a:r>
          </a:p>
        </p:txBody>
      </p:sp>
    </p:spTree>
    <p:extLst>
      <p:ext uri="{BB962C8B-B14F-4D97-AF65-F5344CB8AC3E}">
        <p14:creationId xmlns:p14="http://schemas.microsoft.com/office/powerpoint/2010/main" val="21466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CDC96-BC6B-B74A-B8AA-28164E894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RS" dirty="0">
                <a:solidFill>
                  <a:srgbClr val="FF0000"/>
                </a:solidFill>
                <a:latin typeface="Gill Sans MT" panose="020B0502020104020203" pitchFamily="34" charset="77"/>
              </a:rPr>
              <a:t>ODNOSI S JAVNOŠĆU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8E844-4DCD-BD4D-A58F-B80918D82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RS" dirty="0">
                <a:latin typeface="Gill Sans MT" panose="020B0502020104020203" pitchFamily="34" charset="77"/>
              </a:rPr>
              <a:t>ODNOSI S JAVNOŠĆU</a:t>
            </a:r>
          </a:p>
          <a:p>
            <a:pPr marL="0" indent="0" algn="ctr">
              <a:buNone/>
            </a:pPr>
            <a:endParaRPr lang="en-RS" dirty="0"/>
          </a:p>
          <a:p>
            <a:pPr marL="0" indent="0" algn="ctr">
              <a:buNone/>
            </a:pPr>
            <a:endParaRPr lang="en-RS" dirty="0"/>
          </a:p>
          <a:p>
            <a:pPr marL="0" indent="0" algn="ctr">
              <a:buNone/>
            </a:pPr>
            <a:endParaRPr lang="en-RS" dirty="0"/>
          </a:p>
          <a:p>
            <a:pPr marL="0" indent="0" algn="ctr">
              <a:buNone/>
            </a:pPr>
            <a:r>
              <a:rPr lang="en-RS" dirty="0">
                <a:latin typeface="Gill Sans MT" panose="020B0502020104020203" pitchFamily="34" charset="77"/>
              </a:rPr>
              <a:t>INTERNI OSJ                 EKSTERNI OSJ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80593-3E89-4D41-9A2B-24E0C8F6A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BBB81-C700-4083-8127-E310BD1DC13C}" type="datetime1">
              <a:rPr lang="en-GB" noProof="0" smtClean="0"/>
              <a:pPr/>
              <a:t>25/12/2021</a:t>
            </a:fld>
            <a:endParaRPr lang="en-GB" noProof="0" dirty="0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EC84D711-C4E1-6A47-A42A-F5A2E241A3F8}"/>
              </a:ext>
            </a:extLst>
          </p:cNvPr>
          <p:cNvSpPr/>
          <p:nvPr/>
        </p:nvSpPr>
        <p:spPr>
          <a:xfrm rot="2700000">
            <a:off x="5150618" y="2085828"/>
            <a:ext cx="484632" cy="179123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>
              <a:solidFill>
                <a:srgbClr val="FF0000"/>
              </a:solidFill>
            </a:endParaRP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7DF1C333-0A66-9F44-BC06-795F1E9AF4AF}"/>
              </a:ext>
            </a:extLst>
          </p:cNvPr>
          <p:cNvSpPr/>
          <p:nvPr/>
        </p:nvSpPr>
        <p:spPr>
          <a:xfrm rot="8100000" flipH="1" flipV="1">
            <a:off x="6759897" y="2085827"/>
            <a:ext cx="484632" cy="179123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95903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B472F-E21F-CB4F-B1D9-44485569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D32A-3F74-DB48-A547-ACAB3B69A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10154478" cy="3809999"/>
          </a:xfrm>
        </p:spPr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Kada su odnosi s javnošću usmereni ka zaposlenima, reč je o internim (unutrašnjim) odnosima s javnošću.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Kada su odnosi s javnošću usmereni ka spoljašnjim javnostima (javnosti izvan organizacije) reč je o eksternim (spoljnim) odnosima s javnošću.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Odnosi s javnošću podrazumevaju izgradnju i upravljanje u vezi sa brojnim aktivnostima: interni odnosi s javnošću i interna komunikacija, tržišni odnosi s javnošću, korporativni identitet, imidž i reputacija, korporativna kultura, organizovanje specijalnih događaja, sponzorstvo, lobiranje, odnosi sa medijima, medijske komunikacije (publicitet i oglašavanje), upravljanje problemima, komunikacija u kriznim situacijama, anticipacija trendova, korporativna društvena odgovornost i dr.</a:t>
            </a:r>
          </a:p>
        </p:txBody>
      </p:sp>
    </p:spTree>
    <p:extLst>
      <p:ext uri="{BB962C8B-B14F-4D97-AF65-F5344CB8AC3E}">
        <p14:creationId xmlns:p14="http://schemas.microsoft.com/office/powerpoint/2010/main" val="97308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582F3-1C8A-8041-8529-9C943D9FF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79C00-CA61-9544-B76C-B833FFEFC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Posebno važne aktivnosti odnosa s javnošću su usmerene ka kreiranju korporativnog identiteta, imidža i reputacije.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Korporativni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identitet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način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koji se </a:t>
            </a:r>
            <a:r>
              <a:rPr lang="en-US" altLang="en-RS" dirty="0" err="1">
                <a:latin typeface="Gill Sans MT" panose="020B0502020104020203" pitchFamily="34" charset="77"/>
              </a:rPr>
              <a:t>kompanija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objektivno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prepoznaje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  <a:endParaRPr lang="en-RS" dirty="0">
              <a:latin typeface="Gill Sans MT" panose="020B0502020104020203" pitchFamily="34" charset="77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Korporativni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imidž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podrazumeva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reakciju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mišljenje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koju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određena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javnost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izgradila</a:t>
            </a:r>
            <a:r>
              <a:rPr lang="en-US" altLang="en-RS" dirty="0">
                <a:latin typeface="Gill Sans MT" panose="020B0502020104020203" pitchFamily="34" charset="77"/>
              </a:rPr>
              <a:t> o </a:t>
            </a:r>
            <a:r>
              <a:rPr lang="en-US" altLang="en-RS" dirty="0" err="1">
                <a:latin typeface="Gill Sans MT" panose="020B0502020104020203" pitchFamily="34" charset="77"/>
              </a:rPr>
              <a:t>organizaciji</a:t>
            </a:r>
            <a:r>
              <a:rPr lang="en-US" altLang="en-RS" dirty="0">
                <a:latin typeface="Gill Sans MT" panose="020B0502020104020203" pitchFamily="34" charset="77"/>
              </a:rPr>
              <a:t> (</a:t>
            </a:r>
            <a:r>
              <a:rPr lang="en-US" altLang="en-RS" dirty="0" err="1">
                <a:latin typeface="Gill Sans MT" panose="020B0502020104020203" pitchFamily="34" charset="77"/>
              </a:rPr>
              <a:t>najčešće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putem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brojnih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informacija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koje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gotovo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svakodnevno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dobijaju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iz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različitih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izvora</a:t>
            </a:r>
            <a:r>
              <a:rPr lang="en-US" altLang="en-RS" dirty="0">
                <a:latin typeface="Gill Sans MT" panose="020B0502020104020203" pitchFamily="34" charset="77"/>
              </a:rPr>
              <a:t>, pre </a:t>
            </a:r>
            <a:r>
              <a:rPr lang="en-US" altLang="en-RS" dirty="0" err="1">
                <a:latin typeface="Gill Sans MT" panose="020B0502020104020203" pitchFamily="34" charset="77"/>
              </a:rPr>
              <a:t>svega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medija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promotivnih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kampanja</a:t>
            </a:r>
            <a:r>
              <a:rPr lang="en-US" altLang="en-RS" dirty="0">
                <a:latin typeface="Gill Sans MT" panose="020B0502020104020203" pitchFamily="34" charset="77"/>
              </a:rPr>
              <a:t>).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en-US" altLang="en-RS" dirty="0" err="1">
                <a:latin typeface="Gill Sans MT" panose="020B0502020104020203" pitchFamily="34" charset="77"/>
              </a:rPr>
              <a:t>Korporativna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reputacija</a:t>
            </a:r>
            <a:r>
              <a:rPr lang="en-US" altLang="en-RS" dirty="0">
                <a:latin typeface="Gill Sans MT" panose="020B0502020104020203" pitchFamily="34" charset="77"/>
              </a:rPr>
              <a:t> je </a:t>
            </a:r>
            <a:r>
              <a:rPr lang="en-US" altLang="en-RS" dirty="0" err="1">
                <a:latin typeface="Gill Sans MT" panose="020B0502020104020203" pitchFamily="34" charset="77"/>
              </a:rPr>
              <a:t>stav</a:t>
            </a:r>
            <a:r>
              <a:rPr lang="en-US" altLang="en-RS" dirty="0">
                <a:latin typeface="Gill Sans MT" panose="020B0502020104020203" pitchFamily="34" charset="77"/>
              </a:rPr>
              <a:t> o </a:t>
            </a:r>
            <a:r>
              <a:rPr lang="en-US" altLang="en-RS" dirty="0" err="1">
                <a:latin typeface="Gill Sans MT" panose="020B0502020104020203" pitchFamily="34" charset="77"/>
              </a:rPr>
              <a:t>kompaniji</a:t>
            </a:r>
            <a:r>
              <a:rPr lang="en-US" altLang="en-RS" dirty="0">
                <a:latin typeface="Gill Sans MT" panose="020B0502020104020203" pitchFamily="34" charset="77"/>
              </a:rPr>
              <a:t> koji se </a:t>
            </a:r>
            <a:r>
              <a:rPr lang="en-US" altLang="en-RS" dirty="0" err="1">
                <a:latin typeface="Gill Sans MT" panose="020B0502020104020203" pitchFamily="34" charset="77"/>
              </a:rPr>
              <a:t>formira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osnovu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iskustva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doživljaja</a:t>
            </a:r>
            <a:r>
              <a:rPr lang="en-US" altLang="en-RS" dirty="0">
                <a:latin typeface="Gill Sans MT" panose="020B0502020104020203" pitchFamily="34" charset="77"/>
              </a:rPr>
              <a:t> u </a:t>
            </a:r>
            <a:r>
              <a:rPr lang="en-US" altLang="en-RS" dirty="0" err="1">
                <a:latin typeface="Gill Sans MT" panose="020B0502020104020203" pitchFamily="34" charset="77"/>
              </a:rPr>
              <a:t>vezi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sa</a:t>
            </a:r>
            <a:r>
              <a:rPr lang="en-US" altLang="en-RS" dirty="0">
                <a:latin typeface="Gill Sans MT" panose="020B0502020104020203" pitchFamily="34" charset="77"/>
              </a:rPr>
              <a:t> </a:t>
            </a:r>
            <a:r>
              <a:rPr lang="en-US" altLang="en-RS" dirty="0" err="1">
                <a:latin typeface="Gill Sans MT" panose="020B0502020104020203" pitchFamily="34" charset="77"/>
              </a:rPr>
              <a:t>njom</a:t>
            </a:r>
            <a:r>
              <a:rPr lang="en-US" altLang="en-RS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ClrTx/>
              <a:buNone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572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A1679-41C4-0A46-9AD1-99A5A9890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9D19D-096B-0547-9D36-6BA416A6D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GB" dirty="0" err="1">
                <a:latin typeface="Gill Sans MT" panose="020B0502020104020203" pitchFamily="34" charset="77"/>
              </a:rPr>
              <a:t>Imidž</a:t>
            </a:r>
            <a:r>
              <a:rPr lang="en-GB" dirty="0">
                <a:latin typeface="Gill Sans MT" panose="020B0502020104020203" pitchFamily="34" charset="77"/>
              </a:rPr>
              <a:t>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dirty="0" err="1">
                <a:latin typeface="Gill Sans MT" panose="020B0502020104020203" pitchFamily="34" charset="77"/>
              </a:rPr>
              <a:t>Privlačnost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destinacije</a:t>
            </a:r>
            <a:r>
              <a:rPr lang="en-GB" dirty="0">
                <a:latin typeface="Gill Sans MT" panose="020B0502020104020203" pitchFamily="34" charset="77"/>
              </a:rPr>
              <a:t>/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određuju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osećanja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verovanja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mišljenja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pojedinci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imaju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vezi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sposobnošću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destinacije</a:t>
            </a:r>
            <a:r>
              <a:rPr lang="en-GB" dirty="0">
                <a:latin typeface="Gill Sans MT" panose="020B0502020104020203" pitchFamily="34" charset="77"/>
              </a:rPr>
              <a:t>/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im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pruži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očekivano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zadovoljstvo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kvalitet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usluge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čemu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direktan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uticaj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motivaciju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ljudi</a:t>
            </a:r>
            <a:r>
              <a:rPr lang="en-GB" dirty="0">
                <a:latin typeface="Gill Sans MT" panose="020B0502020104020203" pitchFamily="34" charset="77"/>
              </a:rPr>
              <a:t> da je </a:t>
            </a:r>
            <a:r>
              <a:rPr lang="en-GB" dirty="0" err="1">
                <a:latin typeface="Gill Sans MT" panose="020B0502020104020203" pitchFamily="34" charset="77"/>
              </a:rPr>
              <a:t>posete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odnosno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koristi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njene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usluge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dirty="0" err="1">
                <a:latin typeface="Gill Sans MT" panose="020B0502020104020203" pitchFamily="34" charset="77"/>
              </a:rPr>
              <a:t>Polazeći</a:t>
            </a:r>
            <a:r>
              <a:rPr lang="en-GB" dirty="0">
                <a:latin typeface="Gill Sans MT" panose="020B0502020104020203" pitchFamily="34" charset="77"/>
              </a:rPr>
              <a:t> od </a:t>
            </a:r>
            <a:r>
              <a:rPr lang="en-GB" dirty="0" err="1">
                <a:latin typeface="Gill Sans MT" panose="020B0502020104020203" pitchFamily="34" charset="77"/>
              </a:rPr>
              <a:t>navedenog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jasno</a:t>
            </a:r>
            <a:r>
              <a:rPr lang="en-GB" dirty="0">
                <a:latin typeface="Gill Sans MT" panose="020B0502020104020203" pitchFamily="34" charset="77"/>
              </a:rPr>
              <a:t> je da se </a:t>
            </a:r>
            <a:r>
              <a:rPr lang="en-GB" dirty="0" err="1">
                <a:latin typeface="Gill Sans MT" panose="020B0502020104020203" pitchFamily="34" charset="77"/>
              </a:rPr>
              <a:t>putem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imidža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kreiraju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očekivanja</a:t>
            </a:r>
            <a:r>
              <a:rPr lang="en-GB" dirty="0">
                <a:latin typeface="Gill Sans MT" panose="020B0502020104020203" pitchFamily="34" charset="77"/>
              </a:rPr>
              <a:t> od </a:t>
            </a:r>
            <a:r>
              <a:rPr lang="en-GB" dirty="0" err="1">
                <a:latin typeface="Gill Sans MT" panose="020B0502020104020203" pitchFamily="34" charset="77"/>
              </a:rPr>
              <a:t>turističke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destinacije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pružaoca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turističkih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usluga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što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implicira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kvalitet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imidža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direktno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utiče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odluku</a:t>
            </a:r>
            <a:r>
              <a:rPr lang="en-GB" dirty="0">
                <a:latin typeface="Gill Sans MT" panose="020B0502020104020203" pitchFamily="34" charset="77"/>
              </a:rPr>
              <a:t> turista </a:t>
            </a:r>
            <a:r>
              <a:rPr lang="en-GB" dirty="0" err="1">
                <a:latin typeface="Gill Sans MT" panose="020B0502020104020203" pitchFamily="34" charset="77"/>
              </a:rPr>
              <a:t>koju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destinaciju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će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posetiti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odnosno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usluge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 (hotel, </a:t>
            </a:r>
            <a:r>
              <a:rPr lang="en-GB" dirty="0" err="1">
                <a:latin typeface="Gill Sans MT" panose="020B0502020104020203" pitchFamily="34" charset="77"/>
              </a:rPr>
              <a:t>aviokompanija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turistička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agencija</a:t>
            </a:r>
            <a:r>
              <a:rPr lang="en-GB" dirty="0">
                <a:latin typeface="Gill Sans MT" panose="020B0502020104020203" pitchFamily="34" charset="77"/>
              </a:rPr>
              <a:t> i sl.) </a:t>
            </a:r>
            <a:r>
              <a:rPr lang="en-GB" dirty="0" err="1">
                <a:latin typeface="Gill Sans MT" panose="020B0502020104020203" pitchFamily="34" charset="77"/>
              </a:rPr>
              <a:t>će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koristiti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ClrTx/>
              <a:buNone/>
            </a:pP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5369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4F40F-B588-A949-BACE-AD8FC09F2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Gill Sans MT" panose="020B0502020104020203" pitchFamily="34" charset="77"/>
              </a:rPr>
              <a:t>DEFINISANJE ODNOSA S JAVNOŠĆU</a:t>
            </a:r>
            <a:endParaRPr lang="en-R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D8844-CD1A-914D-B785-EE4731C50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en-RS" dirty="0">
                <a:latin typeface="Gill Sans MT" panose="020B0502020104020203" pitchFamily="34" charset="77"/>
              </a:rPr>
              <a:t>Reputacija: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dirty="0" err="1">
                <a:latin typeface="Gill Sans MT" panose="020B0502020104020203" pitchFamily="34" charset="77"/>
              </a:rPr>
              <a:t>Psihološki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konstrukt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baziran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stavovima</a:t>
            </a:r>
            <a:r>
              <a:rPr lang="en-GB" dirty="0">
                <a:latin typeface="Gill Sans MT" panose="020B0502020104020203" pitchFamily="34" charset="77"/>
              </a:rPr>
              <a:t> turista u </a:t>
            </a:r>
            <a:r>
              <a:rPr lang="en-GB" dirty="0" err="1">
                <a:latin typeface="Gill Sans MT" panose="020B0502020104020203" pitchFamily="34" charset="77"/>
              </a:rPr>
              <a:t>vezi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turističkom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destinacijom</a:t>
            </a:r>
            <a:r>
              <a:rPr lang="en-GB" dirty="0">
                <a:latin typeface="Gill Sans MT" panose="020B0502020104020203" pitchFamily="34" charset="77"/>
              </a:rPr>
              <a:t> (i </a:t>
            </a:r>
            <a:r>
              <a:rPr lang="en-GB" dirty="0" err="1">
                <a:latin typeface="Gill Sans MT" panose="020B0502020104020203" pitchFamily="34" charset="77"/>
              </a:rPr>
              <a:t>njenim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turističkim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atrakcijama</a:t>
            </a:r>
            <a:r>
              <a:rPr lang="en-GB" dirty="0">
                <a:latin typeface="Gill Sans MT" panose="020B0502020104020203" pitchFamily="34" charset="77"/>
              </a:rPr>
              <a:t>), </a:t>
            </a:r>
            <a:r>
              <a:rPr lang="en-GB" dirty="0" err="1">
                <a:latin typeface="Gill Sans MT" panose="020B0502020104020203" pitchFamily="34" charset="77"/>
              </a:rPr>
              <a:t>ili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kompanijama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pružaju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turističke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usluge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nastalim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osnovu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ličnih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iskustava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predstavlja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uporedivu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kategoriju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kako</a:t>
            </a:r>
            <a:r>
              <a:rPr lang="en-GB" dirty="0">
                <a:latin typeface="Gill Sans MT" panose="020B0502020104020203" pitchFamily="34" charset="77"/>
              </a:rPr>
              <a:t> u </a:t>
            </a:r>
            <a:r>
              <a:rPr lang="en-GB" dirty="0" err="1">
                <a:latin typeface="Gill Sans MT" panose="020B0502020104020203" pitchFamily="34" charset="77"/>
              </a:rPr>
              <a:t>odnosu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lična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društvena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očekivanja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tako</a:t>
            </a:r>
            <a:r>
              <a:rPr lang="en-GB" dirty="0">
                <a:latin typeface="Gill Sans MT" panose="020B0502020104020203" pitchFamily="34" charset="77"/>
              </a:rPr>
              <a:t> i u </a:t>
            </a:r>
            <a:r>
              <a:rPr lang="en-GB" dirty="0" err="1">
                <a:latin typeface="Gill Sans MT" panose="020B0502020104020203" pitchFamily="34" charset="77"/>
              </a:rPr>
              <a:t>odnosu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konkurenciju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čemu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kao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takva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reputacija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utiče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namere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dirty="0" err="1">
                <a:latin typeface="Gill Sans MT" panose="020B0502020104020203" pitchFamily="34" charset="77"/>
              </a:rPr>
              <a:t>ponašanja</a:t>
            </a:r>
            <a:r>
              <a:rPr lang="en-GB" dirty="0">
                <a:latin typeface="Gill Sans MT" panose="020B0502020104020203" pitchFamily="34" charset="77"/>
              </a:rPr>
              <a:t> turista u </a:t>
            </a:r>
            <a:r>
              <a:rPr lang="en-GB" dirty="0" err="1">
                <a:latin typeface="Gill Sans MT" panose="020B0502020104020203" pitchFamily="34" charset="77"/>
              </a:rPr>
              <a:t>odnosu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njih</a:t>
            </a:r>
            <a:r>
              <a:rPr lang="en-GB" dirty="0">
                <a:latin typeface="Gill Sans MT" panose="020B0502020104020203" pitchFamily="34" charset="77"/>
              </a:rPr>
              <a:t>.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en-GB" dirty="0">
                <a:latin typeface="Gill Sans MT" panose="020B0502020104020203" pitchFamily="34" charset="77"/>
              </a:rPr>
              <a:t>Dobra </a:t>
            </a:r>
            <a:r>
              <a:rPr lang="en-GB" dirty="0" err="1">
                <a:latin typeface="Gill Sans MT" panose="020B0502020104020203" pitchFamily="34" charset="77"/>
              </a:rPr>
              <a:t>reputacija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kao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najvažnija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nematerijalna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imovina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kompanije</a:t>
            </a:r>
            <a:r>
              <a:rPr lang="en-GB" dirty="0">
                <a:latin typeface="Gill Sans MT" panose="020B0502020104020203" pitchFamily="34" charset="77"/>
              </a:rPr>
              <a:t>/</a:t>
            </a:r>
            <a:r>
              <a:rPr lang="en-GB" dirty="0" err="1">
                <a:latin typeface="Gill Sans MT" panose="020B0502020104020203" pitchFamily="34" charset="77"/>
              </a:rPr>
              <a:t>destinacije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treba</a:t>
            </a:r>
            <a:r>
              <a:rPr lang="en-GB" dirty="0">
                <a:latin typeface="Gill Sans MT" panose="020B0502020104020203" pitchFamily="34" charset="77"/>
              </a:rPr>
              <a:t> da </a:t>
            </a:r>
            <a:r>
              <a:rPr lang="en-GB" dirty="0" err="1">
                <a:latin typeface="Gill Sans MT" panose="020B0502020104020203" pitchFamily="34" charset="77"/>
              </a:rPr>
              <a:t>obezbedi</a:t>
            </a:r>
            <a:r>
              <a:rPr lang="en-GB" dirty="0">
                <a:latin typeface="Gill Sans MT" panose="020B0502020104020203" pitchFamily="34" charset="77"/>
              </a:rPr>
              <a:t>: </a:t>
            </a:r>
            <a:r>
              <a:rPr lang="en-GB" dirty="0" err="1">
                <a:latin typeface="Gill Sans MT" panose="020B0502020104020203" pitchFamily="34" charset="77"/>
              </a:rPr>
              <a:t>zadovoljstvo</a:t>
            </a:r>
            <a:r>
              <a:rPr lang="en-GB" dirty="0">
                <a:latin typeface="Gill Sans MT" panose="020B0502020104020203" pitchFamily="34" charset="77"/>
              </a:rPr>
              <a:t> turista, </a:t>
            </a:r>
            <a:r>
              <a:rPr lang="en-GB" dirty="0" err="1">
                <a:latin typeface="Gill Sans MT" panose="020B0502020104020203" pitchFamily="34" charset="77"/>
              </a:rPr>
              <a:t>lojalnost</a:t>
            </a:r>
            <a:r>
              <a:rPr lang="en-GB" dirty="0">
                <a:latin typeface="Gill Sans MT" panose="020B0502020104020203" pitchFamily="34" charset="77"/>
              </a:rPr>
              <a:t> turista, </a:t>
            </a:r>
            <a:r>
              <a:rPr lang="en-GB" dirty="0" err="1">
                <a:latin typeface="Gill Sans MT" panose="020B0502020104020203" pitchFamily="34" charset="77"/>
              </a:rPr>
              <a:t>poveća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konkurentnost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davanje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preporuka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drugima</a:t>
            </a:r>
            <a:r>
              <a:rPr lang="en-GB" dirty="0">
                <a:latin typeface="Gill Sans MT" panose="020B0502020104020203" pitchFamily="34" charset="77"/>
              </a:rPr>
              <a:t> (</a:t>
            </a:r>
            <a:r>
              <a:rPr lang="en-GB" i="1" dirty="0">
                <a:latin typeface="Gill Sans MT" panose="020B0502020104020203" pitchFamily="34" charset="77"/>
              </a:rPr>
              <a:t>off</a:t>
            </a:r>
            <a:r>
              <a:rPr lang="en-GB" dirty="0">
                <a:latin typeface="Gill Sans MT" panose="020B0502020104020203" pitchFamily="34" charset="77"/>
              </a:rPr>
              <a:t> i </a:t>
            </a:r>
            <a:r>
              <a:rPr lang="en-GB" i="1" dirty="0">
                <a:latin typeface="Gill Sans MT" panose="020B0502020104020203" pitchFamily="34" charset="77"/>
              </a:rPr>
              <a:t>on line </a:t>
            </a:r>
            <a:r>
              <a:rPr lang="en-GB" dirty="0" err="1">
                <a:latin typeface="Gill Sans MT" panose="020B0502020104020203" pitchFamily="34" charset="77"/>
              </a:rPr>
              <a:t>putem</a:t>
            </a:r>
            <a:r>
              <a:rPr lang="en-GB" dirty="0">
                <a:latin typeface="Gill Sans MT" panose="020B0502020104020203" pitchFamily="34" charset="77"/>
              </a:rPr>
              <a:t>), </a:t>
            </a:r>
            <a:r>
              <a:rPr lang="en-GB" dirty="0" err="1">
                <a:latin typeface="Gill Sans MT" panose="020B0502020104020203" pitchFamily="34" charset="77"/>
              </a:rPr>
              <a:t>povećava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kredibilnost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brži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oporavak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nakon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kriznih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situacija</a:t>
            </a:r>
            <a:r>
              <a:rPr lang="en-GB" dirty="0">
                <a:latin typeface="Gill Sans MT" panose="020B0502020104020203" pitchFamily="34" charset="77"/>
              </a:rPr>
              <a:t>, </a:t>
            </a:r>
            <a:r>
              <a:rPr lang="en-GB" dirty="0" err="1">
                <a:latin typeface="Gill Sans MT" panose="020B0502020104020203" pitchFamily="34" charset="77"/>
              </a:rPr>
              <a:t>privlačenje</a:t>
            </a:r>
            <a:r>
              <a:rPr lang="en-GB" dirty="0">
                <a:latin typeface="Gill Sans MT" panose="020B0502020104020203" pitchFamily="34" charset="77"/>
              </a:rPr>
              <a:t> </a:t>
            </a:r>
            <a:r>
              <a:rPr lang="en-GB" dirty="0" err="1">
                <a:latin typeface="Gill Sans MT" panose="020B0502020104020203" pitchFamily="34" charset="77"/>
              </a:rPr>
              <a:t>investicija</a:t>
            </a:r>
            <a:r>
              <a:rPr lang="en-GB" dirty="0">
                <a:latin typeface="Gill Sans MT" panose="020B0502020104020203" pitchFamily="34" charset="77"/>
              </a:rPr>
              <a:t> i sl.</a:t>
            </a:r>
            <a:endParaRPr lang="en-R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370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dirty="0">
                <a:solidFill>
                  <a:srgbClr val="FF0000"/>
                </a:solidFill>
              </a:rPr>
              <a:t>POSLOVNO KOMUNICIRANJE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en-GB" dirty="0" err="1">
                <a:solidFill>
                  <a:srgbClr val="FF0000"/>
                </a:solidFill>
              </a:rPr>
              <a:t>Predavači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mr</a:t>
            </a:r>
            <a:r>
              <a:rPr lang="en-GB" dirty="0">
                <a:solidFill>
                  <a:srgbClr val="FF0000"/>
                </a:solidFill>
              </a:rPr>
              <a:t> Milenko </a:t>
            </a:r>
            <a:r>
              <a:rPr lang="en-GB" dirty="0" err="1">
                <a:solidFill>
                  <a:srgbClr val="FF0000"/>
                </a:solidFill>
              </a:rPr>
              <a:t>Đurić</a:t>
            </a:r>
            <a:r>
              <a:rPr lang="en-GB" dirty="0">
                <a:solidFill>
                  <a:srgbClr val="FF0000"/>
                </a:solidFill>
              </a:rPr>
              <a:t> i Vladimir </a:t>
            </a:r>
            <a:r>
              <a:rPr lang="en-GB" dirty="0" err="1">
                <a:solidFill>
                  <a:srgbClr val="FF0000"/>
                </a:solidFill>
              </a:rPr>
              <a:t>Pavković</a:t>
            </a:r>
            <a:r>
              <a:rPr lang="en-GB" dirty="0">
                <a:solidFill>
                  <a:srgbClr val="FF0000"/>
                </a:solidFill>
              </a:rPr>
              <a:t>, MSc </a:t>
            </a:r>
          </a:p>
        </p:txBody>
      </p:sp>
    </p:spTree>
    <p:extLst>
      <p:ext uri="{BB962C8B-B14F-4D97-AF65-F5344CB8AC3E}">
        <p14:creationId xmlns:p14="http://schemas.microsoft.com/office/powerpoint/2010/main" val="157067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326_TF03031015.potx" id="{3D03E32A-101D-4991-8040-890457B668DB}" vid="{F1BB8C7C-F58A-4EC0-851B-3944A6AC187F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478</TotalTime>
  <Words>817</Words>
  <Application>Microsoft Macintosh PowerPoint</Application>
  <PresentationFormat>Widescreen</PresentationFormat>
  <Paragraphs>63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Wingdings</vt:lpstr>
      <vt:lpstr>Diamond Grid 16x9</vt:lpstr>
      <vt:lpstr>POSLOVNO KOMUNICIRANJE</vt:lpstr>
      <vt:lpstr>DEFINISANJE ODNOSA S JAVNOŠĆU</vt:lpstr>
      <vt:lpstr>DEFINISANJE ODNOSA S JAVNOŠĆU</vt:lpstr>
      <vt:lpstr>DEFINISANJE ODNOSA S JAVNOŠĆU</vt:lpstr>
      <vt:lpstr>DEFINISANJE ODNOSA S JAVNOŠĆU</vt:lpstr>
      <vt:lpstr>DEFINISANJE ODNOSA S JAVNOŠĆU</vt:lpstr>
      <vt:lpstr>ODNOSI S JAVNOŠĆU</vt:lpstr>
      <vt:lpstr>DEFINISANJE ODNOSA S JAVNOŠĆU</vt:lpstr>
      <vt:lpstr>DEFINISANJE ODNOSA S JAVNOŠĆU</vt:lpstr>
      <vt:lpstr>DEFINISANJE ODNOSA S JAVNOŠĆU</vt:lpstr>
      <vt:lpstr>DEFINISANJE ODNOSA S JAVNOŠĆU</vt:lpstr>
      <vt:lpstr>POSLOVNO KOMUNICIRANJE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POSLOVNO KOMUNICIRANJE</dc:title>
  <dc:creator>Vladimir Pavković</dc:creator>
  <cp:lastModifiedBy>Vladimir Pavković</cp:lastModifiedBy>
  <cp:revision>60</cp:revision>
  <dcterms:created xsi:type="dcterms:W3CDTF">2021-12-15T20:10:20Z</dcterms:created>
  <dcterms:modified xsi:type="dcterms:W3CDTF">2021-12-25T10:53:30Z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