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1" r:id="rId2"/>
    <p:sldId id="308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09" r:id="rId14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6327" autoAdjust="0"/>
  </p:normalViewPr>
  <p:slideViewPr>
    <p:cSldViewPr snapToGrid="0">
      <p:cViewPr varScale="1">
        <p:scale>
          <a:sx n="128" d="100"/>
          <a:sy n="128" d="100"/>
        </p:scale>
        <p:origin x="512" y="17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EEA889-5E66-4BC1-B7BD-0A476A3FD4CF}" type="datetime1">
              <a:rPr lang="en-GB" smtClean="0"/>
              <a:t>31/12/2021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43557F-8383-4C87-B4A4-5F88E99CF0DF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51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8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487C83-D9AD-4A8B-A900-076F8D042560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8220F6-FAAE-4224-A840-32140F4A0A47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DA6CF-190C-4EAB-84DD-7741FDE41517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EFFCF-A8B9-4FC4-BA80-DD4C12F4B668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D2618C-E36A-4509-A283-71164552E4F6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D239C74-3E29-46D2-B7E2-D66DE8B187F2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F590DC-7091-4B36-BBC5-F8475EAC8F1C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B00BEA-F07C-4881-A3EB-166920C22A46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9B488204-FD96-4CE5-BFDC-EA94C1CD269E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TERORIZAM, KORPORATIVNA SIGURNOST I </a:t>
            </a:r>
            <a:b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</a:br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KRIZNE KOMUNIKACIJE</a:t>
            </a:r>
          </a:p>
        </p:txBody>
      </p:sp>
    </p:spTree>
    <p:extLst>
      <p:ext uri="{BB962C8B-B14F-4D97-AF65-F5344CB8AC3E}">
        <p14:creationId xmlns:p14="http://schemas.microsoft.com/office/powerpoint/2010/main" val="31788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F5474-CE69-F34B-B9D9-004C691B9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TERORIZAM I OSJ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1E16E-5EA8-2248-8DD4-C5D589DF82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Nikada planiranje u slučaju krize nije bilo važno kao što je to sada.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Zaposleni moraju biti svesni zbog čega su iritirajuće, ali krajnje neophodne mere bezbednosti, potrebne u zgradama i pogonima kompanije.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Zaposleni moraju  biti uvereni da kompanija kontroliše celu situaciju, kako se zabrinutost ne bi odrazila na produktivnost.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Najbolje vreme za razradu planova i strategije bezbednosti je kada je pretnja od terorizma na niskom nivou.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Ljudi zaduženi za bezbednost moraju biti svesni da terorizam ima mnogo oblika i da pretnja ne dolazi samo od Al-</a:t>
            </a:r>
            <a:r>
              <a:rPr lang="sr-Latn-RS" altLang="en-RS" dirty="0" err="1">
                <a:latin typeface="Gill Sans MT" panose="020B0502020104020203" pitchFamily="34" charset="77"/>
              </a:rPr>
              <a:t>Kaide</a:t>
            </a:r>
            <a:r>
              <a:rPr lang="sr-Latn-RS" altLang="en-RS" dirty="0">
                <a:latin typeface="Gill Sans MT" panose="020B0502020104020203" pitchFamily="34" charset="77"/>
              </a:rPr>
              <a:t> ili DAEŠ-a (IDIL-ISIL).</a:t>
            </a:r>
          </a:p>
          <a:p>
            <a:pPr>
              <a:buClrTx/>
              <a:buFont typeface="Wingdings" pitchFamily="2" charset="2"/>
              <a:buChar char="Ø"/>
            </a:pPr>
            <a:endParaRPr lang="sr-Latn-RS" altLang="en-RS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50489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C45E8-3567-504E-B75C-CCD410BEE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KRIZNE KOMUNIKACIJE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55CD2-6C53-7546-825A-D99BA8B30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Krizne </a:t>
            </a:r>
            <a:r>
              <a:rPr lang="en-US" altLang="en-RS" dirty="0" err="1">
                <a:latin typeface="Gill Sans MT" panose="020B0502020104020203" pitchFamily="34" charset="77"/>
              </a:rPr>
              <a:t>situacije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njihov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uticaj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određeno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preduzeće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organizaciju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ili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destinaciju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možemo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podeliti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sledeće</a:t>
            </a:r>
            <a:r>
              <a:rPr lang="en-US" altLang="en-RS" dirty="0">
                <a:latin typeface="Gill Sans MT" panose="020B0502020104020203" pitchFamily="34" charset="77"/>
              </a:rPr>
              <a:t> faze: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Rizik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Kriza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Katastrofa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68718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BAF68-9457-7E43-AFF1-6D09589BC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KRIZNE KOMUNIKACIJE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52B8B-A27B-FC47-817F-B7930E368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Rizik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predstavlja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mogućnost</a:t>
            </a:r>
            <a:r>
              <a:rPr lang="en-US" altLang="en-RS" dirty="0">
                <a:latin typeface="Gill Sans MT" panose="020B0502020104020203" pitchFamily="34" charset="77"/>
              </a:rPr>
              <a:t> da se </a:t>
            </a:r>
            <a:r>
              <a:rPr lang="en-US" altLang="en-RS" dirty="0" err="1">
                <a:latin typeface="Gill Sans MT" panose="020B0502020104020203" pitchFamily="34" charset="77"/>
              </a:rPr>
              <a:t>nešto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neželjeno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dogodi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Faza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krize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podrazumeva</a:t>
            </a:r>
            <a:r>
              <a:rPr lang="en-US" altLang="en-RS" dirty="0">
                <a:latin typeface="Gill Sans MT" panose="020B0502020104020203" pitchFamily="34" charset="77"/>
              </a:rPr>
              <a:t> da se </a:t>
            </a:r>
            <a:r>
              <a:rPr lang="en-US" altLang="en-RS" dirty="0" err="1">
                <a:latin typeface="Gill Sans MT" panose="020B0502020104020203" pitchFamily="34" charset="77"/>
              </a:rPr>
              <a:t>kriza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već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dogodila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Neadekvatno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delovanje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periodu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krize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uzrokovano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prevashodno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nedostatkom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kriznog</a:t>
            </a:r>
            <a:r>
              <a:rPr lang="en-US" altLang="en-RS" dirty="0">
                <a:latin typeface="Gill Sans MT" panose="020B0502020104020203" pitchFamily="34" charset="77"/>
              </a:rPr>
              <a:t> plana, po </a:t>
            </a:r>
            <a:r>
              <a:rPr lang="en-US" altLang="en-RS" dirty="0" err="1">
                <a:latin typeface="Gill Sans MT" panose="020B0502020104020203" pitchFamily="34" charset="77"/>
              </a:rPr>
              <a:t>pravilu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dovodi</a:t>
            </a:r>
            <a:r>
              <a:rPr lang="en-US" altLang="en-RS" dirty="0">
                <a:latin typeface="Gill Sans MT" panose="020B0502020104020203" pitchFamily="34" charset="77"/>
              </a:rPr>
              <a:t> do </a:t>
            </a:r>
            <a:r>
              <a:rPr lang="en-US" altLang="en-RS" dirty="0" err="1">
                <a:latin typeface="Gill Sans MT" panose="020B0502020104020203" pitchFamily="34" charset="77"/>
              </a:rPr>
              <a:t>treće</a:t>
            </a:r>
            <a:r>
              <a:rPr lang="en-US" altLang="en-RS" dirty="0">
                <a:latin typeface="Gill Sans MT" panose="020B0502020104020203" pitchFamily="34" charset="77"/>
              </a:rPr>
              <a:t> faze-</a:t>
            </a:r>
            <a:r>
              <a:rPr lang="en-US" altLang="en-RS" dirty="0" err="1">
                <a:latin typeface="Gill Sans MT" panose="020B0502020104020203" pitchFamily="34" charset="77"/>
              </a:rPr>
              <a:t>katastrofe</a:t>
            </a:r>
            <a:r>
              <a:rPr lang="en-US" altLang="en-RS" dirty="0">
                <a:latin typeface="Gill Sans MT" panose="020B0502020104020203" pitchFamily="34" charset="77"/>
              </a:rPr>
              <a:t>. 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10330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46827-8992-3049-8957-1D5D91D53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OSJ U FAZI RIZIKA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3F083-7446-7646-BC4B-0BE2144709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fr-FR" altLang="en-RS" dirty="0" err="1">
                <a:latin typeface="Gill Sans MT" panose="020B0502020104020203" pitchFamily="34" charset="77"/>
              </a:rPr>
              <a:t>Odnosi</a:t>
            </a:r>
            <a:r>
              <a:rPr lang="fr-FR" altLang="en-RS" dirty="0">
                <a:latin typeface="Gill Sans MT" panose="020B0502020104020203" pitchFamily="34" charset="77"/>
              </a:rPr>
              <a:t> s </a:t>
            </a:r>
            <a:r>
              <a:rPr lang="fr-FR" altLang="en-RS" dirty="0" err="1">
                <a:latin typeface="Gill Sans MT" panose="020B0502020104020203" pitchFamily="34" charset="77"/>
              </a:rPr>
              <a:t>javnošću</a:t>
            </a:r>
            <a:r>
              <a:rPr lang="fr-FR" altLang="en-RS" dirty="0">
                <a:latin typeface="Gill Sans MT" panose="020B0502020104020203" pitchFamily="34" charset="77"/>
              </a:rPr>
              <a:t> u </a:t>
            </a:r>
            <a:r>
              <a:rPr lang="fr-FR" altLang="en-RS" dirty="0" err="1">
                <a:latin typeface="Gill Sans MT" panose="020B0502020104020203" pitchFamily="34" charset="77"/>
              </a:rPr>
              <a:t>fazi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rizika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primarno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uključuju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uspostavljanje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komunikacije</a:t>
            </a:r>
            <a:r>
              <a:rPr lang="fr-FR" altLang="en-RS" dirty="0">
                <a:latin typeface="Gill Sans MT" panose="020B0502020104020203" pitchFamily="34" charset="77"/>
              </a:rPr>
              <a:t> sa </a:t>
            </a:r>
            <a:r>
              <a:rPr lang="fr-FR" altLang="en-RS" dirty="0" err="1">
                <a:latin typeface="Gill Sans MT" panose="020B0502020104020203" pitchFamily="34" charset="77"/>
              </a:rPr>
              <a:t>neobaveštenim</a:t>
            </a:r>
            <a:r>
              <a:rPr lang="fr-FR" altLang="en-RS" dirty="0">
                <a:latin typeface="Gill Sans MT" panose="020B0502020104020203" pitchFamily="34" charset="77"/>
              </a:rPr>
              <a:t>, </a:t>
            </a:r>
            <a:r>
              <a:rPr lang="fr-FR" altLang="en-RS" dirty="0" err="1">
                <a:latin typeface="Gill Sans MT" panose="020B0502020104020203" pitchFamily="34" charset="77"/>
              </a:rPr>
              <a:t>pogođenim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ili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neprijateljski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orijentisanim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segmentima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javnosti</a:t>
            </a:r>
            <a:r>
              <a:rPr lang="sr-Latn-RS" altLang="en-RS" dirty="0">
                <a:latin typeface="Gill Sans MT" panose="020B0502020104020203" pitchFamily="34" charset="77"/>
              </a:rPr>
              <a:t>.</a:t>
            </a:r>
            <a:endParaRPr lang="fr-FR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fr-FR" altLang="en-RS" dirty="0" err="1">
                <a:latin typeface="Gill Sans MT" panose="020B0502020104020203" pitchFamily="34" charset="77"/>
              </a:rPr>
              <a:t>Odgovarajuća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komunikacija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zahteva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potpunu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interakciju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između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organizacije</a:t>
            </a:r>
            <a:r>
              <a:rPr lang="fr-FR" altLang="en-RS" dirty="0">
                <a:latin typeface="Gill Sans MT" panose="020B0502020104020203" pitchFamily="34" charset="77"/>
              </a:rPr>
              <a:t> i </a:t>
            </a:r>
            <a:r>
              <a:rPr lang="fr-FR" altLang="en-RS" dirty="0" err="1">
                <a:latin typeface="Gill Sans MT" panose="020B0502020104020203" pitchFamily="34" charset="77"/>
              </a:rPr>
              <a:t>njene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javnosti</a:t>
            </a:r>
            <a:r>
              <a:rPr lang="sr-Latn-RS" altLang="en-RS" dirty="0">
                <a:latin typeface="Gill Sans MT" panose="020B0502020104020203" pitchFamily="34" charset="77"/>
              </a:rPr>
              <a:t>.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Komunikacija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rizika</a:t>
            </a:r>
            <a:r>
              <a:rPr lang="en-US" altLang="en-RS" dirty="0">
                <a:latin typeface="Gill Sans MT" panose="020B0502020104020203" pitchFamily="34" charset="77"/>
              </a:rPr>
              <a:t> se </a:t>
            </a:r>
            <a:r>
              <a:rPr lang="en-US" altLang="en-RS" dirty="0" err="1">
                <a:latin typeface="Gill Sans MT" panose="020B0502020104020203" pitchFamily="34" charset="77"/>
              </a:rPr>
              <a:t>najčešće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obavlja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preko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masovnih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medija</a:t>
            </a:r>
            <a:r>
              <a:rPr lang="sr-Latn-RS" altLang="en-RS" dirty="0">
                <a:latin typeface="Gill Sans MT" panose="020B0502020104020203" pitchFamily="34" charset="77"/>
              </a:rPr>
              <a:t>.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Medijski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izveštaji</a:t>
            </a:r>
            <a:r>
              <a:rPr lang="en-US" altLang="en-RS" dirty="0">
                <a:latin typeface="Gill Sans MT" panose="020B0502020104020203" pitchFamily="34" charset="77"/>
              </a:rPr>
              <a:t> o </a:t>
            </a:r>
            <a:r>
              <a:rPr lang="en-US" altLang="en-RS" dirty="0" err="1">
                <a:latin typeface="Gill Sans MT" panose="020B0502020104020203" pitchFamily="34" charset="77"/>
              </a:rPr>
              <a:t>potencijalnim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rizicima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treba</a:t>
            </a:r>
            <a:r>
              <a:rPr lang="en-US" altLang="en-RS" dirty="0">
                <a:latin typeface="Gill Sans MT" panose="020B0502020104020203" pitchFamily="34" charset="77"/>
              </a:rPr>
              <a:t> da </a:t>
            </a:r>
            <a:r>
              <a:rPr lang="en-US" altLang="en-RS" dirty="0" err="1">
                <a:latin typeface="Gill Sans MT" panose="020B0502020104020203" pitchFamily="34" charset="77"/>
              </a:rPr>
              <a:t>osposobe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publiku</a:t>
            </a:r>
            <a:r>
              <a:rPr lang="en-US" altLang="en-RS" dirty="0">
                <a:latin typeface="Gill Sans MT" panose="020B0502020104020203" pitchFamily="34" charset="77"/>
              </a:rPr>
              <a:t> da </a:t>
            </a:r>
            <a:r>
              <a:rPr lang="en-US" altLang="en-RS" dirty="0" err="1">
                <a:latin typeface="Gill Sans MT" panose="020B0502020104020203" pitchFamily="34" charset="77"/>
              </a:rPr>
              <a:t>donosi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kompetentne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odgovorne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odluke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vezi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rizika</a:t>
            </a:r>
            <a:r>
              <a:rPr lang="sr-Latn-RS" altLang="en-RS" dirty="0">
                <a:latin typeface="Gill Sans MT" panose="020B0502020104020203" pitchFamily="34" charset="77"/>
              </a:rPr>
              <a:t>.</a:t>
            </a:r>
            <a:endParaRPr lang="en-US" altLang="en-RS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60433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54D8E-9B5E-B34F-AF15-FC8CD2F24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OSJ U FAZI KRIZE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96C0E-649D-3941-82FB-0B6AEE991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Krizna komunikacija je specifičan deo odnosa s javnošću i istovremeno značajan aspekt kriznog menadžmenta.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Ova vrsta komunikacija ima veliki značaj za očuvanje reputacije i imidža organizacije u kriznim situacijama.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Krizna komunikacija doprinosi i umanjivanju negativnih posledica krize za ljude i okruženje.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fr-FR" altLang="en-RS" dirty="0" err="1">
                <a:latin typeface="Gill Sans MT" panose="020B0502020104020203" pitchFamily="34" charset="77"/>
              </a:rPr>
              <a:t>Aktivnosti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koje</a:t>
            </a:r>
            <a:r>
              <a:rPr lang="fr-FR" altLang="en-RS" dirty="0">
                <a:latin typeface="Gill Sans MT" panose="020B0502020104020203" pitchFamily="34" charset="77"/>
              </a:rPr>
              <a:t> se </a:t>
            </a:r>
            <a:r>
              <a:rPr lang="fr-FR" altLang="en-RS" dirty="0" err="1">
                <a:latin typeface="Gill Sans MT" panose="020B0502020104020203" pitchFamily="34" charset="77"/>
              </a:rPr>
              <a:t>sprovode</a:t>
            </a:r>
            <a:r>
              <a:rPr lang="fr-FR" altLang="en-RS" dirty="0">
                <a:latin typeface="Gill Sans MT" panose="020B0502020104020203" pitchFamily="34" charset="77"/>
              </a:rPr>
              <a:t> su: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Krizno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planiranje</a:t>
            </a:r>
            <a:r>
              <a:rPr lang="en-US" altLang="en-RS" dirty="0">
                <a:latin typeface="Gill Sans MT" panose="020B0502020104020203" pitchFamily="34" charset="77"/>
              </a:rPr>
              <a:t>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Sprovođenje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jedinstvenih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komunikacionih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akcija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vreme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trajanja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krize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Adekvatno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delovanje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vremenu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kada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traju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posledice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krize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endParaRPr lang="en-US" altLang="en-RS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22846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75DA-FD1E-3944-BA6C-7F712564A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OSJ U FAZI KRIZE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C5F53-E431-5848-94A8-C12109082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Krizni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planovi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obuhvataju</a:t>
            </a:r>
            <a:r>
              <a:rPr lang="en-US" altLang="en-RS" dirty="0">
                <a:latin typeface="Gill Sans MT" panose="020B0502020104020203" pitchFamily="34" charset="77"/>
              </a:rPr>
              <a:t> mere, </a:t>
            </a:r>
            <a:r>
              <a:rPr lang="en-US" altLang="en-RS" dirty="0" err="1">
                <a:latin typeface="Gill Sans MT" panose="020B0502020104020203" pitchFamily="34" charset="77"/>
              </a:rPr>
              <a:t>spisak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uputstava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ponašanje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organizacije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ključnih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pojedinaca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nekoj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situaciji</a:t>
            </a:r>
            <a:r>
              <a:rPr lang="sr-Latn-RS" altLang="en-RS" dirty="0">
                <a:latin typeface="Gill Sans MT" panose="020B0502020104020203" pitchFamily="34" charset="77"/>
              </a:rPr>
              <a:t>.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Postojanje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kriznih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planova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implicira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obuku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pojedinaca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pozicijama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mogu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biti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najpre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povezane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potencijalnim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krizama</a:t>
            </a:r>
            <a:r>
              <a:rPr lang="sr-Latn-R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U </a:t>
            </a:r>
            <a:r>
              <a:rPr lang="en-US" altLang="en-RS" dirty="0" err="1">
                <a:latin typeface="Gill Sans MT" panose="020B0502020104020203" pitchFamily="34" charset="77"/>
              </a:rPr>
              <a:t>procesu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planiranja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aktivnosti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odnosa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potrebno</a:t>
            </a:r>
            <a:r>
              <a:rPr lang="en-US" altLang="en-RS" dirty="0">
                <a:latin typeface="Gill Sans MT" panose="020B0502020104020203" pitchFamily="34" charset="77"/>
              </a:rPr>
              <a:t> je </a:t>
            </a:r>
            <a:r>
              <a:rPr lang="en-US" altLang="en-RS" dirty="0" err="1">
                <a:latin typeface="Gill Sans MT" panose="020B0502020104020203" pitchFamily="34" charset="77"/>
              </a:rPr>
              <a:t>formirati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krizni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centar</a:t>
            </a:r>
            <a:r>
              <a:rPr lang="en-US" altLang="en-RS" dirty="0">
                <a:latin typeface="Gill Sans MT" panose="020B0502020104020203" pitchFamily="34" charset="77"/>
              </a:rPr>
              <a:t>, koji mora </a:t>
            </a:r>
            <a:r>
              <a:rPr lang="en-US" altLang="en-RS" dirty="0" err="1">
                <a:latin typeface="Gill Sans MT" panose="020B0502020104020203" pitchFamily="34" charset="77"/>
              </a:rPr>
              <a:t>biti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potpuno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opremljen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kancelarijskim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materijalom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telefonima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faks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mašinama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računarima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televizijom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radiom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dr. 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U </a:t>
            </a:r>
            <a:r>
              <a:rPr lang="en-US" altLang="en-RS" dirty="0" err="1">
                <a:latin typeface="Gill Sans MT" panose="020B0502020104020203" pitchFamily="34" charset="77"/>
              </a:rPr>
              <a:t>ovoj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prostoriji</a:t>
            </a:r>
            <a:r>
              <a:rPr lang="en-US" altLang="en-RS" dirty="0">
                <a:latin typeface="Gill Sans MT" panose="020B0502020104020203" pitchFamily="34" charset="77"/>
              </a:rPr>
              <a:t> se mora </a:t>
            </a:r>
            <a:r>
              <a:rPr lang="en-US" altLang="en-RS" dirty="0" err="1">
                <a:latin typeface="Gill Sans MT" panose="020B0502020104020203" pitchFamily="34" charset="77"/>
              </a:rPr>
              <a:t>nalaziti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spisak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komunikaciju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ključnim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grupama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javnosti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vrhovnim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menadžmentom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investitorima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distributerima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zvaničnicima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vlasti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sl.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Planom</a:t>
            </a:r>
            <a:r>
              <a:rPr lang="en-US" altLang="en-RS" dirty="0">
                <a:latin typeface="Gill Sans MT" panose="020B0502020104020203" pitchFamily="34" charset="77"/>
              </a:rPr>
              <a:t> je </a:t>
            </a:r>
            <a:r>
              <a:rPr lang="en-US" altLang="en-RS" dirty="0" err="1">
                <a:latin typeface="Gill Sans MT" panose="020B0502020104020203" pitchFamily="34" charset="77"/>
              </a:rPr>
              <a:t>potrebno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predvideti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uspostavljanje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veza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zaposlenima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drugim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ciljnim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grupama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javnosti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kako</a:t>
            </a:r>
            <a:r>
              <a:rPr lang="en-US" altLang="en-RS" dirty="0">
                <a:latin typeface="Gill Sans MT" panose="020B0502020104020203" pitchFamily="34" charset="77"/>
              </a:rPr>
              <a:t> bi se </a:t>
            </a:r>
            <a:r>
              <a:rPr lang="en-US" altLang="en-RS" dirty="0" err="1">
                <a:latin typeface="Gill Sans MT" panose="020B0502020104020203" pitchFamily="34" charset="77"/>
              </a:rPr>
              <a:t>mogući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problemi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što</a:t>
            </a:r>
            <a:r>
              <a:rPr lang="en-US" altLang="en-RS" dirty="0">
                <a:latin typeface="Gill Sans MT" panose="020B0502020104020203" pitchFamily="34" charset="77"/>
              </a:rPr>
              <a:t> pre </a:t>
            </a:r>
            <a:r>
              <a:rPr lang="en-US" altLang="en-RS" dirty="0" err="1">
                <a:latin typeface="Gill Sans MT" panose="020B0502020104020203" pitchFamily="34" charset="77"/>
              </a:rPr>
              <a:t>uočili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85081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03288-E034-8F4A-812B-494187414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OSJ U FAZI KRIZE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98F23-FC15-1143-8933-BF76AEB2F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Dobro </a:t>
            </a:r>
            <a:r>
              <a:rPr lang="en-US" altLang="en-RS" dirty="0" err="1">
                <a:latin typeface="Gill Sans MT" panose="020B0502020104020203" pitchFamily="34" charset="77"/>
              </a:rPr>
              <a:t>organizovane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aktivnosti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odnosa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kriznim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situacijama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mogu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imati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uticaja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vremenu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posle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krize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jer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će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ponašanje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organizacije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ili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destinacije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vreme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krize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biti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zapamćeno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Kada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kriza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nastupi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treba</a:t>
            </a:r>
            <a:r>
              <a:rPr lang="en-US" altLang="en-RS" dirty="0">
                <a:latin typeface="Gill Sans MT" panose="020B0502020104020203" pitchFamily="34" charset="77"/>
              </a:rPr>
              <a:t> se </a:t>
            </a:r>
            <a:r>
              <a:rPr lang="en-US" altLang="en-RS" dirty="0" err="1">
                <a:latin typeface="Gill Sans MT" panose="020B0502020104020203" pitchFamily="34" charset="77"/>
              </a:rPr>
              <a:t>držati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sledećih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saveta</a:t>
            </a:r>
            <a:r>
              <a:rPr lang="en-US" altLang="en-RS" dirty="0">
                <a:latin typeface="Gill Sans MT" panose="020B0502020104020203" pitchFamily="34" charset="77"/>
              </a:rPr>
              <a:t>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fr-FR" altLang="en-RS" dirty="0" err="1">
                <a:latin typeface="Gill Sans MT" panose="020B0502020104020203" pitchFamily="34" charset="77"/>
              </a:rPr>
              <a:t>Neka</a:t>
            </a:r>
            <a:r>
              <a:rPr lang="fr-FR" altLang="en-RS" dirty="0">
                <a:latin typeface="Gill Sans MT" panose="020B0502020104020203" pitchFamily="34" charset="77"/>
              </a:rPr>
              <a:t> na </a:t>
            </a:r>
            <a:r>
              <a:rPr lang="fr-FR" altLang="en-RS" dirty="0" err="1">
                <a:latin typeface="Gill Sans MT" panose="020B0502020104020203" pitchFamily="34" charset="77"/>
              </a:rPr>
              <a:t>prvom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mestu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bude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javnost</a:t>
            </a:r>
            <a:r>
              <a:rPr lang="fr-FR" altLang="en-RS" dirty="0">
                <a:latin typeface="Gill Sans MT" panose="020B0502020104020203" pitchFamily="34" charset="77"/>
              </a:rPr>
              <a:t>;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ü"/>
            </a:pPr>
            <a:r>
              <a:rPr lang="fr-FR" altLang="en-RS" dirty="0" err="1">
                <a:latin typeface="Gill Sans MT" panose="020B0502020104020203" pitchFamily="34" charset="77"/>
              </a:rPr>
              <a:t>Treba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preuzeti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odgovornost</a:t>
            </a:r>
            <a:r>
              <a:rPr lang="fr-FR" altLang="en-RS" dirty="0">
                <a:latin typeface="Gill Sans MT" panose="020B0502020104020203" pitchFamily="34" charset="77"/>
              </a:rPr>
              <a:t> (</a:t>
            </a:r>
            <a:r>
              <a:rPr lang="fr-FR" altLang="en-RS" dirty="0" err="1">
                <a:latin typeface="Gill Sans MT" panose="020B0502020104020203" pitchFamily="34" charset="77"/>
              </a:rPr>
              <a:t>organizacija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treba</a:t>
            </a:r>
            <a:r>
              <a:rPr lang="fr-FR" altLang="en-RS" dirty="0">
                <a:latin typeface="Gill Sans MT" panose="020B0502020104020203" pitchFamily="34" charset="77"/>
              </a:rPr>
              <a:t> da </a:t>
            </a:r>
            <a:r>
              <a:rPr lang="fr-FR" altLang="en-RS" dirty="0" err="1">
                <a:latin typeface="Gill Sans MT" panose="020B0502020104020203" pitchFamily="34" charset="77"/>
              </a:rPr>
              <a:t>preuzme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odgovornost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za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rešavanje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problema</a:t>
            </a:r>
            <a:r>
              <a:rPr lang="fr-FR" altLang="en-RS" dirty="0">
                <a:latin typeface="Gill Sans MT" panose="020B0502020104020203" pitchFamily="34" charset="77"/>
              </a:rPr>
              <a:t>);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ü"/>
            </a:pPr>
            <a:r>
              <a:rPr lang="fr-FR" altLang="en-RS" dirty="0" err="1">
                <a:latin typeface="Gill Sans MT" panose="020B0502020104020203" pitchFamily="34" charset="77"/>
              </a:rPr>
              <a:t>Treba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biti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pošten</a:t>
            </a:r>
            <a:r>
              <a:rPr lang="fr-FR" altLang="en-RS" dirty="0">
                <a:latin typeface="Gill Sans MT" panose="020B0502020104020203" pitchFamily="34" charset="77"/>
              </a:rPr>
              <a:t> (</a:t>
            </a:r>
            <a:r>
              <a:rPr lang="fr-FR" altLang="en-RS" dirty="0" err="1">
                <a:latin typeface="Gill Sans MT" panose="020B0502020104020203" pitchFamily="34" charset="77"/>
              </a:rPr>
              <a:t>činjenice</a:t>
            </a:r>
            <a:r>
              <a:rPr lang="fr-FR" altLang="en-RS" dirty="0">
                <a:latin typeface="Gill Sans MT" panose="020B0502020104020203" pitchFamily="34" charset="77"/>
              </a:rPr>
              <a:t> se ne </a:t>
            </a:r>
            <a:r>
              <a:rPr lang="fr-FR" altLang="en-RS" dirty="0" err="1">
                <a:latin typeface="Gill Sans MT" panose="020B0502020104020203" pitchFamily="34" charset="77"/>
              </a:rPr>
              <a:t>smeju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prikrivati</a:t>
            </a:r>
            <a:r>
              <a:rPr lang="fr-FR" altLang="en-RS" dirty="0">
                <a:latin typeface="Gill Sans MT" panose="020B0502020104020203" pitchFamily="34" charset="77"/>
              </a:rPr>
              <a:t> i ni na </a:t>
            </a:r>
            <a:r>
              <a:rPr lang="fr-FR" altLang="en-RS" dirty="0" err="1">
                <a:latin typeface="Gill Sans MT" panose="020B0502020104020203" pitchFamily="34" charset="77"/>
              </a:rPr>
              <a:t>koji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način</a:t>
            </a:r>
            <a:r>
              <a:rPr lang="fr-FR" altLang="en-RS" dirty="0">
                <a:latin typeface="Gill Sans MT" panose="020B0502020104020203" pitchFamily="34" charset="77"/>
              </a:rPr>
              <a:t> ne </a:t>
            </a:r>
            <a:r>
              <a:rPr lang="fr-FR" altLang="en-RS" dirty="0" err="1">
                <a:latin typeface="Gill Sans MT" panose="020B0502020104020203" pitchFamily="34" charset="77"/>
              </a:rPr>
              <a:t>treba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obmanjivati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javnost</a:t>
            </a:r>
            <a:r>
              <a:rPr lang="fr-FR" altLang="en-RS" dirty="0">
                <a:latin typeface="Gill Sans MT" panose="020B0502020104020203" pitchFamily="34" charset="77"/>
              </a:rPr>
              <a:t>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fr-FR" altLang="en-RS" dirty="0" err="1">
                <a:latin typeface="Gill Sans MT" panose="020B0502020104020203" pitchFamily="34" charset="77"/>
              </a:rPr>
              <a:t>Nikada</a:t>
            </a:r>
            <a:r>
              <a:rPr lang="fr-FR" altLang="en-RS" dirty="0">
                <a:latin typeface="Gill Sans MT" panose="020B0502020104020203" pitchFamily="34" charset="77"/>
              </a:rPr>
              <a:t> ne </a:t>
            </a:r>
            <a:r>
              <a:rPr lang="fr-FR" altLang="en-RS" dirty="0" err="1">
                <a:latin typeface="Gill Sans MT" panose="020B0502020104020203" pitchFamily="34" charset="77"/>
              </a:rPr>
              <a:t>treba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reći</a:t>
            </a:r>
            <a:r>
              <a:rPr lang="fr-FR" altLang="en-RS" dirty="0">
                <a:latin typeface="Gill Sans MT" panose="020B0502020104020203" pitchFamily="34" charset="77"/>
              </a:rPr>
              <a:t> “</a:t>
            </a:r>
            <a:r>
              <a:rPr lang="fr-FR" altLang="en-RS" dirty="0" err="1">
                <a:latin typeface="Gill Sans MT" panose="020B0502020104020203" pitchFamily="34" charset="77"/>
              </a:rPr>
              <a:t>Bez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komentara</a:t>
            </a:r>
            <a:r>
              <a:rPr lang="fr-FR" altLang="en-RS" dirty="0">
                <a:latin typeface="Gill Sans MT" panose="020B0502020104020203" pitchFamily="34" charset="77"/>
              </a:rPr>
              <a:t>” (</a:t>
            </a:r>
            <a:r>
              <a:rPr lang="fr-FR" altLang="en-RS" dirty="0" err="1">
                <a:latin typeface="Gill Sans MT" panose="020B0502020104020203" pitchFamily="34" charset="77"/>
              </a:rPr>
              <a:t>istraživanje</a:t>
            </a:r>
            <a:r>
              <a:rPr lang="fr-FR" altLang="en-RS" dirty="0">
                <a:latin typeface="Gill Sans MT" panose="020B0502020104020203" pitchFamily="34" charset="77"/>
              </a:rPr>
              <a:t> firme </a:t>
            </a:r>
            <a:r>
              <a:rPr lang="fr-FR" altLang="en-RS" i="1" dirty="0">
                <a:latin typeface="Gill Sans MT" panose="020B0502020104020203" pitchFamily="34" charset="77"/>
              </a:rPr>
              <a:t>Porter/</a:t>
            </a:r>
            <a:r>
              <a:rPr lang="fr-FR" altLang="en-RS" i="1" dirty="0" err="1">
                <a:latin typeface="Gill Sans MT" panose="020B0502020104020203" pitchFamily="34" charset="77"/>
              </a:rPr>
              <a:t>Noveli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otkrilo</a:t>
            </a:r>
            <a:r>
              <a:rPr lang="fr-FR" altLang="en-RS" dirty="0">
                <a:latin typeface="Gill Sans MT" panose="020B0502020104020203" pitchFamily="34" charset="77"/>
              </a:rPr>
              <a:t> je da </a:t>
            </a:r>
            <a:r>
              <a:rPr lang="fr-FR" altLang="en-RS" dirty="0" err="1">
                <a:latin typeface="Gill Sans MT" panose="020B0502020104020203" pitchFamily="34" charset="77"/>
              </a:rPr>
              <a:t>skoro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dve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trećine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javnosti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smatra</a:t>
            </a:r>
            <a:r>
              <a:rPr lang="fr-FR" altLang="en-RS" dirty="0">
                <a:latin typeface="Gill Sans MT" panose="020B0502020104020203" pitchFamily="34" charset="77"/>
              </a:rPr>
              <a:t> da </a:t>
            </a:r>
            <a:r>
              <a:rPr lang="fr-FR" altLang="en-RS" dirty="0" err="1">
                <a:latin typeface="Gill Sans MT" panose="020B0502020104020203" pitchFamily="34" charset="77"/>
              </a:rPr>
              <a:t>izraz</a:t>
            </a:r>
            <a:r>
              <a:rPr lang="fr-FR" altLang="en-RS" dirty="0">
                <a:latin typeface="Gill Sans MT" panose="020B0502020104020203" pitchFamily="34" charset="77"/>
              </a:rPr>
              <a:t> “</a:t>
            </a:r>
            <a:r>
              <a:rPr lang="fr-FR" altLang="en-RS" dirty="0" err="1">
                <a:latin typeface="Gill Sans MT" panose="020B0502020104020203" pitchFamily="34" charset="77"/>
              </a:rPr>
              <a:t>Bez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komentara</a:t>
            </a:r>
            <a:r>
              <a:rPr lang="fr-FR" altLang="en-RS" dirty="0">
                <a:latin typeface="Gill Sans MT" panose="020B0502020104020203" pitchFamily="34" charset="77"/>
              </a:rPr>
              <a:t>” </a:t>
            </a:r>
            <a:r>
              <a:rPr lang="fr-FR" altLang="en-RS" dirty="0" err="1">
                <a:latin typeface="Gill Sans MT" panose="020B0502020104020203" pitchFamily="34" charset="77"/>
              </a:rPr>
              <a:t>skoro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uvek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znači</a:t>
            </a:r>
            <a:r>
              <a:rPr lang="fr-FR" altLang="en-RS" dirty="0">
                <a:latin typeface="Gill Sans MT" panose="020B0502020104020203" pitchFamily="34" charset="77"/>
              </a:rPr>
              <a:t> da je </a:t>
            </a:r>
            <a:r>
              <a:rPr lang="fr-FR" altLang="en-RS" dirty="0" err="1">
                <a:latin typeface="Gill Sans MT" panose="020B0502020104020203" pitchFamily="34" charset="77"/>
              </a:rPr>
              <a:t>organizacija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počinila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nešto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loše</a:t>
            </a:r>
            <a:r>
              <a:rPr lang="fr-FR" altLang="en-RS" dirty="0">
                <a:latin typeface="Gill Sans MT" panose="020B0502020104020203" pitchFamily="34" charset="77"/>
              </a:rPr>
              <a:t>);</a:t>
            </a:r>
          </a:p>
          <a:p>
            <a:pPr>
              <a:buClrTx/>
              <a:buFont typeface="Wingdings" pitchFamily="2" charset="2"/>
              <a:buChar char="Ø"/>
            </a:pP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7238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37EE3-8924-6F48-B9F9-E4025F695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OSJ U FAZI KRIZE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25A60-4161-D54E-B790-0EC42EE42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ü"/>
            </a:pPr>
            <a:r>
              <a:rPr lang="en-US" altLang="en-RS" dirty="0">
                <a:latin typeface="Gill Sans MT" panose="020B0502020104020203" pitchFamily="34" charset="77"/>
              </a:rPr>
              <a:t>Treba </a:t>
            </a:r>
            <a:r>
              <a:rPr lang="en-US" altLang="en-RS" dirty="0" err="1">
                <a:latin typeface="Gill Sans MT" panose="020B0502020104020203" pitchFamily="34" charset="77"/>
              </a:rPr>
              <a:t>odrediti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jednog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portparola</a:t>
            </a:r>
            <a:r>
              <a:rPr lang="en-US" altLang="en-RS" dirty="0">
                <a:latin typeface="Gill Sans MT" panose="020B0502020104020203" pitchFamily="34" charset="77"/>
              </a:rPr>
              <a:t>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>
                <a:latin typeface="Gill Sans MT" panose="020B0502020104020203" pitchFamily="34" charset="77"/>
              </a:rPr>
              <a:t>Treba </a:t>
            </a:r>
            <a:r>
              <a:rPr lang="en-US" altLang="en-RS" dirty="0" err="1">
                <a:latin typeface="Gill Sans MT" panose="020B0502020104020203" pitchFamily="34" charset="77"/>
              </a:rPr>
              <a:t>organizovati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centralni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informacioni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centar</a:t>
            </a:r>
            <a:r>
              <a:rPr lang="en-US" altLang="en-RS" dirty="0">
                <a:latin typeface="Gill Sans MT" panose="020B0502020104020203" pitchFamily="34" charset="77"/>
              </a:rPr>
              <a:t>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>
                <a:latin typeface="Gill Sans MT" panose="020B0502020104020203" pitchFamily="34" charset="77"/>
              </a:rPr>
              <a:t>Treba </a:t>
            </a:r>
            <a:r>
              <a:rPr lang="en-US" altLang="en-RS" dirty="0" err="1">
                <a:latin typeface="Gill Sans MT" panose="020B0502020104020203" pitchFamily="34" charset="77"/>
              </a:rPr>
              <a:t>konstantno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pružati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informacije</a:t>
            </a:r>
            <a:r>
              <a:rPr lang="en-US" altLang="en-RS" dirty="0">
                <a:latin typeface="Gill Sans MT" panose="020B0502020104020203" pitchFamily="34" charset="77"/>
              </a:rPr>
              <a:t> (</a:t>
            </a:r>
            <a:r>
              <a:rPr lang="en-US" altLang="en-RS" dirty="0" err="1">
                <a:latin typeface="Gill Sans MT" panose="020B0502020104020203" pitchFamily="34" charset="77"/>
              </a:rPr>
              <a:t>kada</a:t>
            </a:r>
            <a:r>
              <a:rPr lang="en-US" altLang="en-RS" dirty="0">
                <a:latin typeface="Gill Sans MT" panose="020B0502020104020203" pitchFamily="34" charset="77"/>
              </a:rPr>
              <a:t> se </a:t>
            </a:r>
            <a:r>
              <a:rPr lang="en-US" altLang="en-RS" dirty="0" err="1">
                <a:latin typeface="Gill Sans MT" panose="020B0502020104020203" pitchFamily="34" charset="77"/>
              </a:rPr>
              <a:t>informacije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uskraćuju</a:t>
            </a:r>
            <a:r>
              <a:rPr lang="en-US" altLang="en-RS" dirty="0">
                <a:latin typeface="Gill Sans MT" panose="020B0502020104020203" pitchFamily="34" charset="77"/>
              </a:rPr>
              <a:t>, to </a:t>
            </a:r>
            <a:r>
              <a:rPr lang="en-US" altLang="en-RS" dirty="0" err="1">
                <a:latin typeface="Gill Sans MT" panose="020B0502020104020203" pitchFamily="34" charset="77"/>
              </a:rPr>
              <a:t>samo</a:t>
            </a:r>
            <a:r>
              <a:rPr lang="en-US" altLang="en-RS" dirty="0">
                <a:latin typeface="Gill Sans MT" panose="020B0502020104020203" pitchFamily="34" charset="77"/>
              </a:rPr>
              <a:t> po </a:t>
            </a:r>
            <a:r>
              <a:rPr lang="en-US" altLang="en-RS" dirty="0" err="1">
                <a:latin typeface="Gill Sans MT" panose="020B0502020104020203" pitchFamily="34" charset="77"/>
              </a:rPr>
              <a:t>sebi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postaje</a:t>
            </a:r>
            <a:r>
              <a:rPr lang="en-US" altLang="en-RS" dirty="0">
                <a:latin typeface="Gill Sans MT" panose="020B0502020104020203" pitchFamily="34" charset="77"/>
              </a:rPr>
              <a:t> vest);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>
                <a:latin typeface="Gill Sans MT" panose="020B0502020104020203" pitchFamily="34" charset="77"/>
              </a:rPr>
              <a:t>Treba </a:t>
            </a:r>
            <a:r>
              <a:rPr lang="en-US" altLang="en-RS" dirty="0" err="1">
                <a:latin typeface="Gill Sans MT" panose="020B0502020104020203" pitchFamily="34" charset="77"/>
              </a:rPr>
              <a:t>znati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potrebe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rokove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medija</a:t>
            </a:r>
            <a:r>
              <a:rPr lang="en-US" altLang="en-RS" dirty="0">
                <a:latin typeface="Gill Sans MT" panose="020B0502020104020203" pitchFamily="34" charset="77"/>
              </a:rPr>
              <a:t>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>
                <a:latin typeface="Gill Sans MT" panose="020B0502020104020203" pitchFamily="34" charset="77"/>
              </a:rPr>
              <a:t>Treba </a:t>
            </a:r>
            <a:r>
              <a:rPr lang="en-US" altLang="en-RS" dirty="0" err="1">
                <a:latin typeface="Gill Sans MT" panose="020B0502020104020203" pitchFamily="34" charset="77"/>
              </a:rPr>
              <a:t>uvek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biti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raspolaganju</a:t>
            </a:r>
            <a:r>
              <a:rPr lang="en-US" altLang="en-RS" dirty="0">
                <a:latin typeface="Gill Sans MT" panose="020B0502020104020203" pitchFamily="34" charset="77"/>
              </a:rPr>
              <a:t>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>
                <a:latin typeface="Gill Sans MT" panose="020B0502020104020203" pitchFamily="34" charset="77"/>
              </a:rPr>
              <a:t>Treba </a:t>
            </a:r>
            <a:r>
              <a:rPr lang="en-US" altLang="en-RS" dirty="0" err="1">
                <a:latin typeface="Gill Sans MT" panose="020B0502020104020203" pitchFamily="34" charset="77"/>
              </a:rPr>
              <a:t>nadzirati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pokrivanje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vestima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telefonske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upite</a:t>
            </a:r>
            <a:r>
              <a:rPr lang="en-US" altLang="en-RS" dirty="0">
                <a:latin typeface="Gill Sans MT" panose="020B0502020104020203" pitchFamily="34" charset="77"/>
              </a:rPr>
              <a:t>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fr-FR" altLang="en-RS" dirty="0" err="1">
                <a:latin typeface="Gill Sans MT" panose="020B0502020104020203" pitchFamily="34" charset="77"/>
              </a:rPr>
              <a:t>Treba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komunicirati</a:t>
            </a:r>
            <a:r>
              <a:rPr lang="fr-FR" altLang="en-RS" dirty="0">
                <a:latin typeface="Gill Sans MT" panose="020B0502020104020203" pitchFamily="34" charset="77"/>
              </a:rPr>
              <a:t> sa </a:t>
            </a:r>
            <a:r>
              <a:rPr lang="fr-FR" altLang="en-RS" dirty="0" err="1">
                <a:latin typeface="Gill Sans MT" panose="020B0502020104020203" pitchFamily="34" charset="77"/>
              </a:rPr>
              <a:t>ključnim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grupama</a:t>
            </a:r>
            <a:r>
              <a:rPr lang="fr-FR" altLang="en-RS" dirty="0">
                <a:latin typeface="Gill Sans MT" panose="020B0502020104020203" pitchFamily="34" charset="77"/>
              </a:rPr>
              <a:t> </a:t>
            </a:r>
            <a:r>
              <a:rPr lang="fr-FR" altLang="en-RS" dirty="0" err="1">
                <a:latin typeface="Gill Sans MT" panose="020B0502020104020203" pitchFamily="34" charset="77"/>
              </a:rPr>
              <a:t>javnosti</a:t>
            </a:r>
            <a:r>
              <a:rPr lang="fr-FR" altLang="en-RS" dirty="0">
                <a:latin typeface="Gill Sans MT" panose="020B0502020104020203" pitchFamily="34" charset="77"/>
              </a:rPr>
              <a:t> i </a:t>
            </a:r>
            <a:r>
              <a:rPr lang="fr-FR" altLang="en-RS" dirty="0" err="1">
                <a:latin typeface="Gill Sans MT" panose="020B0502020104020203" pitchFamily="34" charset="77"/>
              </a:rPr>
              <a:t>dr</a:t>
            </a:r>
            <a:r>
              <a:rPr lang="fr-FR" altLang="en-RS" dirty="0">
                <a:latin typeface="Gill Sans MT" panose="020B0502020104020203" pitchFamily="34" charset="77"/>
              </a:rPr>
              <a:t>.</a:t>
            </a:r>
            <a:endParaRPr lang="en-US" altLang="en-RS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7024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E22D8-202D-8A4A-A69B-2ABA16389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OSJ U PERIODU NAKON KRIZE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7D621-3DB7-134B-AB0A-306E7097D1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Postkrizna </a:t>
            </a:r>
            <a:r>
              <a:rPr lang="en-US" altLang="en-RS" dirty="0" err="1">
                <a:latin typeface="Gill Sans MT" panose="020B0502020104020203" pitchFamily="34" charset="77"/>
              </a:rPr>
              <a:t>komunikacija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obuhvata</a:t>
            </a:r>
            <a:r>
              <a:rPr lang="en-US" altLang="en-RS" dirty="0">
                <a:latin typeface="Gill Sans MT" panose="020B0502020104020203" pitchFamily="34" charset="77"/>
              </a:rPr>
              <a:t> period </a:t>
            </a:r>
            <a:r>
              <a:rPr lang="en-US" altLang="en-RS" dirty="0" err="1">
                <a:latin typeface="Gill Sans MT" panose="020B0502020104020203" pitchFamily="34" charset="77"/>
              </a:rPr>
              <a:t>nakon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prestanka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događaja</a:t>
            </a:r>
            <a:r>
              <a:rPr lang="en-US" altLang="en-RS" dirty="0">
                <a:latin typeface="Gill Sans MT" panose="020B0502020104020203" pitchFamily="34" charset="77"/>
              </a:rPr>
              <a:t> koji je </a:t>
            </a:r>
            <a:r>
              <a:rPr lang="en-US" altLang="en-RS" dirty="0" err="1">
                <a:latin typeface="Gill Sans MT" panose="020B0502020104020203" pitchFamily="34" charset="77"/>
              </a:rPr>
              <a:t>izazvao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krizu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Ovo je period </a:t>
            </a:r>
            <a:r>
              <a:rPr lang="en-US" altLang="en-RS" dirty="0" err="1">
                <a:latin typeface="Gill Sans MT" panose="020B0502020104020203" pitchFamily="34" charset="77"/>
              </a:rPr>
              <a:t>kada</a:t>
            </a:r>
            <a:r>
              <a:rPr lang="en-US" altLang="en-RS" dirty="0">
                <a:latin typeface="Gill Sans MT" panose="020B0502020104020203" pitchFamily="34" charset="77"/>
              </a:rPr>
              <a:t> je </a:t>
            </a:r>
            <a:r>
              <a:rPr lang="en-US" altLang="en-RS" dirty="0" err="1">
                <a:latin typeface="Gill Sans MT" panose="020B0502020104020203" pitchFamily="34" charset="77"/>
              </a:rPr>
              <a:t>kriza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završena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ali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efekti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krize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još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uvek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traju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Kada</a:t>
            </a:r>
            <a:r>
              <a:rPr lang="en-US" altLang="en-RS" dirty="0">
                <a:latin typeface="Gill Sans MT" panose="020B0502020104020203" pitchFamily="34" charset="77"/>
              </a:rPr>
              <a:t> je </a:t>
            </a:r>
            <a:r>
              <a:rPr lang="en-US" altLang="en-RS" dirty="0" err="1">
                <a:latin typeface="Gill Sans MT" panose="020B0502020104020203" pitchFamily="34" charset="77"/>
              </a:rPr>
              <a:t>krizna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situacija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okončana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organizacija</a:t>
            </a:r>
            <a:r>
              <a:rPr lang="en-US" altLang="en-RS" dirty="0">
                <a:latin typeface="Gill Sans MT" panose="020B0502020104020203" pitchFamily="34" charset="77"/>
              </a:rPr>
              <a:t> (</a:t>
            </a:r>
            <a:r>
              <a:rPr lang="en-US" altLang="en-RS" dirty="0" err="1">
                <a:latin typeface="Gill Sans MT" panose="020B0502020104020203" pitchFamily="34" charset="77"/>
              </a:rPr>
              <a:t>ili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destinacija</a:t>
            </a:r>
            <a:r>
              <a:rPr lang="en-US" altLang="en-RS" dirty="0">
                <a:latin typeface="Gill Sans MT" panose="020B0502020104020203" pitchFamily="34" charset="77"/>
              </a:rPr>
              <a:t>) se </a:t>
            </a:r>
            <a:r>
              <a:rPr lang="en-US" altLang="en-RS" dirty="0" err="1">
                <a:latin typeface="Gill Sans MT" panose="020B0502020104020203" pitchFamily="34" charset="77"/>
              </a:rPr>
              <a:t>suočava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potrebama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revitalizacije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posle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kriznom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periodu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Najznačajnije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aktivnosti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sticanje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javnog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poverenja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koje</a:t>
            </a:r>
            <a:r>
              <a:rPr lang="en-US" altLang="en-RS" dirty="0">
                <a:latin typeface="Gill Sans MT" panose="020B0502020104020203" pitchFamily="34" charset="77"/>
              </a:rPr>
              <a:t> je </a:t>
            </a:r>
            <a:r>
              <a:rPr lang="en-US" altLang="en-RS" dirty="0" err="1">
                <a:latin typeface="Gill Sans MT" panose="020B0502020104020203" pitchFamily="34" charset="77"/>
              </a:rPr>
              <a:t>bilo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izgubljeno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kao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dodatno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građenje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imidža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reputacije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endParaRPr lang="en-US" altLang="en-RS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65493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D4E91-C602-0B44-A703-2164F3A00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OSJ U PERIODU NAKON KRIZE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D2D18-8479-D042-982C-28C8FBB8D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Jedna od najvažnijih aktivnosti odnosa s javnošću u kriznim situacijama u turizmu je formiranje različitih strategija za ponovno uspostavljanje pozitivnog imidža i reputacije organizacije/destinacije i slanje poruke javnosti da je destinacija ponovo bezbedna, odnosno da je organizacija sanirala krizu i ponovo nesmetano funkcioniše.</a:t>
            </a:r>
            <a:endParaRPr lang="en-US" altLang="en-RS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417767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57067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326_TF03031015.potx" id="{3D03E32A-101D-4991-8040-890457B668DB}" vid="{F1BB8C7C-F58A-4EC0-851B-3944A6AC187F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Diamond Grid 16x9</Template>
  <TotalTime>339</TotalTime>
  <Words>769</Words>
  <Application>Microsoft Macintosh PowerPoint</Application>
  <PresentationFormat>Widescreen</PresentationFormat>
  <Paragraphs>63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Gill Sans MT</vt:lpstr>
      <vt:lpstr>Wingdings</vt:lpstr>
      <vt:lpstr>Diamond Grid 16x9</vt:lpstr>
      <vt:lpstr>POSLOVNO KOMUNICIRANJE</vt:lpstr>
      <vt:lpstr>TERORIZAM, KORPORATIVNA SIGURNOST I  KRIZNE KOMUNIKACIJE</vt:lpstr>
      <vt:lpstr>TERORIZAM I OSJ</vt:lpstr>
      <vt:lpstr>KRIZNE KOMUNIKACIJE</vt:lpstr>
      <vt:lpstr>KRIZNE KOMUNIKACIJE</vt:lpstr>
      <vt:lpstr>OSJ U FAZI RIZIKA</vt:lpstr>
      <vt:lpstr>OSJ U FAZI KRIZE</vt:lpstr>
      <vt:lpstr>OSJ U FAZI KRIZE</vt:lpstr>
      <vt:lpstr>OSJ U FAZI KRIZE</vt:lpstr>
      <vt:lpstr>OSJ U FAZI KRIZE</vt:lpstr>
      <vt:lpstr>OSJ U PERIODU NAKON KRIZE</vt:lpstr>
      <vt:lpstr>OSJ U PERIODU NAKON KRIZE</vt:lpstr>
      <vt:lpstr>POSLOVNO KOMUNICIRANJE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POSLOVNO KOMUNICIRANJE</dc:title>
  <dc:creator>Vladimir Pavković</dc:creator>
  <cp:lastModifiedBy>Vladimir Pavković</cp:lastModifiedBy>
  <cp:revision>57</cp:revision>
  <dcterms:created xsi:type="dcterms:W3CDTF">2021-12-15T20:10:20Z</dcterms:created>
  <dcterms:modified xsi:type="dcterms:W3CDTF">2021-12-31T06:45:24Z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