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61" r:id="rId2"/>
    <p:sldId id="308" r:id="rId3"/>
    <p:sldId id="310" r:id="rId4"/>
    <p:sldId id="311" r:id="rId5"/>
    <p:sldId id="312" r:id="rId6"/>
    <p:sldId id="313" r:id="rId7"/>
    <p:sldId id="314" r:id="rId8"/>
    <p:sldId id="315" r:id="rId9"/>
    <p:sldId id="316" r:id="rId10"/>
    <p:sldId id="317" r:id="rId11"/>
    <p:sldId id="309" r:id="rId12"/>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7" autoAdjust="0"/>
    <p:restoredTop sz="96327" autoAdjust="0"/>
  </p:normalViewPr>
  <p:slideViewPr>
    <p:cSldViewPr snapToGrid="0">
      <p:cViewPr varScale="1">
        <p:scale>
          <a:sx n="128" d="100"/>
          <a:sy n="128" d="100"/>
        </p:scale>
        <p:origin x="512" y="176"/>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0" d="100"/>
          <a:sy n="90" d="100"/>
        </p:scale>
        <p:origin x="285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FEEA889-5E66-4BC1-B7BD-0A476A3FD4CF}" type="datetime1">
              <a:rPr lang="en-GB" smtClean="0"/>
              <a:t>31/12/2021</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1604A0D4-B89B-4ADD-AF9E-38636B40EE4E}" type="slidenum">
              <a:rPr lang="en-GB" smtClean="0"/>
              <a:t>‹#›</a:t>
            </a:fld>
            <a:endParaRPr lang="en-GB" dirty="0"/>
          </a:p>
        </p:txBody>
      </p:sp>
    </p:spTree>
    <p:extLst>
      <p:ext uri="{BB962C8B-B14F-4D97-AF65-F5344CB8AC3E}">
        <p14:creationId xmlns:p14="http://schemas.microsoft.com/office/powerpoint/2010/main" val="42473891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1243557F-8383-4C87-B4A4-5F88E99CF0DF}" type="datetime1">
              <a:rPr lang="en-GB" noProof="0" smtClean="0"/>
              <a:t>31/12/2021</a:t>
            </a:fld>
            <a:endParaRPr lang="en-GB"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2869989-EB00-4EE7-BCB5-25BDC5BB29F8}" type="slidenum">
              <a:rPr lang="en-GB" noProof="0" smtClean="0"/>
              <a:t>‹#›</a:t>
            </a:fld>
            <a:endParaRPr lang="en-GB" noProof="0" dirty="0"/>
          </a:p>
        </p:txBody>
      </p:sp>
    </p:spTree>
    <p:extLst>
      <p:ext uri="{BB962C8B-B14F-4D97-AF65-F5344CB8AC3E}">
        <p14:creationId xmlns:p14="http://schemas.microsoft.com/office/powerpoint/2010/main" val="219363614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82869989-EB00-4EE7-BCB5-25BDC5BB29F8}" type="slidenum">
              <a:rPr lang="en-GB" smtClean="0"/>
              <a:t>1</a:t>
            </a:fld>
            <a:endParaRPr lang="en-GB" dirty="0"/>
          </a:p>
        </p:txBody>
      </p:sp>
    </p:spTree>
    <p:extLst>
      <p:ext uri="{BB962C8B-B14F-4D97-AF65-F5344CB8AC3E}">
        <p14:creationId xmlns:p14="http://schemas.microsoft.com/office/powerpoint/2010/main" val="3749514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82869989-EB00-4EE7-BCB5-25BDC5BB29F8}" type="slidenum">
              <a:rPr lang="en-GB" smtClean="0"/>
              <a:t>11</a:t>
            </a:fld>
            <a:endParaRPr lang="en-GB" dirty="0"/>
          </a:p>
        </p:txBody>
      </p:sp>
    </p:spTree>
    <p:extLst>
      <p:ext uri="{BB962C8B-B14F-4D97-AF65-F5344CB8AC3E}">
        <p14:creationId xmlns:p14="http://schemas.microsoft.com/office/powerpoint/2010/main" val="757788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userDrawn="1"/>
        </p:nvGrpSpPr>
        <p:grpSpPr bwMode="hidden">
          <a:xfrm>
            <a:off x="-1" y="0"/>
            <a:ext cx="12192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1293845" y="1909346"/>
            <a:ext cx="9604310" cy="3383280"/>
          </a:xfrm>
        </p:spPr>
        <p:txBody>
          <a:bodyPr rtlCol="0" anchor="b">
            <a:normAutofit/>
          </a:bodyPr>
          <a:lstStyle>
            <a:lvl1pPr algn="l">
              <a:lnSpc>
                <a:spcPct val="76000"/>
              </a:lnSpc>
              <a:defRPr sz="8000" cap="none" baseline="0">
                <a:solidFill>
                  <a:schemeClr val="tx1"/>
                </a:solidFill>
              </a:defRPr>
            </a:lvl1pPr>
          </a:lstStyle>
          <a:p>
            <a:pPr rtl="0"/>
            <a:r>
              <a:rPr lang="en-GB" noProof="0"/>
              <a:t>Click to edit Master title style</a:t>
            </a:r>
            <a:endParaRPr lang="en-GB" noProof="0" dirty="0"/>
          </a:p>
        </p:txBody>
      </p:sp>
      <p:sp>
        <p:nvSpPr>
          <p:cNvPr id="3" name="Subtitle 2"/>
          <p:cNvSpPr>
            <a:spLocks noGrp="1"/>
          </p:cNvSpPr>
          <p:nvPr>
            <p:ph type="subTitle" idx="1"/>
          </p:nvPr>
        </p:nvSpPr>
        <p:spPr>
          <a:xfrm>
            <a:off x="1293845" y="5432564"/>
            <a:ext cx="9604310" cy="457200"/>
          </a:xfrm>
        </p:spPr>
        <p:txBody>
          <a:bodyPr rtlCol="0">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endParaRPr lang="en-GB" noProof="0" dirty="0"/>
          </a:p>
        </p:txBody>
      </p:sp>
      <p:cxnSp>
        <p:nvCxnSpPr>
          <p:cNvPr id="58" name="Straight Connector 57"/>
          <p:cNvCxnSpPr/>
          <p:nvPr userDrawn="1"/>
        </p:nvCxnSpPr>
        <p:spPr>
          <a:xfrm>
            <a:off x="1295400" y="5294175"/>
            <a:ext cx="96012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3" name="Content Placeholder 2"/>
          <p:cNvSpPr>
            <a:spLocks noGrp="1"/>
          </p:cNvSpPr>
          <p:nvPr>
            <p:ph idx="1"/>
          </p:nvPr>
        </p:nvSpPr>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8C487C83-D9AD-4A8B-A900-076F8D042560}" type="datetime1">
              <a:rPr lang="en-GB" noProof="0" smtClean="0"/>
              <a:t>31/12/2021</a:t>
            </a:fld>
            <a:endParaRPr lang="en-GB" noProof="0" dirty="0"/>
          </a:p>
        </p:txBody>
      </p:sp>
      <p:sp>
        <p:nvSpPr>
          <p:cNvPr id="6" name="Slide Number Placeholder 5"/>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userDrawn="1"/>
        </p:nvGrpSpPr>
        <p:grpSpPr bwMode="hidden">
          <a:xfrm>
            <a:off x="-1" y="0"/>
            <a:ext cx="12192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1295400" y="2541573"/>
            <a:ext cx="9601200" cy="2743200"/>
          </a:xfrm>
        </p:spPr>
        <p:txBody>
          <a:bodyPr rtlCol="0" anchor="b">
            <a:normAutofit/>
          </a:bodyPr>
          <a:lstStyle>
            <a:lvl1pPr>
              <a:lnSpc>
                <a:spcPct val="85000"/>
              </a:lnSpc>
              <a:defRPr sz="6000" cap="none" baseline="0">
                <a:solidFill>
                  <a:schemeClr val="tx1"/>
                </a:solidFill>
              </a:defRPr>
            </a:lvl1pPr>
          </a:lstStyle>
          <a:p>
            <a:pPr rtl="0"/>
            <a:r>
              <a:rPr lang="en-GB" noProof="0"/>
              <a:t>Click to edit Master title style</a:t>
            </a:r>
            <a:endParaRPr lang="en-GB" noProof="0" dirty="0"/>
          </a:p>
        </p:txBody>
      </p:sp>
      <p:sp>
        <p:nvSpPr>
          <p:cNvPr id="3" name="Text Placeholder 2"/>
          <p:cNvSpPr>
            <a:spLocks noGrp="1"/>
          </p:cNvSpPr>
          <p:nvPr>
            <p:ph type="body" idx="1"/>
          </p:nvPr>
        </p:nvSpPr>
        <p:spPr>
          <a:xfrm>
            <a:off x="1295400" y="5431536"/>
            <a:ext cx="9601200" cy="457200"/>
          </a:xfrm>
        </p:spPr>
        <p:txBody>
          <a:bodyPr rtlCol="0">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en-GB" noProof="0"/>
              <a:t>Click to edit Master text styles</a:t>
            </a:r>
          </a:p>
        </p:txBody>
      </p:sp>
      <p:cxnSp>
        <p:nvCxnSpPr>
          <p:cNvPr id="58" name="Straight Connector 57"/>
          <p:cNvCxnSpPr/>
          <p:nvPr userDrawn="1"/>
        </p:nvCxnSpPr>
        <p:spPr>
          <a:xfrm>
            <a:off x="1295400" y="5294175"/>
            <a:ext cx="9601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3" name="Content Placeholder 2"/>
          <p:cNvSpPr>
            <a:spLocks noGrp="1"/>
          </p:cNvSpPr>
          <p:nvPr>
            <p:ph sz="half" idx="1"/>
          </p:nvPr>
        </p:nvSpPr>
        <p:spPr>
          <a:xfrm>
            <a:off x="1295400" y="1981199"/>
            <a:ext cx="4572000" cy="3810001"/>
          </a:xfrm>
        </p:spPr>
        <p:txBody>
          <a:bodyPr rtlCol="0">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4" name="Content Placeholder 3"/>
          <p:cNvSpPr>
            <a:spLocks noGrp="1"/>
          </p:cNvSpPr>
          <p:nvPr>
            <p:ph sz="half" idx="2"/>
          </p:nvPr>
        </p:nvSpPr>
        <p:spPr>
          <a:xfrm>
            <a:off x="6324600" y="1981199"/>
            <a:ext cx="4572000" cy="3810001"/>
          </a:xfrm>
        </p:spPr>
        <p:txBody>
          <a:bodyPr rtlCol="0">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p>
            <a:pPr rtl="0"/>
            <a:fld id="{DC8220F6-FAAE-4224-A840-32140F4A0A47}" type="datetime1">
              <a:rPr lang="en-GB" noProof="0" smtClean="0"/>
              <a:t>31/12/2021</a:t>
            </a:fld>
            <a:endParaRPr lang="en-GB" noProof="0" dirty="0"/>
          </a:p>
        </p:txBody>
      </p:sp>
      <p:sp>
        <p:nvSpPr>
          <p:cNvPr id="7" name="Slide Number Placeholder 6"/>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3" name="Text Placeholder 2"/>
          <p:cNvSpPr>
            <a:spLocks noGrp="1"/>
          </p:cNvSpPr>
          <p:nvPr>
            <p:ph type="body" idx="1"/>
          </p:nvPr>
        </p:nvSpPr>
        <p:spPr>
          <a:xfrm>
            <a:off x="1295400" y="1818322"/>
            <a:ext cx="4572000" cy="641350"/>
          </a:xfrm>
        </p:spPr>
        <p:txBody>
          <a:bodyPr rtlCol="0"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4" name="Content Placeholder 3"/>
          <p:cNvSpPr>
            <a:spLocks noGrp="1"/>
          </p:cNvSpPr>
          <p:nvPr>
            <p:ph sz="half" idx="2"/>
          </p:nvPr>
        </p:nvSpPr>
        <p:spPr>
          <a:xfrm>
            <a:off x="1295400" y="2503713"/>
            <a:ext cx="4572000" cy="3287487"/>
          </a:xfrm>
        </p:spPr>
        <p:txBody>
          <a:bodyPr rtlCol="0">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Text Placeholder 4"/>
          <p:cNvSpPr>
            <a:spLocks noGrp="1"/>
          </p:cNvSpPr>
          <p:nvPr>
            <p:ph type="body" sz="quarter" idx="3"/>
          </p:nvPr>
        </p:nvSpPr>
        <p:spPr>
          <a:xfrm>
            <a:off x="6324600" y="1818322"/>
            <a:ext cx="4572000" cy="641350"/>
          </a:xfrm>
        </p:spPr>
        <p:txBody>
          <a:bodyPr rtlCol="0"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6" name="Content Placeholder 5"/>
          <p:cNvSpPr>
            <a:spLocks noGrp="1"/>
          </p:cNvSpPr>
          <p:nvPr>
            <p:ph sz="quarter" idx="4"/>
          </p:nvPr>
        </p:nvSpPr>
        <p:spPr>
          <a:xfrm>
            <a:off x="6324600" y="2503713"/>
            <a:ext cx="4572000" cy="3287487"/>
          </a:xfrm>
        </p:spPr>
        <p:txBody>
          <a:bodyPr rtlCol="0">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8" name="Footer Placeholder 7"/>
          <p:cNvSpPr>
            <a:spLocks noGrp="1"/>
          </p:cNvSpPr>
          <p:nvPr>
            <p:ph type="ftr" sz="quarter" idx="11"/>
          </p:nvPr>
        </p:nvSpPr>
        <p:spPr/>
        <p:txBody>
          <a:bodyPr rtlCol="0"/>
          <a:lstStyle/>
          <a:p>
            <a:pPr rtl="0"/>
            <a:r>
              <a:rPr lang="en-GB" noProof="0" dirty="0"/>
              <a:t>Add a footer</a:t>
            </a:r>
          </a:p>
        </p:txBody>
      </p:sp>
      <p:sp>
        <p:nvSpPr>
          <p:cNvPr id="7" name="Date Placeholder 6"/>
          <p:cNvSpPr>
            <a:spLocks noGrp="1"/>
          </p:cNvSpPr>
          <p:nvPr>
            <p:ph type="dt" sz="half" idx="10"/>
          </p:nvPr>
        </p:nvSpPr>
        <p:spPr/>
        <p:txBody>
          <a:bodyPr rtlCol="0"/>
          <a:lstStyle/>
          <a:p>
            <a:pPr rtl="0"/>
            <a:fld id="{D85DA6CF-190C-4EAB-84DD-7741FDE41517}" type="datetime1">
              <a:rPr lang="en-GB" noProof="0" smtClean="0"/>
              <a:t>31/12/2021</a:t>
            </a:fld>
            <a:endParaRPr lang="en-GB" noProof="0" dirty="0"/>
          </a:p>
        </p:txBody>
      </p:sp>
      <p:sp>
        <p:nvSpPr>
          <p:cNvPr id="9" name="Slide Number Placeholder 8"/>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4" name="Footer Placeholder 3"/>
          <p:cNvSpPr>
            <a:spLocks noGrp="1"/>
          </p:cNvSpPr>
          <p:nvPr>
            <p:ph type="ftr" sz="quarter" idx="11"/>
          </p:nvPr>
        </p:nvSpPr>
        <p:spPr/>
        <p:txBody>
          <a:bodyPr rtlCol="0"/>
          <a:lstStyle/>
          <a:p>
            <a:pPr rtl="0"/>
            <a:r>
              <a:rPr lang="en-GB" noProof="0" dirty="0"/>
              <a:t>Add a footer</a:t>
            </a:r>
          </a:p>
        </p:txBody>
      </p:sp>
      <p:sp>
        <p:nvSpPr>
          <p:cNvPr id="3" name="Date Placeholder 2"/>
          <p:cNvSpPr>
            <a:spLocks noGrp="1"/>
          </p:cNvSpPr>
          <p:nvPr>
            <p:ph type="dt" sz="half" idx="10"/>
          </p:nvPr>
        </p:nvSpPr>
        <p:spPr/>
        <p:txBody>
          <a:bodyPr rtlCol="0"/>
          <a:lstStyle/>
          <a:p>
            <a:pPr rtl="0"/>
            <a:fld id="{1CFEFFCF-A8B9-4FC4-BA80-DD4C12F4B668}" type="datetime1">
              <a:rPr lang="en-GB" noProof="0" smtClean="0"/>
              <a:t>31/12/2021</a:t>
            </a:fld>
            <a:endParaRPr lang="en-GB" noProof="0" dirty="0"/>
          </a:p>
        </p:txBody>
      </p:sp>
      <p:sp>
        <p:nvSpPr>
          <p:cNvPr id="5" name="Slide Number Placeholder 4"/>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userDrawn="1"/>
        </p:nvGrpSpPr>
        <p:grpSpPr bwMode="hidden">
          <a:xfrm>
            <a:off x="-1" y="0"/>
            <a:ext cx="12192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rtlCol="0"/>
          <a:lstStyle/>
          <a:p>
            <a:pPr rtl="0"/>
            <a:r>
              <a:rPr lang="en-GB" noProof="0" dirty="0"/>
              <a:t>Add a footer</a:t>
            </a:r>
          </a:p>
        </p:txBody>
      </p:sp>
      <p:sp>
        <p:nvSpPr>
          <p:cNvPr id="212" name="Date Placeholder 211"/>
          <p:cNvSpPr>
            <a:spLocks noGrp="1"/>
          </p:cNvSpPr>
          <p:nvPr>
            <p:ph type="dt" sz="half" idx="10"/>
          </p:nvPr>
        </p:nvSpPr>
        <p:spPr/>
        <p:txBody>
          <a:bodyPr rtlCol="0"/>
          <a:lstStyle/>
          <a:p>
            <a:pPr rtl="0"/>
            <a:fld id="{0AD2618C-E36A-4509-A283-71164552E4F6}" type="datetime1">
              <a:rPr lang="en-GB" noProof="0" smtClean="0"/>
              <a:t>31/12/2021</a:t>
            </a:fld>
            <a:endParaRPr lang="en-GB" noProof="0" dirty="0"/>
          </a:p>
        </p:txBody>
      </p:sp>
      <p:sp>
        <p:nvSpPr>
          <p:cNvPr id="214" name="Slide Number Placeholder 213"/>
          <p:cNvSpPr>
            <a:spLocks noGrp="1"/>
          </p:cNvSpPr>
          <p:nvPr>
            <p:ph type="sldNum" sz="quarter" idx="12"/>
          </p:nvPr>
        </p:nvSpPr>
        <p:spPr/>
        <p:txBody>
          <a:bodyPr rtlCol="0"/>
          <a:lstStyle/>
          <a:p>
            <a:pPr rtl="0"/>
            <a:fld id="{E31375A4-56A4-47D6-9801-1991572033F7}" type="slidenum">
              <a:rPr lang="en-GB" noProof="0" smtClean="0"/>
              <a:pPr/>
              <a:t>‹#›</a:t>
            </a:fld>
            <a:endParaRPr lang="en-GB" noProof="0"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userDrawn="1"/>
        </p:nvGrpSpPr>
        <p:grpSpPr bwMode="hidden">
          <a:xfrm>
            <a:off x="-1" y="0"/>
            <a:ext cx="12192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userDrawn="1"/>
        </p:nvSpPr>
        <p:spPr>
          <a:xfrm>
            <a:off x="0" y="0"/>
            <a:ext cx="73152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p:cNvSpPr>
            <a:spLocks noGrp="1"/>
          </p:cNvSpPr>
          <p:nvPr>
            <p:ph type="title"/>
          </p:nvPr>
        </p:nvSpPr>
        <p:spPr>
          <a:xfrm>
            <a:off x="7913152" y="571500"/>
            <a:ext cx="3657600" cy="2197100"/>
          </a:xfrm>
        </p:spPr>
        <p:txBody>
          <a:bodyPr rtlCol="0" anchor="b">
            <a:normAutofit/>
          </a:bodyPr>
          <a:lstStyle>
            <a:lvl1pPr>
              <a:defRPr sz="2600">
                <a:solidFill>
                  <a:schemeClr val="bg1"/>
                </a:solidFill>
              </a:defRPr>
            </a:lvl1pPr>
          </a:lstStyle>
          <a:p>
            <a:pPr rtl="0"/>
            <a:r>
              <a:rPr lang="en-GB" noProof="0"/>
              <a:t>Click to edit Master title style</a:t>
            </a:r>
            <a:endParaRPr lang="en-GB" noProof="0" dirty="0"/>
          </a:p>
        </p:txBody>
      </p:sp>
      <p:sp>
        <p:nvSpPr>
          <p:cNvPr id="3" name="Content Placeholder 2"/>
          <p:cNvSpPr>
            <a:spLocks noGrp="1"/>
          </p:cNvSpPr>
          <p:nvPr>
            <p:ph idx="1"/>
          </p:nvPr>
        </p:nvSpPr>
        <p:spPr>
          <a:xfrm>
            <a:off x="543197" y="571500"/>
            <a:ext cx="6217920" cy="5715000"/>
          </a:xfrm>
        </p:spPr>
        <p:txBody>
          <a:bodyPr rtlCol="0">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4" name="Text Placeholder 3"/>
          <p:cNvSpPr>
            <a:spLocks noGrp="1"/>
          </p:cNvSpPr>
          <p:nvPr>
            <p:ph type="body" sz="half" idx="2"/>
          </p:nvPr>
        </p:nvSpPr>
        <p:spPr>
          <a:xfrm>
            <a:off x="7913152" y="2995012"/>
            <a:ext cx="3657600" cy="2285950"/>
          </a:xfrm>
        </p:spPr>
        <p:txBody>
          <a:bodyPr rtlCol="0">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noProof="0"/>
              <a:t>Click to edit Master text styles</a:t>
            </a:r>
          </a:p>
        </p:txBody>
      </p:sp>
      <p:cxnSp>
        <p:nvCxnSpPr>
          <p:cNvPr id="60" name="Straight Connector 59"/>
          <p:cNvCxnSpPr/>
          <p:nvPr userDrawn="1"/>
        </p:nvCxnSpPr>
        <p:spPr>
          <a:xfrm>
            <a:off x="7923089"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lvl1pPr>
              <a:defRPr>
                <a:solidFill>
                  <a:schemeClr val="bg1"/>
                </a:solidFill>
              </a:defRPr>
            </a:lvl1pPr>
          </a:lstStyle>
          <a:p>
            <a:pPr rtl="0"/>
            <a:fld id="{5D239C74-3E29-46D2-B7E2-D66DE8B187F2}" type="datetime1">
              <a:rPr lang="en-GB" noProof="0" smtClean="0"/>
              <a:t>31/12/2021</a:t>
            </a:fld>
            <a:endParaRPr lang="en-GB" noProof="0" dirty="0"/>
          </a:p>
        </p:txBody>
      </p:sp>
      <p:sp>
        <p:nvSpPr>
          <p:cNvPr id="8" name="Slide Number Placeholder 7"/>
          <p:cNvSpPr>
            <a:spLocks noGrp="1"/>
          </p:cNvSpPr>
          <p:nvPr>
            <p:ph type="sldNum" sz="quarter" idx="12"/>
          </p:nvPr>
        </p:nvSpPr>
        <p:spPr/>
        <p:txBody>
          <a:bodyPr rtlCol="0"/>
          <a:lstStyle>
            <a:lvl1pPr>
              <a:defRPr>
                <a:solidFill>
                  <a:schemeClr val="bg1"/>
                </a:solidFill>
              </a:defRPr>
            </a:lvl1pPr>
          </a:lstStyle>
          <a:p>
            <a:pPr rtl="0"/>
            <a:fld id="{E31375A4-56A4-47D6-9801-1991572033F7}" type="slidenum">
              <a:rPr lang="en-GB" noProof="0" smtClean="0"/>
              <a:pPr/>
              <a:t>‹#›</a:t>
            </a:fld>
            <a:endParaRPr lang="en-GB" noProof="0"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12192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73152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cxnSp>
        <p:nvCxnSpPr>
          <p:cNvPr id="59" name="Straight Connector 58"/>
          <p:cNvCxnSpPr/>
          <p:nvPr/>
        </p:nvCxnSpPr>
        <p:spPr>
          <a:xfrm>
            <a:off x="7923089"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909560" y="576072"/>
            <a:ext cx="3657600" cy="2194560"/>
          </a:xfrm>
        </p:spPr>
        <p:txBody>
          <a:bodyPr rtlCol="0" anchor="b">
            <a:normAutofit/>
          </a:bodyPr>
          <a:lstStyle>
            <a:lvl1pPr>
              <a:defRPr sz="2600">
                <a:solidFill>
                  <a:schemeClr val="bg1"/>
                </a:solidFill>
              </a:defRPr>
            </a:lvl1pPr>
          </a:lstStyle>
          <a:p>
            <a:pPr rtl="0"/>
            <a:r>
              <a:rPr lang="en-GB" noProof="0"/>
              <a:t>Click to edit Master title style</a:t>
            </a:r>
            <a:endParaRPr lang="en-GB" noProof="0" dirty="0"/>
          </a:p>
        </p:txBody>
      </p:sp>
      <p:sp>
        <p:nvSpPr>
          <p:cNvPr id="3" name="Picture Placeholder 2" descr="An empty placeholder to add an image. Click on the placeholder and select the image that you wish to add."/>
          <p:cNvSpPr>
            <a:spLocks noGrp="1"/>
          </p:cNvSpPr>
          <p:nvPr>
            <p:ph type="pic" idx="1"/>
          </p:nvPr>
        </p:nvSpPr>
        <p:spPr>
          <a:xfrm>
            <a:off x="4412" y="-159"/>
            <a:ext cx="7315200" cy="6858000"/>
          </a:xfrm>
        </p:spPr>
        <p:txBody>
          <a:bodyPr tIns="4572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GB" noProof="0"/>
              <a:t>Click icon to add picture</a:t>
            </a:r>
            <a:endParaRPr lang="en-GB" noProof="0" dirty="0"/>
          </a:p>
        </p:txBody>
      </p:sp>
      <p:sp>
        <p:nvSpPr>
          <p:cNvPr id="4" name="Text Placeholder 3"/>
          <p:cNvSpPr>
            <a:spLocks noGrp="1"/>
          </p:cNvSpPr>
          <p:nvPr>
            <p:ph type="body" sz="half" idx="2"/>
          </p:nvPr>
        </p:nvSpPr>
        <p:spPr>
          <a:xfrm>
            <a:off x="7909560" y="2999232"/>
            <a:ext cx="3657600" cy="2286000"/>
          </a:xfrm>
        </p:spPr>
        <p:txBody>
          <a:bodyPr rtlCol="0"/>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noProof="0"/>
              <a:t>Click to edit Master text styles</a:t>
            </a:r>
          </a:p>
        </p:txBody>
      </p:sp>
    </p:spTree>
    <p:extLst>
      <p:ext uri="{BB962C8B-B14F-4D97-AF65-F5344CB8AC3E}">
        <p14:creationId xmlns:p14="http://schemas.microsoft.com/office/powerpoint/2010/main" val="62031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3" name="Vertical Text Placeholder 2"/>
          <p:cNvSpPr>
            <a:spLocks noGrp="1"/>
          </p:cNvSpPr>
          <p:nvPr>
            <p:ph type="body" orient="vert" idx="1"/>
          </p:nvPr>
        </p:nvSpPr>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F6F590DC-7091-4B36-BBC5-F8475EAC8F1C}" type="datetime1">
              <a:rPr lang="en-GB" noProof="0" smtClean="0"/>
              <a:t>31/12/2021</a:t>
            </a:fld>
            <a:endParaRPr lang="en-GB" noProof="0" dirty="0"/>
          </a:p>
        </p:txBody>
      </p:sp>
      <p:sp>
        <p:nvSpPr>
          <p:cNvPr id="6" name="Slide Number Placeholder 5"/>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9314" y="489856"/>
            <a:ext cx="1687286" cy="5301343"/>
          </a:xfrm>
        </p:spPr>
        <p:txBody>
          <a:bodyPr vert="eaVert" rtlCol="0"/>
          <a:lstStyle/>
          <a:p>
            <a:pPr rtl="0"/>
            <a:r>
              <a:rPr lang="en-GB" noProof="0"/>
              <a:t>Click to edit Master title style</a:t>
            </a:r>
            <a:endParaRPr lang="en-GB" noProof="0" dirty="0"/>
          </a:p>
        </p:txBody>
      </p:sp>
      <p:sp>
        <p:nvSpPr>
          <p:cNvPr id="3" name="Vertical Text Placeholder 2"/>
          <p:cNvSpPr>
            <a:spLocks noGrp="1"/>
          </p:cNvSpPr>
          <p:nvPr>
            <p:ph type="body" orient="vert" idx="1"/>
          </p:nvPr>
        </p:nvSpPr>
        <p:spPr>
          <a:xfrm>
            <a:off x="1295399" y="489856"/>
            <a:ext cx="7587344" cy="5301343"/>
          </a:xfrm>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71B00BEA-F07C-4881-A3EB-166920C22A46}" type="datetime1">
              <a:rPr lang="en-GB" noProof="0" smtClean="0"/>
              <a:t>31/12/2021</a:t>
            </a:fld>
            <a:endParaRPr lang="en-GB" noProof="0" dirty="0"/>
          </a:p>
        </p:txBody>
      </p:sp>
      <p:sp>
        <p:nvSpPr>
          <p:cNvPr id="6" name="Slide Number Placeholder 5"/>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userDrawn="1"/>
        </p:nvGrpSpPr>
        <p:grpSpPr bwMode="hidden">
          <a:xfrm>
            <a:off x="-1" y="-195943"/>
            <a:ext cx="12192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1295400" y="503853"/>
            <a:ext cx="9601200" cy="1142385"/>
          </a:xfrm>
          <a:prstGeom prst="rect">
            <a:avLst/>
          </a:prstGeom>
        </p:spPr>
        <p:txBody>
          <a:bodyPr vert="horz" lIns="91440" tIns="45720" rIns="91440" bIns="45720" rtlCol="0" anchor="b">
            <a:normAutofit/>
          </a:bodyPr>
          <a:lstStyle/>
          <a:p>
            <a:pPr rtl="0"/>
            <a:r>
              <a:rPr lang="en-GB" noProof="0"/>
              <a:t>Click to edit Master title style</a:t>
            </a:r>
            <a:endParaRPr lang="en-GB" noProof="0" dirty="0"/>
          </a:p>
        </p:txBody>
      </p:sp>
      <p:sp>
        <p:nvSpPr>
          <p:cNvPr id="3" name="Text Placeholder 2"/>
          <p:cNvSpPr>
            <a:spLocks noGrp="1"/>
          </p:cNvSpPr>
          <p:nvPr>
            <p:ph type="body" idx="1"/>
          </p:nvPr>
        </p:nvSpPr>
        <p:spPr>
          <a:xfrm>
            <a:off x="1295400" y="1981201"/>
            <a:ext cx="9601200" cy="3809999"/>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cxnSp>
        <p:nvCxnSpPr>
          <p:cNvPr id="148" name="Straight Connector 147"/>
          <p:cNvCxnSpPr/>
          <p:nvPr userDrawn="1"/>
        </p:nvCxnSpPr>
        <p:spPr>
          <a:xfrm>
            <a:off x="609600" y="6172200"/>
            <a:ext cx="109728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609601" y="6289679"/>
            <a:ext cx="6128030"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pPr rtl="0"/>
            <a:r>
              <a:rPr lang="en-GB" noProof="0" dirty="0"/>
              <a:t>Add a footer</a:t>
            </a:r>
          </a:p>
        </p:txBody>
      </p:sp>
      <p:sp>
        <p:nvSpPr>
          <p:cNvPr id="4" name="Date Placeholder 3"/>
          <p:cNvSpPr>
            <a:spLocks noGrp="1"/>
          </p:cNvSpPr>
          <p:nvPr>
            <p:ph type="dt" sz="half" idx="2"/>
          </p:nvPr>
        </p:nvSpPr>
        <p:spPr>
          <a:xfrm>
            <a:off x="9294042" y="6289679"/>
            <a:ext cx="965946"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pPr rtl="0"/>
            <a:fld id="{9B488204-FD96-4CE5-BFDC-EA94C1CD269E}" type="datetime1">
              <a:rPr lang="en-GB" noProof="0" smtClean="0"/>
              <a:t>31/12/2021</a:t>
            </a:fld>
            <a:endParaRPr lang="en-GB" noProof="0" dirty="0"/>
          </a:p>
        </p:txBody>
      </p:sp>
      <p:sp>
        <p:nvSpPr>
          <p:cNvPr id="6" name="Slide Number Placeholder 5"/>
          <p:cNvSpPr>
            <a:spLocks noGrp="1"/>
          </p:cNvSpPr>
          <p:nvPr>
            <p:ph type="sldNum" sz="quarter" idx="4"/>
          </p:nvPr>
        </p:nvSpPr>
        <p:spPr>
          <a:xfrm>
            <a:off x="10665311" y="6289679"/>
            <a:ext cx="91888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pPr rtl="0"/>
            <a:fld id="{E31375A4-56A4-47D6-9801-1991572033F7}" type="slidenum">
              <a:rPr lang="en-GB" noProof="0" smtClean="0"/>
              <a:pPr/>
              <a:t>‹#›</a:t>
            </a:fld>
            <a:endParaRPr lang="en-GB" noProof="0"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9"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a:bodyPr>
          <a:lstStyle/>
          <a:p>
            <a:pPr rtl="0"/>
            <a:r>
              <a:rPr lang="en-GB" sz="5400" dirty="0">
                <a:solidFill>
                  <a:srgbClr val="FF0000"/>
                </a:solidFill>
              </a:rPr>
              <a:t>POSLOVNO KOMUNICIRANJE</a:t>
            </a:r>
          </a:p>
        </p:txBody>
      </p:sp>
      <p:sp>
        <p:nvSpPr>
          <p:cNvPr id="3" name="Subtitle 2"/>
          <p:cNvSpPr>
            <a:spLocks noGrp="1"/>
          </p:cNvSpPr>
          <p:nvPr>
            <p:ph type="subTitle" idx="1"/>
          </p:nvPr>
        </p:nvSpPr>
        <p:spPr/>
        <p:txBody>
          <a:bodyPr rtlCol="0"/>
          <a:lstStyle/>
          <a:p>
            <a:r>
              <a:rPr lang="en-GB" dirty="0" err="1">
                <a:solidFill>
                  <a:srgbClr val="FF0000"/>
                </a:solidFill>
              </a:rPr>
              <a:t>Predavači</a:t>
            </a:r>
            <a:r>
              <a:rPr lang="en-GB" dirty="0">
                <a:solidFill>
                  <a:srgbClr val="FF0000"/>
                </a:solidFill>
              </a:rPr>
              <a:t>: </a:t>
            </a:r>
            <a:r>
              <a:rPr lang="en-GB" dirty="0" err="1">
                <a:solidFill>
                  <a:srgbClr val="FF0000"/>
                </a:solidFill>
              </a:rPr>
              <a:t>mr</a:t>
            </a:r>
            <a:r>
              <a:rPr lang="en-GB" dirty="0">
                <a:solidFill>
                  <a:srgbClr val="FF0000"/>
                </a:solidFill>
              </a:rPr>
              <a:t> Milenko </a:t>
            </a:r>
            <a:r>
              <a:rPr lang="en-GB" dirty="0" err="1">
                <a:solidFill>
                  <a:srgbClr val="FF0000"/>
                </a:solidFill>
              </a:rPr>
              <a:t>Đurić</a:t>
            </a:r>
            <a:r>
              <a:rPr lang="en-GB" dirty="0">
                <a:solidFill>
                  <a:srgbClr val="FF0000"/>
                </a:solidFill>
              </a:rPr>
              <a:t> i Vladimir </a:t>
            </a:r>
            <a:r>
              <a:rPr lang="en-GB" dirty="0" err="1">
                <a:solidFill>
                  <a:srgbClr val="FF0000"/>
                </a:solidFill>
              </a:rPr>
              <a:t>Pavković</a:t>
            </a:r>
            <a:r>
              <a:rPr lang="en-GB" dirty="0">
                <a:solidFill>
                  <a:srgbClr val="FF0000"/>
                </a:solidFill>
              </a:rPr>
              <a:t>, MSc </a:t>
            </a:r>
          </a:p>
        </p:txBody>
      </p:sp>
    </p:spTree>
    <p:extLst>
      <p:ext uri="{BB962C8B-B14F-4D97-AF65-F5344CB8AC3E}">
        <p14:creationId xmlns:p14="http://schemas.microsoft.com/office/powerpoint/2010/main" val="10690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EC31A-3586-7E47-90A1-1628D38EC004}"/>
              </a:ext>
            </a:extLst>
          </p:cNvPr>
          <p:cNvSpPr>
            <a:spLocks noGrp="1"/>
          </p:cNvSpPr>
          <p:nvPr>
            <p:ph type="title"/>
          </p:nvPr>
        </p:nvSpPr>
        <p:spPr>
          <a:xfrm>
            <a:off x="1295400" y="503853"/>
            <a:ext cx="9601200" cy="5539138"/>
          </a:xfrm>
        </p:spPr>
        <p:txBody>
          <a:bodyPr anchor="ctr">
            <a:normAutofit/>
          </a:bodyPr>
          <a:lstStyle/>
          <a:p>
            <a:pPr algn="ctr"/>
            <a:r>
              <a:rPr lang="en-RS" sz="5400" dirty="0">
                <a:solidFill>
                  <a:srgbClr val="FF0000"/>
                </a:solidFill>
                <a:latin typeface="Gill Sans MT" panose="020B0502020104020203" pitchFamily="34" charset="77"/>
              </a:rPr>
              <a:t>KORPORATIVNA DRUŠTVENA ODGOVORNOST</a:t>
            </a:r>
          </a:p>
        </p:txBody>
      </p:sp>
    </p:spTree>
    <p:extLst>
      <p:ext uri="{BB962C8B-B14F-4D97-AF65-F5344CB8AC3E}">
        <p14:creationId xmlns:p14="http://schemas.microsoft.com/office/powerpoint/2010/main" val="317882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6BD8E-D400-9E42-809F-2EC6D4D49440}"/>
              </a:ext>
            </a:extLst>
          </p:cNvPr>
          <p:cNvSpPr>
            <a:spLocks noGrp="1"/>
          </p:cNvSpPr>
          <p:nvPr>
            <p:ph type="title"/>
          </p:nvPr>
        </p:nvSpPr>
        <p:spPr/>
        <p:txBody>
          <a:bodyPr>
            <a:noAutofit/>
          </a:bodyPr>
          <a:lstStyle/>
          <a:p>
            <a:pPr algn="ctr"/>
            <a:r>
              <a:rPr lang="en-RS" sz="4000" dirty="0">
                <a:solidFill>
                  <a:srgbClr val="FF0000"/>
                </a:solidFill>
                <a:latin typeface="Gill Sans MT" panose="020B0502020104020203" pitchFamily="34" charset="77"/>
              </a:rPr>
              <a:t>KORPORATIVNA DRUŠTVENA ODGOVORNOST</a:t>
            </a:r>
          </a:p>
        </p:txBody>
      </p:sp>
      <p:sp>
        <p:nvSpPr>
          <p:cNvPr id="3" name="Content Placeholder 2">
            <a:extLst>
              <a:ext uri="{FF2B5EF4-FFF2-40B4-BE49-F238E27FC236}">
                <a16:creationId xmlns:a16="http://schemas.microsoft.com/office/drawing/2014/main" id="{7F88017D-6B7B-8146-A959-839C88884100}"/>
              </a:ext>
            </a:extLst>
          </p:cNvPr>
          <p:cNvSpPr>
            <a:spLocks noGrp="1"/>
          </p:cNvSpPr>
          <p:nvPr>
            <p:ph idx="1"/>
          </p:nvPr>
        </p:nvSpPr>
        <p:spPr/>
        <p:txBody>
          <a:bodyPr>
            <a:normAutofit lnSpcReduction="10000"/>
          </a:bodyPr>
          <a:lstStyle/>
          <a:p>
            <a:pPr>
              <a:buClrTx/>
              <a:buFont typeface="Wingdings" pitchFamily="2" charset="2"/>
              <a:buChar char="Ø"/>
            </a:pPr>
            <a:r>
              <a:rPr lang="en-RS" dirty="0">
                <a:latin typeface="Gill Sans MT" panose="020B0502020104020203" pitchFamily="34" charset="77"/>
              </a:rPr>
              <a:t>Korporacije su oduvek imale obaveze prema društvu u kome posluju. </a:t>
            </a:r>
            <a:r>
              <a:rPr lang="sr-Latn-RS" altLang="en-RS" dirty="0">
                <a:latin typeface="Gill Sans MT" panose="020B0502020104020203" pitchFamily="34" charset="77"/>
              </a:rPr>
              <a:t>Izgradnja veza sa društvenom zajednicom je veoma važna stavka u korporativnoj i strategiji odnosa s javnošću.</a:t>
            </a:r>
          </a:p>
          <a:p>
            <a:pPr>
              <a:buClrTx/>
              <a:buFont typeface="Wingdings" pitchFamily="2" charset="2"/>
              <a:buChar char="Ø"/>
            </a:pPr>
            <a:r>
              <a:rPr lang="sr-Latn-RS" altLang="en-RS" dirty="0">
                <a:latin typeface="Gill Sans MT" panose="020B0502020104020203" pitchFamily="34" charset="77"/>
              </a:rPr>
              <a:t>Društveno odgovorno poslovanje je neprestano obavezivanje poslovnog sveta da se ponaša etički i doprinosi ekonomskom razvoju, u isto vreme poboljšavajući kvalitet života, kako zaposlenih i njihovih porodica, tako i lokalne zajednice i društva u celini.</a:t>
            </a:r>
          </a:p>
          <a:p>
            <a:pPr>
              <a:buClrTx/>
              <a:buFont typeface="Wingdings" pitchFamily="2" charset="2"/>
              <a:buChar char="Ø"/>
            </a:pPr>
            <a:r>
              <a:rPr lang="sr-Latn-RS" altLang="en-RS" dirty="0">
                <a:latin typeface="Gill Sans MT" panose="020B0502020104020203" pitchFamily="34" charset="77"/>
              </a:rPr>
              <a:t>Najvažnije dimenzije korporativne društvene odgovornosti su: ekološka i socijalna. Ekološka dimenzija podrazumeva zaštitu životne sredine (sprečavanje zagađenja i aktivnosti vezane za ekološku zaštitu i unapređenje prirodne sredine). Socijalna dimenzija podrazumeva pošten i fer odnos prema društvenoj zajednici (pošten odnos prema zaposlenima i drugima koji čine društveno okruženje, humanitarni rad, stipendiranje najboljih studenata iz zajednice u kojoj posluju, zapošljavanje ljudi iz lokalne zajednice kada god je to moguće i slično).</a:t>
            </a:r>
          </a:p>
          <a:p>
            <a:pPr>
              <a:buClrTx/>
              <a:buFont typeface="Wingdings" pitchFamily="2" charset="2"/>
              <a:buChar char="Ø"/>
            </a:pPr>
            <a:endParaRPr lang="en-RS" dirty="0">
              <a:latin typeface="Gill Sans MT" panose="020B0502020104020203" pitchFamily="34" charset="77"/>
            </a:endParaRPr>
          </a:p>
        </p:txBody>
      </p:sp>
    </p:spTree>
    <p:extLst>
      <p:ext uri="{BB962C8B-B14F-4D97-AF65-F5344CB8AC3E}">
        <p14:creationId xmlns:p14="http://schemas.microsoft.com/office/powerpoint/2010/main" val="514384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A2C80-3268-604C-BA65-7DFC11330EA8}"/>
              </a:ext>
            </a:extLst>
          </p:cNvPr>
          <p:cNvSpPr>
            <a:spLocks noGrp="1"/>
          </p:cNvSpPr>
          <p:nvPr>
            <p:ph type="title"/>
          </p:nvPr>
        </p:nvSpPr>
        <p:spPr/>
        <p:txBody>
          <a:bodyPr>
            <a:noAutofit/>
          </a:bodyPr>
          <a:lstStyle/>
          <a:p>
            <a:pPr algn="ctr"/>
            <a:r>
              <a:rPr lang="en-RS" sz="4000" dirty="0">
                <a:solidFill>
                  <a:srgbClr val="FF0000"/>
                </a:solidFill>
                <a:latin typeface="Gill Sans MT" panose="020B0502020104020203" pitchFamily="34" charset="77"/>
              </a:rPr>
              <a:t>KORPORATIVNA DRUŠTVENA ODGOVORNOST</a:t>
            </a:r>
            <a:endParaRPr lang="en-RS" sz="4000" dirty="0"/>
          </a:p>
        </p:txBody>
      </p:sp>
      <p:sp>
        <p:nvSpPr>
          <p:cNvPr id="3" name="Content Placeholder 2">
            <a:extLst>
              <a:ext uri="{FF2B5EF4-FFF2-40B4-BE49-F238E27FC236}">
                <a16:creationId xmlns:a16="http://schemas.microsoft.com/office/drawing/2014/main" id="{986759D8-E6A6-6A4B-A60D-9AD73C53CBA0}"/>
              </a:ext>
            </a:extLst>
          </p:cNvPr>
          <p:cNvSpPr>
            <a:spLocks noGrp="1"/>
          </p:cNvSpPr>
          <p:nvPr>
            <p:ph idx="1"/>
          </p:nvPr>
        </p:nvSpPr>
        <p:spPr>
          <a:xfrm>
            <a:off x="566529" y="1646239"/>
            <a:ext cx="10992679" cy="4506084"/>
          </a:xfrm>
        </p:spPr>
        <p:txBody>
          <a:bodyPr>
            <a:normAutofit/>
          </a:bodyPr>
          <a:lstStyle/>
          <a:p>
            <a:pPr>
              <a:buClrTx/>
              <a:buFont typeface="Wingdings" pitchFamily="2" charset="2"/>
              <a:buChar char="Ø"/>
            </a:pPr>
            <a:r>
              <a:rPr lang="en-RS" dirty="0">
                <a:latin typeface="Gill Sans MT" panose="020B0502020104020203" pitchFamily="34" charset="77"/>
              </a:rPr>
              <a:t>Korporativna društvena odgovornost, takođe podrazumeva:</a:t>
            </a:r>
          </a:p>
          <a:p>
            <a:pPr>
              <a:buClrTx/>
              <a:buFont typeface="Wingdings" pitchFamily="2" charset="2"/>
              <a:buChar char="ü"/>
            </a:pPr>
            <a:r>
              <a:rPr lang="sr-Latn-RS" altLang="en-RS" dirty="0">
                <a:latin typeface="Gill Sans MT" panose="020B0502020104020203" pitchFamily="34" charset="77"/>
              </a:rPr>
              <a:t>Obezbediti stabilne mogućnosti zaposlenja, poštujući različitosti prilikom zapošljavanja, unapređenja i određivanja zarada zaposlenih na svim nivoima;</a:t>
            </a:r>
          </a:p>
          <a:p>
            <a:pPr>
              <a:buClrTx/>
              <a:buFont typeface="Wingdings" pitchFamily="2" charset="2"/>
              <a:buChar char="ü"/>
            </a:pPr>
            <a:r>
              <a:rPr lang="sr-Latn-RS" altLang="en-RS" dirty="0">
                <a:latin typeface="Gill Sans MT" panose="020B0502020104020203" pitchFamily="34" charset="77"/>
              </a:rPr>
              <a:t>Da se profitabilno radi i obezbedi razumna zarada akcionarima;</a:t>
            </a:r>
          </a:p>
          <a:p>
            <a:pPr>
              <a:buClrTx/>
              <a:buFont typeface="Wingdings" pitchFamily="2" charset="2"/>
              <a:buChar char="ü"/>
            </a:pPr>
            <a:r>
              <a:rPr lang="sr-Latn-RS" altLang="en-RS" dirty="0">
                <a:latin typeface="Gill Sans MT" panose="020B0502020104020203" pitchFamily="34" charset="77"/>
              </a:rPr>
              <a:t>Da se uspostave i ispune strateški ciljevi koji garantuju dugoročan napredak i konkurentnost;</a:t>
            </a:r>
          </a:p>
          <a:p>
            <a:pPr>
              <a:buClrTx/>
              <a:buFont typeface="Wingdings" pitchFamily="2" charset="2"/>
              <a:buChar char="ü"/>
            </a:pPr>
            <a:r>
              <a:rPr lang="sr-Latn-RS" altLang="en-RS" dirty="0">
                <a:latin typeface="Gill Sans MT" panose="020B0502020104020203" pitchFamily="34" charset="77"/>
              </a:rPr>
              <a:t>Da se dobrovoljno pridržava vladinih propisa u vezi sa bezbednošću, zaštitom zdravlja i okoline;</a:t>
            </a:r>
          </a:p>
          <a:p>
            <a:pPr>
              <a:buClrTx/>
              <a:buFont typeface="Wingdings" pitchFamily="2" charset="2"/>
              <a:buChar char="ü"/>
            </a:pPr>
            <a:r>
              <a:rPr lang="sr-Latn-RS" altLang="en-RS" dirty="0">
                <a:latin typeface="Gill Sans MT" panose="020B0502020104020203" pitchFamily="34" charset="77"/>
              </a:rPr>
              <a:t>Da se određena suma godišnje zarade ostavi za dobrotvorne svrhe;</a:t>
            </a:r>
          </a:p>
          <a:p>
            <a:pPr>
              <a:buClrTx/>
              <a:buFont typeface="Wingdings" pitchFamily="2" charset="2"/>
              <a:buChar char="ü"/>
            </a:pPr>
            <a:r>
              <a:rPr lang="sr-Latn-RS" altLang="en-RS" dirty="0">
                <a:latin typeface="Gill Sans MT" panose="020B0502020104020203" pitchFamily="34" charset="77"/>
              </a:rPr>
              <a:t>Da se održe isti standardi rada i proizvodnje u svakoj državi u kojoj kompanija posluje;</a:t>
            </a:r>
          </a:p>
          <a:p>
            <a:pPr>
              <a:buClrTx/>
              <a:buFont typeface="Wingdings" pitchFamily="2" charset="2"/>
              <a:buChar char="ü"/>
            </a:pPr>
            <a:endParaRPr lang="sr-Latn-RS" altLang="en-RS" dirty="0">
              <a:latin typeface="Gill Sans MT" panose="020B0502020104020203" pitchFamily="34" charset="77"/>
            </a:endParaRPr>
          </a:p>
          <a:p>
            <a:pPr>
              <a:buClrTx/>
              <a:buFont typeface="Wingdings" pitchFamily="2" charset="2"/>
              <a:buChar char="ü"/>
            </a:pPr>
            <a:endParaRPr lang="sr-Latn-RS" altLang="en-RS" dirty="0">
              <a:latin typeface="Gill Sans MT" panose="020B0502020104020203" pitchFamily="34" charset="77"/>
            </a:endParaRPr>
          </a:p>
          <a:p>
            <a:pPr>
              <a:buClrTx/>
              <a:buFont typeface="Wingdings" pitchFamily="2" charset="2"/>
              <a:buChar char="Ø"/>
            </a:pPr>
            <a:endParaRPr lang="en-RS" dirty="0">
              <a:latin typeface="Gill Sans MT" panose="020B0502020104020203" pitchFamily="34" charset="77"/>
            </a:endParaRPr>
          </a:p>
        </p:txBody>
      </p:sp>
    </p:spTree>
    <p:extLst>
      <p:ext uri="{BB962C8B-B14F-4D97-AF65-F5344CB8AC3E}">
        <p14:creationId xmlns:p14="http://schemas.microsoft.com/office/powerpoint/2010/main" val="1274370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DE2FA-FC9D-7F42-AFA2-3CAC2C6A8F28}"/>
              </a:ext>
            </a:extLst>
          </p:cNvPr>
          <p:cNvSpPr>
            <a:spLocks noGrp="1"/>
          </p:cNvSpPr>
          <p:nvPr>
            <p:ph type="title"/>
          </p:nvPr>
        </p:nvSpPr>
        <p:spPr/>
        <p:txBody>
          <a:bodyPr>
            <a:noAutofit/>
          </a:bodyPr>
          <a:lstStyle/>
          <a:p>
            <a:pPr algn="ctr"/>
            <a:r>
              <a:rPr lang="en-RS" sz="4000" dirty="0">
                <a:solidFill>
                  <a:srgbClr val="FF0000"/>
                </a:solidFill>
                <a:latin typeface="Gill Sans MT" panose="020B0502020104020203" pitchFamily="34" charset="77"/>
              </a:rPr>
              <a:t>KORPORATIVNA DRUŠTVENA ODGOVORNOST</a:t>
            </a:r>
            <a:endParaRPr lang="en-RS" sz="4000" dirty="0"/>
          </a:p>
        </p:txBody>
      </p:sp>
      <p:sp>
        <p:nvSpPr>
          <p:cNvPr id="3" name="Content Placeholder 2">
            <a:extLst>
              <a:ext uri="{FF2B5EF4-FFF2-40B4-BE49-F238E27FC236}">
                <a16:creationId xmlns:a16="http://schemas.microsoft.com/office/drawing/2014/main" id="{F276DD27-4C20-7649-933D-ED3527681740}"/>
              </a:ext>
            </a:extLst>
          </p:cNvPr>
          <p:cNvSpPr>
            <a:spLocks noGrp="1"/>
          </p:cNvSpPr>
          <p:nvPr>
            <p:ph idx="1"/>
          </p:nvPr>
        </p:nvSpPr>
        <p:spPr/>
        <p:txBody>
          <a:bodyPr/>
          <a:lstStyle/>
          <a:p>
            <a:pPr>
              <a:buClrTx/>
              <a:buFont typeface="Wingdings" pitchFamily="2" charset="2"/>
              <a:buChar char="Ø"/>
            </a:pPr>
            <a:r>
              <a:rPr lang="en-RS" dirty="0">
                <a:latin typeface="Gill Sans MT" panose="020B0502020104020203" pitchFamily="34" charset="77"/>
              </a:rPr>
              <a:t>Korporativna društvena odgovornost može biti i:</a:t>
            </a:r>
          </a:p>
          <a:p>
            <a:pPr>
              <a:buClrTx/>
              <a:buFont typeface="Wingdings" pitchFamily="2" charset="2"/>
              <a:buChar char="ü"/>
            </a:pPr>
            <a:r>
              <a:rPr lang="sr-Latn-RS" altLang="en-RS" dirty="0">
                <a:latin typeface="Gill Sans MT" panose="020B0502020104020203" pitchFamily="34" charset="77"/>
              </a:rPr>
              <a:t>Ekonomska</a:t>
            </a:r>
          </a:p>
          <a:p>
            <a:pPr>
              <a:buClrTx/>
              <a:buFont typeface="Wingdings" pitchFamily="2" charset="2"/>
              <a:buChar char="ü"/>
            </a:pPr>
            <a:r>
              <a:rPr lang="sr-Latn-RS" altLang="en-RS" dirty="0">
                <a:latin typeface="Gill Sans MT" panose="020B0502020104020203" pitchFamily="34" charset="77"/>
              </a:rPr>
              <a:t>Zakonska (pravna)</a:t>
            </a:r>
          </a:p>
          <a:p>
            <a:pPr>
              <a:buClrTx/>
              <a:buFont typeface="Wingdings" pitchFamily="2" charset="2"/>
              <a:buChar char="ü"/>
            </a:pPr>
            <a:r>
              <a:rPr lang="sr-Latn-RS" altLang="en-RS" dirty="0">
                <a:latin typeface="Gill Sans MT" panose="020B0502020104020203" pitchFamily="34" charset="77"/>
              </a:rPr>
              <a:t>Etička</a:t>
            </a:r>
          </a:p>
          <a:p>
            <a:pPr>
              <a:buClrTx/>
              <a:buFont typeface="Wingdings" pitchFamily="2" charset="2"/>
              <a:buChar char="ü"/>
            </a:pPr>
            <a:r>
              <a:rPr lang="sr-Latn-RS" altLang="en-RS" dirty="0">
                <a:latin typeface="Gill Sans MT" panose="020B0502020104020203" pitchFamily="34" charset="77"/>
              </a:rPr>
              <a:t>Filantropska</a:t>
            </a:r>
            <a:endParaRPr lang="en-RS" dirty="0">
              <a:latin typeface="Gill Sans MT" panose="020B0502020104020203" pitchFamily="34" charset="77"/>
            </a:endParaRPr>
          </a:p>
        </p:txBody>
      </p:sp>
    </p:spTree>
    <p:extLst>
      <p:ext uri="{BB962C8B-B14F-4D97-AF65-F5344CB8AC3E}">
        <p14:creationId xmlns:p14="http://schemas.microsoft.com/office/powerpoint/2010/main" val="4255334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7102B-1916-8641-B2B2-1A6F1442CD55}"/>
              </a:ext>
            </a:extLst>
          </p:cNvPr>
          <p:cNvSpPr>
            <a:spLocks noGrp="1"/>
          </p:cNvSpPr>
          <p:nvPr>
            <p:ph type="title"/>
          </p:nvPr>
        </p:nvSpPr>
        <p:spPr/>
        <p:txBody>
          <a:bodyPr>
            <a:normAutofit fontScale="90000"/>
          </a:bodyPr>
          <a:lstStyle/>
          <a:p>
            <a:pPr algn="ctr"/>
            <a:r>
              <a:rPr lang="sr-Latn-RS" altLang="en-RS" sz="4000" dirty="0">
                <a:solidFill>
                  <a:srgbClr val="FF0000"/>
                </a:solidFill>
                <a:latin typeface="Gill Sans MT" panose="020B0502020104020203" pitchFamily="34" charset="77"/>
              </a:rPr>
              <a:t>KORPORATIVNA DRUŠTVENA ODGOVORNOST</a:t>
            </a:r>
            <a:endParaRPr lang="en-RS" sz="4000" dirty="0">
              <a:latin typeface="Gill Sans MT" panose="020B0502020104020203" pitchFamily="34" charset="77"/>
            </a:endParaRPr>
          </a:p>
        </p:txBody>
      </p:sp>
      <p:sp>
        <p:nvSpPr>
          <p:cNvPr id="3" name="Content Placeholder 2">
            <a:extLst>
              <a:ext uri="{FF2B5EF4-FFF2-40B4-BE49-F238E27FC236}">
                <a16:creationId xmlns:a16="http://schemas.microsoft.com/office/drawing/2014/main" id="{276A91D2-495A-D249-B790-EFE482D9BF33}"/>
              </a:ext>
            </a:extLst>
          </p:cNvPr>
          <p:cNvSpPr>
            <a:spLocks noGrp="1"/>
          </p:cNvSpPr>
          <p:nvPr>
            <p:ph idx="1"/>
          </p:nvPr>
        </p:nvSpPr>
        <p:spPr/>
        <p:txBody>
          <a:bodyPr>
            <a:normAutofit lnSpcReduction="10000"/>
          </a:bodyPr>
          <a:lstStyle/>
          <a:p>
            <a:pPr>
              <a:buClrTx/>
              <a:buFont typeface="Wingdings" pitchFamily="2" charset="2"/>
              <a:buChar char="Ø"/>
            </a:pPr>
            <a:r>
              <a:rPr lang="sr-Latn-RS" altLang="en-RS" dirty="0">
                <a:latin typeface="Gill Sans MT" panose="020B0502020104020203" pitchFamily="34" charset="77"/>
              </a:rPr>
              <a:t>Ekonomska odgovornost sastoji se u očekivanju društva da će organizacija proizvoditi dobra i usluge koje su potrebne tržišnom okruženju i da će ih prodavati po razumnim cenama.</a:t>
            </a:r>
          </a:p>
          <a:p>
            <a:pPr>
              <a:buClrTx/>
              <a:buFont typeface="Wingdings" pitchFamily="2" charset="2"/>
              <a:buChar char="Ø"/>
            </a:pPr>
            <a:r>
              <a:rPr lang="sr-Latn-RS" altLang="en-RS" dirty="0">
                <a:latin typeface="Gill Sans MT" panose="020B0502020104020203" pitchFamily="34" charset="77"/>
              </a:rPr>
              <a:t>Zakonska odgovornost se odnosi na očekivanja da će organizacije poštovati zakone u pogledu ponašanja na tržištu (zakon o zaštiti potrošača, kvaliteta proizvoda, zaštiti životne sredine, prava radnika i dr.).</a:t>
            </a:r>
          </a:p>
          <a:p>
            <a:pPr>
              <a:buClrTx/>
              <a:buFont typeface="Wingdings" pitchFamily="2" charset="2"/>
              <a:buChar char="Ø"/>
            </a:pPr>
            <a:r>
              <a:rPr lang="sr-Latn-RS" altLang="en-RS" dirty="0">
                <a:latin typeface="Gill Sans MT" panose="020B0502020104020203" pitchFamily="34" charset="77"/>
              </a:rPr>
              <a:t>Etička odgovornost se odnosi na očekivanja da će organizacija voditi svoje poslove na etički način. To znači da se od njih očekuje da odu korak dalje od poštovanja zakona.</a:t>
            </a:r>
          </a:p>
          <a:p>
            <a:pPr>
              <a:buClrTx/>
              <a:buFont typeface="Wingdings" pitchFamily="2" charset="2"/>
              <a:buChar char="Ø"/>
            </a:pPr>
            <a:r>
              <a:rPr lang="sr-Latn-RS" altLang="en-RS" dirty="0">
                <a:latin typeface="Gill Sans MT" panose="020B0502020104020203" pitchFamily="34" charset="77"/>
              </a:rPr>
              <a:t>Filantropska odgovornost se odnosi na očekivanja društva da organizacija bude dobar član društvene zajednice i da aktivno doprinosi rešavanju društvenih problema (siromaštvo, nezaposlenost, zaštita životne sredine, zaštita ljudskih prava i sl.) u skladu sa svojim mogućnostima.</a:t>
            </a:r>
          </a:p>
          <a:p>
            <a:pPr>
              <a:buClrTx/>
              <a:buFont typeface="Wingdings" pitchFamily="2" charset="2"/>
              <a:buChar char="Ø"/>
            </a:pPr>
            <a:endParaRPr lang="sr-Latn-RS" altLang="en-RS" dirty="0">
              <a:latin typeface="Gill Sans MT" panose="020B0502020104020203" pitchFamily="34" charset="77"/>
            </a:endParaRPr>
          </a:p>
          <a:p>
            <a:pPr>
              <a:buClrTx/>
              <a:buFont typeface="Wingdings" pitchFamily="2" charset="2"/>
              <a:buChar char="Ø"/>
            </a:pPr>
            <a:endParaRPr lang="sr-Latn-RS" altLang="en-RS" dirty="0">
              <a:latin typeface="Gill Sans MT" panose="020B0502020104020203" pitchFamily="34" charset="77"/>
            </a:endParaRPr>
          </a:p>
          <a:p>
            <a:pPr>
              <a:buClrTx/>
              <a:buFont typeface="Wingdings" pitchFamily="2" charset="2"/>
              <a:buChar char="Ø"/>
            </a:pPr>
            <a:endParaRPr lang="sr-Latn-RS" altLang="en-RS" dirty="0">
              <a:latin typeface="Gill Sans MT" panose="020B0502020104020203" pitchFamily="34" charset="77"/>
            </a:endParaRPr>
          </a:p>
          <a:p>
            <a:endParaRPr lang="en-RS" dirty="0"/>
          </a:p>
        </p:txBody>
      </p:sp>
    </p:spTree>
    <p:extLst>
      <p:ext uri="{BB962C8B-B14F-4D97-AF65-F5344CB8AC3E}">
        <p14:creationId xmlns:p14="http://schemas.microsoft.com/office/powerpoint/2010/main" val="137532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31180-8C7E-C64F-A876-0EA26519EF25}"/>
              </a:ext>
            </a:extLst>
          </p:cNvPr>
          <p:cNvSpPr>
            <a:spLocks noGrp="1"/>
          </p:cNvSpPr>
          <p:nvPr>
            <p:ph type="title"/>
          </p:nvPr>
        </p:nvSpPr>
        <p:spPr/>
        <p:txBody>
          <a:bodyPr>
            <a:noAutofit/>
          </a:bodyPr>
          <a:lstStyle/>
          <a:p>
            <a:pPr algn="ctr"/>
            <a:r>
              <a:rPr lang="sr-Latn-RS" altLang="en-RS" sz="4000" dirty="0">
                <a:solidFill>
                  <a:srgbClr val="FF0000"/>
                </a:solidFill>
                <a:latin typeface="Gill Sans MT" panose="020B0502020104020203" pitchFamily="34" charset="77"/>
              </a:rPr>
              <a:t>KORPORATIVNA DRUŠTVENA ODGOVORNOST-PRIMERI</a:t>
            </a:r>
            <a:endParaRPr lang="en-RS" sz="4000" dirty="0"/>
          </a:p>
        </p:txBody>
      </p:sp>
      <p:sp>
        <p:nvSpPr>
          <p:cNvPr id="3" name="Content Placeholder 2">
            <a:extLst>
              <a:ext uri="{FF2B5EF4-FFF2-40B4-BE49-F238E27FC236}">
                <a16:creationId xmlns:a16="http://schemas.microsoft.com/office/drawing/2014/main" id="{22CDDAEA-07FB-D94F-8E15-7D52D36BA3EF}"/>
              </a:ext>
            </a:extLst>
          </p:cNvPr>
          <p:cNvSpPr>
            <a:spLocks noGrp="1"/>
          </p:cNvSpPr>
          <p:nvPr>
            <p:ph idx="1"/>
          </p:nvPr>
        </p:nvSpPr>
        <p:spPr/>
        <p:txBody>
          <a:bodyPr/>
          <a:lstStyle/>
          <a:p>
            <a:pPr>
              <a:buClrTx/>
              <a:buFont typeface="Wingdings" pitchFamily="2" charset="2"/>
              <a:buChar char="Ø"/>
            </a:pPr>
            <a:r>
              <a:rPr lang="en-RS" dirty="0">
                <a:latin typeface="Gill Sans MT" panose="020B0502020104020203" pitchFamily="34" charset="77"/>
              </a:rPr>
              <a:t>Košarkaški klub Chicago Bulls se bavi sledećim aktivnostima društvene odgovornosti:</a:t>
            </a:r>
          </a:p>
          <a:p>
            <a:pPr>
              <a:buClrTx/>
              <a:buFont typeface="Wingdings" pitchFamily="2" charset="2"/>
              <a:buChar char="ü"/>
            </a:pPr>
            <a:r>
              <a:rPr lang="en-RS" dirty="0">
                <a:latin typeface="Gill Sans MT" panose="020B0502020104020203" pitchFamily="34" charset="77"/>
              </a:rPr>
              <a:t>Program “Čitaj da bi uspeo” podrazumeva da svakog oktobra košarkaši ovog kluba organizuju neki događaj namenjen mladim učenicima iz Čikaga. Ovaj program podrazumeva i da košarkaši odlaze u biblioteke, koledže, škole i omladinske klubove kako bi promovisali pismenost kao ključ uspeha u životu.</a:t>
            </a:r>
          </a:p>
          <a:p>
            <a:pPr>
              <a:buClrTx/>
              <a:buFont typeface="Wingdings" pitchFamily="2" charset="2"/>
              <a:buChar char="ü"/>
            </a:pPr>
            <a:r>
              <a:rPr lang="en-RS" dirty="0">
                <a:latin typeface="Gill Sans MT" panose="020B0502020104020203" pitchFamily="34" charset="77"/>
              </a:rPr>
              <a:t>Klub svake godine obnovi po jedan čitalački i obrazovni centar pri školama, bibliotekama, omladinskim klubovima i domovima za decu.</a:t>
            </a:r>
          </a:p>
          <a:p>
            <a:pPr>
              <a:buClrTx/>
              <a:buFont typeface="Wingdings" pitchFamily="2" charset="2"/>
              <a:buChar char="ü"/>
            </a:pPr>
            <a:r>
              <a:rPr lang="en-RS" dirty="0">
                <a:latin typeface="Gill Sans MT" panose="020B0502020104020203" pitchFamily="34" charset="77"/>
              </a:rPr>
              <a:t>U saradnji sa udruženjem Javne škole Čikaga, organizuju godišnje prolećno takmičenje “Pčelica koja piše” u kome učestvuje preko 30 škola. Pobednici se proglašavaju u poluvremenu neke utakmice koju Chicago Bulls igra. </a:t>
            </a:r>
          </a:p>
        </p:txBody>
      </p:sp>
    </p:spTree>
    <p:extLst>
      <p:ext uri="{BB962C8B-B14F-4D97-AF65-F5344CB8AC3E}">
        <p14:creationId xmlns:p14="http://schemas.microsoft.com/office/powerpoint/2010/main" val="194073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B12DC-3B9E-6E4E-9A0C-77103D5099FE}"/>
              </a:ext>
            </a:extLst>
          </p:cNvPr>
          <p:cNvSpPr>
            <a:spLocks noGrp="1"/>
          </p:cNvSpPr>
          <p:nvPr>
            <p:ph type="title"/>
          </p:nvPr>
        </p:nvSpPr>
        <p:spPr/>
        <p:txBody>
          <a:bodyPr>
            <a:noAutofit/>
          </a:bodyPr>
          <a:lstStyle/>
          <a:p>
            <a:pPr algn="ctr"/>
            <a:r>
              <a:rPr lang="sr-Latn-RS" altLang="en-RS" sz="4000" dirty="0">
                <a:solidFill>
                  <a:srgbClr val="FF0000"/>
                </a:solidFill>
                <a:latin typeface="Gill Sans MT" panose="020B0502020104020203" pitchFamily="34" charset="77"/>
              </a:rPr>
              <a:t>KORPORATIVNA DRUŠTVENA ODGOVORNOST-PRIMERI</a:t>
            </a:r>
            <a:endParaRPr lang="en-RS" sz="4000" dirty="0"/>
          </a:p>
        </p:txBody>
      </p:sp>
      <p:sp>
        <p:nvSpPr>
          <p:cNvPr id="3" name="Content Placeholder 2">
            <a:extLst>
              <a:ext uri="{FF2B5EF4-FFF2-40B4-BE49-F238E27FC236}">
                <a16:creationId xmlns:a16="http://schemas.microsoft.com/office/drawing/2014/main" id="{37B832FB-DD6C-FF44-9F34-54E10251EA61}"/>
              </a:ext>
            </a:extLst>
          </p:cNvPr>
          <p:cNvSpPr>
            <a:spLocks noGrp="1"/>
          </p:cNvSpPr>
          <p:nvPr>
            <p:ph idx="1"/>
          </p:nvPr>
        </p:nvSpPr>
        <p:spPr/>
        <p:txBody>
          <a:bodyPr/>
          <a:lstStyle/>
          <a:p>
            <a:pPr>
              <a:buClrTx/>
              <a:buFont typeface="Wingdings" pitchFamily="2" charset="2"/>
              <a:buChar char="ü"/>
            </a:pPr>
            <a:r>
              <a:rPr lang="en-RS" dirty="0">
                <a:latin typeface="Gill Sans MT" panose="020B0502020104020203" pitchFamily="34" charset="77"/>
              </a:rPr>
              <a:t>Svake godine Bulls-i daju donaciju od preko 5.000 novih knjiga lokalnim bibliotekama, školama i omladinskim centrima i klubovima.</a:t>
            </a:r>
          </a:p>
          <a:p>
            <a:pPr>
              <a:buClrTx/>
              <a:buFont typeface="Wingdings" pitchFamily="2" charset="2"/>
              <a:buChar char="ü"/>
            </a:pPr>
            <a:r>
              <a:rPr lang="en-RS" dirty="0">
                <a:latin typeface="Gill Sans MT" panose="020B0502020104020203" pitchFamily="34" charset="77"/>
              </a:rPr>
              <a:t>Bulls-i organizuju i dobrotvorne večere sa navijačima pod nazivom “FestaBulls” na kojima se prikupi i preko 150.000 dolara za dobrotvorne svrhe.</a:t>
            </a:r>
          </a:p>
          <a:p>
            <a:pPr>
              <a:buClrTx/>
              <a:buFont typeface="Wingdings" pitchFamily="2" charset="2"/>
              <a:buChar char="ü"/>
            </a:pPr>
            <a:r>
              <a:rPr lang="en-RS" dirty="0">
                <a:latin typeface="Gill Sans MT" panose="020B0502020104020203" pitchFamily="34" charset="77"/>
              </a:rPr>
              <a:t>Bob Lav, bivši igrač Chicago Bulls-a, radi na mestu direktora za odnose sa društvenom zajednicom. On putuje širom SAD i godišnje održi preko 300 prezentacija čiji cilj je da ohrabri ljude da prevaziđu svoje strahove, poroke i nedostatke. Između ostalog, Lav deli svoje lično i traumatično iskustvo vezano za mucanje koje ga je pratilo od detinjstva.</a:t>
            </a:r>
          </a:p>
          <a:p>
            <a:pPr>
              <a:buClrTx/>
              <a:buFont typeface="Wingdings" pitchFamily="2" charset="2"/>
              <a:buChar char="ü"/>
            </a:pPr>
            <a:r>
              <a:rPr lang="en-RS" dirty="0">
                <a:latin typeface="Gill Sans MT" panose="020B0502020104020203" pitchFamily="34" charset="77"/>
              </a:rPr>
              <a:t>Dobrotvorna filijala  Bulls-a “CharitaBulls” dala je 4,5 miliona dolara za izgradnju dečjeg kluba i porodičnog centra u Čikagu.</a:t>
            </a:r>
          </a:p>
        </p:txBody>
      </p:sp>
    </p:spTree>
    <p:extLst>
      <p:ext uri="{BB962C8B-B14F-4D97-AF65-F5344CB8AC3E}">
        <p14:creationId xmlns:p14="http://schemas.microsoft.com/office/powerpoint/2010/main" val="4274638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6CDF9-B3B4-C44A-86F7-BDCB9C544438}"/>
              </a:ext>
            </a:extLst>
          </p:cNvPr>
          <p:cNvSpPr>
            <a:spLocks noGrp="1"/>
          </p:cNvSpPr>
          <p:nvPr>
            <p:ph type="title"/>
          </p:nvPr>
        </p:nvSpPr>
        <p:spPr/>
        <p:txBody>
          <a:bodyPr>
            <a:noAutofit/>
          </a:bodyPr>
          <a:lstStyle/>
          <a:p>
            <a:pPr algn="ctr"/>
            <a:r>
              <a:rPr lang="sr-Latn-RS" altLang="en-RS" sz="4000" dirty="0">
                <a:solidFill>
                  <a:srgbClr val="FF0000"/>
                </a:solidFill>
                <a:latin typeface="Gill Sans MT" panose="020B0502020104020203" pitchFamily="34" charset="77"/>
              </a:rPr>
              <a:t>KORPORATIVNA DRUŠTVENA ODGOVORNOST-PRIMERI</a:t>
            </a:r>
            <a:endParaRPr lang="en-RS" sz="4000" dirty="0"/>
          </a:p>
        </p:txBody>
      </p:sp>
      <p:sp>
        <p:nvSpPr>
          <p:cNvPr id="3" name="Content Placeholder 2">
            <a:extLst>
              <a:ext uri="{FF2B5EF4-FFF2-40B4-BE49-F238E27FC236}">
                <a16:creationId xmlns:a16="http://schemas.microsoft.com/office/drawing/2014/main" id="{6C3BC71E-8748-494F-8153-0840693BF327}"/>
              </a:ext>
            </a:extLst>
          </p:cNvPr>
          <p:cNvSpPr>
            <a:spLocks noGrp="1"/>
          </p:cNvSpPr>
          <p:nvPr>
            <p:ph idx="1"/>
          </p:nvPr>
        </p:nvSpPr>
        <p:spPr/>
        <p:txBody>
          <a:bodyPr/>
          <a:lstStyle/>
          <a:p>
            <a:pPr>
              <a:buClrTx/>
              <a:buFont typeface="Wingdings" pitchFamily="2" charset="2"/>
              <a:buChar char="Ø"/>
            </a:pPr>
            <a:r>
              <a:rPr lang="en-RS" dirty="0">
                <a:latin typeface="Gill Sans MT" panose="020B0502020104020203" pitchFamily="34" charset="77"/>
              </a:rPr>
              <a:t>Nakon optužbi na račun kompanije IKEA vezanih za zloupotrebu male dece od strane njihovih dobavljača u Pakistanu, Kompanija je poslala jednog od menadžera da proveri navedene optužbe. Nakon toga Kompanija raskida ugovor sa spornim dobavljačem, u sve ugovore dodaje član u kome se zabranjuje zapošljavanje dece i angažuje konsultantsku firmu da nadgleda da li se svi snabdevači pridržavaju ugovora.</a:t>
            </a:r>
          </a:p>
          <a:p>
            <a:pPr>
              <a:buClrTx/>
              <a:buFont typeface="Wingdings" pitchFamily="2" charset="2"/>
              <a:buChar char="Ø"/>
            </a:pPr>
            <a:r>
              <a:rPr lang="en-RS" dirty="0">
                <a:latin typeface="Gill Sans MT" panose="020B0502020104020203" pitchFamily="34" charset="77"/>
              </a:rPr>
              <a:t>Nakon toga Kompanija posećuje UNICEF sa kojim radi na programima rešenja problema izrabljivanja dece.</a:t>
            </a:r>
          </a:p>
          <a:p>
            <a:pPr>
              <a:buClrTx/>
              <a:buFont typeface="Wingdings" pitchFamily="2" charset="2"/>
              <a:buChar char="Ø"/>
            </a:pPr>
            <a:r>
              <a:rPr lang="en-RS" dirty="0">
                <a:latin typeface="Gill Sans MT" panose="020B0502020104020203" pitchFamily="34" charset="77"/>
              </a:rPr>
              <a:t>Kompanija je donirala 2,5 miliona dolara koaliciji pokreta za očuvanje šuma.</a:t>
            </a:r>
          </a:p>
        </p:txBody>
      </p:sp>
    </p:spTree>
    <p:extLst>
      <p:ext uri="{BB962C8B-B14F-4D97-AF65-F5344CB8AC3E}">
        <p14:creationId xmlns:p14="http://schemas.microsoft.com/office/powerpoint/2010/main" val="2226519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999DB-5EA1-AA43-BF19-945D59129E9E}"/>
              </a:ext>
            </a:extLst>
          </p:cNvPr>
          <p:cNvSpPr>
            <a:spLocks noGrp="1"/>
          </p:cNvSpPr>
          <p:nvPr>
            <p:ph type="title"/>
          </p:nvPr>
        </p:nvSpPr>
        <p:spPr>
          <a:xfrm>
            <a:off x="1295400" y="238539"/>
            <a:ext cx="9601200" cy="1202635"/>
          </a:xfrm>
        </p:spPr>
        <p:txBody>
          <a:bodyPr>
            <a:noAutofit/>
          </a:bodyPr>
          <a:lstStyle/>
          <a:p>
            <a:pPr algn="ctr"/>
            <a:r>
              <a:rPr lang="sr-Latn-RS" altLang="en-RS" sz="4000" dirty="0">
                <a:solidFill>
                  <a:srgbClr val="FF0000"/>
                </a:solidFill>
                <a:latin typeface="Gill Sans MT" panose="020B0502020104020203" pitchFamily="34" charset="77"/>
              </a:rPr>
              <a:t>KORPORATIVNA DRUŠTVENA ODGOVORNOST-PRIMERI</a:t>
            </a:r>
            <a:endParaRPr lang="en-RS" sz="4000" dirty="0"/>
          </a:p>
        </p:txBody>
      </p:sp>
      <p:sp>
        <p:nvSpPr>
          <p:cNvPr id="3" name="Content Placeholder 2">
            <a:extLst>
              <a:ext uri="{FF2B5EF4-FFF2-40B4-BE49-F238E27FC236}">
                <a16:creationId xmlns:a16="http://schemas.microsoft.com/office/drawing/2014/main" id="{A348756A-1758-5F48-9D3A-BDAB63589674}"/>
              </a:ext>
            </a:extLst>
          </p:cNvPr>
          <p:cNvSpPr>
            <a:spLocks noGrp="1"/>
          </p:cNvSpPr>
          <p:nvPr>
            <p:ph idx="1"/>
          </p:nvPr>
        </p:nvSpPr>
        <p:spPr>
          <a:xfrm>
            <a:off x="636104" y="1441174"/>
            <a:ext cx="10913166" cy="4681329"/>
          </a:xfrm>
        </p:spPr>
        <p:txBody>
          <a:bodyPr>
            <a:normAutofit/>
          </a:bodyPr>
          <a:lstStyle/>
          <a:p>
            <a:pPr>
              <a:buClrTx/>
              <a:buFont typeface="Wingdings" pitchFamily="2" charset="2"/>
              <a:buChar char="Ø"/>
            </a:pPr>
            <a:r>
              <a:rPr lang="en-RS" dirty="0">
                <a:latin typeface="Gill Sans MT" panose="020B0502020104020203" pitchFamily="34" charset="77"/>
              </a:rPr>
              <a:t>McDonald’s je formirao nezavisno savetodavno telo za zaštitu prava životinja, koristi reciklirani materijal za ambalaže, organizuje dobrotvorni program “Ronald McDonald domovi” koji se održava na Svetski dan dece, organizuje program “Ronald McDonald zdravlje na točkovima” putem koga se pružaju besplatne medicinske i stomatološke usluge deci koja nisu pokrivena medicinskim osiguranjem i sl.</a:t>
            </a:r>
          </a:p>
          <a:p>
            <a:pPr>
              <a:buClrTx/>
              <a:buFont typeface="Wingdings" pitchFamily="2" charset="2"/>
              <a:buChar char="Ø"/>
            </a:pPr>
            <a:r>
              <a:rPr lang="en-RS" dirty="0">
                <a:latin typeface="Gill Sans MT" panose="020B0502020104020203" pitchFamily="34" charset="77"/>
              </a:rPr>
              <a:t>Kompanija Shell Oil konstantno razvija programe društvene odgovornosti, poput Obrazovne omladinske akademije (SYTA) koja radi u Čikagu, Los Anđelesu, Hjustonu i Oklandu. Ovaj program pomaže mladima da se spreme za prijemni ispit na fakultet ili za razgovor za posao i dr.</a:t>
            </a:r>
          </a:p>
          <a:p>
            <a:pPr>
              <a:buClrTx/>
              <a:buFont typeface="Wingdings" pitchFamily="2" charset="2"/>
              <a:buChar char="Ø"/>
            </a:pPr>
            <a:r>
              <a:rPr lang="sr-Latn-RS" altLang="en-RS" dirty="0">
                <a:latin typeface="Gill Sans MT" panose="020B0502020104020203" pitchFamily="34" charset="77"/>
              </a:rPr>
              <a:t>Coca Cola HBC je inicirala nekoliko akcija pomoći područjima ugroženim prirodnim nepogodama, socijalnim ustanovama, bolnicama i nevladinim organizacijama. Godinama organizuje dobrovoljno davanje krvi. Za većinu inicijativa je zadužen tim zaposlenih organizovanih u „Klub volontera“.</a:t>
            </a:r>
          </a:p>
          <a:p>
            <a:pPr>
              <a:buClrTx/>
              <a:buFont typeface="Wingdings" pitchFamily="2" charset="2"/>
              <a:buChar char="Ø"/>
            </a:pPr>
            <a:r>
              <a:rPr lang="sr-Latn-RS" altLang="en-RS" dirty="0">
                <a:latin typeface="Gill Sans MT" panose="020B0502020104020203" pitchFamily="34" charset="77"/>
              </a:rPr>
              <a:t>Lafarge BFC iz Beočina </a:t>
            </a:r>
            <a:r>
              <a:rPr lang="sr-Latn-RS" altLang="en-RS">
                <a:latin typeface="Gill Sans MT" panose="020B0502020104020203" pitchFamily="34" charset="77"/>
              </a:rPr>
              <a:t>je svojevremeno uputila </a:t>
            </a:r>
            <a:r>
              <a:rPr lang="sr-Latn-RS" altLang="en-RS" dirty="0">
                <a:latin typeface="Gill Sans MT" panose="020B0502020104020203" pitchFamily="34" charset="77"/>
              </a:rPr>
              <a:t>znatnu pomoć ugroženima od poplava u selima na desnoj obali Dunava.</a:t>
            </a:r>
          </a:p>
          <a:p>
            <a:pPr>
              <a:buClrTx/>
              <a:buFont typeface="Wingdings" pitchFamily="2" charset="2"/>
              <a:buChar char="Ø"/>
            </a:pPr>
            <a:endParaRPr lang="sr-Latn-RS" altLang="en-RS" dirty="0">
              <a:latin typeface="Gill Sans MT" panose="020B0502020104020203" pitchFamily="34" charset="77"/>
            </a:endParaRPr>
          </a:p>
          <a:p>
            <a:pPr>
              <a:buClrTx/>
              <a:buFont typeface="Wingdings" pitchFamily="2" charset="2"/>
              <a:buChar char="Ø"/>
            </a:pPr>
            <a:endParaRPr lang="en-RS" dirty="0">
              <a:latin typeface="Gill Sans MT" panose="020B0502020104020203" pitchFamily="34" charset="77"/>
            </a:endParaRPr>
          </a:p>
        </p:txBody>
      </p:sp>
    </p:spTree>
    <p:extLst>
      <p:ext uri="{BB962C8B-B14F-4D97-AF65-F5344CB8AC3E}">
        <p14:creationId xmlns:p14="http://schemas.microsoft.com/office/powerpoint/2010/main" val="148010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a:bodyPr>
          <a:lstStyle/>
          <a:p>
            <a:pPr rtl="0"/>
            <a:r>
              <a:rPr lang="en-GB" sz="5400" dirty="0">
                <a:solidFill>
                  <a:srgbClr val="FF0000"/>
                </a:solidFill>
              </a:rPr>
              <a:t>POSLOVNO KOMUNICIRANJE</a:t>
            </a:r>
          </a:p>
        </p:txBody>
      </p:sp>
      <p:sp>
        <p:nvSpPr>
          <p:cNvPr id="3" name="Subtitle 2"/>
          <p:cNvSpPr>
            <a:spLocks noGrp="1"/>
          </p:cNvSpPr>
          <p:nvPr>
            <p:ph type="subTitle" idx="1"/>
          </p:nvPr>
        </p:nvSpPr>
        <p:spPr/>
        <p:txBody>
          <a:bodyPr rtlCol="0"/>
          <a:lstStyle/>
          <a:p>
            <a:r>
              <a:rPr lang="en-GB" dirty="0" err="1">
                <a:solidFill>
                  <a:srgbClr val="FF0000"/>
                </a:solidFill>
              </a:rPr>
              <a:t>Predavači</a:t>
            </a:r>
            <a:r>
              <a:rPr lang="en-GB" dirty="0">
                <a:solidFill>
                  <a:srgbClr val="FF0000"/>
                </a:solidFill>
              </a:rPr>
              <a:t>: </a:t>
            </a:r>
            <a:r>
              <a:rPr lang="en-GB" dirty="0" err="1">
                <a:solidFill>
                  <a:srgbClr val="FF0000"/>
                </a:solidFill>
              </a:rPr>
              <a:t>mr</a:t>
            </a:r>
            <a:r>
              <a:rPr lang="en-GB" dirty="0">
                <a:solidFill>
                  <a:srgbClr val="FF0000"/>
                </a:solidFill>
              </a:rPr>
              <a:t> Milenko </a:t>
            </a:r>
            <a:r>
              <a:rPr lang="en-GB" dirty="0" err="1">
                <a:solidFill>
                  <a:srgbClr val="FF0000"/>
                </a:solidFill>
              </a:rPr>
              <a:t>Đurić</a:t>
            </a:r>
            <a:r>
              <a:rPr lang="en-GB" dirty="0">
                <a:solidFill>
                  <a:srgbClr val="FF0000"/>
                </a:solidFill>
              </a:rPr>
              <a:t> i Vladimir </a:t>
            </a:r>
            <a:r>
              <a:rPr lang="en-GB" dirty="0" err="1">
                <a:solidFill>
                  <a:srgbClr val="FF0000"/>
                </a:solidFill>
              </a:rPr>
              <a:t>Pavković</a:t>
            </a:r>
            <a:r>
              <a:rPr lang="en-GB" dirty="0">
                <a:solidFill>
                  <a:srgbClr val="FF0000"/>
                </a:solidFill>
              </a:rPr>
              <a:t>, MSc </a:t>
            </a:r>
          </a:p>
        </p:txBody>
      </p:sp>
    </p:spTree>
    <p:extLst>
      <p:ext uri="{BB962C8B-B14F-4D97-AF65-F5344CB8AC3E}">
        <p14:creationId xmlns:p14="http://schemas.microsoft.com/office/powerpoint/2010/main" val="1570670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308326_TF03031015.potx" id="{3D03E32A-101D-4991-8040-890457B668DB}" vid="{F1BB8C7C-F58A-4EC0-851B-3944A6AC187F}"/>
    </a:ext>
  </a:extLst>
</a:theme>
</file>

<file path=ppt/theme/theme2.xml><?xml version="1.0" encoding="utf-8"?>
<a:theme xmlns:a="http://schemas.openxmlformats.org/drawingml/2006/main" name="Office Theme">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Diamond Grid 16x9</Template>
  <TotalTime>484</TotalTime>
  <Words>943</Words>
  <Application>Microsoft Macintosh PowerPoint</Application>
  <PresentationFormat>Widescreen</PresentationFormat>
  <Paragraphs>52</Paragraphs>
  <Slides>11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Gill Sans MT</vt:lpstr>
      <vt:lpstr>Wingdings</vt:lpstr>
      <vt:lpstr>Diamond Grid 16x9</vt:lpstr>
      <vt:lpstr>POSLOVNO KOMUNICIRANJE</vt:lpstr>
      <vt:lpstr>KORPORATIVNA DRUŠTVENA ODGOVORNOST</vt:lpstr>
      <vt:lpstr>KORPORATIVNA DRUŠTVENA ODGOVORNOST</vt:lpstr>
      <vt:lpstr>KORPORATIVNA DRUŠTVENA ODGOVORNOST</vt:lpstr>
      <vt:lpstr>KORPORATIVNA DRUŠTVENA ODGOVORNOST</vt:lpstr>
      <vt:lpstr>KORPORATIVNA DRUŠTVENA ODGOVORNOST</vt:lpstr>
      <vt:lpstr>KORPORATIVNA DRUŠTVENA ODGOVORNOST-PRIMERI</vt:lpstr>
      <vt:lpstr>KORPORATIVNA DRUŠTVENA ODGOVORNOST-PRIMERI</vt:lpstr>
      <vt:lpstr>KORPORATIVNA DRUŠTVENA ODGOVORNOST-PRIMERI</vt:lpstr>
      <vt:lpstr>KORPORATIVNA DRUŠTVENA ODGOVORNOST-PRIMERI</vt:lpstr>
      <vt:lpstr>POSLOVNO KOMUNICIRANJE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POSLOVNO KOMUNICIRANJE</dc:title>
  <dc:creator>Vladimir Pavković</dc:creator>
  <cp:lastModifiedBy>Vladimir Pavković</cp:lastModifiedBy>
  <cp:revision>61</cp:revision>
  <dcterms:created xsi:type="dcterms:W3CDTF">2021-12-15T20:10:20Z</dcterms:created>
  <dcterms:modified xsi:type="dcterms:W3CDTF">2021-12-31T07:31:37Z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