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1" r:id="rId2"/>
    <p:sldId id="310" r:id="rId3"/>
    <p:sldId id="308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6" r:id="rId18"/>
    <p:sldId id="324" r:id="rId19"/>
    <p:sldId id="325" r:id="rId20"/>
    <p:sldId id="327" r:id="rId21"/>
    <p:sldId id="328" r:id="rId22"/>
    <p:sldId id="329" r:id="rId23"/>
    <p:sldId id="330" r:id="rId24"/>
    <p:sldId id="309" r:id="rId25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31/12/2021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31/12/2021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848F3-2B58-C94E-8051-0FA6A58B9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PROCES UPRAVLJANJA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E75EC-0946-754E-8ED0-0FEBCC028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Proces upravljanja u odnosima s javnošću podrazumeva: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Definisanje problema;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Planiranje i programiranje;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Preduzimanje akcija i komunikacija;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latin typeface="Gill Sans MT" panose="020B0502020104020203" pitchFamily="34" charset="77"/>
              </a:rPr>
              <a:t>Evaluacija programa.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58585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PROBLEMA U ODNOSIMA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7033D-6FD4-4641-9F26-CEFDBCF8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PROBLEMA U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F6BF-3856-4541-8669-0A79388EF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Definisanje problema počinje onda kada se napravi procena da je nešto pogrešno ili bi uskoro moglo postati pogrešno, ili bi moglo biti bolje.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Definisanje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problema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kao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obaveštajna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funkcija</a:t>
            </a:r>
            <a:r>
              <a:rPr lang="en-GB" altLang="en-RS" dirty="0">
                <a:latin typeface="Gill Sans MT" panose="020B0502020104020203" pitchFamily="34" charset="77"/>
              </a:rPr>
              <a:t> OSJ, </a:t>
            </a:r>
            <a:r>
              <a:rPr lang="en-GB" altLang="en-RS" dirty="0" err="1">
                <a:latin typeface="Gill Sans MT" panose="020B0502020104020203" pitchFamily="34" charset="77"/>
              </a:rPr>
              <a:t>podrazumeva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ispitivanje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praćenje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znanja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mišljenja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stavova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ponašanja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svih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onih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direktno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vezani</a:t>
            </a:r>
            <a:r>
              <a:rPr lang="en-GB" altLang="en-RS" dirty="0">
                <a:latin typeface="Gill Sans MT" panose="020B0502020104020203" pitchFamily="34" charset="77"/>
              </a:rPr>
              <a:t> za </a:t>
            </a:r>
            <a:r>
              <a:rPr lang="en-GB" altLang="en-RS" dirty="0" err="1">
                <a:latin typeface="Gill Sans MT" panose="020B0502020104020203" pitchFamily="34" charset="77"/>
              </a:rPr>
              <a:t>poslovanje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organizacije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Ovaj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korak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predstavlja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osnov</a:t>
            </a:r>
            <a:r>
              <a:rPr lang="en-GB" altLang="en-RS" dirty="0">
                <a:latin typeface="Gill Sans MT" panose="020B0502020104020203" pitchFamily="34" charset="77"/>
              </a:rPr>
              <a:t> za </a:t>
            </a:r>
            <a:r>
              <a:rPr lang="en-GB" altLang="en-RS" dirty="0" err="1">
                <a:latin typeface="Gill Sans MT" panose="020B0502020104020203" pitchFamily="34" charset="77"/>
              </a:rPr>
              <a:t>sve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naredne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pri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čemu</a:t>
            </a:r>
            <a:r>
              <a:rPr lang="en-GB" altLang="en-RS" dirty="0">
                <a:latin typeface="Gill Sans MT" panose="020B0502020104020203" pitchFamily="34" charset="77"/>
              </a:rPr>
              <a:t> se u </a:t>
            </a:r>
            <a:r>
              <a:rPr lang="en-GB" altLang="en-RS" dirty="0" err="1">
                <a:latin typeface="Gill Sans MT" panose="020B0502020104020203" pitchFamily="34" charset="77"/>
              </a:rPr>
              <a:t>okviru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njega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dobija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odgovor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pitanje</a:t>
            </a:r>
            <a:r>
              <a:rPr lang="en-GB" altLang="en-RS" dirty="0">
                <a:latin typeface="Gill Sans MT" panose="020B0502020104020203" pitchFamily="34" charset="77"/>
              </a:rPr>
              <a:t>: </a:t>
            </a:r>
            <a:r>
              <a:rPr lang="en-GB" altLang="en-RS" dirty="0" err="1">
                <a:latin typeface="Gill Sans MT" panose="020B0502020104020203" pitchFamily="34" charset="77"/>
              </a:rPr>
              <a:t>Šta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dešava</a:t>
            </a:r>
            <a:r>
              <a:rPr lang="en-GB" altLang="en-RS" dirty="0">
                <a:latin typeface="Gill Sans MT" panose="020B0502020104020203" pitchFamily="34" charset="77"/>
              </a:rPr>
              <a:t>?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5505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05F74-2BCA-714C-BF2E-E965666A0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PROBLEMA U OSJ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CFA31-4425-DE45-91F6-631062549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U </a:t>
            </a:r>
            <a:r>
              <a:rPr lang="en-GB" altLang="en-RS" dirty="0" err="1">
                <a:latin typeface="Gill Sans MT" panose="020B0502020104020203" pitchFamily="34" charset="77"/>
              </a:rPr>
              <a:t>zatvorenim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sistemima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odnosi</a:t>
            </a:r>
            <a:r>
              <a:rPr lang="en-GB" altLang="en-RS" dirty="0">
                <a:latin typeface="Gill Sans MT" panose="020B0502020104020203" pitchFamily="34" charset="77"/>
              </a:rPr>
              <a:t> s </a:t>
            </a:r>
            <a:r>
              <a:rPr lang="en-GB" altLang="en-RS" dirty="0" err="1">
                <a:latin typeface="Gill Sans MT" panose="020B0502020104020203" pitchFamily="34" charset="77"/>
              </a:rPr>
              <a:t>javnošću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pretvaraju</a:t>
            </a:r>
            <a:r>
              <a:rPr lang="en-GB" altLang="en-RS" dirty="0">
                <a:latin typeface="Gill Sans MT" panose="020B0502020104020203" pitchFamily="34" charset="77"/>
              </a:rPr>
              <a:t> u “</a:t>
            </a:r>
            <a:r>
              <a:rPr lang="en-GB" altLang="en-RS" dirty="0" err="1">
                <a:latin typeface="Gill Sans MT" panose="020B0502020104020203" pitchFamily="34" charset="77"/>
              </a:rPr>
              <a:t>gašenje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požara</a:t>
            </a:r>
            <a:r>
              <a:rPr lang="en-GB" altLang="en-RS" dirty="0">
                <a:latin typeface="Gill Sans MT" panose="020B0502020104020203" pitchFamily="34" charset="77"/>
              </a:rPr>
              <a:t>” </a:t>
            </a:r>
            <a:r>
              <a:rPr lang="en-GB" altLang="en-RS" dirty="0" err="1">
                <a:latin typeface="Gill Sans MT" panose="020B0502020104020203" pitchFamily="34" charset="77"/>
              </a:rPr>
              <a:t>umesto</a:t>
            </a:r>
            <a:r>
              <a:rPr lang="en-GB" altLang="en-RS" dirty="0">
                <a:latin typeface="Gill Sans MT" panose="020B0502020104020203" pitchFamily="34" charset="77"/>
              </a:rPr>
              <a:t> da </a:t>
            </a:r>
            <a:r>
              <a:rPr lang="en-GB" altLang="en-RS" dirty="0" err="1">
                <a:latin typeface="Gill Sans MT" panose="020B0502020104020203" pitchFamily="34" charset="77"/>
              </a:rPr>
              <a:t>služe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prevenciji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Primetni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brojni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slučajevi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kada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kompanije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izdvajaju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milione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dolara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kako</a:t>
            </a:r>
            <a:r>
              <a:rPr lang="en-GB" altLang="en-RS" dirty="0">
                <a:latin typeface="Gill Sans MT" panose="020B0502020104020203" pitchFamily="34" charset="77"/>
              </a:rPr>
              <a:t> bi </a:t>
            </a:r>
            <a:r>
              <a:rPr lang="en-GB" altLang="en-RS" dirty="0" err="1">
                <a:latin typeface="Gill Sans MT" panose="020B0502020104020203" pitchFamily="34" charset="77"/>
              </a:rPr>
              <a:t>zakupile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oglasni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prostor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vreme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kako</a:t>
            </a:r>
            <a:r>
              <a:rPr lang="en-GB" altLang="en-RS" dirty="0">
                <a:latin typeface="Gill Sans MT" panose="020B0502020104020203" pitchFamily="34" charset="77"/>
              </a:rPr>
              <a:t> bi se </a:t>
            </a:r>
            <a:r>
              <a:rPr lang="en-GB" altLang="en-RS" dirty="0" err="1">
                <a:latin typeface="Gill Sans MT" panose="020B0502020104020203" pitchFamily="34" charset="77"/>
              </a:rPr>
              <a:t>izvinile</a:t>
            </a:r>
            <a:r>
              <a:rPr lang="en-GB" altLang="en-RS" dirty="0">
                <a:latin typeface="Gill Sans MT" panose="020B0502020104020203" pitchFamily="34" charset="77"/>
              </a:rPr>
              <a:t> za </a:t>
            </a:r>
            <a:r>
              <a:rPr lang="en-GB" altLang="en-RS" dirty="0" err="1">
                <a:latin typeface="Gill Sans MT" panose="020B0502020104020203" pitchFamily="34" charset="77"/>
              </a:rPr>
              <a:t>učinjene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poteze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najavile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korektivne</a:t>
            </a:r>
            <a:r>
              <a:rPr lang="en-GB" altLang="en-RS" dirty="0">
                <a:latin typeface="Gill Sans MT" panose="020B0502020104020203" pitchFamily="34" charset="77"/>
              </a:rPr>
              <a:t> mere.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Zbog</a:t>
            </a:r>
            <a:r>
              <a:rPr lang="en-GB" altLang="en-RS" dirty="0">
                <a:latin typeface="Gill Sans MT" panose="020B0502020104020203" pitchFamily="34" charset="77"/>
              </a:rPr>
              <a:t> toga se </a:t>
            </a:r>
            <a:r>
              <a:rPr lang="en-GB" altLang="en-RS" dirty="0" err="1">
                <a:latin typeface="Gill Sans MT" panose="020B0502020104020203" pitchFamily="34" charset="77"/>
              </a:rPr>
              <a:t>pristupa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otvorenom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modelu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odnosa</a:t>
            </a:r>
            <a:r>
              <a:rPr lang="en-GB" altLang="en-RS" dirty="0">
                <a:latin typeface="Gill Sans MT" panose="020B0502020104020203" pitchFamily="34" charset="77"/>
              </a:rPr>
              <a:t> s </a:t>
            </a:r>
            <a:r>
              <a:rPr lang="en-GB" altLang="en-RS" dirty="0" err="1">
                <a:latin typeface="Gill Sans MT" panose="020B0502020104020203" pitchFamily="34" charset="77"/>
              </a:rPr>
              <a:t>javnošću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dok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definisanje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problema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sastavni</a:t>
            </a:r>
            <a:r>
              <a:rPr lang="en-GB" altLang="en-RS" dirty="0">
                <a:latin typeface="Gill Sans MT" panose="020B0502020104020203" pitchFamily="34" charset="77"/>
              </a:rPr>
              <a:t> deo </a:t>
            </a:r>
            <a:r>
              <a:rPr lang="en-GB" altLang="en-RS" dirty="0" err="1">
                <a:latin typeface="Gill Sans MT" panose="020B0502020104020203" pitchFamily="34" charset="77"/>
              </a:rPr>
              <a:t>ovog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pristupa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07802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27EB8-9F65-804A-B5FE-1F24F247B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alt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POSTAVLJANJE PROBLEMA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3330D-19BC-B447-A46E-60EBFA7C2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Postavljanje problema podrazumeva kratak opis trenutne situacije kroz merljive parametre, uz odgovore na sledeća pitanja: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Šta je uzrok zabrinutosti?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Gde leži problem?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Kada nastaje problem?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Ko je uključen ili pogođen?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Kako su oni uključeni ili pogođeni?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Zašto je to bitno za organizaciju i njene javnosti?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56774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D965C-9BDF-6243-9BF5-9E00BFECC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alt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ANALIZA SITUACIJE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D9217-D397-3940-B90E-709CDF30E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Analiza situacije predstavlja skup svega što znamo o toj situaciji, njenom istorijatu, silama koje na nju deluju, kako unutar, tako i izvan organizacije.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Analiza situacije se fokusira na dve ključne oblasti: unutrašnje i spoljašnje faktore.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Što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bolje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poznaju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ciljne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javnosti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utoliko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lakše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određuje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informacije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potrebne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način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će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biti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korišćene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osnovu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kojih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stručnjaci</a:t>
            </a:r>
            <a:r>
              <a:rPr lang="en-GB" altLang="en-RS" dirty="0">
                <a:latin typeface="Gill Sans MT" panose="020B0502020104020203" pitchFamily="34" charset="77"/>
              </a:rPr>
              <a:t> za OSJ </a:t>
            </a:r>
            <a:r>
              <a:rPr lang="en-GB" altLang="en-RS" dirty="0" err="1">
                <a:latin typeface="Gill Sans MT" panose="020B0502020104020203" pitchFamily="34" charset="77"/>
              </a:rPr>
              <a:t>lakše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kreiraju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adekvatnog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sadržaja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biraju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kanale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komunikacija</a:t>
            </a:r>
            <a:r>
              <a:rPr lang="en-GB" altLang="en-RS" dirty="0">
                <a:latin typeface="Gill Sans MT" panose="020B0502020104020203" pitchFamily="34" charset="77"/>
              </a:rPr>
              <a:t>. </a:t>
            </a:r>
          </a:p>
          <a:p>
            <a:pPr>
              <a:buFont typeface="Wingdings" pitchFamily="2" charset="2"/>
              <a:buChar char="Ø"/>
            </a:pPr>
            <a:endParaRPr lang="sr-Latn-RS" altLang="en-RS" dirty="0">
              <a:solidFill>
                <a:srgbClr val="000000"/>
              </a:solidFill>
              <a:latin typeface="Gill Sans MT" panose="020B0502020104020203" pitchFamily="34" charset="77"/>
              <a:cs typeface="Arial" panose="020B0604020202020204" pitchFamily="34" charset="0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5175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6B402-1814-944A-AB91-A07F2958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SWOT ANALIZA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A43BD-D3BB-5F40-8B4C-0907FF3D4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Strength (snaga)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Weakness</a:t>
            </a: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 (slabost)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Oportunity</a:t>
            </a: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 (mogućnost)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Threat</a:t>
            </a: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 (pretnja)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0004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30F34-2363-CB45-97DA-87721A326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PEST ANALIZA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B18E1-B99A-744D-9618-51A70BBF3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Politički faktori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Ekonomski faktori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Socio</a:t>
            </a: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-kulturološki faktori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Tehničko-tehnološki faktori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98660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PLANIRANJE I PROGRAMIRANJE U ODNOSIMA S JAVNOŠĆU</a:t>
            </a:r>
          </a:p>
        </p:txBody>
      </p:sp>
    </p:spTree>
    <p:extLst>
      <p:ext uri="{BB962C8B-B14F-4D97-AF65-F5344CB8AC3E}">
        <p14:creationId xmlns:p14="http://schemas.microsoft.com/office/powerpoint/2010/main" val="23217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1FF4E-229D-6045-983B-9A8279ABD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PLANIRANJE I PROGRAMIRANJE U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2EBA2-148A-E246-BA17-B1464C23D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Pošto se </a:t>
            </a:r>
            <a:r>
              <a:rPr lang="en-GB" altLang="en-RS" dirty="0" err="1">
                <a:latin typeface="Gill Sans MT" panose="020B0502020104020203" pitchFamily="34" charset="77"/>
              </a:rPr>
              <a:t>putem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istraživanja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analiza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definiše</a:t>
            </a:r>
            <a:r>
              <a:rPr lang="en-GB" altLang="en-RS" dirty="0">
                <a:latin typeface="Gill Sans MT" panose="020B0502020104020203" pitchFamily="34" charset="77"/>
              </a:rPr>
              <a:t> problem u </a:t>
            </a:r>
            <a:r>
              <a:rPr lang="en-GB" altLang="en-RS" dirty="0" err="1">
                <a:latin typeface="Gill Sans MT" panose="020B0502020104020203" pitchFamily="34" charset="77"/>
              </a:rPr>
              <a:t>odnosima</a:t>
            </a:r>
            <a:r>
              <a:rPr lang="en-GB" altLang="en-RS" dirty="0">
                <a:latin typeface="Gill Sans MT" panose="020B0502020104020203" pitchFamily="34" charset="77"/>
              </a:rPr>
              <a:t> s </a:t>
            </a:r>
            <a:r>
              <a:rPr lang="en-GB" altLang="en-RS" dirty="0" err="1">
                <a:latin typeface="Gill Sans MT" panose="020B0502020104020203" pitchFamily="34" charset="77"/>
              </a:rPr>
              <a:t>javnošću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ili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mogućnost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njegovog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nastanka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stručnjaci</a:t>
            </a:r>
            <a:r>
              <a:rPr lang="en-GB" altLang="en-RS" dirty="0">
                <a:latin typeface="Gill Sans MT" panose="020B0502020104020203" pitchFamily="34" charset="77"/>
              </a:rPr>
              <a:t> za OSJ </a:t>
            </a:r>
            <a:r>
              <a:rPr lang="en-GB" altLang="en-RS" dirty="0" err="1">
                <a:latin typeface="Gill Sans MT" panose="020B0502020104020203" pitchFamily="34" charset="77"/>
              </a:rPr>
              <a:t>moraju</a:t>
            </a:r>
            <a:r>
              <a:rPr lang="en-GB" altLang="en-RS" dirty="0">
                <a:latin typeface="Gill Sans MT" panose="020B0502020104020203" pitchFamily="34" charset="77"/>
              </a:rPr>
              <a:t> da </a:t>
            </a:r>
            <a:r>
              <a:rPr lang="en-GB" altLang="en-RS" dirty="0" err="1">
                <a:latin typeface="Gill Sans MT" panose="020B0502020104020203" pitchFamily="34" charset="77"/>
              </a:rPr>
              <a:t>smisle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strategiju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kako</a:t>
            </a:r>
            <a:r>
              <a:rPr lang="en-GB" altLang="en-RS" dirty="0">
                <a:latin typeface="Gill Sans MT" panose="020B0502020104020203" pitchFamily="34" charset="77"/>
              </a:rPr>
              <a:t> da </a:t>
            </a:r>
            <a:r>
              <a:rPr lang="en-GB" altLang="en-RS" dirty="0" err="1">
                <a:latin typeface="Gill Sans MT" panose="020B0502020104020203" pitchFamily="34" charset="77"/>
              </a:rPr>
              <a:t>izađu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kraj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problemom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ili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kako</a:t>
            </a:r>
            <a:r>
              <a:rPr lang="en-GB" altLang="en-RS" dirty="0">
                <a:latin typeface="Gill Sans MT" panose="020B0502020104020203" pitchFamily="34" charset="77"/>
              </a:rPr>
              <a:t> da </a:t>
            </a:r>
            <a:r>
              <a:rPr lang="en-GB" altLang="en-RS" dirty="0" err="1">
                <a:latin typeface="Gill Sans MT" panose="020B0502020104020203" pitchFamily="34" charset="77"/>
              </a:rPr>
              <a:t>iskoriste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mogućnosti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ako</a:t>
            </a:r>
            <a:r>
              <a:rPr lang="en-GB" altLang="en-RS" dirty="0">
                <a:latin typeface="Gill Sans MT" panose="020B0502020104020203" pitchFamily="34" charset="77"/>
              </a:rPr>
              <a:t> se on </a:t>
            </a:r>
            <a:r>
              <a:rPr lang="en-GB" altLang="en-RS" dirty="0" err="1">
                <a:latin typeface="Gill Sans MT" panose="020B0502020104020203" pitchFamily="34" charset="77"/>
              </a:rPr>
              <a:t>pojavi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Planiranje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programiranje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podrazumeva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upravo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donošenje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strateških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odluka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koje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odnose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to </a:t>
            </a:r>
            <a:r>
              <a:rPr lang="en-GB" altLang="en-RS" dirty="0" err="1">
                <a:latin typeface="Gill Sans MT" panose="020B0502020104020203" pitchFamily="34" charset="77"/>
              </a:rPr>
              <a:t>šta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kojim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redom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će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raditi</a:t>
            </a:r>
            <a:r>
              <a:rPr lang="en-GB" altLang="en-RS" dirty="0">
                <a:latin typeface="Gill Sans MT" panose="020B0502020104020203" pitchFamily="34" charset="77"/>
              </a:rPr>
              <a:t>. 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11553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F06BF-913F-2848-9B5F-490F2330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STRATEGIJE I TAKTIKE U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F456B-0A03-5F41-9446-B2A216C8C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altLang="en-RS" dirty="0">
                <a:latin typeface="Gill Sans MT" panose="020B0502020104020203" pitchFamily="34" charset="77"/>
              </a:rPr>
              <a:t>U praksi OSJ strategija se odnosi na opšti koncept, prilaz namenjen postizanju nekog cilja.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altLang="en-RS" dirty="0">
                <a:solidFill>
                  <a:srgbClr val="000000"/>
                </a:solidFill>
                <a:latin typeface="Gill Sans MT" panose="020B0502020104020203" pitchFamily="34" charset="77"/>
                <a:cs typeface="Arial" panose="020B0604020202020204" pitchFamily="34" charset="0"/>
              </a:rPr>
              <a:t>Taktika se odnosi na operativni nivo: aktuelne događaje, medije, metode koji se koriste za sprovođenje taktike.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en-GB" dirty="0">
                <a:latin typeface="Gill Sans MT" panose="020B0502020104020203" pitchFamily="34" charset="77"/>
              </a:rPr>
              <a:t>U </a:t>
            </a:r>
            <a:r>
              <a:rPr lang="en-GB" dirty="0" err="1">
                <a:latin typeface="Gill Sans MT" panose="020B0502020104020203" pitchFamily="34" charset="77"/>
              </a:rPr>
              <a:t>ovoj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fazi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strateškog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upravljanja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važno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postaviti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opšti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programa</a:t>
            </a:r>
            <a:r>
              <a:rPr lang="en-GB" dirty="0">
                <a:latin typeface="Gill Sans MT" panose="020B0502020104020203" pitchFamily="34" charset="77"/>
              </a:rPr>
              <a:t> (</a:t>
            </a:r>
            <a:r>
              <a:rPr lang="en-GB" dirty="0" err="1">
                <a:latin typeface="Gill Sans MT" panose="020B0502020104020203" pitchFamily="34" charset="77"/>
              </a:rPr>
              <a:t>koje</a:t>
            </a:r>
            <a:r>
              <a:rPr lang="en-GB" dirty="0">
                <a:latin typeface="Gill Sans MT" panose="020B0502020104020203" pitchFamily="34" charset="77"/>
              </a:rPr>
              <a:t> je </a:t>
            </a:r>
            <a:r>
              <a:rPr lang="en-GB" dirty="0" err="1">
                <a:latin typeface="Gill Sans MT" panose="020B0502020104020203" pitchFamily="34" charset="77"/>
              </a:rPr>
              <a:t>željeno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rešenje</a:t>
            </a:r>
            <a:r>
              <a:rPr lang="en-GB" dirty="0">
                <a:latin typeface="Gill Sans MT" panose="020B0502020104020203" pitchFamily="34" charset="77"/>
              </a:rPr>
              <a:t>), </a:t>
            </a:r>
            <a:r>
              <a:rPr lang="en-GB" dirty="0" err="1">
                <a:latin typeface="Gill Sans MT" panose="020B0502020104020203" pitchFamily="34" charset="77"/>
              </a:rPr>
              <a:t>ustanoviti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grupe</a:t>
            </a:r>
            <a:r>
              <a:rPr lang="en-GB" dirty="0">
                <a:latin typeface="Gill Sans MT" panose="020B0502020104020203" pitchFamily="34" charset="77"/>
              </a:rPr>
              <a:t> (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koga</a:t>
            </a:r>
            <a:r>
              <a:rPr lang="en-GB" dirty="0">
                <a:latin typeface="Gill Sans MT" panose="020B0502020104020203" pitchFamily="34" charset="77"/>
              </a:rPr>
              <a:t> program </a:t>
            </a:r>
            <a:r>
              <a:rPr lang="en-GB" dirty="0" err="1">
                <a:latin typeface="Gill Sans MT" panose="020B0502020104020203" pitchFamily="34" charset="77"/>
              </a:rPr>
              <a:t>treba</a:t>
            </a:r>
            <a:r>
              <a:rPr lang="en-GB" dirty="0">
                <a:latin typeface="Gill Sans MT" panose="020B0502020104020203" pitchFamily="34" charset="77"/>
              </a:rPr>
              <a:t> da se </a:t>
            </a:r>
            <a:r>
              <a:rPr lang="en-GB" dirty="0" err="1">
                <a:latin typeface="Gill Sans MT" panose="020B0502020104020203" pitchFamily="34" charset="77"/>
              </a:rPr>
              <a:t>odnosi</a:t>
            </a:r>
            <a:r>
              <a:rPr lang="en-GB" dirty="0">
                <a:latin typeface="Gill Sans MT" panose="020B0502020104020203" pitchFamily="34" charset="77"/>
              </a:rPr>
              <a:t>) i </a:t>
            </a:r>
            <a:r>
              <a:rPr lang="en-GB" dirty="0" err="1">
                <a:latin typeface="Gill Sans MT" panose="020B0502020104020203" pitchFamily="34" charset="77"/>
              </a:rPr>
              <a:t>posebne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ciljeve</a:t>
            </a:r>
            <a:r>
              <a:rPr lang="en-GB" dirty="0">
                <a:latin typeface="Gill Sans MT" panose="020B0502020104020203" pitchFamily="34" charset="77"/>
              </a:rPr>
              <a:t> (</a:t>
            </a:r>
            <a:r>
              <a:rPr lang="en-GB" dirty="0" err="1">
                <a:latin typeface="Gill Sans MT" panose="020B0502020104020203" pitchFamily="34" charset="77"/>
              </a:rPr>
              <a:t>šta</a:t>
            </a:r>
            <a:r>
              <a:rPr lang="en-GB" dirty="0">
                <a:latin typeface="Gill Sans MT" panose="020B0502020104020203" pitchFamily="34" charset="77"/>
              </a:rPr>
              <a:t> mora da se </a:t>
            </a:r>
            <a:r>
              <a:rPr lang="en-GB" dirty="0" err="1">
                <a:latin typeface="Gill Sans MT" panose="020B0502020104020203" pitchFamily="34" charset="77"/>
              </a:rPr>
              <a:t>postigne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kod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svake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javnosti</a:t>
            </a:r>
            <a:r>
              <a:rPr lang="en-GB" dirty="0">
                <a:latin typeface="Gill Sans MT" panose="020B0502020104020203" pitchFamily="34" charset="77"/>
              </a:rPr>
              <a:t> da bi se </a:t>
            </a:r>
            <a:r>
              <a:rPr lang="en-GB" dirty="0" err="1">
                <a:latin typeface="Gill Sans MT" panose="020B0502020104020203" pitchFamily="34" charset="77"/>
              </a:rPr>
              <a:t>ostvario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programski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</a:t>
            </a:r>
            <a:r>
              <a:rPr lang="en-GB" dirty="0">
                <a:latin typeface="Gill Sans MT" panose="020B0502020104020203" pitchFamily="34" charset="77"/>
              </a:rPr>
              <a:t>).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71386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DE749-DBA7-C24E-9B50-5F6367C5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STRATEGIJE I TAKTIKE U OSJ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3F8E9-8C50-F642-BE6B-8E3847452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Organizacija je okarakterisana kao zaostala (problem).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latin typeface="Gill Sans MT" panose="020B0502020104020203" pitchFamily="34" charset="77"/>
              </a:rPr>
              <a:t>Repozicionirati</a:t>
            </a:r>
            <a:r>
              <a:rPr lang="sr-Latn-RS" altLang="en-RS" dirty="0">
                <a:latin typeface="Gill Sans MT" panose="020B0502020104020203" pitchFamily="34" charset="77"/>
              </a:rPr>
              <a:t> organizaciju kao inovativnu (strateški nivo).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Promovisati inovirane i modifikovane proizvode (taktički nivo).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90698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7EE4E-7E23-DC42-A32C-5B12A9495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STRATEGIJE I TAKTIKE U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210EE-035F-4D4F-9CE6-DF797B0EB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Organizacija je okarakterisana da ne doprinosi opštim interesima društva (problem).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latin typeface="Gill Sans MT" panose="020B0502020104020203" pitchFamily="34" charset="77"/>
              </a:rPr>
              <a:t>Pozicionirati</a:t>
            </a:r>
            <a:r>
              <a:rPr lang="sr-Latn-RS" altLang="en-RS" dirty="0">
                <a:latin typeface="Gill Sans MT" panose="020B0502020104020203" pitchFamily="34" charset="77"/>
              </a:rPr>
              <a:t> organizaciju kao onu koja će preuzeti javnu odgovornost (strateški nivo).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Kreirati akcije za zaštitu okoline (taktički nivo).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46277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PREDUZIMANJE AKCIJA I KOMUNICIRANJE U ODNOSIMA S JAVNOŠĆU</a:t>
            </a:r>
          </a:p>
        </p:txBody>
      </p:sp>
    </p:spTree>
    <p:extLst>
      <p:ext uri="{BB962C8B-B14F-4D97-AF65-F5344CB8AC3E}">
        <p14:creationId xmlns:p14="http://schemas.microsoft.com/office/powerpoint/2010/main" val="347198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F2BB4-2A35-EE45-BC32-E63C3F5D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</a:rPr>
              <a:t>PREDUZIMANJE AKCIJA I KOMUNICIRANJE U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0B183-374D-0146-B3B1-5206C4C35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Treća </a:t>
            </a:r>
            <a:r>
              <a:rPr lang="en-GB" altLang="en-RS" dirty="0" err="1">
                <a:latin typeface="Gill Sans MT" panose="020B0502020104020203" pitchFamily="34" charset="77"/>
              </a:rPr>
              <a:t>faza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procesu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upravljanja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implementacija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programa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Preduzimanje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akcija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komuniciranje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korak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podrazumeva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primenu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programa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komunikaciju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kako</a:t>
            </a:r>
            <a:r>
              <a:rPr lang="en-GB" altLang="en-RS" dirty="0">
                <a:latin typeface="Gill Sans MT" panose="020B0502020104020203" pitchFamily="34" charset="77"/>
              </a:rPr>
              <a:t> bi se </a:t>
            </a:r>
            <a:r>
              <a:rPr lang="en-GB" altLang="en-RS" dirty="0" err="1">
                <a:latin typeface="Gill Sans MT" panose="020B0502020104020203" pitchFamily="34" charset="77"/>
              </a:rPr>
              <a:t>postigli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ciljevi</a:t>
            </a:r>
            <a:r>
              <a:rPr lang="en-GB" altLang="en-RS" dirty="0">
                <a:latin typeface="Gill Sans MT" panose="020B0502020104020203" pitchFamily="34" charset="77"/>
              </a:rPr>
              <a:t> za </a:t>
            </a:r>
            <a:r>
              <a:rPr lang="en-GB" altLang="en-RS" dirty="0" err="1">
                <a:latin typeface="Gill Sans MT" panose="020B0502020104020203" pitchFamily="34" charset="77"/>
              </a:rPr>
              <a:t>svaku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specifičnu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javnost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U </a:t>
            </a:r>
            <a:r>
              <a:rPr lang="en-GB" altLang="en-RS" dirty="0" err="1">
                <a:latin typeface="Gill Sans MT" panose="020B0502020104020203" pitchFamily="34" charset="77"/>
              </a:rPr>
              <a:t>ovom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koraku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dobija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odgovor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pitanje</a:t>
            </a:r>
            <a:r>
              <a:rPr lang="en-GB" altLang="en-RS" dirty="0">
                <a:latin typeface="Gill Sans MT" panose="020B0502020104020203" pitchFamily="34" charset="77"/>
              </a:rPr>
              <a:t>: Ko </a:t>
            </a:r>
            <a:r>
              <a:rPr lang="en-GB" altLang="en-RS" dirty="0" err="1">
                <a:latin typeface="Gill Sans MT" panose="020B0502020104020203" pitchFamily="34" charset="77"/>
              </a:rPr>
              <a:t>treba</a:t>
            </a:r>
            <a:r>
              <a:rPr lang="en-GB" altLang="en-RS" dirty="0">
                <a:latin typeface="Gill Sans MT" panose="020B0502020104020203" pitchFamily="34" charset="77"/>
              </a:rPr>
              <a:t> to da </a:t>
            </a:r>
            <a:r>
              <a:rPr lang="en-GB" altLang="en-RS" dirty="0" err="1">
                <a:latin typeface="Gill Sans MT" panose="020B0502020104020203" pitchFamily="34" charset="77"/>
              </a:rPr>
              <a:t>uradi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kaže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kada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gde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način</a:t>
            </a:r>
            <a:r>
              <a:rPr lang="en-GB" altLang="en-RS" dirty="0">
                <a:latin typeface="Gill Sans MT" panose="020B0502020104020203" pitchFamily="34" charset="77"/>
              </a:rPr>
              <a:t>?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Odnosi</a:t>
            </a:r>
            <a:r>
              <a:rPr lang="en-GB" altLang="en-RS" dirty="0">
                <a:latin typeface="Gill Sans MT" panose="020B0502020104020203" pitchFamily="34" charset="77"/>
              </a:rPr>
              <a:t> s </a:t>
            </a:r>
            <a:r>
              <a:rPr lang="en-GB" altLang="en-RS" dirty="0" err="1">
                <a:latin typeface="Gill Sans MT" panose="020B0502020104020203" pitchFamily="34" charset="77"/>
              </a:rPr>
              <a:t>javnošću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vremenom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toliko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razvili</a:t>
            </a:r>
            <a:r>
              <a:rPr lang="en-GB" altLang="en-RS" dirty="0">
                <a:latin typeface="Gill Sans MT" panose="020B0502020104020203" pitchFamily="34" charset="77"/>
              </a:rPr>
              <a:t>, da ne </a:t>
            </a:r>
            <a:r>
              <a:rPr lang="en-GB" altLang="en-RS" dirty="0" err="1">
                <a:latin typeface="Gill Sans MT" panose="020B0502020104020203" pitchFamily="34" charset="77"/>
              </a:rPr>
              <a:t>samo</a:t>
            </a:r>
            <a:r>
              <a:rPr lang="en-GB" altLang="en-RS" dirty="0">
                <a:latin typeface="Gill Sans MT" panose="020B0502020104020203" pitchFamily="34" charset="77"/>
              </a:rPr>
              <a:t> da </a:t>
            </a:r>
            <a:r>
              <a:rPr lang="en-GB" altLang="en-RS" dirty="0" err="1">
                <a:latin typeface="Gill Sans MT" panose="020B0502020104020203" pitchFamily="34" charset="77"/>
              </a:rPr>
              <a:t>pomažu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organizacijama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šta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će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reći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već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šta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će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uraditi</a:t>
            </a:r>
            <a:r>
              <a:rPr lang="en-GB" altLang="en-RS" dirty="0">
                <a:latin typeface="Gill Sans MT" panose="020B0502020104020203" pitchFamily="34" charset="77"/>
              </a:rPr>
              <a:t>. 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61520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F23E3-B3A9-AD4F-82BD-C1FAD2B88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RS" alt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KOMUNIKACIONA STRATEGIJA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AFB3C-6349-6D4A-960B-C8856061A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Uz </a:t>
            </a:r>
            <a:r>
              <a:rPr lang="en-GB" altLang="en-RS" dirty="0" err="1">
                <a:latin typeface="Gill Sans MT" panose="020B0502020104020203" pitchFamily="34" charset="77"/>
              </a:rPr>
              <a:t>svaku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akcionu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strategiju</a:t>
            </a:r>
            <a:r>
              <a:rPr lang="en-GB" altLang="en-RS" dirty="0">
                <a:latin typeface="Gill Sans MT" panose="020B0502020104020203" pitchFamily="34" charset="77"/>
              </a:rPr>
              <a:t> ide i </a:t>
            </a:r>
            <a:r>
              <a:rPr lang="en-GB" altLang="en-RS" dirty="0" err="1">
                <a:latin typeface="Gill Sans MT" panose="020B0502020104020203" pitchFamily="34" charset="77"/>
              </a:rPr>
              <a:t>komunikaciona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strategije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koja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potpomaže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Prvi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princip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komunikacione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strategije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poznavanje</a:t>
            </a:r>
            <a:r>
              <a:rPr lang="en-GB" altLang="en-RS" dirty="0">
                <a:latin typeface="Gill Sans MT" panose="020B0502020104020203" pitchFamily="34" charset="77"/>
              </a:rPr>
              <a:t>, do </a:t>
            </a:r>
            <a:r>
              <a:rPr lang="en-GB" altLang="en-RS" dirty="0" err="1">
                <a:latin typeface="Gill Sans MT" panose="020B0502020104020203" pitchFamily="34" charset="77"/>
              </a:rPr>
              <a:t>detalja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stavova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ciljnih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javnosti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problematične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situacije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U </a:t>
            </a:r>
            <a:r>
              <a:rPr lang="en-GB" altLang="en-RS" dirty="0" err="1">
                <a:latin typeface="Gill Sans MT" panose="020B0502020104020203" pitchFamily="34" charset="77"/>
              </a:rPr>
              <a:t>osnovi</a:t>
            </a:r>
            <a:r>
              <a:rPr lang="en-GB" altLang="en-RS" dirty="0">
                <a:latin typeface="Gill Sans MT" panose="020B0502020104020203" pitchFamily="34" charset="77"/>
              </a:rPr>
              <a:t> se </a:t>
            </a:r>
            <a:r>
              <a:rPr lang="en-GB" altLang="en-RS" dirty="0" err="1">
                <a:latin typeface="Gill Sans MT" panose="020B0502020104020203" pitchFamily="34" charset="77"/>
              </a:rPr>
              <a:t>nalazi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preporuka</a:t>
            </a:r>
            <a:r>
              <a:rPr lang="en-GB" altLang="en-RS" dirty="0">
                <a:latin typeface="Gill Sans MT" panose="020B0502020104020203" pitchFamily="34" charset="77"/>
              </a:rPr>
              <a:t> “Budi </a:t>
            </a:r>
            <a:r>
              <a:rPr lang="en-GB" altLang="en-RS" dirty="0" err="1">
                <a:latin typeface="Gill Sans MT" panose="020B0502020104020203" pitchFamily="34" charset="77"/>
              </a:rPr>
              <a:t>pametan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stavi</a:t>
            </a:r>
            <a:r>
              <a:rPr lang="en-GB" altLang="en-RS" dirty="0">
                <a:latin typeface="Gill Sans MT" panose="020B0502020104020203" pitchFamily="34" charset="77"/>
              </a:rPr>
              <a:t> se u </a:t>
            </a:r>
            <a:r>
              <a:rPr lang="en-GB" altLang="en-RS" dirty="0" err="1">
                <a:latin typeface="Gill Sans MT" panose="020B0502020104020203" pitchFamily="34" charset="77"/>
              </a:rPr>
              <a:t>tuđu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kožu</a:t>
            </a:r>
            <a:r>
              <a:rPr lang="en-GB" altLang="en-RS" dirty="0">
                <a:latin typeface="Gill Sans MT" panose="020B0502020104020203" pitchFamily="34" charset="77"/>
              </a:rPr>
              <a:t>”.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Važna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faza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ovom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procesu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formulisanje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prilagođene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različitim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ciljnim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javnostima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između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ostalih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medijima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U tom </a:t>
            </a:r>
            <a:r>
              <a:rPr lang="en-GB" altLang="en-RS" dirty="0" err="1">
                <a:latin typeface="Gill Sans MT" panose="020B0502020104020203" pitchFamily="34" charset="77"/>
              </a:rPr>
              <a:t>slučaju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informacije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moraju</a:t>
            </a:r>
            <a:r>
              <a:rPr lang="en-GB" altLang="en-RS" dirty="0">
                <a:latin typeface="Gill Sans MT" panose="020B0502020104020203" pitchFamily="34" charset="77"/>
              </a:rPr>
              <a:t> da </a:t>
            </a:r>
            <a:r>
              <a:rPr lang="en-GB" altLang="en-RS" dirty="0" err="1">
                <a:latin typeface="Gill Sans MT" panose="020B0502020104020203" pitchFamily="34" charset="77"/>
              </a:rPr>
              <a:t>imaju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vrednost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vesti</a:t>
            </a:r>
            <a:r>
              <a:rPr lang="en-GB" altLang="en-RS" dirty="0">
                <a:latin typeface="Gill Sans MT" panose="020B0502020104020203" pitchFamily="34" charset="77"/>
              </a:rPr>
              <a:t>, da </a:t>
            </a:r>
            <a:r>
              <a:rPr lang="en-GB" altLang="en-RS" dirty="0" err="1">
                <a:latin typeface="Gill Sans MT" panose="020B0502020104020203" pitchFamily="34" charset="77"/>
              </a:rPr>
              <a:t>budu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razumljive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jednostavne</a:t>
            </a:r>
            <a:r>
              <a:rPr lang="en-GB" altLang="en-RS" dirty="0">
                <a:latin typeface="Gill Sans MT" panose="020B0502020104020203" pitchFamily="34" charset="77"/>
              </a:rPr>
              <a:t> i bez </a:t>
            </a:r>
            <a:r>
              <a:rPr lang="en-GB" altLang="en-RS" dirty="0" err="1">
                <a:latin typeface="Gill Sans MT" panose="020B0502020104020203" pitchFamily="34" charset="77"/>
              </a:rPr>
              <a:t>žargona</a:t>
            </a:r>
            <a:r>
              <a:rPr lang="en-GB" altLang="en-RS" dirty="0">
                <a:latin typeface="Gill Sans MT" panose="020B0502020104020203" pitchFamily="34" charset="77"/>
              </a:rPr>
              <a:t>. 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8856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FDF9-8ABB-8144-BED2-183D0BBBA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alt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AKCIONA KOMPONENTA - TYLENOL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BB372-626B-7D4C-9F5A-3A90ACBC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Kompanija  Johnson &amp; Johnson </a:t>
            </a:r>
            <a:r>
              <a:rPr lang="en-GB" altLang="en-RS" dirty="0" err="1">
                <a:latin typeface="Gill Sans MT" panose="020B0502020104020203" pitchFamily="34" charset="77"/>
              </a:rPr>
              <a:t>pred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kraj</a:t>
            </a:r>
            <a:r>
              <a:rPr lang="en-GB" altLang="en-RS" dirty="0">
                <a:latin typeface="Gill Sans MT" panose="020B0502020104020203" pitchFamily="34" charset="77"/>
              </a:rPr>
              <a:t> 1982. </a:t>
            </a:r>
            <a:r>
              <a:rPr lang="en-GB" altLang="en-RS" dirty="0" err="1">
                <a:latin typeface="Gill Sans MT" panose="020B0502020104020203" pitchFamily="34" charset="77"/>
              </a:rPr>
              <a:t>godine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krizi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izazvanoj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trovanjem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Tylenolom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Čikagu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preduzela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sledeće</a:t>
            </a:r>
            <a:r>
              <a:rPr lang="en-GB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Obustaviti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proizvodnju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kapsula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Tylenola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zaustaviti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njihovo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reklamiranje</a:t>
            </a:r>
            <a:r>
              <a:rPr lang="en-GB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Uspostaviti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saradnju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čikaškom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policijom</a:t>
            </a:r>
            <a:r>
              <a:rPr lang="en-GB" altLang="en-RS" dirty="0">
                <a:latin typeface="Gill Sans MT" panose="020B0502020104020203" pitchFamily="34" charset="77"/>
              </a:rPr>
              <a:t>, FBI i </a:t>
            </a:r>
            <a:r>
              <a:rPr lang="en-GB" altLang="en-RS" dirty="0" err="1">
                <a:latin typeface="Gill Sans MT" panose="020B0502020104020203" pitchFamily="34" charset="77"/>
              </a:rPr>
              <a:t>saveznom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Upravom</a:t>
            </a:r>
            <a:r>
              <a:rPr lang="en-GB" altLang="en-RS" dirty="0">
                <a:latin typeface="Gill Sans MT" panose="020B0502020104020203" pitchFamily="34" charset="77"/>
              </a:rPr>
              <a:t> za </a:t>
            </a:r>
            <a:r>
              <a:rPr lang="en-GB" altLang="en-RS" dirty="0" err="1">
                <a:latin typeface="Gill Sans MT" panose="020B0502020104020203" pitchFamily="34" charset="77"/>
              </a:rPr>
              <a:t>hranu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lekove</a:t>
            </a:r>
            <a:r>
              <a:rPr lang="en-GB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Povući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sve</a:t>
            </a:r>
            <a:r>
              <a:rPr lang="en-GB" altLang="en-RS" dirty="0">
                <a:latin typeface="Gill Sans MT" panose="020B0502020104020203" pitchFamily="34" charset="77"/>
              </a:rPr>
              <a:t> Tylenol </a:t>
            </a:r>
            <a:r>
              <a:rPr lang="en-GB" altLang="en-RS" dirty="0" err="1">
                <a:latin typeface="Gill Sans MT" panose="020B0502020104020203" pitchFamily="34" charset="77"/>
              </a:rPr>
              <a:t>kapsule</a:t>
            </a:r>
            <a:r>
              <a:rPr lang="en-GB" altLang="en-RS" dirty="0">
                <a:latin typeface="Gill Sans MT" panose="020B0502020104020203" pitchFamily="34" charset="77"/>
              </a:rPr>
              <a:t> (31 </a:t>
            </a:r>
            <a:r>
              <a:rPr lang="en-GB" altLang="en-RS" dirty="0" err="1">
                <a:latin typeface="Gill Sans MT" panose="020B0502020104020203" pitchFamily="34" charset="77"/>
              </a:rPr>
              <a:t>milion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bočica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maloprodajnom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vrednošću</a:t>
            </a:r>
            <a:r>
              <a:rPr lang="en-GB" altLang="en-RS" dirty="0">
                <a:latin typeface="Gill Sans MT" panose="020B0502020104020203" pitchFamily="34" charset="77"/>
              </a:rPr>
              <a:t> od </a:t>
            </a:r>
            <a:r>
              <a:rPr lang="en-GB" altLang="en-RS" dirty="0" err="1">
                <a:latin typeface="Gill Sans MT" panose="020B0502020104020203" pitchFamily="34" charset="77"/>
              </a:rPr>
              <a:t>preko</a:t>
            </a:r>
            <a:r>
              <a:rPr lang="en-GB" altLang="en-RS" dirty="0">
                <a:latin typeface="Gill Sans MT" panose="020B0502020104020203" pitchFamily="34" charset="77"/>
              </a:rPr>
              <a:t> 100 </a:t>
            </a:r>
            <a:r>
              <a:rPr lang="en-GB" altLang="en-RS" dirty="0" err="1">
                <a:latin typeface="Gill Sans MT" panose="020B0502020104020203" pitchFamily="34" charset="77"/>
              </a:rPr>
              <a:t>miliona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dolara</a:t>
            </a:r>
            <a:r>
              <a:rPr lang="en-GB" altLang="en-RS" dirty="0">
                <a:latin typeface="Gill Sans MT" panose="020B0502020104020203" pitchFamily="34" charset="77"/>
              </a:rPr>
              <a:t>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Dizajnirati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proizvesti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pakovanja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otporna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probijanje</a:t>
            </a:r>
            <a:r>
              <a:rPr lang="en-GB" altLang="en-RS" dirty="0">
                <a:latin typeface="Gill Sans MT" panose="020B0502020104020203" pitchFamily="34" charset="77"/>
              </a:rPr>
              <a:t>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Vratiti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kapsule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Tylenola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tržište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pojačati</a:t>
            </a:r>
            <a:r>
              <a:rPr lang="en-GB" altLang="en-RS" dirty="0">
                <a:latin typeface="Gill Sans MT" panose="020B0502020104020203" pitchFamily="34" charset="77"/>
              </a:rPr>
              <a:t> marketing </a:t>
            </a:r>
            <a:r>
              <a:rPr lang="en-GB" altLang="en-RS" dirty="0" err="1">
                <a:latin typeface="Gill Sans MT" panose="020B0502020104020203" pitchFamily="34" charset="77"/>
              </a:rPr>
              <a:t>kako</a:t>
            </a:r>
            <a:r>
              <a:rPr lang="en-GB" altLang="en-RS" dirty="0">
                <a:latin typeface="Gill Sans MT" panose="020B0502020104020203" pitchFamily="34" charset="77"/>
              </a:rPr>
              <a:t> bi se </a:t>
            </a:r>
            <a:r>
              <a:rPr lang="en-GB" altLang="en-RS" dirty="0" err="1">
                <a:latin typeface="Gill Sans MT" panose="020B0502020104020203" pitchFamily="34" charset="77"/>
              </a:rPr>
              <a:t>povratilo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poverenje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potrošača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sigurnost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proizvoda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26599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80060-D332-AB45-AA81-890B61E1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alt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KOMUNIKACIONA KOMPONENTA - TYLENOL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2C7B3-AB21-344E-B4B3-31D6E6621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Akcionu </a:t>
            </a:r>
            <a:r>
              <a:rPr lang="en-GB" altLang="en-RS" dirty="0" err="1">
                <a:latin typeface="Gill Sans MT" panose="020B0502020104020203" pitchFamily="34" charset="77"/>
              </a:rPr>
              <a:t>komponentu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pratila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komunikaciona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strategija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koja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podrazumevala</a:t>
            </a:r>
            <a:r>
              <a:rPr lang="en-GB" altLang="en-RS" dirty="0">
                <a:latin typeface="Gill Sans MT" panose="020B0502020104020203" pitchFamily="34" charset="77"/>
              </a:rPr>
              <a:t>: </a:t>
            </a:r>
            <a:r>
              <a:rPr lang="en-GB" altLang="en-RS" dirty="0" err="1">
                <a:latin typeface="Gill Sans MT" panose="020B0502020104020203" pitchFamily="34" charset="77"/>
              </a:rPr>
              <a:t>iskrenu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komunikaciju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potrošačima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farmaceutima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upravom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osobljem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trgovačkih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lanaca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bolnica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lekarima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ljudima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iz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savezne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Uprave</a:t>
            </a:r>
            <a:r>
              <a:rPr lang="en-GB" altLang="en-RS" dirty="0">
                <a:latin typeface="Gill Sans MT" panose="020B0502020104020203" pitchFamily="34" charset="77"/>
              </a:rPr>
              <a:t> za </a:t>
            </a:r>
            <a:r>
              <a:rPr lang="en-GB" altLang="en-RS" dirty="0" err="1">
                <a:latin typeface="Gill Sans MT" panose="020B0502020104020203" pitchFamily="34" charset="77"/>
              </a:rPr>
              <a:t>hranu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lekove</a:t>
            </a:r>
            <a:r>
              <a:rPr lang="en-GB" altLang="en-RS" dirty="0">
                <a:latin typeface="Gill Sans MT" panose="020B0502020104020203" pitchFamily="34" charset="77"/>
              </a:rPr>
              <a:t> i FBI, </a:t>
            </a:r>
            <a:r>
              <a:rPr lang="en-GB" altLang="en-RS" dirty="0" err="1">
                <a:latin typeface="Gill Sans MT" panose="020B0502020104020203" pitchFamily="34" charset="77"/>
              </a:rPr>
              <a:t>predstavnicima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medija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dr.</a:t>
            </a:r>
            <a:endParaRPr lang="en-GB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GB" altLang="en-RS" dirty="0" err="1">
                <a:latin typeface="Gill Sans MT" panose="020B0502020104020203" pitchFamily="34" charset="77"/>
              </a:rPr>
              <a:t>Komunikaciona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komponenta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podrazumevala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istinitost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saopštavanju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informacija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stalnu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komunikaciju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javnošću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putem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medija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0966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OCENA PROGRAMA U ODNOSIMA S JAVNOŠĆU</a:t>
            </a:r>
          </a:p>
        </p:txBody>
      </p:sp>
    </p:spTree>
    <p:extLst>
      <p:ext uri="{BB962C8B-B14F-4D97-AF65-F5344CB8AC3E}">
        <p14:creationId xmlns:p14="http://schemas.microsoft.com/office/powerpoint/2010/main" val="42632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052F4-8992-734B-95AB-BBBC9A94C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alt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OCENA PROGRAMA U OSJ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780AE-01F9-8F40-A0D0-2B1F39785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  <a:defRPr/>
            </a:pPr>
            <a:r>
              <a:rPr lang="en-GB" dirty="0" err="1">
                <a:latin typeface="Gill Sans MT" panose="020B0502020104020203" pitchFamily="34" charset="77"/>
              </a:rPr>
              <a:t>Odnosi</a:t>
            </a:r>
            <a:r>
              <a:rPr lang="en-GB" dirty="0">
                <a:latin typeface="Gill Sans MT" panose="020B0502020104020203" pitchFamily="34" charset="77"/>
              </a:rPr>
              <a:t> s </a:t>
            </a:r>
            <a:r>
              <a:rPr lang="en-GB" dirty="0" err="1">
                <a:latin typeface="Gill Sans MT" panose="020B0502020104020203" pitchFamily="34" charset="77"/>
              </a:rPr>
              <a:t>javnošću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kao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ostale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funkcije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menadžmenta</a:t>
            </a:r>
            <a:r>
              <a:rPr lang="en-GB" dirty="0">
                <a:latin typeface="Gill Sans MT" panose="020B0502020104020203" pitchFamily="34" charset="77"/>
              </a:rPr>
              <a:t>, se </a:t>
            </a:r>
            <a:r>
              <a:rPr lang="en-GB" dirty="0" err="1">
                <a:latin typeface="Gill Sans MT" panose="020B0502020104020203" pitchFamily="34" charset="77"/>
              </a:rPr>
              <a:t>procenjuju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osnovu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njihovog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doprinosa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unapređenju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misije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organizacije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ostvarenja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njenih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ciljeva</a:t>
            </a:r>
            <a:r>
              <a:rPr lang="en-GB" dirty="0">
                <a:latin typeface="Gill Sans MT" panose="020B0502020104020203" pitchFamily="34" charset="77"/>
              </a:rPr>
              <a:t>. 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altLang="en-RS" dirty="0">
                <a:latin typeface="Gill Sans MT" panose="020B0502020104020203" pitchFamily="34" charset="77"/>
              </a:rPr>
              <a:t>Potrebno je napraviti planove za ocenjivanje (kako će se meriti rezultati opštih i posebnih ciljeva).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altLang="en-RS" dirty="0">
                <a:latin typeface="Gill Sans MT" panose="020B0502020104020203" pitchFamily="34" charset="77"/>
              </a:rPr>
              <a:t>Od posebnog značaja u procesu ocene programa su </a:t>
            </a:r>
            <a:r>
              <a:rPr lang="sr-Latn-RS" altLang="en-RS" dirty="0" err="1">
                <a:latin typeface="Gill Sans MT" panose="020B0502020104020203" pitchFamily="34" charset="77"/>
              </a:rPr>
              <a:t>povrtane</a:t>
            </a:r>
            <a:r>
              <a:rPr lang="sr-Latn-RS" altLang="en-RS" dirty="0">
                <a:latin typeface="Gill Sans MT" panose="020B0502020104020203" pitchFamily="34" charset="77"/>
              </a:rPr>
              <a:t> informacije dobijene od ciljnih javnosti.</a:t>
            </a:r>
          </a:p>
          <a:p>
            <a:pPr>
              <a:buClrTx/>
              <a:buFont typeface="Wingdings" pitchFamily="2" charset="2"/>
              <a:buChar char="Ø"/>
              <a:defRPr/>
            </a:pPr>
            <a:r>
              <a:rPr lang="sr-Latn-RS" altLang="en-RS" dirty="0">
                <a:latin typeface="Gill Sans MT" panose="020B0502020104020203" pitchFamily="34" charset="77"/>
              </a:rPr>
              <a:t>Ocena programa se vrši tokom same kampanje kako bi se vršile korektivne radnje „u hodu“ ili nakon završetka kampanje odnosa s javnošću kako bi se procenilo da li je kampanja ispunila postavljene ciljeve, šta bi trebalo da se promeni i unapredi.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80730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E790A-4368-3B4C-919C-550EA5AD3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alt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FAZE U OCENI PROGRAMA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922F6-1CAC-E443-B3EF-1A59FC83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Pojedine faze u </a:t>
            </a:r>
            <a:r>
              <a:rPr lang="en-GB" altLang="en-RS" dirty="0" err="1">
                <a:latin typeface="Gill Sans MT" panose="020B0502020104020203" pitchFamily="34" charset="77"/>
              </a:rPr>
              <a:t>oceni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programa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poslatih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poruka</a:t>
            </a:r>
            <a:r>
              <a:rPr lang="en-GB" altLang="en-RS" dirty="0">
                <a:latin typeface="Gill Sans MT" panose="020B0502020104020203" pitchFamily="34" charset="77"/>
              </a:rPr>
              <a:t> (</a:t>
            </a:r>
            <a:r>
              <a:rPr lang="en-GB" altLang="en-RS" dirty="0" err="1">
                <a:latin typeface="Gill Sans MT" panose="020B0502020104020203" pitchFamily="34" charset="77"/>
              </a:rPr>
              <a:t>koliko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distribuirano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saopštenja</a:t>
            </a:r>
            <a:r>
              <a:rPr lang="en-GB" altLang="en-RS" dirty="0">
                <a:latin typeface="Gill Sans MT" panose="020B0502020104020203" pitchFamily="34" charset="77"/>
              </a:rPr>
              <a:t> za </a:t>
            </a:r>
            <a:r>
              <a:rPr lang="en-GB" altLang="en-RS" dirty="0" err="1">
                <a:latin typeface="Gill Sans MT" panose="020B0502020104020203" pitchFamily="34" charset="77"/>
              </a:rPr>
              <a:t>javnost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reportaža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publikacija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govora</a:t>
            </a:r>
            <a:r>
              <a:rPr lang="en-GB" altLang="en-RS" dirty="0">
                <a:latin typeface="Gill Sans MT" panose="020B0502020104020203" pitchFamily="34" charset="77"/>
              </a:rPr>
              <a:t>, audio-</a:t>
            </a:r>
            <a:r>
              <a:rPr lang="en-GB" altLang="en-RS" dirty="0" err="1">
                <a:latin typeface="Gill Sans MT" panose="020B0502020104020203" pitchFamily="34" charset="77"/>
              </a:rPr>
              <a:t>vizuelnih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materijala</a:t>
            </a:r>
            <a:r>
              <a:rPr lang="en-GB" altLang="en-RS" dirty="0">
                <a:latin typeface="Gill Sans MT" panose="020B0502020104020203" pitchFamily="34" charset="77"/>
              </a:rPr>
              <a:t> i sl.),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plasiranih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medijima</a:t>
            </a:r>
            <a:r>
              <a:rPr lang="en-GB" altLang="en-RS" dirty="0">
                <a:latin typeface="Gill Sans MT" panose="020B0502020104020203" pitchFamily="34" charset="77"/>
              </a:rPr>
              <a:t> (</a:t>
            </a:r>
            <a:r>
              <a:rPr lang="en-GB" altLang="en-RS" dirty="0" err="1">
                <a:latin typeface="Gill Sans MT" panose="020B0502020104020203" pitchFamily="34" charset="77"/>
              </a:rPr>
              <a:t>objave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medijima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pri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čemu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ovom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procesu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raspolaganju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stoje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brojne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specijalizovane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agencije</a:t>
            </a:r>
            <a:r>
              <a:rPr lang="en-GB" altLang="en-RS" dirty="0">
                <a:latin typeface="Gill Sans MT" panose="020B0502020104020203" pitchFamily="34" charset="77"/>
              </a:rPr>
              <a:t> za </a:t>
            </a:r>
            <a:r>
              <a:rPr lang="en-GB" altLang="en-RS" dirty="0" err="1">
                <a:latin typeface="Gill Sans MT" panose="020B0502020104020203" pitchFamily="34" charset="77"/>
              </a:rPr>
              <a:t>praćenje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medija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odnosno</a:t>
            </a:r>
            <a:r>
              <a:rPr lang="en-GB" altLang="en-RS" dirty="0">
                <a:latin typeface="Gill Sans MT" panose="020B0502020104020203" pitchFamily="34" charset="77"/>
              </a:rPr>
              <a:t> press </a:t>
            </a:r>
            <a:r>
              <a:rPr lang="en-GB" altLang="en-RS" dirty="0" err="1">
                <a:latin typeface="Gill Sans MT" panose="020B0502020104020203" pitchFamily="34" charset="77"/>
              </a:rPr>
              <a:t>cliping</a:t>
            </a:r>
            <a:r>
              <a:rPr lang="en-GB" altLang="en-RS" dirty="0">
                <a:latin typeface="Gill Sans MT" panose="020B0502020104020203" pitchFamily="34" charset="77"/>
              </a:rPr>
              <a:t> i media monitoring),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>
                <a:latin typeface="Gill Sans MT" panose="020B0502020104020203" pitchFamily="34" charset="77"/>
              </a:rPr>
              <a:t>Koliko </a:t>
            </a: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ljudi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potencijalno</a:t>
            </a:r>
            <a:r>
              <a:rPr lang="en-GB" altLang="en-RS" dirty="0">
                <a:latin typeface="Gill Sans MT" panose="020B0502020104020203" pitchFamily="34" charset="77"/>
              </a:rPr>
              <a:t> bio </a:t>
            </a:r>
            <a:r>
              <a:rPr lang="en-GB" altLang="en-RS" dirty="0" err="1">
                <a:latin typeface="Gill Sans MT" panose="020B0502020104020203" pitchFamily="34" charset="77"/>
              </a:rPr>
              <a:t>izložen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dejstvu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pri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čemu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važno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napraviti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razliku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između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publike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kojoj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poruka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bila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poslata</a:t>
            </a:r>
            <a:r>
              <a:rPr lang="en-GB" altLang="en-RS" dirty="0">
                <a:latin typeface="Gill Sans MT" panose="020B0502020104020203" pitchFamily="34" charset="77"/>
              </a:rPr>
              <a:t> (</a:t>
            </a:r>
            <a:r>
              <a:rPr lang="en-GB" altLang="en-RS" dirty="0" err="1">
                <a:latin typeface="Gill Sans MT" panose="020B0502020104020203" pitchFamily="34" charset="77"/>
              </a:rPr>
              <a:t>opšta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javnost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odnosno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svi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čitaoci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slušatelji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gledaoci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medija</a:t>
            </a:r>
            <a:r>
              <a:rPr lang="en-GB" altLang="en-RS" dirty="0">
                <a:latin typeface="Gill Sans MT" panose="020B0502020104020203" pitchFamily="34" charset="77"/>
              </a:rPr>
              <a:t>) i </a:t>
            </a:r>
            <a:r>
              <a:rPr lang="en-GB" altLang="en-RS" dirty="0" err="1">
                <a:latin typeface="Gill Sans MT" panose="020B0502020104020203" pitchFamily="34" charset="77"/>
              </a:rPr>
              <a:t>efikasne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publike</a:t>
            </a:r>
            <a:r>
              <a:rPr lang="en-GB" altLang="en-RS" dirty="0">
                <a:latin typeface="Gill Sans MT" panose="020B0502020104020203" pitchFamily="34" charset="77"/>
              </a:rPr>
              <a:t> (</a:t>
            </a:r>
            <a:r>
              <a:rPr lang="en-GB" altLang="en-RS" dirty="0" err="1">
                <a:latin typeface="Gill Sans MT" panose="020B0502020104020203" pitchFamily="34" charset="77"/>
              </a:rPr>
              <a:t>ciljna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javnost</a:t>
            </a:r>
            <a:r>
              <a:rPr lang="en-GB" altLang="en-RS" dirty="0">
                <a:latin typeface="Gill Sans MT" panose="020B0502020104020203" pitchFamily="34" charset="77"/>
              </a:rPr>
              <a:t>),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ljudi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obrati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pažnju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poruku</a:t>
            </a:r>
            <a:r>
              <a:rPr lang="en-GB" altLang="en-RS" dirty="0">
                <a:latin typeface="Gill Sans MT" panose="020B0502020104020203" pitchFamily="34" charset="77"/>
              </a:rPr>
              <a:t>. 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55242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3485-8EC7-3341-93F0-40839504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RS" alt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OCENA EFEKATA PROGRAMA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719F7-70A8-A144-B2A5-7F8047C4A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GB" altLang="en-RS" dirty="0">
                <a:latin typeface="Gill Sans MT" panose="020B0502020104020203" pitchFamily="34" charset="77"/>
              </a:rPr>
              <a:t>Važno je </a:t>
            </a:r>
            <a:r>
              <a:rPr lang="en-GB" altLang="en-RS" dirty="0" err="1">
                <a:latin typeface="Gill Sans MT" panose="020B0502020104020203" pitchFamily="34" charset="77"/>
              </a:rPr>
              <a:t>znati</a:t>
            </a:r>
            <a:r>
              <a:rPr lang="en-GB" altLang="en-RS" dirty="0">
                <a:latin typeface="Gill Sans MT" panose="020B0502020104020203" pitchFamily="34" charset="77"/>
              </a:rPr>
              <a:t> da u </a:t>
            </a:r>
            <a:r>
              <a:rPr lang="en-GB" altLang="en-RS" dirty="0" err="1">
                <a:latin typeface="Gill Sans MT" panose="020B0502020104020203" pitchFamily="34" charset="77"/>
              </a:rPr>
              <a:t>evaluaciji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fokus</a:t>
            </a:r>
            <a:r>
              <a:rPr lang="en-GB" altLang="en-RS" dirty="0">
                <a:latin typeface="Gill Sans MT" panose="020B0502020104020203" pitchFamily="34" charset="77"/>
              </a:rPr>
              <a:t> ne </a:t>
            </a:r>
            <a:r>
              <a:rPr lang="en-GB" altLang="en-RS" dirty="0" err="1">
                <a:latin typeface="Gill Sans MT" panose="020B0502020104020203" pitchFamily="34" charset="77"/>
              </a:rPr>
              <a:t>bude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broju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poslatih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poruka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već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njihove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efekte</a:t>
            </a:r>
            <a:r>
              <a:rPr lang="en-GB" altLang="en-RS" dirty="0">
                <a:latin typeface="Gill Sans MT" panose="020B0502020104020203" pitchFamily="34" charset="77"/>
              </a:rPr>
              <a:t>. U tom </a:t>
            </a:r>
            <a:r>
              <a:rPr lang="en-GB" altLang="en-RS" dirty="0" err="1">
                <a:latin typeface="Gill Sans MT" panose="020B0502020104020203" pitchFamily="34" charset="77"/>
              </a:rPr>
              <a:t>smislu</a:t>
            </a:r>
            <a:r>
              <a:rPr lang="en-GB" altLang="en-RS" dirty="0">
                <a:latin typeface="Gill Sans MT" panose="020B0502020104020203" pitchFamily="34" charset="77"/>
              </a:rPr>
              <a:t>, </a:t>
            </a:r>
            <a:r>
              <a:rPr lang="en-GB" altLang="en-RS" dirty="0" err="1">
                <a:latin typeface="Gill Sans MT" panose="020B0502020104020203" pitchFamily="34" charset="77"/>
              </a:rPr>
              <a:t>važno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ustanoviti</a:t>
            </a:r>
            <a:r>
              <a:rPr lang="en-GB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ljudi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shvatili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sadržaj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poruke</a:t>
            </a:r>
            <a:r>
              <a:rPr lang="en-GB" altLang="en-RS" dirty="0">
                <a:latin typeface="Gill Sans MT" panose="020B0502020104020203" pitchFamily="34" charset="77"/>
              </a:rPr>
              <a:t> (</a:t>
            </a:r>
            <a:r>
              <a:rPr lang="en-GB" altLang="en-RS" dirty="0" err="1">
                <a:latin typeface="Gill Sans MT" panose="020B0502020104020203" pitchFamily="34" charset="77"/>
              </a:rPr>
              <a:t>merenje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njihovog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znanja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svesti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nakon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programa</a:t>
            </a:r>
            <a:r>
              <a:rPr lang="en-GB" altLang="en-RS" dirty="0">
                <a:latin typeface="Gill Sans MT" panose="020B0502020104020203" pitchFamily="34" charset="77"/>
              </a:rPr>
              <a:t> u </a:t>
            </a:r>
            <a:r>
              <a:rPr lang="en-GB" altLang="en-RS" dirty="0" err="1">
                <a:latin typeface="Gill Sans MT" panose="020B0502020104020203" pitchFamily="34" charset="77"/>
              </a:rPr>
              <a:t>odnosu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znanje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svest</a:t>
            </a:r>
            <a:r>
              <a:rPr lang="en-GB" altLang="en-RS" dirty="0">
                <a:latin typeface="Gill Sans MT" panose="020B0502020104020203" pitchFamily="34" charset="77"/>
              </a:rPr>
              <a:t> pre </a:t>
            </a:r>
            <a:r>
              <a:rPr lang="en-GB" altLang="en-RS" dirty="0" err="1">
                <a:latin typeface="Gill Sans MT" panose="020B0502020104020203" pitchFamily="34" charset="77"/>
              </a:rPr>
              <a:t>programa</a:t>
            </a:r>
            <a:r>
              <a:rPr lang="en-GB" altLang="en-RS" dirty="0">
                <a:latin typeface="Gill Sans MT" panose="020B0502020104020203" pitchFamily="34" charset="77"/>
              </a:rPr>
              <a:t>),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ljudi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promenili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svoje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mišljenje</a:t>
            </a:r>
            <a:r>
              <a:rPr lang="en-GB" altLang="en-RS" dirty="0">
                <a:latin typeface="Gill Sans MT" panose="020B0502020104020203" pitchFamily="34" charset="77"/>
              </a:rPr>
              <a:t> (</a:t>
            </a: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ljudi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shvatili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sadržaj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poruke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onih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promenili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svoje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mišljenje</a:t>
            </a:r>
            <a:r>
              <a:rPr lang="en-GB" altLang="en-RS" dirty="0">
                <a:latin typeface="Gill Sans MT" panose="020B0502020104020203" pitchFamily="34" charset="77"/>
              </a:rPr>
              <a:t> ne mora </a:t>
            </a:r>
            <a:r>
              <a:rPr lang="en-GB" altLang="en-RS" dirty="0" err="1">
                <a:latin typeface="Gill Sans MT" panose="020B0502020104020203" pitchFamily="34" charset="77"/>
              </a:rPr>
              <a:t>biti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nužno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isti</a:t>
            </a:r>
            <a:r>
              <a:rPr lang="en-GB" altLang="en-RS" dirty="0">
                <a:latin typeface="Gill Sans MT" panose="020B0502020104020203" pitchFamily="34" charset="77"/>
              </a:rPr>
              <a:t>),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ljudi</a:t>
            </a:r>
            <a:r>
              <a:rPr lang="en-GB" altLang="en-RS" dirty="0">
                <a:latin typeface="Gill Sans MT" panose="020B0502020104020203" pitchFamily="34" charset="77"/>
              </a:rPr>
              <a:t> koji </a:t>
            </a:r>
            <a:r>
              <a:rPr lang="en-GB" altLang="en-RS" dirty="0" err="1">
                <a:latin typeface="Gill Sans MT" panose="020B0502020104020203" pitchFamily="34" charset="77"/>
              </a:rPr>
              <a:t>menjaju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stavove</a:t>
            </a:r>
            <a:r>
              <a:rPr lang="en-GB" altLang="en-RS" dirty="0">
                <a:latin typeface="Gill Sans MT" panose="020B0502020104020203" pitchFamily="34" charset="77"/>
              </a:rPr>
              <a:t> (</a:t>
            </a:r>
            <a:r>
              <a:rPr lang="en-GB" altLang="en-RS" dirty="0" err="1">
                <a:latin typeface="Gill Sans MT" panose="020B0502020104020203" pitchFamily="34" charset="77"/>
              </a:rPr>
              <a:t>ovo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viši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nivo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programskog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uticaja</a:t>
            </a:r>
            <a:r>
              <a:rPr lang="en-GB" altLang="en-RS" dirty="0">
                <a:latin typeface="Gill Sans MT" panose="020B0502020104020203" pitchFamily="34" charset="77"/>
              </a:rPr>
              <a:t>, s </a:t>
            </a:r>
            <a:r>
              <a:rPr lang="en-GB" altLang="en-RS" dirty="0" err="1">
                <a:latin typeface="Gill Sans MT" panose="020B0502020104020203" pitchFamily="34" charset="77"/>
              </a:rPr>
              <a:t>obzirom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to da </a:t>
            </a:r>
            <a:r>
              <a:rPr lang="en-GB" altLang="en-RS" dirty="0" err="1">
                <a:latin typeface="Gill Sans MT" panose="020B0502020104020203" pitchFamily="34" charset="77"/>
              </a:rPr>
              <a:t>stavovi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predstavljaju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duboka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ubeđenja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nastala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osnovu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iskustva</a:t>
            </a:r>
            <a:r>
              <a:rPr lang="en-GB" altLang="en-RS" dirty="0">
                <a:latin typeface="Gill Sans MT" panose="020B0502020104020203" pitchFamily="34" charset="77"/>
              </a:rPr>
              <a:t>, pa </a:t>
            </a:r>
            <a:r>
              <a:rPr lang="en-GB" altLang="en-RS" dirty="0" err="1">
                <a:latin typeface="Gill Sans MT" panose="020B0502020104020203" pitchFamily="34" charset="77"/>
              </a:rPr>
              <a:t>nisu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podložni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kratkoročnim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promenama</a:t>
            </a:r>
            <a:r>
              <a:rPr lang="en-GB" altLang="en-RS" dirty="0">
                <a:latin typeface="Gill Sans MT" panose="020B0502020104020203" pitchFamily="34" charset="77"/>
              </a:rPr>
              <a:t> i za </a:t>
            </a:r>
            <a:r>
              <a:rPr lang="en-GB" altLang="en-RS" dirty="0" err="1">
                <a:latin typeface="Gill Sans MT" panose="020B0502020104020203" pitchFamily="34" charset="77"/>
              </a:rPr>
              <a:t>njihovu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promenu</a:t>
            </a:r>
            <a:r>
              <a:rPr lang="en-GB" altLang="en-RS" dirty="0">
                <a:latin typeface="Gill Sans MT" panose="020B0502020104020203" pitchFamily="34" charset="77"/>
              </a:rPr>
              <a:t> je </a:t>
            </a:r>
            <a:r>
              <a:rPr lang="en-GB" altLang="en-RS" dirty="0" err="1">
                <a:latin typeface="Gill Sans MT" panose="020B0502020104020203" pitchFamily="34" charset="77"/>
              </a:rPr>
              <a:t>potrebno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vreme</a:t>
            </a:r>
            <a:r>
              <a:rPr lang="en-GB" altLang="en-RS" dirty="0">
                <a:latin typeface="Gill Sans MT" panose="020B0502020104020203" pitchFamily="34" charset="77"/>
              </a:rPr>
              <a:t> i </a:t>
            </a:r>
            <a:r>
              <a:rPr lang="en-GB" altLang="en-RS" dirty="0" err="1">
                <a:latin typeface="Gill Sans MT" panose="020B0502020104020203" pitchFamily="34" charset="77"/>
              </a:rPr>
              <a:t>napor</a:t>
            </a:r>
            <a:r>
              <a:rPr lang="en-GB" altLang="en-RS" dirty="0">
                <a:latin typeface="Gill Sans MT" panose="020B0502020104020203" pitchFamily="34" charset="77"/>
              </a:rPr>
              <a:t>),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altLang="en-RS" dirty="0" err="1">
                <a:latin typeface="Gill Sans MT" panose="020B0502020104020203" pitchFamily="34" charset="77"/>
              </a:rPr>
              <a:t>Broj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ljudi</a:t>
            </a:r>
            <a:r>
              <a:rPr lang="en-GB" altLang="en-RS" dirty="0">
                <a:latin typeface="Gill Sans MT" panose="020B0502020104020203" pitchFamily="34" charset="77"/>
              </a:rPr>
              <a:t> koji se </a:t>
            </a:r>
            <a:r>
              <a:rPr lang="en-GB" altLang="en-RS" dirty="0" err="1">
                <a:latin typeface="Gill Sans MT" panose="020B0502020104020203" pitchFamily="34" charset="77"/>
              </a:rPr>
              <a:t>ponaša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željeni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način</a:t>
            </a:r>
            <a:r>
              <a:rPr lang="en-GB" altLang="en-RS" dirty="0">
                <a:latin typeface="Gill Sans MT" panose="020B0502020104020203" pitchFamily="34" charset="77"/>
              </a:rPr>
              <a:t>. </a:t>
            </a:r>
            <a:r>
              <a:rPr lang="en-GB" altLang="en-RS" dirty="0" err="1">
                <a:latin typeface="Gill Sans MT" panose="020B0502020104020203" pitchFamily="34" charset="77"/>
              </a:rPr>
              <a:t>Podrazumeva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procene</a:t>
            </a:r>
            <a:r>
              <a:rPr lang="en-GB" altLang="en-RS" dirty="0">
                <a:latin typeface="Gill Sans MT" panose="020B0502020104020203" pitchFamily="34" charset="77"/>
              </a:rPr>
              <a:t> o tome </a:t>
            </a:r>
            <a:r>
              <a:rPr lang="en-GB" altLang="en-RS">
                <a:latin typeface="Gill Sans MT" panose="020B0502020104020203" pitchFamily="34" charset="77"/>
              </a:rPr>
              <a:t>koliko </a:t>
            </a:r>
            <a:r>
              <a:rPr lang="en-GB" altLang="en-RS" dirty="0">
                <a:latin typeface="Gill Sans MT" panose="020B0502020104020203" pitchFamily="34" charset="77"/>
              </a:rPr>
              <a:t>je program </a:t>
            </a:r>
            <a:r>
              <a:rPr lang="en-GB" altLang="en-RS" dirty="0" err="1">
                <a:latin typeface="Gill Sans MT" panose="020B0502020104020203" pitchFamily="34" charset="77"/>
              </a:rPr>
              <a:t>imao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uticaj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na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ponašanje</a:t>
            </a:r>
            <a:r>
              <a:rPr lang="en-GB" altLang="en-RS" dirty="0">
                <a:latin typeface="Gill Sans MT" panose="020B0502020104020203" pitchFamily="34" charset="77"/>
              </a:rPr>
              <a:t> </a:t>
            </a:r>
            <a:r>
              <a:rPr lang="en-GB" altLang="en-RS" dirty="0" err="1">
                <a:latin typeface="Gill Sans MT" panose="020B0502020104020203" pitchFamily="34" charset="77"/>
              </a:rPr>
              <a:t>ljudi</a:t>
            </a:r>
            <a:r>
              <a:rPr lang="en-GB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3354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358</TotalTime>
  <Words>1313</Words>
  <Application>Microsoft Macintosh PowerPoint</Application>
  <PresentationFormat>Widescreen</PresentationFormat>
  <Paragraphs>99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Gill Sans MT</vt:lpstr>
      <vt:lpstr>Wingdings</vt:lpstr>
      <vt:lpstr>Diamond Grid 16x9</vt:lpstr>
      <vt:lpstr>POSLOVNO KOMUNICIRANJE</vt:lpstr>
      <vt:lpstr>PROCES UPRAVLJANJA</vt:lpstr>
      <vt:lpstr>DEFINISANJE PROBLEMA U ODNOSIMA S JAVNOŠĆU</vt:lpstr>
      <vt:lpstr>DEFINISANJE PROBLEMA U OSJ</vt:lpstr>
      <vt:lpstr>DEFINISANJE PROBLEMA U OSJ</vt:lpstr>
      <vt:lpstr>POSTAVLJANJE PROBLEMA</vt:lpstr>
      <vt:lpstr>ANALIZA SITUACIJE</vt:lpstr>
      <vt:lpstr>SWOT ANALIZA</vt:lpstr>
      <vt:lpstr>PEST ANALIZA</vt:lpstr>
      <vt:lpstr>PLANIRANJE I PROGRAMIRANJE U ODNOSIMA S JAVNOŠĆU</vt:lpstr>
      <vt:lpstr>PLANIRANJE I PROGRAMIRANJE U OSJ</vt:lpstr>
      <vt:lpstr>STRATEGIJE I TAKTIKE U OSJ</vt:lpstr>
      <vt:lpstr>STRATEGIJE I TAKTIKE U OSJ</vt:lpstr>
      <vt:lpstr>STRATEGIJE I TAKTIKE U OSJ</vt:lpstr>
      <vt:lpstr>PREDUZIMANJE AKCIJA I KOMUNICIRANJE U ODNOSIMA S JAVNOŠĆU</vt:lpstr>
      <vt:lpstr>PREDUZIMANJE AKCIJA I KOMUNICIRANJE U OSJ</vt:lpstr>
      <vt:lpstr>KOMUNIKACIONA STRATEGIJA</vt:lpstr>
      <vt:lpstr>AKCIONA KOMPONENTA - TYLENOL</vt:lpstr>
      <vt:lpstr>KOMUNIKACIONA KOMPONENTA - TYLENOL</vt:lpstr>
      <vt:lpstr>OCENA PROGRAMA U ODNOSIMA S JAVNOŠĆU</vt:lpstr>
      <vt:lpstr>OCENA PROGRAMA U OSJ</vt:lpstr>
      <vt:lpstr>FAZE U OCENI PROGRAMA</vt:lpstr>
      <vt:lpstr>OCENA EFEKATA PROGRAMA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66</cp:revision>
  <dcterms:created xsi:type="dcterms:W3CDTF">2021-12-15T20:10:20Z</dcterms:created>
  <dcterms:modified xsi:type="dcterms:W3CDTF">2021-12-31T06:59:35Z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