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61" r:id="rId2"/>
    <p:sldId id="308" r:id="rId3"/>
    <p:sldId id="310" r:id="rId4"/>
    <p:sldId id="311" r:id="rId5"/>
    <p:sldId id="312" r:id="rId6"/>
    <p:sldId id="314" r:id="rId7"/>
    <p:sldId id="313" r:id="rId8"/>
    <p:sldId id="317" r:id="rId9"/>
    <p:sldId id="315" r:id="rId10"/>
    <p:sldId id="316" r:id="rId11"/>
    <p:sldId id="281" r:id="rId12"/>
    <p:sldId id="318" r:id="rId13"/>
    <p:sldId id="319" r:id="rId14"/>
    <p:sldId id="283" r:id="rId15"/>
    <p:sldId id="320" r:id="rId16"/>
    <p:sldId id="321" r:id="rId17"/>
    <p:sldId id="285" r:id="rId18"/>
    <p:sldId id="322" r:id="rId19"/>
    <p:sldId id="323" r:id="rId20"/>
    <p:sldId id="324" r:id="rId21"/>
    <p:sldId id="325" r:id="rId22"/>
    <p:sldId id="291" r:id="rId23"/>
    <p:sldId id="326" r:id="rId24"/>
    <p:sldId id="327" r:id="rId25"/>
    <p:sldId id="329" r:id="rId26"/>
    <p:sldId id="328" r:id="rId27"/>
    <p:sldId id="293" r:id="rId28"/>
    <p:sldId id="309" r:id="rId29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96327" autoAdjust="0"/>
  </p:normalViewPr>
  <p:slideViewPr>
    <p:cSldViewPr snapToGrid="0">
      <p:cViewPr varScale="1">
        <p:scale>
          <a:sx n="128" d="100"/>
          <a:sy n="128" d="100"/>
        </p:scale>
        <p:origin x="512" y="176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285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FEEA889-5E66-4BC1-B7BD-0A476A3FD4CF}" type="datetime1">
              <a:rPr lang="en-GB" smtClean="0"/>
              <a:t>31/12/2021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604A0D4-B89B-4ADD-AF9E-38636B40EE4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73891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243557F-8383-4C87-B4A4-5F88E99CF0DF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 dirty="0"/>
              <a:t>Click to edit Master text styles</a:t>
            </a:r>
          </a:p>
          <a:p>
            <a:pPr lvl="1" rtl="0"/>
            <a:r>
              <a:rPr lang="en-GB" noProof="0" dirty="0"/>
              <a:t>Second level</a:t>
            </a:r>
          </a:p>
          <a:p>
            <a:pPr lvl="2" rtl="0"/>
            <a:r>
              <a:rPr lang="en-GB" noProof="0" dirty="0"/>
              <a:t>Third level</a:t>
            </a:r>
          </a:p>
          <a:p>
            <a:pPr lvl="3" rtl="0"/>
            <a:r>
              <a:rPr lang="en-GB" noProof="0" dirty="0"/>
              <a:t>Fourth level</a:t>
            </a:r>
          </a:p>
          <a:p>
            <a:pPr lvl="4" rtl="0"/>
            <a:r>
              <a:rPr lang="en-GB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2869989-EB00-4EE7-BCB5-25BDC5BB29F8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936361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9514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en-GB" smtClean="0"/>
              <a:t>28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7788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6" name="Straight Connector 5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1" name="Straight Connector 4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Group 4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2" name="Straight Connector 5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" name="Straight Connector 4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5" name="Straight Connector 2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Group 2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6" name="Straight Connector 3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Straight Connector 3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45" y="1909346"/>
            <a:ext cx="9604310" cy="3383280"/>
          </a:xfrm>
        </p:spPr>
        <p:txBody>
          <a:bodyPr rtlCol="0" anchor="b">
            <a:normAutofit/>
          </a:bodyPr>
          <a:lstStyle>
            <a:lvl1pPr algn="l">
              <a:lnSpc>
                <a:spcPct val="76000"/>
              </a:lnSpc>
              <a:defRPr sz="80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45" y="5432564"/>
            <a:ext cx="9604310" cy="4572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Click to edit Master subtitle style</a:t>
            </a:r>
            <a:endParaRPr lang="en-GB" noProof="0" dirty="0"/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C487C83-D9AD-4A8B-A900-076F8D042560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 flip="none" rotWithShape="1">
          <a:gsLst>
            <a:gs pos="0">
              <a:schemeClr val="accent1"/>
            </a:gs>
            <a:gs pos="97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8" name="Straight Connector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Straight Connector 41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Group 46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Straight Connector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Group 3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541573"/>
            <a:ext cx="9601200" cy="2743200"/>
          </a:xfrm>
        </p:spPr>
        <p:txBody>
          <a:bodyPr rtlCol="0" anchor="b">
            <a:normAutofit/>
          </a:bodyPr>
          <a:lstStyle>
            <a:lvl1pPr>
              <a:lnSpc>
                <a:spcPct val="85000"/>
              </a:lnSpc>
              <a:defRPr sz="60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5431536"/>
            <a:ext cx="9601200" cy="4572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C8220F6-FAAE-4224-A840-32140F4A0A47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46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5DA6CF-190C-4EAB-84DD-7741FDE41517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FEFFCF-A8B9-4FC4-BA80-DD4C12F4B668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roup 160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62" name="Straight Connector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Group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Straight Connector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Group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Straight Connector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Connector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Straight Connector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Straight Connector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Straight Connector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Straight Connector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Group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Straight Connector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5" name="Group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Straight Connector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Straight Connector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3" name="Footer Placeholder 21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212" name="Date Placeholder 21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AD2618C-E36A-4509-A283-71164552E4F6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214" name="Slide Number Placeholder 21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0" name="Straight Connector 9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4" name="Straight Connector 43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Group 48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8" name="Straight Connector 27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Group 32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Rectangle 6"/>
          <p:cNvSpPr/>
          <p:nvPr userDrawn="1"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3152" y="571500"/>
            <a:ext cx="3657600" cy="219710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197" y="571500"/>
            <a:ext cx="6217920" cy="5715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13152" y="2995012"/>
            <a:ext cx="3657600" cy="228595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cxnSp>
        <p:nvCxnSpPr>
          <p:cNvPr id="60" name="Straight Connector 59"/>
          <p:cNvCxnSpPr/>
          <p:nvPr userDrawn="1"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D239C74-3E29-46D2-B7E2-D66DE8B187F2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" name="Straight Connector 8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/>
            <p:cNvGrpSpPr/>
            <p:nvPr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Straight Connector 42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Group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/>
            <p:cNvGrpSpPr/>
            <p:nvPr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Straight Connector 26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oup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Rectangle 59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cxnSp>
        <p:nvCxnSpPr>
          <p:cNvPr id="59" name="Straight Connector 58"/>
          <p:cNvCxnSpPr/>
          <p:nvPr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9560" y="576072"/>
            <a:ext cx="3657600" cy="219456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412" y="-159"/>
            <a:ext cx="7315200" cy="6858000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9560" y="2999232"/>
            <a:ext cx="3657600" cy="2286000"/>
          </a:xfrm>
        </p:spPr>
        <p:txBody>
          <a:bodyPr rtlCol="0"/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031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6F590DC-7091-4B36-BBC5-F8475EAC8F1C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9314" y="489856"/>
            <a:ext cx="1687286" cy="5301343"/>
          </a:xfrm>
        </p:spPr>
        <p:txBody>
          <a:bodyPr vert="eaVert"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9" y="489856"/>
            <a:ext cx="7587344" cy="5301343"/>
          </a:xfrm>
        </p:spPr>
        <p:txBody>
          <a:bodyPr vert="eaVert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B00BEA-F07C-4881-A3EB-166920C22A46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0">
              <a:schemeClr val="bg1">
                <a:lumMod val="100000"/>
              </a:schemeClr>
            </a:gs>
            <a:gs pos="100000">
              <a:schemeClr val="bg1">
                <a:lumMod val="95000"/>
                <a:alpha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/>
          <p:cNvGrpSpPr/>
          <p:nvPr userDrawn="1"/>
        </p:nvGrpSpPr>
        <p:grpSpPr bwMode="hidden">
          <a:xfrm>
            <a:off x="-1" y="-195943"/>
            <a:ext cx="12192002" cy="6858000"/>
            <a:chOff x="-1" y="0"/>
            <a:chExt cx="12192002" cy="6858000"/>
          </a:xfrm>
        </p:grpSpPr>
        <p:cxnSp>
          <p:nvCxnSpPr>
            <p:cNvPr id="97" name="Straight Connector 96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Group 11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31" name="Straight Connector 13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Group 13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42" name="Straight Connector 14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Connector 14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Connector 14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14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7" name="Straight Connector 13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Group 11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15" name="Straight Connector 11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Group 11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26" name="Straight Connector 12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1" name="Straight Connector 12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981201"/>
            <a:ext cx="9601200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cxnSp>
        <p:nvCxnSpPr>
          <p:cNvPr id="148" name="Straight Connector 147"/>
          <p:cNvCxnSpPr/>
          <p:nvPr userDrawn="1"/>
        </p:nvCxnSpPr>
        <p:spPr>
          <a:xfrm>
            <a:off x="609600" y="6172200"/>
            <a:ext cx="10972800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1" y="6289679"/>
            <a:ext cx="6128030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94042" y="6289679"/>
            <a:ext cx="965946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9B488204-FD96-4CE5-BFDC-EA94C1CD269E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65311" y="6289679"/>
            <a:ext cx="918882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9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9388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78012" indent="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sz="5400" dirty="0">
                <a:solidFill>
                  <a:srgbClr val="FF0000"/>
                </a:solidFill>
              </a:rPr>
              <a:t>POSLOVNO KOMUNICIRANJE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r>
              <a:rPr lang="en-GB" dirty="0" err="1">
                <a:solidFill>
                  <a:srgbClr val="FF0000"/>
                </a:solidFill>
              </a:rPr>
              <a:t>Predavači</a:t>
            </a:r>
            <a:r>
              <a:rPr lang="en-GB" dirty="0">
                <a:solidFill>
                  <a:srgbClr val="FF0000"/>
                </a:solidFill>
              </a:rPr>
              <a:t>: </a:t>
            </a:r>
            <a:r>
              <a:rPr lang="en-GB" dirty="0" err="1">
                <a:solidFill>
                  <a:srgbClr val="FF0000"/>
                </a:solidFill>
              </a:rPr>
              <a:t>mr</a:t>
            </a:r>
            <a:r>
              <a:rPr lang="en-GB" dirty="0">
                <a:solidFill>
                  <a:srgbClr val="FF0000"/>
                </a:solidFill>
              </a:rPr>
              <a:t> Milenko </a:t>
            </a:r>
            <a:r>
              <a:rPr lang="en-GB" dirty="0" err="1">
                <a:solidFill>
                  <a:srgbClr val="FF0000"/>
                </a:solidFill>
              </a:rPr>
              <a:t>Đurić</a:t>
            </a:r>
            <a:r>
              <a:rPr lang="en-GB" dirty="0">
                <a:solidFill>
                  <a:srgbClr val="FF0000"/>
                </a:solidFill>
              </a:rPr>
              <a:t> i Vladimir </a:t>
            </a:r>
            <a:r>
              <a:rPr lang="en-GB" dirty="0" err="1">
                <a:solidFill>
                  <a:srgbClr val="FF0000"/>
                </a:solidFill>
              </a:rPr>
              <a:t>Pavković</a:t>
            </a:r>
            <a:r>
              <a:rPr lang="en-GB" dirty="0">
                <a:solidFill>
                  <a:srgbClr val="FF0000"/>
                </a:solidFill>
              </a:rPr>
              <a:t>, MSc </a:t>
            </a:r>
          </a:p>
        </p:txBody>
      </p:sp>
    </p:spTree>
    <p:extLst>
      <p:ext uri="{BB962C8B-B14F-4D97-AF65-F5344CB8AC3E}">
        <p14:creationId xmlns:p14="http://schemas.microsoft.com/office/powerpoint/2010/main" val="10690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EC31A-3586-7E47-90A1-1628D38EC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5539138"/>
          </a:xfrm>
        </p:spPr>
        <p:txBody>
          <a:bodyPr anchor="ctr">
            <a:normAutofit/>
          </a:bodyPr>
          <a:lstStyle/>
          <a:p>
            <a:pPr algn="ctr"/>
            <a:r>
              <a:rPr lang="en-RS" sz="5400" dirty="0">
                <a:solidFill>
                  <a:srgbClr val="FF0000"/>
                </a:solidFill>
                <a:latin typeface="Gill Sans MT" panose="020B0502020104020203" pitchFamily="34" charset="77"/>
              </a:rPr>
              <a:t>INTERNI MEDIJI</a:t>
            </a:r>
          </a:p>
        </p:txBody>
      </p:sp>
    </p:spTree>
    <p:extLst>
      <p:ext uri="{BB962C8B-B14F-4D97-AF65-F5344CB8AC3E}">
        <p14:creationId xmlns:p14="http://schemas.microsoft.com/office/powerpoint/2010/main" val="31788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8EBF0-865D-2F49-9BF5-BD7DA52DC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INTERNI MEDIJI </a:t>
            </a:r>
            <a:endParaRPr lang="en-RS" sz="4000" dirty="0">
              <a:latin typeface="Gill Sans MT" panose="020B0502020104020203" pitchFamily="34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3BBF85-9536-774A-85F4-A30271A726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347" y="1646238"/>
            <a:ext cx="10962861" cy="4466327"/>
          </a:xfrm>
        </p:spPr>
        <p:txBody>
          <a:bodyPr>
            <a:normAutofit fontScale="92500" lnSpcReduction="10000"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en-GB" dirty="0" err="1">
                <a:latin typeface="Gill Sans MT" panose="020B0502020104020203" pitchFamily="34" charset="77"/>
              </a:rPr>
              <a:t>Komunikacija</a:t>
            </a:r>
            <a:r>
              <a:rPr lang="en-GB" dirty="0">
                <a:latin typeface="Gill Sans MT" panose="020B0502020104020203" pitchFamily="34" charset="77"/>
              </a:rPr>
              <a:t> u </a:t>
            </a:r>
            <a:r>
              <a:rPr lang="en-GB" dirty="0" err="1">
                <a:latin typeface="Gill Sans MT" panose="020B0502020104020203" pitchFamily="34" charset="77"/>
              </a:rPr>
              <a:t>kompanijama</a:t>
            </a:r>
            <a:r>
              <a:rPr lang="en-GB" dirty="0">
                <a:latin typeface="Gill Sans MT" panose="020B0502020104020203" pitchFamily="34" charset="77"/>
              </a:rPr>
              <a:t> se </a:t>
            </a:r>
            <a:r>
              <a:rPr lang="en-GB" dirty="0" err="1">
                <a:latin typeface="Gill Sans MT" panose="020B0502020104020203" pitchFamily="34" charset="77"/>
              </a:rPr>
              <a:t>obavlja</a:t>
            </a:r>
            <a:r>
              <a:rPr lang="en-GB" dirty="0">
                <a:latin typeface="Gill Sans MT" panose="020B0502020104020203" pitchFamily="34" charset="77"/>
              </a:rPr>
              <a:t> u </a:t>
            </a:r>
            <a:r>
              <a:rPr lang="en-GB" dirty="0" err="1">
                <a:latin typeface="Gill Sans MT" panose="020B0502020104020203" pitchFamily="34" charset="77"/>
              </a:rPr>
              <a:t>govornim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pisanim</a:t>
            </a:r>
            <a:r>
              <a:rPr lang="en-GB" dirty="0">
                <a:latin typeface="Gill Sans MT" panose="020B0502020104020203" pitchFamily="34" charset="77"/>
              </a:rPr>
              <a:t> i </a:t>
            </a:r>
            <a:r>
              <a:rPr lang="en-GB" dirty="0" err="1">
                <a:latin typeface="Gill Sans MT" panose="020B0502020104020203" pitchFamily="34" charset="77"/>
              </a:rPr>
              <a:t>multimedijalnim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formama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pri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čemu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informacije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plasirane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putem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internih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medija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usmerene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prema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zaposlenima</a:t>
            </a:r>
            <a:r>
              <a:rPr lang="en-GB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GB" dirty="0" err="1">
                <a:latin typeface="Gill Sans MT" panose="020B0502020104020203" pitchFamily="34" charset="77"/>
              </a:rPr>
              <a:t>Interni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mediji</a:t>
            </a:r>
            <a:r>
              <a:rPr lang="en-GB" dirty="0">
                <a:latin typeface="Gill Sans MT" panose="020B0502020104020203" pitchFamily="34" charset="77"/>
              </a:rPr>
              <a:t>: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RS" altLang="en-RS" dirty="0" err="1">
                <a:latin typeface="Gill Sans MT" panose="020B0502020104020203" pitchFamily="34" charset="77"/>
              </a:rPr>
              <a:t>Web</a:t>
            </a:r>
            <a:r>
              <a:rPr lang="sr-Latn-RS" altLang="en-RS" dirty="0">
                <a:latin typeface="Gill Sans MT" panose="020B0502020104020203" pitchFamily="34" charset="77"/>
              </a:rPr>
              <a:t> stranica i elektronska pošta (informacije zaposlenima koje se plasiraju putem savremenih medija);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RS" altLang="en-RS" dirty="0">
                <a:latin typeface="Gill Sans MT" panose="020B0502020104020203" pitchFamily="34" charset="77"/>
              </a:rPr>
              <a:t>Publikacije za zaposlene (štampane publikacije i dalje ostaju važan medij za internu komunikaciju, pre svega u pogledu informisanja zaposlenih o strategijama, ciljevima, onima koje su im potrebne za izvršenje radnih zadataka i sl.);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RS" altLang="en-RS" dirty="0">
                <a:latin typeface="Gill Sans MT" panose="020B0502020104020203" pitchFamily="34" charset="77"/>
              </a:rPr>
              <a:t>Bilteni (</a:t>
            </a:r>
            <a:r>
              <a:rPr lang="sr-Latn-RS" altLang="en-RS" dirty="0" err="1">
                <a:latin typeface="Gill Sans MT" panose="020B0502020104020203" pitchFamily="34" charset="77"/>
              </a:rPr>
              <a:t>Newslettres</a:t>
            </a:r>
            <a:r>
              <a:rPr lang="sr-Latn-RS" altLang="en-RS" dirty="0">
                <a:latin typeface="Gill Sans MT" panose="020B0502020104020203" pitchFamily="34" charset="77"/>
              </a:rPr>
              <a:t>) (koriste se da se zaposlenima saopšte vesti, pre svega one koje se tiču aktivnosti same organizacije, u pravo vreme i na željeni način);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RS" altLang="en-RS" dirty="0">
                <a:latin typeface="Gill Sans MT" panose="020B0502020104020203" pitchFamily="34" charset="77"/>
              </a:rPr>
              <a:t>Pisma (i pored dominacije elektronske pošte još uvek se koriste jer predstavljaju personalizovani način prenošenja informacija);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RS" altLang="en-RS" dirty="0">
                <a:latin typeface="Gill Sans MT" panose="020B0502020104020203" pitchFamily="34" charset="77"/>
              </a:rPr>
              <a:t>Umeci i prilozi (dodaju se uz druge interne medije);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2045907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9AE8F-B5B3-1347-90FA-26C480ABC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INTERNI MEDIJI </a:t>
            </a:r>
            <a:endParaRPr lang="en-RS" sz="4000" dirty="0">
              <a:latin typeface="Gill Sans MT" panose="020B0502020104020203" pitchFamily="34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3A49A6-6D7F-674A-AF1D-59850A7FF0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ClrTx/>
              <a:buFont typeface="Wingdings" pitchFamily="2" charset="2"/>
              <a:buChar char="ü"/>
            </a:pPr>
            <a:r>
              <a:rPr lang="sr-Latn-RS" altLang="en-RS" dirty="0">
                <a:latin typeface="Gill Sans MT" panose="020B0502020104020203" pitchFamily="34" charset="77"/>
              </a:rPr>
              <a:t>Preštampani govori, izlaganja stavova i arhiva (prenos informacija koje je u nekom od govora izneo predstavnik top menadžmenta);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RS" altLang="en-RS" dirty="0">
                <a:latin typeface="Gill Sans MT" panose="020B0502020104020203" pitchFamily="34" charset="77"/>
              </a:rPr>
              <a:t>Oglasne table (tradicionalni način prenosa informacija unutar organizacije);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RS" altLang="en-RS" dirty="0">
                <a:latin typeface="Gill Sans MT" panose="020B0502020104020203" pitchFamily="34" charset="77"/>
              </a:rPr>
              <a:t>Vruće telefonske linije (omogućavaju zaposlenima poziv ukoliko su zainteresovani za nešto ili ukoliko žele da prijave neku nepravilnost);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RS" altLang="en-RS" dirty="0">
                <a:latin typeface="Gill Sans MT" panose="020B0502020104020203" pitchFamily="34" charset="77"/>
              </a:rPr>
              <a:t>Sastanci i </a:t>
            </a:r>
            <a:r>
              <a:rPr lang="sr-Latn-RS" altLang="en-RS" i="1" dirty="0">
                <a:latin typeface="Gill Sans MT" panose="020B0502020104020203" pitchFamily="34" charset="77"/>
              </a:rPr>
              <a:t>on line </a:t>
            </a:r>
            <a:r>
              <a:rPr lang="sr-Latn-RS" altLang="en-RS" dirty="0">
                <a:latin typeface="Gill Sans MT" panose="020B0502020104020203" pitchFamily="34" charset="77"/>
              </a:rPr>
              <a:t>konferencije;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RS" altLang="en-RS" dirty="0">
                <a:latin typeface="Gill Sans MT" panose="020B0502020104020203" pitchFamily="34" charset="77"/>
              </a:rPr>
              <a:t>Video i filmske prezentacije (najčešće su u pitanju korporativni filmovi);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RS" altLang="en-RS" dirty="0">
                <a:latin typeface="Gill Sans MT" panose="020B0502020104020203" pitchFamily="34" charset="77"/>
              </a:rPr>
              <a:t>Izložbe i dr. (u skoro svakoj organizaciji postoji zajednički prostor koji se može iskoristiti za prikazivanje informacija o organizaciji ili izložbe koje služe da ovekoveče uspomene na zajedničku istoriju i sl.)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970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495C5-1FCA-0E45-8BFA-3EDEB4F6D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KOMUNIKACIJA LICEM U LICE I GLASINE</a:t>
            </a:r>
            <a:endParaRPr lang="en-RS" sz="4000" dirty="0">
              <a:latin typeface="Gill Sans MT" panose="020B0502020104020203" pitchFamily="34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A61D3-43A6-204D-9EB7-4E100C870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646238"/>
            <a:ext cx="9601200" cy="4446449"/>
          </a:xfrm>
        </p:spPr>
        <p:txBody>
          <a:bodyPr>
            <a:normAutofit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Srce komunikacije unutar organizacije je usmena komunikacija.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Zaposleni više vole direktnu komunikaciju sa pretpostavljenima nego putem elektronske pošte ili nekog drugog oblika posredne komunikacije.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Brojne studije pokazuju da je za zaposlene tradicionalna komunikacija licem u lice </a:t>
            </a:r>
            <a:r>
              <a:rPr lang="sr-Latn-RS" altLang="en-RS" dirty="0" err="1">
                <a:latin typeface="Gill Sans MT" panose="020B0502020104020203" pitchFamily="34" charset="77"/>
              </a:rPr>
              <a:t>nejefikasniji</a:t>
            </a:r>
            <a:r>
              <a:rPr lang="sr-Latn-RS" altLang="en-RS" dirty="0">
                <a:latin typeface="Gill Sans MT" panose="020B0502020104020203" pitchFamily="34" charset="77"/>
              </a:rPr>
              <a:t> način prenošenja poruke, ujedno i onaj koji se najviše pamti.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Glasine nisu ni formalni ni kontrolisani način prenošenja poruka. One mogu biti veoma opasne, s obzirom na to da su ovakve informacije često nepouzdane. Takve su priče o smanjenju broja zaposlenih i otpuštanjima, preuzimanju kompanije od strane konkurencije, sukobima između zaposlenih i sl.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Glasine nastaju tamo gde neadekvatni komunikacijski programi i zatvoreni kanali ostavljaju praznine. Neformalni, nekontrolisani kanali počeće tamo gde formalni, kontrolisani kanali prestanu da deluju.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286797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EC31A-3586-7E47-90A1-1628D38EC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5539138"/>
          </a:xfrm>
        </p:spPr>
        <p:txBody>
          <a:bodyPr anchor="ctr">
            <a:normAutofit/>
          </a:bodyPr>
          <a:lstStyle/>
          <a:p>
            <a:pPr algn="ctr"/>
            <a:r>
              <a:rPr lang="en-RS" sz="5400" dirty="0">
                <a:solidFill>
                  <a:srgbClr val="FF0000"/>
                </a:solidFill>
                <a:latin typeface="Gill Sans MT" panose="020B0502020104020203" pitchFamily="34" charset="77"/>
              </a:rPr>
              <a:t>EKSTERNI MEDIJI</a:t>
            </a:r>
          </a:p>
        </p:txBody>
      </p:sp>
    </p:spTree>
    <p:extLst>
      <p:ext uri="{BB962C8B-B14F-4D97-AF65-F5344CB8AC3E}">
        <p14:creationId xmlns:p14="http://schemas.microsoft.com/office/powerpoint/2010/main" val="3151282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3A9B3-FB36-D842-8D1A-B1BD6B7DD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MEDIJI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7FBB3-DBA4-D54E-99AF-6C2E72F60B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749287"/>
            <a:ext cx="9601200" cy="4383156"/>
          </a:xfrm>
        </p:spPr>
        <p:txBody>
          <a:bodyPr>
            <a:normAutofit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Naj</a:t>
            </a:r>
            <a:r>
              <a:rPr lang="sr-Latn-CS" altLang="en-RS" dirty="0">
                <a:latin typeface="Gill Sans MT" panose="020B0502020104020203" pitchFamily="34" charset="77"/>
              </a:rPr>
              <a:t>šire shvaćeno, medij je sredstvo putem koga u procesu komunikacije poruka stiže od pošiljaoca (emitenta) do primaoca (recipijenta)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Mediji masovnog komuniciranja ili mas-mediji predstavljaju tehničko-tehnološke strukture, posredstvom kojih se, specifičnim mogućnostima simboličke ekspresije, iz jednog ili više komunikacionih centara, distribuiraju informacije i poruke neograničenom mnoštvu pojedinaca, odnosno masovnoj publici</a:t>
            </a:r>
            <a:endParaRPr lang="en-US" alt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Moć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uticaj</a:t>
            </a:r>
            <a:r>
              <a:rPr lang="en-US" altLang="en-RS" dirty="0">
                <a:latin typeface="Gill Sans MT" panose="020B0502020104020203" pitchFamily="34" charset="77"/>
              </a:rPr>
              <a:t> mas </a:t>
            </a:r>
            <a:r>
              <a:rPr lang="en-US" altLang="en-RS" dirty="0" err="1">
                <a:latin typeface="Gill Sans MT" panose="020B0502020104020203" pitchFamily="34" charset="77"/>
              </a:rPr>
              <a:t>medija</a:t>
            </a:r>
            <a:r>
              <a:rPr lang="en-US" altLang="en-RS" dirty="0">
                <a:latin typeface="Gill Sans MT" panose="020B0502020104020203" pitchFamily="34" charset="77"/>
              </a:rPr>
              <a:t> je </a:t>
            </a:r>
            <a:r>
              <a:rPr lang="en-US" altLang="en-RS" dirty="0" err="1">
                <a:latin typeface="Gill Sans MT" panose="020B0502020104020203" pitchFamily="34" charset="77"/>
              </a:rPr>
              <a:t>postao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neupitan</a:t>
            </a:r>
            <a:r>
              <a:rPr lang="en-US" altLang="en-RS" dirty="0">
                <a:latin typeface="Gill Sans MT" panose="020B0502020104020203" pitchFamily="34" charset="77"/>
              </a:rPr>
              <a:t>. </a:t>
            </a:r>
            <a:r>
              <a:rPr lang="en-US" altLang="en-RS" dirty="0" err="1">
                <a:latin typeface="Gill Sans MT" panose="020B0502020104020203" pitchFamily="34" charset="77"/>
              </a:rPr>
              <a:t>Podaci</a:t>
            </a:r>
            <a:r>
              <a:rPr lang="en-US" altLang="en-RS" dirty="0">
                <a:latin typeface="Gill Sans MT" panose="020B0502020104020203" pitchFamily="34" charset="77"/>
              </a:rPr>
              <a:t> o </a:t>
            </a:r>
            <a:r>
              <a:rPr lang="en-US" altLang="en-RS" dirty="0" err="1">
                <a:latin typeface="Gill Sans MT" panose="020B0502020104020203" pitchFamily="34" charset="77"/>
              </a:rPr>
              <a:t>gledanosti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slušanosti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čitanosti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pojedinih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medija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ukazuju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na</a:t>
            </a:r>
            <a:r>
              <a:rPr lang="en-US" altLang="en-RS" dirty="0">
                <a:latin typeface="Gill Sans MT" panose="020B0502020104020203" pitchFamily="34" charset="77"/>
              </a:rPr>
              <a:t> to da </a:t>
            </a:r>
            <a:r>
              <a:rPr lang="en-US" altLang="en-RS" dirty="0" err="1">
                <a:latin typeface="Gill Sans MT" panose="020B0502020104020203" pitchFamily="34" charset="77"/>
              </a:rPr>
              <a:t>su</a:t>
            </a:r>
            <a:r>
              <a:rPr lang="en-US" altLang="en-RS" dirty="0">
                <a:latin typeface="Gill Sans MT" panose="020B0502020104020203" pitchFamily="34" charset="77"/>
              </a:rPr>
              <a:t> mas </a:t>
            </a:r>
            <a:r>
              <a:rPr lang="en-US" altLang="en-RS" dirty="0" err="1">
                <a:latin typeface="Gill Sans MT" panose="020B0502020104020203" pitchFamily="34" charset="77"/>
              </a:rPr>
              <a:t>mediji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zaista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postali</a:t>
            </a:r>
            <a:r>
              <a:rPr lang="en-US" altLang="en-RS" dirty="0">
                <a:latin typeface="Gill Sans MT" panose="020B0502020104020203" pitchFamily="34" charset="77"/>
              </a:rPr>
              <a:t> „</a:t>
            </a:r>
            <a:r>
              <a:rPr lang="en-US" altLang="en-RS" dirty="0" err="1">
                <a:latin typeface="Gill Sans MT" panose="020B0502020104020203" pitchFamily="34" charset="77"/>
              </a:rPr>
              <a:t>oči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uši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javnosti</a:t>
            </a:r>
            <a:r>
              <a:rPr lang="en-US" altLang="en-RS" dirty="0">
                <a:latin typeface="Gill Sans MT" panose="020B0502020104020203" pitchFamily="34" charset="77"/>
              </a:rPr>
              <a:t>“, </a:t>
            </a:r>
            <a:r>
              <a:rPr lang="en-US" altLang="en-RS" dirty="0" err="1">
                <a:latin typeface="Gill Sans MT" panose="020B0502020104020203" pitchFamily="34" charset="77"/>
              </a:rPr>
              <a:t>odnosno</a:t>
            </a:r>
            <a:r>
              <a:rPr lang="en-US" altLang="en-RS" dirty="0">
                <a:latin typeface="Gill Sans MT" panose="020B0502020104020203" pitchFamily="34" charset="77"/>
              </a:rPr>
              <a:t> „</a:t>
            </a:r>
            <a:r>
              <a:rPr lang="en-US" altLang="en-RS" dirty="0" err="1">
                <a:latin typeface="Gill Sans MT" panose="020B0502020104020203" pitchFamily="34" charset="77"/>
              </a:rPr>
              <a:t>tvorci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mišljenja</a:t>
            </a:r>
            <a:r>
              <a:rPr lang="en-US" altLang="en-RS" dirty="0">
                <a:latin typeface="Gill Sans MT" panose="020B0502020104020203" pitchFamily="34" charset="77"/>
              </a:rPr>
              <a:t>“. </a:t>
            </a:r>
            <a:r>
              <a:rPr lang="en-US" altLang="en-RS" dirty="0" err="1">
                <a:latin typeface="Gill Sans MT" panose="020B0502020104020203" pitchFamily="34" charset="77"/>
              </a:rPr>
              <a:t>Zavisnost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ljudi</a:t>
            </a:r>
            <a:r>
              <a:rPr lang="en-US" altLang="en-RS" dirty="0">
                <a:latin typeface="Gill Sans MT" panose="020B0502020104020203" pitchFamily="34" charset="77"/>
              </a:rPr>
              <a:t> od </a:t>
            </a:r>
            <a:r>
              <a:rPr lang="en-US" altLang="en-RS" dirty="0" err="1">
                <a:latin typeface="Gill Sans MT" panose="020B0502020104020203" pitchFamily="34" charset="77"/>
              </a:rPr>
              <a:t>medijskog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informisanja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dovelo</a:t>
            </a:r>
            <a:r>
              <a:rPr lang="en-US" altLang="en-RS" dirty="0">
                <a:latin typeface="Gill Sans MT" panose="020B0502020104020203" pitchFamily="34" charset="77"/>
              </a:rPr>
              <a:t> je do </a:t>
            </a:r>
            <a:r>
              <a:rPr lang="en-US" altLang="en-RS" dirty="0" err="1">
                <a:latin typeface="Gill Sans MT" panose="020B0502020104020203" pitchFamily="34" charset="77"/>
              </a:rPr>
              <a:t>stava</a:t>
            </a:r>
            <a:r>
              <a:rPr lang="en-US" altLang="en-RS" dirty="0">
                <a:latin typeface="Gill Sans MT" panose="020B0502020104020203" pitchFamily="34" charset="77"/>
              </a:rPr>
              <a:t> „ono </a:t>
            </a:r>
            <a:r>
              <a:rPr lang="en-US" altLang="en-RS" dirty="0" err="1">
                <a:latin typeface="Gill Sans MT" panose="020B0502020104020203" pitchFamily="34" charset="77"/>
              </a:rPr>
              <a:t>što</a:t>
            </a:r>
            <a:r>
              <a:rPr lang="en-US" altLang="en-RS" dirty="0">
                <a:latin typeface="Gill Sans MT" panose="020B0502020104020203" pitchFamily="34" charset="77"/>
              </a:rPr>
              <a:t> se </a:t>
            </a:r>
            <a:r>
              <a:rPr lang="en-US" altLang="en-RS" dirty="0" err="1">
                <a:latin typeface="Gill Sans MT" panose="020B0502020104020203" pitchFamily="34" charset="77"/>
              </a:rPr>
              <a:t>nije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pojavilo</a:t>
            </a:r>
            <a:r>
              <a:rPr lang="en-US" altLang="en-RS" dirty="0">
                <a:latin typeface="Gill Sans MT" panose="020B0502020104020203" pitchFamily="34" charset="77"/>
              </a:rPr>
              <a:t> u </a:t>
            </a:r>
            <a:r>
              <a:rPr lang="en-US" altLang="en-RS" dirty="0" err="1">
                <a:latin typeface="Gill Sans MT" panose="020B0502020104020203" pitchFamily="34" charset="77"/>
              </a:rPr>
              <a:t>medijima-nije</a:t>
            </a:r>
            <a:r>
              <a:rPr lang="en-US" altLang="en-RS" dirty="0">
                <a:latin typeface="Gill Sans MT" panose="020B0502020104020203" pitchFamily="34" charset="77"/>
              </a:rPr>
              <a:t> se </a:t>
            </a:r>
            <a:r>
              <a:rPr lang="en-US" altLang="en-RS" dirty="0" err="1">
                <a:latin typeface="Gill Sans MT" panose="020B0502020104020203" pitchFamily="34" charset="77"/>
              </a:rPr>
              <a:t>ni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dogodilo</a:t>
            </a:r>
            <a:r>
              <a:rPr lang="en-US" altLang="en-RS" dirty="0">
                <a:latin typeface="Gill Sans MT" panose="020B0502020104020203" pitchFamily="34" charset="77"/>
              </a:rPr>
              <a:t>“.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>
                <a:latin typeface="Gill Sans MT" panose="020B0502020104020203" pitchFamily="34" charset="77"/>
              </a:rPr>
              <a:t>Sa </a:t>
            </a:r>
            <a:r>
              <a:rPr lang="en-US" altLang="en-RS" dirty="0" err="1">
                <a:latin typeface="Gill Sans MT" panose="020B0502020104020203" pitchFamily="34" charset="77"/>
              </a:rPr>
              <a:t>aspekta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odnosa</a:t>
            </a:r>
            <a:r>
              <a:rPr lang="en-US" altLang="en-RS" dirty="0">
                <a:latin typeface="Gill Sans MT" panose="020B0502020104020203" pitchFamily="34" charset="77"/>
              </a:rPr>
              <a:t> s </a:t>
            </a:r>
            <a:r>
              <a:rPr lang="en-US" altLang="en-RS" dirty="0" err="1">
                <a:latin typeface="Gill Sans MT" panose="020B0502020104020203" pitchFamily="34" charset="77"/>
              </a:rPr>
              <a:t>javnošću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mediji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predstavljaju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neizostavan</a:t>
            </a:r>
            <a:r>
              <a:rPr lang="en-US" altLang="en-RS" dirty="0">
                <a:latin typeface="Gill Sans MT" panose="020B0502020104020203" pitchFamily="34" charset="77"/>
              </a:rPr>
              <a:t> instrument u </a:t>
            </a:r>
            <a:r>
              <a:rPr lang="en-US" altLang="en-RS" dirty="0" err="1">
                <a:latin typeface="Gill Sans MT" panose="020B0502020104020203" pitchFamily="34" charset="77"/>
              </a:rPr>
              <a:t>procesima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kreiranja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publiciteta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u </a:t>
            </a:r>
            <a:r>
              <a:rPr lang="en-US" altLang="en-RS" dirty="0" err="1">
                <a:latin typeface="Gill Sans MT" panose="020B0502020104020203" pitchFamily="34" charset="77"/>
              </a:rPr>
              <a:t>određenoj</a:t>
            </a:r>
            <a:r>
              <a:rPr lang="en-US" altLang="en-RS" dirty="0">
                <a:latin typeface="Gill Sans MT" panose="020B0502020104020203" pitchFamily="34" charset="77"/>
              </a:rPr>
              <a:t> meri </a:t>
            </a:r>
            <a:r>
              <a:rPr lang="en-US" altLang="en-RS" dirty="0" err="1">
                <a:latin typeface="Gill Sans MT" panose="020B0502020104020203" pitchFamily="34" charset="77"/>
              </a:rPr>
              <a:t>oglašavanja</a:t>
            </a:r>
            <a:r>
              <a:rPr lang="en-US" altLang="en-RS" dirty="0">
                <a:latin typeface="Gill Sans MT" panose="020B0502020104020203" pitchFamily="34" charset="77"/>
              </a:rPr>
              <a:t>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3840672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EC31A-3586-7E47-90A1-1628D38EC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5539138"/>
          </a:xfrm>
        </p:spPr>
        <p:txBody>
          <a:bodyPr anchor="ctr">
            <a:normAutofit/>
          </a:bodyPr>
          <a:lstStyle/>
          <a:p>
            <a:pPr algn="ctr"/>
            <a:r>
              <a:rPr lang="en-RS" sz="5400" dirty="0">
                <a:solidFill>
                  <a:srgbClr val="FF0000"/>
                </a:solidFill>
                <a:latin typeface="Gill Sans MT" panose="020B0502020104020203" pitchFamily="34" charset="77"/>
              </a:rPr>
              <a:t>NOVINE</a:t>
            </a:r>
          </a:p>
        </p:txBody>
      </p:sp>
    </p:spTree>
    <p:extLst>
      <p:ext uri="{BB962C8B-B14F-4D97-AF65-F5344CB8AC3E}">
        <p14:creationId xmlns:p14="http://schemas.microsoft.com/office/powerpoint/2010/main" val="2162430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045B6-E2BA-1942-8E20-B2BBEAD22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NOVINE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0F727-5F02-9047-A8F5-063D2DFB0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Novine predstavljaju jedno od glavnih težišta sistema javnog informisanja.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Veliki broj ljudi čita novine, bilo da su štampana ili </a:t>
            </a:r>
            <a:r>
              <a:rPr lang="en-RS" i="1" dirty="0">
                <a:latin typeface="Gill Sans MT" panose="020B0502020104020203" pitchFamily="34" charset="77"/>
              </a:rPr>
              <a:t>on line </a:t>
            </a:r>
            <a:r>
              <a:rPr lang="en-RS" dirty="0">
                <a:latin typeface="Gill Sans MT" panose="020B0502020104020203" pitchFamily="34" charset="77"/>
              </a:rPr>
              <a:t>izdanja.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Najčešći oblik novina su dnevne novine.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Profesor žurnalistike Džon C. Meril (John C. Merrill) navodi pojam “međunarodnih elitnih novina”. Takve novine, uglavnom dnevne, čitaju svetski intelektualci, politički i lideri javnog mnjenja, kao i kosmopolitski orijentisani građani. Njihov cilj nije veliki broj čitalaca već uticaj na javnost kakav drugi mediji nemaju.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Na Merilovoj listi nalaze se: New York Times, Washington Post, Daily Telegraph, El Pais, Le Monde i dr.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63917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399FD-C288-224D-882A-FB3E402C9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NOVINE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9806A9-A7D1-E14D-945C-24AD374DDE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Jedna od studija identifikovala je pet tipova čitalaca: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 Instrumentalni čitaoci (koriste novine da bi došli do informacija šta se događa i zašto se događa);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Kreatori mišljenja (koriste novine da bi upotpunili svoja mišljenja o nekim pitanjima i stekli uvid o tome šta drugi misle);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Čitaoci iz zadovoljstva (na novine gledaju kao na izvor uživanja i naviku koja im prija);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Egocentrični čitaoci (traže informacije kako bi ostavili povoljan utisak na druge);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Površni čitaoci (nemaju dovoljno jak pojedinačni motiv koji bi ih svrstao u neku od prethodnih grupa).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3109165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3A7DB-F444-B448-BD72-3F1E35718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NOVINE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3B5673-829C-0D46-AD28-779D9EB687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2200" dirty="0">
                <a:solidFill>
                  <a:srgbClr val="FF0000"/>
                </a:solidFill>
                <a:latin typeface="Gill Sans MT" panose="020B0502020104020203" pitchFamily="34" charset="77"/>
              </a:rPr>
              <a:t>PREDNOSTI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8C676E-7951-3E4F-9779-D6861DE9210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Široka pokrivenost;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Novine imaju katalošku vrednost, odnosno čitaoci mogu posle određenog vremena ponovo da pročitaju vest (pogledaju oglas) koja ih zanima;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Mogućnost plasiranja štampanih dodataka;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Novine imaju najveći kredibilitet.</a:t>
            </a:r>
            <a:endParaRPr lang="en-US" altLang="en-RS" dirty="0">
              <a:latin typeface="Gill Sans MT" panose="020B0502020104020203" pitchFamily="34" charset="77"/>
            </a:endParaRPr>
          </a:p>
          <a:p>
            <a:endParaRPr lang="en-R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4F2CF6-1C68-7A44-97AD-9FE7E48A3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2200" dirty="0">
                <a:solidFill>
                  <a:srgbClr val="FF0000"/>
                </a:solidFill>
                <a:latin typeface="Gill Sans MT" panose="020B0502020104020203" pitchFamily="34" charset="77"/>
              </a:rPr>
              <a:t>NEDOSTACI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013FE2-BF42-1F40-B9F0-2CA4009B5F9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Niska selektivnost;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Mali broj sekundarnih čitalaca (novine se retko kada pozajmljuju);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Brzo zastarevanje izdanja;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Loš kvalitet štampe pojedinih novina.</a:t>
            </a:r>
            <a:endParaRPr lang="en-US" altLang="en-RS" dirty="0">
              <a:latin typeface="Gill Sans MT" panose="020B0502020104020203" pitchFamily="34" charset="77"/>
            </a:endParaRP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4224828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EC31A-3586-7E47-90A1-1628D38EC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5539138"/>
          </a:xfrm>
        </p:spPr>
        <p:txBody>
          <a:bodyPr anchor="ctr">
            <a:normAutofit/>
          </a:bodyPr>
          <a:lstStyle/>
          <a:p>
            <a:pPr algn="ctr"/>
            <a:r>
              <a:rPr lang="en-RS" sz="5400" dirty="0">
                <a:solidFill>
                  <a:srgbClr val="FF0000"/>
                </a:solidFill>
                <a:latin typeface="Gill Sans MT" panose="020B0502020104020203" pitchFamily="34" charset="77"/>
              </a:rPr>
              <a:t>ČASOPISI</a:t>
            </a:r>
          </a:p>
        </p:txBody>
      </p:sp>
    </p:spTree>
    <p:extLst>
      <p:ext uri="{BB962C8B-B14F-4D97-AF65-F5344CB8AC3E}">
        <p14:creationId xmlns:p14="http://schemas.microsoft.com/office/powerpoint/2010/main" val="408201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8082D-A8CC-A342-979F-4FEBA9026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ČASOPISI</a:t>
            </a:r>
            <a:endParaRPr lang="en-RS" sz="4000" dirty="0">
              <a:latin typeface="Gill Sans MT" panose="020B0502020104020203" pitchFamily="34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953A4-40CC-154E-BC59-88E7D6287A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Predstavljaju efikasne specijalizovane komunikacijske kanale sa usko definisanom publikom.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Prva dva časopisa pojavila su se 1741. godine i to: General Magazine (Bendžamin Frenklin) i American Magazine (Endrju Bredford).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Najznačajniji svetski časopisi su: Time, Newsweek, National Geographic, U.S. News &amp; World Report i dr.</a:t>
            </a:r>
          </a:p>
          <a:p>
            <a:pPr>
              <a:buClrTx/>
              <a:buFont typeface="Wingdings" pitchFamily="2" charset="2"/>
              <a:buChar char="Ø"/>
            </a:pPr>
            <a:endParaRPr lang="en-RS" dirty="0">
              <a:latin typeface="Gill Sans MT" panose="020B0502020104020203" pitchFamily="34" charset="77"/>
            </a:endParaRP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422020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6C6D8-683C-EC47-82B5-EB16AE60C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ČASOPISI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167933-1D7A-0144-BD16-911345B28A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2400" dirty="0">
                <a:solidFill>
                  <a:srgbClr val="FF0000"/>
                </a:solidFill>
                <a:latin typeface="Gill Sans MT" panose="020B0502020104020203" pitchFamily="34" charset="77"/>
              </a:rPr>
              <a:t>PREDNOSTI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44A89D-792D-9C42-BA7A-0323F2F9CB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470" y="2503713"/>
            <a:ext cx="5290930" cy="3529339"/>
          </a:xfrm>
        </p:spPr>
        <p:txBody>
          <a:bodyPr>
            <a:normAutofit fontScale="85000" lnSpcReduction="20000"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sr-Latn-CS" altLang="en-RS" sz="2400" dirty="0">
                <a:latin typeface="Gill Sans MT" panose="020B0502020104020203" pitchFamily="34" charset="77"/>
              </a:rPr>
              <a:t>Selektivnost;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CS" altLang="en-RS" sz="2400" dirty="0">
                <a:latin typeface="Gill Sans MT" panose="020B0502020104020203" pitchFamily="34" charset="77"/>
              </a:rPr>
              <a:t>Auditorijum časopisa su ljudi sa prihodima i obrazovanjem većim od prosečnog;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CS" altLang="en-RS" sz="2400" dirty="0">
                <a:latin typeface="Gill Sans MT" panose="020B0502020104020203" pitchFamily="34" charset="77"/>
              </a:rPr>
              <a:t>Dobar kvalitet štampe pruža široke mogućnosti za kreativna rešenja oglasa;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CS" altLang="en-RS" sz="2400" dirty="0">
                <a:latin typeface="Gill Sans MT" panose="020B0502020104020203" pitchFamily="34" charset="77"/>
              </a:rPr>
              <a:t>Časopisi su dugovečni;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CS" altLang="en-RS" sz="2400" dirty="0">
                <a:latin typeface="Gill Sans MT" panose="020B0502020104020203" pitchFamily="34" charset="77"/>
              </a:rPr>
              <a:t>Sekundarni čitaoci (čekaonice, frizerski i kozmetički saloni, aerodromi i sl.);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CS" altLang="en-RS" sz="2400" dirty="0">
                <a:latin typeface="Gill Sans MT" panose="020B0502020104020203" pitchFamily="34" charset="77"/>
              </a:rPr>
              <a:t>Časopis sa dobrim imidžom uliva čitaocima poverenje u brend koji se oglašava.</a:t>
            </a:r>
            <a:endParaRPr lang="en-US" altLang="en-RS" sz="2400" dirty="0">
              <a:latin typeface="Gill Sans MT" panose="020B0502020104020203" pitchFamily="34" charset="77"/>
            </a:endParaRPr>
          </a:p>
          <a:p>
            <a:endParaRPr lang="en-R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5A3A8C-92B6-AB47-A4ED-5D8ACFF9C9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2400" dirty="0">
                <a:solidFill>
                  <a:srgbClr val="FF0000"/>
                </a:solidFill>
                <a:latin typeface="Gill Sans MT" panose="020B0502020104020203" pitchFamily="34" charset="77"/>
              </a:rPr>
              <a:t>NEDOSTACI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71B532-74DD-224C-9319-E1F7DCF0AD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24600" y="2503713"/>
            <a:ext cx="5493026" cy="3287487"/>
          </a:xfrm>
        </p:spPr>
        <p:txBody>
          <a:bodyPr>
            <a:normAutofit fontScale="85000" lnSpcReduction="20000"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sr-Latn-CS" altLang="en-RS" sz="2400" dirty="0">
                <a:latin typeface="Gill Sans MT" panose="020B0502020104020203" pitchFamily="34" charset="77"/>
              </a:rPr>
              <a:t>Neophodnost zakupa medijskog prostora i dostavljanja kreativnog rešenja oglasa znatno ranije;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CS" altLang="en-RS" sz="2400" dirty="0">
                <a:latin typeface="Gill Sans MT" panose="020B0502020104020203" pitchFamily="34" charset="77"/>
              </a:rPr>
              <a:t>Trokovi oglašavanja su visoki;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CS" altLang="en-RS" sz="2400" dirty="0">
                <a:latin typeface="Gill Sans MT" panose="020B0502020104020203" pitchFamily="34" charset="77"/>
              </a:rPr>
              <a:t>Ukupan auditorijum se sporo akumulira (pojedini čitaoci časopis pročitaju nakon par nedelja).</a:t>
            </a:r>
            <a:endParaRPr lang="en-US" altLang="en-RS" sz="2400" dirty="0">
              <a:latin typeface="Gill Sans MT" panose="020B0502020104020203" pitchFamily="34" charset="77"/>
            </a:endParaRP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841299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EC31A-3586-7E47-90A1-1628D38EC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5539138"/>
          </a:xfrm>
        </p:spPr>
        <p:txBody>
          <a:bodyPr anchor="ctr">
            <a:normAutofit/>
          </a:bodyPr>
          <a:lstStyle/>
          <a:p>
            <a:pPr algn="ctr"/>
            <a:r>
              <a:rPr lang="en-RS" sz="5400" dirty="0">
                <a:solidFill>
                  <a:srgbClr val="FF0000"/>
                </a:solidFill>
                <a:latin typeface="Gill Sans MT" panose="020B0502020104020203" pitchFamily="34" charset="77"/>
              </a:rPr>
              <a:t>RADIO</a:t>
            </a:r>
          </a:p>
        </p:txBody>
      </p:sp>
    </p:spTree>
    <p:extLst>
      <p:ext uri="{BB962C8B-B14F-4D97-AF65-F5344CB8AC3E}">
        <p14:creationId xmlns:p14="http://schemas.microsoft.com/office/powerpoint/2010/main" val="1166310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58EDF-FC1F-FA4A-88FE-5802FC452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RADIO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DEE15F-649C-BF4D-9748-1E1674C20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Bez obzira što se smatralo da će ovaj medij biti ugašen od strane televizije i interneta, njegova uloga u sistemu informisanja, posledično i odnosa s javnošću, je i dalje korisna.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Sa aspekta odnosa s javnošću posebno su važni: gostovanja, uključenja u program, izveštaji sa lica mesta i posebno kontakt emisije. 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164829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3AECD-1FBF-9E41-B3FE-42DAEC452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RADIO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59FECF-CECF-8642-950C-E03D8F6A7C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RS" sz="2400" dirty="0">
                <a:solidFill>
                  <a:srgbClr val="FF0000"/>
                </a:solidFill>
                <a:latin typeface="Gill Sans MT" panose="020B0502020104020203" pitchFamily="34" charset="77"/>
              </a:rPr>
              <a:t>PREDNOSTI</a:t>
            </a:r>
          </a:p>
          <a:p>
            <a:endParaRPr lang="en-R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BC61A-AB56-EB4B-AF23-9B42600F8F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4765" y="2503713"/>
            <a:ext cx="5012635" cy="3509461"/>
          </a:xfrm>
        </p:spPr>
        <p:txBody>
          <a:bodyPr>
            <a:normAutofit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Široka pokrivenost i izrazita selektivnost;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Niski troškovi produkcije i zakupa medijskog vremena;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Mogućnost slušanja radija tokom vožnje, na javnim plažama (npr. Na Adi Ciganliji tokom leta boravi nekoliko stotina hiljada Beograđana) i sl.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Mogućnost generisanja direktnog odgovora publike kroz česte kontakt emisije.</a:t>
            </a:r>
            <a:endParaRPr lang="en-US" alt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Ø"/>
            </a:pPr>
            <a:endParaRPr lang="en-R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E56498-CEEC-9945-9745-5C905F2985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2400" dirty="0">
                <a:solidFill>
                  <a:srgbClr val="FF0000"/>
                </a:solidFill>
                <a:latin typeface="Gill Sans MT" panose="020B0502020104020203" pitchFamily="34" charset="77"/>
              </a:rPr>
              <a:t>NEDOSTACI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0788FA-57E7-7D43-8357-EEF284E8D7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24600" y="2503713"/>
            <a:ext cx="5012634" cy="3287487"/>
          </a:xfrm>
        </p:spPr>
        <p:txBody>
          <a:bodyPr>
            <a:normAutofit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Za plasiranje efektivne poruke treba biti prisutan na nekoliko radio stanica;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Putem radija se emituju samo audio poruke;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Poput TV-a poruke su trenutne i kratkotrajne;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Radio je često pozadinski medij u obavljanju drugih aktivnosti.</a:t>
            </a:r>
          </a:p>
          <a:p>
            <a:pPr>
              <a:buClrTx/>
              <a:buFont typeface="Wingdings" pitchFamily="2" charset="2"/>
              <a:buChar char="Ø"/>
            </a:pPr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253796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EC31A-3586-7E47-90A1-1628D38EC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5539138"/>
          </a:xfrm>
        </p:spPr>
        <p:txBody>
          <a:bodyPr anchor="ctr">
            <a:normAutofit/>
          </a:bodyPr>
          <a:lstStyle/>
          <a:p>
            <a:pPr algn="ctr"/>
            <a:r>
              <a:rPr lang="en-RS" sz="5400" dirty="0">
                <a:solidFill>
                  <a:srgbClr val="FF0000"/>
                </a:solidFill>
                <a:latin typeface="Gill Sans MT" panose="020B0502020104020203" pitchFamily="34" charset="77"/>
              </a:rPr>
              <a:t>TELEVIZIJA</a:t>
            </a:r>
          </a:p>
        </p:txBody>
      </p:sp>
    </p:spTree>
    <p:extLst>
      <p:ext uri="{BB962C8B-B14F-4D97-AF65-F5344CB8AC3E}">
        <p14:creationId xmlns:p14="http://schemas.microsoft.com/office/powerpoint/2010/main" val="285094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B34AA-282A-064B-9C5C-16335B954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TELEVIZIJA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B41534-0839-CF40-886A-4B41B19165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Televizija je komunikacijski fenomen XX veka.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Pored interneta jedini je medij koji je sposoban da obezbedi “prozor u svet”. Pruža ogroman niz mogućnosti da ispriča priču putem jednominutnog priloga, polučasovne ili jednočasovne reportaže, dokumentarnog filma ili 24-časovnog izveštavanja o značajnim događajima.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Koristi multimediju za kreiranje sadržaja.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Postoji mnogo taktika odnosa s javnošću za plasiranje informacija putem televizije: vesti, gostovanja u studiju, uključenja u program, intervjui, reportaže i sl.</a:t>
            </a:r>
          </a:p>
          <a:p>
            <a:pPr>
              <a:buClrTx/>
              <a:buFont typeface="Wingdings" pitchFamily="2" charset="2"/>
              <a:buChar char="Ø"/>
            </a:pPr>
            <a:endParaRPr lang="en-RS" dirty="0">
              <a:latin typeface="Gill Sans MT" panose="020B0502020104020203" pitchFamily="34" charset="77"/>
            </a:endParaRP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1355545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E7E13-424F-BC4C-94FD-03C1398E0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TELEVIZIJA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DC3A4-1209-2543-8D54-2F6A1ED70A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Veoma često korišćena tehnika odnosa s javnošću za plasiranje informacija putem televizije je kreiranje tzv. video saopštenja (Video News Release-VNR)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Osnovna pravila kreiranja VNR-a su: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Saopštenje treba kreirati shodno zahtevima televizijskog novinarstva,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Saopštenje mora da bude zanimljivo i da kao takvo zavredi objavljivanje,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Koristiti mogućnosti multimedije,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Multimedija mora biti prilagođena tehničkim karakteristikama televizije,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3736590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1606B-5A7D-684D-A3AA-DDEEE8227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TELEVIZIJA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95AEFE-76B5-A449-A11B-FC00FBB51C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646238"/>
            <a:ext cx="9601200" cy="4446449"/>
          </a:xfrm>
        </p:spPr>
        <p:txBody>
          <a:bodyPr>
            <a:normAutofit/>
          </a:bodyPr>
          <a:lstStyle/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Informacije moraju biti tačne,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Ne treba mešati zvukove iz prirode sa nasnimljenim govorom,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Treba koristiti snimak akcije umesto mirne slike,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Ne treba stavljati naslove na same segmente vesti (informaciju treba proslediti odvojeno),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Ne treba koristiti specijalne kitnjaste efekte,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Ne treba komercijalizovati proizvode,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Ne treba stavljati svog novinara u kadar,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Intervjuisane osobe moraju biti jasno identifikovane,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Potrebno je napisati ime, prezime, funkciju i kontakt podatke odgovorne osobe.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263830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3AECD-1FBF-9E41-B3FE-42DAEC452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TELEVIZIJA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59FECF-CECF-8642-950C-E03D8F6A7C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RS" sz="2400" dirty="0">
                <a:solidFill>
                  <a:srgbClr val="FF0000"/>
                </a:solidFill>
                <a:latin typeface="Gill Sans MT" panose="020B0502020104020203" pitchFamily="34" charset="77"/>
              </a:rPr>
              <a:t>PREDNOSTI</a:t>
            </a:r>
          </a:p>
          <a:p>
            <a:endParaRPr lang="en-R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BC61A-AB56-EB4B-AF23-9B42600F8F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4765" y="2503713"/>
            <a:ext cx="5012635" cy="3509461"/>
          </a:xfrm>
        </p:spPr>
        <p:txBody>
          <a:bodyPr>
            <a:normAutofit lnSpcReduction="10000"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Velika pokrivenost (dopiranje do širokog auditorijuma);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Kombinovanje slike, zvuka i pokreta pruža veliki potencijal za kreativnost;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Mogućnost relativne selekcije recipijenata, putem specijalizovanih kanala za određenu populaciju (sportski kanali, programi za mlade i sl.);</a:t>
            </a:r>
            <a:endParaRPr lang="en-US" alt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Publicitet i oglašavanje na televiziji su stvar prestiža i utiču na opšti imidž organizacije i pojedinca.</a:t>
            </a:r>
            <a:endParaRPr lang="en-US" alt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Ø"/>
            </a:pPr>
            <a:endParaRPr lang="en-R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E56498-CEEC-9945-9745-5C905F2985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2400" dirty="0">
                <a:solidFill>
                  <a:srgbClr val="FF0000"/>
                </a:solidFill>
                <a:latin typeface="Gill Sans MT" panose="020B0502020104020203" pitchFamily="34" charset="77"/>
              </a:rPr>
              <a:t>NEDOSTACI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0788FA-57E7-7D43-8357-EEF284E8D7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24600" y="2503713"/>
            <a:ext cx="5012634" cy="3287487"/>
          </a:xfrm>
        </p:spPr>
        <p:txBody>
          <a:bodyPr>
            <a:normAutofit lnSpcReduction="10000"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Visoki troškovi zakupa;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Promotivne poruke su kratkotrajne i trenutne (ukoliko gledalac propusti emisiju ili reklamu nema mogućnost da dobije informacije koje su se tim putem plasirale);</a:t>
            </a:r>
          </a:p>
          <a:p>
            <a:pPr>
              <a:buClrTx/>
              <a:buFont typeface="Wingdings" pitchFamily="2" charset="2"/>
              <a:buChar char="Ø"/>
            </a:pPr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3587546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EC31A-3586-7E47-90A1-1628D38EC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5539138"/>
          </a:xfrm>
        </p:spPr>
        <p:txBody>
          <a:bodyPr anchor="ctr">
            <a:normAutofit/>
          </a:bodyPr>
          <a:lstStyle/>
          <a:p>
            <a:pPr algn="ctr"/>
            <a:r>
              <a:rPr lang="en-RS" sz="5400" dirty="0">
                <a:solidFill>
                  <a:srgbClr val="FF0000"/>
                </a:solidFill>
                <a:latin typeface="Gill Sans MT" panose="020B0502020104020203" pitchFamily="34" charset="77"/>
              </a:rPr>
              <a:t>NOVINSKE (TELEGRAFSKE)</a:t>
            </a:r>
            <a:br>
              <a:rPr lang="en-RS" sz="5400" dirty="0">
                <a:solidFill>
                  <a:srgbClr val="FF0000"/>
                </a:solidFill>
                <a:latin typeface="Gill Sans MT" panose="020B0502020104020203" pitchFamily="34" charset="77"/>
              </a:rPr>
            </a:br>
            <a:r>
              <a:rPr lang="en-RS" sz="5400" dirty="0">
                <a:solidFill>
                  <a:srgbClr val="FF0000"/>
                </a:solidFill>
                <a:latin typeface="Gill Sans MT" panose="020B0502020104020203" pitchFamily="34" charset="77"/>
              </a:rPr>
              <a:t> AGENCIJE</a:t>
            </a:r>
          </a:p>
        </p:txBody>
      </p:sp>
    </p:spTree>
    <p:extLst>
      <p:ext uri="{BB962C8B-B14F-4D97-AF65-F5344CB8AC3E}">
        <p14:creationId xmlns:p14="http://schemas.microsoft.com/office/powerpoint/2010/main" val="2997920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4D920-A416-9A49-9265-F0ADFCB53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NOVINSKE AGENCIJE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31DD1D-0B39-9A40-87B3-3819F75B27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981201"/>
            <a:ext cx="9601200" cy="4121425"/>
          </a:xfrm>
        </p:spPr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Novinske agencije predstavljaju medij trgovine informacijama “na veliko”, koji prikuplja vesti i distribuira ih drugim “maloprodajnim” medijima. Ovi mediji informacije i vesti dobijene od novinskih agencija modifikuju ili ih u izvornom obliku prenose do krajnjih korisnika-čitalaca/gledalaca/slušalaca.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Mediji masovno koriste usluge novinskih agencija pre svega zbog brzine i pouzdanosti informacija koje one distribuiraju. Novinske agencije imaju veoma razvijenu “infrastrukturu” i mrežu dopisnika, tako da u svakom trnutku velikom brzinom pružaju veliki broj vesti i informacija. Prenošenje dnevno više miliona reči, slika i video zapisa doprinosi da novinske agencije budu vrlo uticajne.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Vodeće svetske novinske agencije su: Reuters (Velika Britanija),  Associated Press (SAD),  Agence France Presse – AFP (Francuska), Xinhua (Kina), TASS (Rusija) i dr.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122841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EC31A-3586-7E47-90A1-1628D38EC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5539138"/>
          </a:xfrm>
        </p:spPr>
        <p:txBody>
          <a:bodyPr anchor="ctr">
            <a:normAutofit/>
          </a:bodyPr>
          <a:lstStyle/>
          <a:p>
            <a:pPr algn="ctr"/>
            <a:r>
              <a:rPr lang="en-RS" sz="5400" dirty="0">
                <a:solidFill>
                  <a:srgbClr val="FF0000"/>
                </a:solidFill>
                <a:latin typeface="Gill Sans MT" panose="020B0502020104020203" pitchFamily="34" charset="77"/>
              </a:rPr>
              <a:t>ON LINE MEDIJI</a:t>
            </a:r>
          </a:p>
        </p:txBody>
      </p:sp>
    </p:spTree>
    <p:extLst>
      <p:ext uri="{BB962C8B-B14F-4D97-AF65-F5344CB8AC3E}">
        <p14:creationId xmlns:p14="http://schemas.microsoft.com/office/powerpoint/2010/main" val="130039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3513B-9309-D14E-98ED-E7405C033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ON LINE MEDIJI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AEF59-88A0-1645-A527-6E0EE585A9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RS" i="1" dirty="0">
                <a:latin typeface="Gill Sans MT" panose="020B0502020104020203" pitchFamily="34" charset="77"/>
              </a:rPr>
              <a:t>On line </a:t>
            </a:r>
            <a:r>
              <a:rPr lang="en-RS" dirty="0">
                <a:latin typeface="Gill Sans MT" panose="020B0502020104020203" pitchFamily="34" charset="77"/>
              </a:rPr>
              <a:t>mediji predstavljaju savremeni oblik medija koji je danas neizostavan u savremenom poslovanju.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Gotovo svi tradicionalni mediji imaju svoju </a:t>
            </a:r>
            <a:r>
              <a:rPr lang="en-RS" i="1" dirty="0">
                <a:latin typeface="Gill Sans MT" panose="020B0502020104020203" pitchFamily="34" charset="77"/>
              </a:rPr>
              <a:t>on line</a:t>
            </a:r>
            <a:r>
              <a:rPr lang="en-RS" dirty="0">
                <a:latin typeface="Gill Sans MT" panose="020B0502020104020203" pitchFamily="34" charset="77"/>
              </a:rPr>
              <a:t> verziju.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U </a:t>
            </a:r>
            <a:r>
              <a:rPr lang="en-RS" i="1" dirty="0">
                <a:latin typeface="Gill Sans MT" panose="020B0502020104020203" pitchFamily="34" charset="77"/>
              </a:rPr>
              <a:t>on line </a:t>
            </a:r>
            <a:r>
              <a:rPr lang="en-RS" dirty="0">
                <a:latin typeface="Gill Sans MT" panose="020B0502020104020203" pitchFamily="34" charset="77"/>
              </a:rPr>
              <a:t>medije spadaju i web stranice, društveni mediji i mreže i dr.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4244494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3AECD-1FBF-9E41-B3FE-42DAEC452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</a:rPr>
              <a:t>ON LINE MEDIJI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59FECF-CECF-8642-950C-E03D8F6A7C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RS" sz="2400" dirty="0">
                <a:solidFill>
                  <a:srgbClr val="FF0000"/>
                </a:solidFill>
                <a:latin typeface="Gill Sans MT" panose="020B0502020104020203" pitchFamily="34" charset="77"/>
              </a:rPr>
              <a:t>PREDNOSTI</a:t>
            </a:r>
          </a:p>
          <a:p>
            <a:endParaRPr lang="en-R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BC61A-AB56-EB4B-AF23-9B42600F8F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4765" y="2503713"/>
            <a:ext cx="5012635" cy="3509461"/>
          </a:xfrm>
        </p:spPr>
        <p:txBody>
          <a:bodyPr>
            <a:normAutofit lnSpcReduction="10000"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Prisutnost organizacije na Internetu je relativno jeftina, dok njen izostanak ukazuje da se radi o “maloj” organizaciji;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Kompatibilnost sa tradicionalnim mas-medijima;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Internet omogućava pristup geografski, demografski i psihografski različitim grupama i pojedincima što omogućava direktnu komunikaciju sa tržišnim nišama čiji su pripadnici okupljeni na čet sesiji, forumu i sl.</a:t>
            </a:r>
            <a:endParaRPr lang="en-RS" dirty="0">
              <a:latin typeface="Gill Sans MT" panose="020B0502020104020203" pitchFamily="34" charset="77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E56498-CEEC-9945-9745-5C905F2985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2400" dirty="0">
                <a:solidFill>
                  <a:srgbClr val="FF0000"/>
                </a:solidFill>
                <a:latin typeface="Gill Sans MT" panose="020B0502020104020203" pitchFamily="34" charset="77"/>
              </a:rPr>
              <a:t>NEDOSTACI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0788FA-57E7-7D43-8357-EEF284E8D7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24600" y="2503713"/>
            <a:ext cx="5012634" cy="3287487"/>
          </a:xfrm>
        </p:spPr>
        <p:txBody>
          <a:bodyPr>
            <a:normAutofit lnSpcReduction="10000"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Ograničen broj ljudi koristi Internet (pogotovo u nerazvijenim zemljama);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Mogućnosti manipulacije;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Strah od netačnih informacija putem Interneta;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Strah od prevara putem Interneta;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Neželjena pošta (SPAM);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Pop-up prozori.</a:t>
            </a:r>
          </a:p>
          <a:p>
            <a:pPr>
              <a:buClrTx/>
              <a:buFont typeface="Wingdings" pitchFamily="2" charset="2"/>
              <a:buChar char="Ø"/>
            </a:pPr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282793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sz="5400" dirty="0">
                <a:solidFill>
                  <a:srgbClr val="FF0000"/>
                </a:solidFill>
              </a:rPr>
              <a:t>POSLOVNO KOMUNICIRANJE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r>
              <a:rPr lang="en-GB" dirty="0" err="1">
                <a:solidFill>
                  <a:srgbClr val="FF0000"/>
                </a:solidFill>
              </a:rPr>
              <a:t>Predavači</a:t>
            </a:r>
            <a:r>
              <a:rPr lang="en-GB" dirty="0">
                <a:solidFill>
                  <a:srgbClr val="FF0000"/>
                </a:solidFill>
              </a:rPr>
              <a:t>: </a:t>
            </a:r>
            <a:r>
              <a:rPr lang="en-GB" dirty="0" err="1">
                <a:solidFill>
                  <a:srgbClr val="FF0000"/>
                </a:solidFill>
              </a:rPr>
              <a:t>mr</a:t>
            </a:r>
            <a:r>
              <a:rPr lang="en-GB" dirty="0">
                <a:solidFill>
                  <a:srgbClr val="FF0000"/>
                </a:solidFill>
              </a:rPr>
              <a:t> Milenko </a:t>
            </a:r>
            <a:r>
              <a:rPr lang="en-GB" dirty="0" err="1">
                <a:solidFill>
                  <a:srgbClr val="FF0000"/>
                </a:solidFill>
              </a:rPr>
              <a:t>Đurić</a:t>
            </a:r>
            <a:r>
              <a:rPr lang="en-GB" dirty="0">
                <a:solidFill>
                  <a:srgbClr val="FF0000"/>
                </a:solidFill>
              </a:rPr>
              <a:t> i Vladimir </a:t>
            </a:r>
            <a:r>
              <a:rPr lang="en-GB" dirty="0" err="1">
                <a:solidFill>
                  <a:srgbClr val="FF0000"/>
                </a:solidFill>
              </a:rPr>
              <a:t>Pavković</a:t>
            </a:r>
            <a:r>
              <a:rPr lang="en-GB" dirty="0">
                <a:solidFill>
                  <a:srgbClr val="FF0000"/>
                </a:solidFill>
              </a:rPr>
              <a:t>, MSc </a:t>
            </a:r>
          </a:p>
        </p:txBody>
      </p:sp>
    </p:spTree>
    <p:extLst>
      <p:ext uri="{BB962C8B-B14F-4D97-AF65-F5344CB8AC3E}">
        <p14:creationId xmlns:p14="http://schemas.microsoft.com/office/powerpoint/2010/main" val="157067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amond Grid 16x9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8326_TF03031015.potx" id="{3D03E32A-101D-4991-8040-890457B668DB}" vid="{F1BB8C7C-F58A-4EC0-851B-3944A6AC187F}"/>
    </a:ext>
  </a:extLst>
</a:theme>
</file>

<file path=ppt/theme/theme2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Diamond Grid 16x9</Template>
  <TotalTime>545</TotalTime>
  <Words>1737</Words>
  <Application>Microsoft Macintosh PowerPoint</Application>
  <PresentationFormat>Widescreen</PresentationFormat>
  <Paragraphs>145</Paragraphs>
  <Slides>28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Gill Sans MT</vt:lpstr>
      <vt:lpstr>Wingdings</vt:lpstr>
      <vt:lpstr>Diamond Grid 16x9</vt:lpstr>
      <vt:lpstr>POSLOVNO KOMUNICIRANJE</vt:lpstr>
      <vt:lpstr>INTERNI MEDIJI</vt:lpstr>
      <vt:lpstr>INTERNI MEDIJI </vt:lpstr>
      <vt:lpstr>INTERNI MEDIJI </vt:lpstr>
      <vt:lpstr>KOMUNIKACIJA LICEM U LICE I GLASINE</vt:lpstr>
      <vt:lpstr>EKSTERNI MEDIJI</vt:lpstr>
      <vt:lpstr>MEDIJI</vt:lpstr>
      <vt:lpstr>NOVINE</vt:lpstr>
      <vt:lpstr>NOVINE</vt:lpstr>
      <vt:lpstr>NOVINE</vt:lpstr>
      <vt:lpstr>NOVINE</vt:lpstr>
      <vt:lpstr>ČASOPISI</vt:lpstr>
      <vt:lpstr>ČASOPISI</vt:lpstr>
      <vt:lpstr>ČASOPISI</vt:lpstr>
      <vt:lpstr>RADIO</vt:lpstr>
      <vt:lpstr>RADIO</vt:lpstr>
      <vt:lpstr>RADIO</vt:lpstr>
      <vt:lpstr>TELEVIZIJA</vt:lpstr>
      <vt:lpstr>TELEVIZIJA</vt:lpstr>
      <vt:lpstr>TELEVIZIJA</vt:lpstr>
      <vt:lpstr>TELEVIZIJA</vt:lpstr>
      <vt:lpstr>TELEVIZIJA</vt:lpstr>
      <vt:lpstr>NOVINSKE (TELEGRAFSKE)  AGENCIJE</vt:lpstr>
      <vt:lpstr>NOVINSKE AGENCIJE</vt:lpstr>
      <vt:lpstr>ON LINE MEDIJI</vt:lpstr>
      <vt:lpstr>ON LINE MEDIJI</vt:lpstr>
      <vt:lpstr>ON LINE MEDIJI</vt:lpstr>
      <vt:lpstr>POSLOVNO KOMUNICIRANJE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POSLOVNO KOMUNICIRANJE</dc:title>
  <dc:creator>Vladimir Pavković</dc:creator>
  <cp:lastModifiedBy>Vladimir Pavković</cp:lastModifiedBy>
  <cp:revision>70</cp:revision>
  <dcterms:created xsi:type="dcterms:W3CDTF">2021-12-15T20:10:20Z</dcterms:created>
  <dcterms:modified xsi:type="dcterms:W3CDTF">2021-12-31T07:13:58Z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