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1" r:id="rId2"/>
    <p:sldId id="308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09" r:id="rId15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7" autoAdjust="0"/>
    <p:restoredTop sz="96327" autoAdjust="0"/>
  </p:normalViewPr>
  <p:slideViewPr>
    <p:cSldViewPr snapToGrid="0">
      <p:cViewPr varScale="1">
        <p:scale>
          <a:sx n="128" d="100"/>
          <a:sy n="128" d="100"/>
        </p:scale>
        <p:origin x="512" y="17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28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FEEA889-5E66-4BC1-B7BD-0A476A3FD4CF}" type="datetime1">
              <a:rPr lang="en-GB" smtClean="0"/>
              <a:t>29/12/2021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604A0D4-B89B-4ADD-AF9E-38636B40EE4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243557F-8383-4C87-B4A4-5F88E99CF0DF}" type="datetime1">
              <a:rPr lang="en-GB" noProof="0" smtClean="0"/>
              <a:t>29/12/2021</a:t>
            </a:fld>
            <a:endParaRPr lang="en-GB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 dirty="0"/>
              <a:t>Click to 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2869989-EB00-4EE7-BCB5-25BDC5BB29F8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51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788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Straight Connector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Straight Connector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Straight Connector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Straight Connector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Straight Connector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Straight Connector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rtlCol="0"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 subtitle style</a:t>
            </a:r>
            <a:endParaRPr lang="en-GB" noProof="0" dirty="0"/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487C83-D9AD-4A8B-A900-076F8D042560}" type="datetime1">
              <a:rPr lang="en-GB" noProof="0" smtClean="0"/>
              <a:t>29/12/2021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Straight Connector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rtlCol="0"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C8220F6-FAAE-4224-A840-32140F4A0A47}" type="datetime1">
              <a:rPr lang="en-GB" noProof="0" smtClean="0"/>
              <a:t>29/12/2021</a:t>
            </a:fld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5DA6CF-190C-4EAB-84DD-7741FDE41517}" type="datetime1">
              <a:rPr lang="en-GB" noProof="0" smtClean="0"/>
              <a:t>29/12/2021</a:t>
            </a:fld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FEFFCF-A8B9-4FC4-BA80-DD4C12F4B668}" type="datetime1">
              <a:rPr lang="en-GB" noProof="0" smtClean="0"/>
              <a:t>29/12/2021</a:t>
            </a:fld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D2618C-E36A-4509-A283-71164552E4F6}" type="datetime1">
              <a:rPr lang="en-GB" noProof="0" smtClean="0"/>
              <a:t>29/12/2021</a:t>
            </a:fld>
            <a:endParaRPr lang="en-GB" noProof="0" dirty="0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Straight Connector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Straight Connector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Straight Connector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D239C74-3E29-46D2-B7E2-D66DE8B187F2}" type="datetime1">
              <a:rPr lang="en-GB" noProof="0" smtClean="0"/>
              <a:t>29/12/2021</a:t>
            </a:fld>
            <a:endParaRPr lang="en-GB" noProof="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Straight Connector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Straight Connector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Straight Connector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cxnSp>
        <p:nvCxnSpPr>
          <p:cNvPr id="59" name="Straight Connector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F590DC-7091-4B36-BBC5-F8475EAC8F1C}" type="datetime1">
              <a:rPr lang="en-GB" noProof="0" smtClean="0"/>
              <a:t>29/12/2021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B00BEA-F07C-4881-A3EB-166920C22A46}" type="datetime1">
              <a:rPr lang="en-GB" noProof="0" smtClean="0"/>
              <a:t>29/12/2021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 userDrawn="1"/>
        </p:nvGrpSpPr>
        <p:grpSpPr bwMode="hidden">
          <a:xfrm>
            <a:off x="-1" y="-195943"/>
            <a:ext cx="12192002" cy="6858000"/>
            <a:chOff x="-1" y="0"/>
            <a:chExt cx="12192002" cy="6858000"/>
          </a:xfrm>
        </p:grpSpPr>
        <p:cxnSp>
          <p:nvCxnSpPr>
            <p:cNvPr id="97" name="Straight Connector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Straight Connector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Straight Connector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Straight Connector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Straight Connector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Straight Connector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Straight Connector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cxnSp>
        <p:nvCxnSpPr>
          <p:cNvPr id="148" name="Straight Connector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9B488204-FD96-4CE5-BFDC-EA94C1CD269E}" type="datetime1">
              <a:rPr lang="en-GB" noProof="0" smtClean="0"/>
              <a:t>29/12/2021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78012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JAVNO MNJENJE</a:t>
            </a:r>
          </a:p>
        </p:txBody>
      </p:sp>
    </p:spTree>
    <p:extLst>
      <p:ext uri="{BB962C8B-B14F-4D97-AF65-F5344CB8AC3E}">
        <p14:creationId xmlns:p14="http://schemas.microsoft.com/office/powerpoint/2010/main" val="31788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9E355-B6D6-8140-BC74-D6995879E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JAVNO MNJENJE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F4951-7A51-FA41-B4B7-19B2AB280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739348"/>
            <a:ext cx="9601200" cy="4373217"/>
          </a:xfrm>
        </p:spPr>
        <p:txBody>
          <a:bodyPr>
            <a:normAutofit lnSpcReduction="10000"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Javno mnjenje podrazumeva skup pojedinačnih pogleda na neku temu. Oni imaju zajednički stav u vezi nekog pitanja, razlog zbog kojeg ih to pitanje brine.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I nauka i praksa „snimaju“ javno mnjenje, odnosno zamrzavaju proces u jednom vremenskom trenutku, kako bi ga lakše objasnili.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Dimenzije javnog mnjenja su: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latin typeface="Gill Sans MT" panose="020B0502020104020203" pitchFamily="34" charset="77"/>
              </a:rPr>
              <a:t>Smer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 err="1">
                <a:latin typeface="Gill Sans MT" panose="020B0502020104020203" pitchFamily="34" charset="77"/>
              </a:rPr>
              <a:t>Intenzivitet</a:t>
            </a:r>
            <a:endParaRPr lang="sr-Latn-R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latin typeface="Gill Sans MT" panose="020B0502020104020203" pitchFamily="34" charset="77"/>
              </a:rPr>
              <a:t>Stabilnost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latin typeface="Gill Sans MT" panose="020B0502020104020203" pitchFamily="34" charset="77"/>
              </a:rPr>
              <a:t>Informativna podrška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latin typeface="Gill Sans MT" panose="020B0502020104020203" pitchFamily="34" charset="77"/>
              </a:rPr>
              <a:t>Društvena podrška</a:t>
            </a:r>
          </a:p>
          <a:p>
            <a:pPr>
              <a:buClrTx/>
              <a:buFont typeface="Wingdings" pitchFamily="2" charset="2"/>
              <a:buChar char="ü"/>
            </a:pPr>
            <a:endParaRPr lang="sr-Latn-RS" altLang="en-RS" dirty="0">
              <a:latin typeface="Gill Sans MT" panose="020B0502020104020203" pitchFamily="34" charset="77"/>
            </a:endParaRP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33025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0314A-5704-324A-BC27-3713271E1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JAVNO MNJENJE-SMER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CEA867-529B-0046-94A7-214B43429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Smer javnog mnjenja predstavlja onaj njegov kvalitet koji nam ukazuje na to kakvo je javno mnjenje. Smer nam određuje da li je ono: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latin typeface="Gill Sans MT" panose="020B0502020104020203" pitchFamily="34" charset="77"/>
              </a:rPr>
              <a:t>pozitivno/neutralno/negativno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latin typeface="Gill Sans MT" panose="020B0502020104020203" pitchFamily="34" charset="77"/>
              </a:rPr>
              <a:t>za/protiv/neodlučno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Mediji često objavljuju rezultate ispitivanja javnog mnjenja najčešće kao procenat ljudi koji imaju pozitivne ili negativne stavove (ili su neutralni) u vezi sa nekom temom, predlogom ili kandidatom.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22973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91FC5-727E-6945-8ED8-88586B192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JAVNO MNJENJE-INTENZITET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B1F628-D55E-164F-BF13-EAF5BE27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Intenzitet javnog mnjenja pokazuje koliko ljudi drže do svojih stavova, bez obzira na smer javnog mnjenja.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Često se meri putem anketa. Anketari traže od ispitanika da na skali od 1 do 10 (ili neka druga numeracija) označe intenzitet svojih stavova o pojedinim pitanjima.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Merenje intenziteta omogućava inicijalnu procenu relativne snage naklonjenosti javnog mnjenja.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350864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AB3E6-C8FD-1E42-A721-FD9409C4F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JAVNO MNJENJE-STABILNOST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69521-3C0B-F549-8F14-55ADFFBCA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Stabilnost se odnosi na to koliko su dugo ispitanici zadržavali ili će zadržavati isti smer i intenzitet stavova.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Ovo podrazumeva da se posmatranje vrši u nekoliko (dva ili tri) navrata u određenom vremenskom periodu.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Najčešće se prikazuje kao grafikon koji prati smer i intenzitet u određenom vremenskom periodu.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Stabilnost ukazuje na to kako javno mnjenje reaguje na različite događaje ili informacije.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76078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85969-CDA1-4941-9537-21CAEAB13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JAVNO MNJENJE-INFORMATIVNA PODRŠKA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F0FA4-9AB3-CA4D-AE60-E8FE99663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Informativna podrška se odnosi na to koliko saznanja ljudi imaju o predmetu mišljenja. Važni parametri informativne podrške su broj izvora iz kojih dobijaju određenu informaciju i posebno kredibilitet tih izvora.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Slabije informisana javnost pažnju usmerava na osobe za koje se smatra da su povezane sa određenom temom ili ljudima.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Odsustvo informacija o nekoj temi ukazuje na to da su smer i intenzitet podložni promeni.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Ukoliko negativna percepcija u javnosti neke turističke destinacije nije utemeljena na dovoljnoj količini informacija, DMO te destinacije može da pokrene informativnu kampanju javnog informisanja.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411705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6D29B-8D40-3E45-A97A-6843D305D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JAVNO MNJENJE-DRUŠTVENA PODRŠKA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DA0E1-25EE-D647-92BA-137DEF8E0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  <a:defRPr/>
            </a:pPr>
            <a:r>
              <a:rPr lang="sr-Latn-RS" dirty="0">
                <a:latin typeface="Gill Sans MT" panose="020B0502020104020203" pitchFamily="34" charset="77"/>
              </a:rPr>
              <a:t>Rezultati merenja društvene podrške pokazuju u kolikoj meri ljudi smatraju da i ostali članovi njihovog društvenog miljea dele njihove stavove.</a:t>
            </a:r>
          </a:p>
          <a:p>
            <a:pPr>
              <a:buClrTx/>
              <a:buFont typeface="Wingdings" pitchFamily="2" charset="2"/>
              <a:buChar char="Ø"/>
              <a:defRPr/>
            </a:pPr>
            <a:r>
              <a:rPr lang="sr-Latn-RS" dirty="0">
                <a:latin typeface="Gill Sans MT" panose="020B0502020104020203" pitchFamily="34" charset="77"/>
              </a:rPr>
              <a:t>Društveni kontekst je veoma značajan za formiranje javnog mnjenja, s obzirom na to da ljudi procenjuju da li su usamljeni u određenim mišljenjima ili stavovima ili i njihova okolina ima ista ili slična mišljenja i stavove po određenom pitanju. Ova procena može uticati na snagu mišljenja i stavova, kao i na opredeljenje ljudi da ih javno iznesu.</a:t>
            </a:r>
          </a:p>
          <a:p>
            <a:pPr>
              <a:buClrTx/>
              <a:buFont typeface="Wingdings" pitchFamily="2" charset="2"/>
              <a:buChar char="Ø"/>
              <a:defRPr/>
            </a:pPr>
            <a:r>
              <a:rPr lang="sr-Latn-RS" dirty="0">
                <a:latin typeface="Gill Sans MT" panose="020B0502020104020203" pitchFamily="34" charset="77"/>
              </a:rPr>
              <a:t>Takođe, ljudi, po pravilu, smatraju da mediji utiču na druge, ali ne i na njih same.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3311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02897-2E0B-624E-98FF-C0B2265E3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JAVNO MNJENJE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8DE53-8363-B746-BDE6-734FCC7D4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/>
              <a:t>Ukoliko ljudi sa čvrstim stavovima o nekom pitanju poseduju veliki broj informacija i smatraju da su njihovi stavovi široko prihvaćeni, tada se smer javnog mnjenja verovatno neće promeniti. Odnosno, ovakvi stavovi nisu skloni lakim promenama.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/>
              <a:t>Sa druge strane čak se i čvrsti stavovi mogu lako promeniti ukoliko nisu bazirani na informacijama i društvenoj potpori.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92857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JAVNOSTI</a:t>
            </a:r>
          </a:p>
        </p:txBody>
      </p:sp>
    </p:spTree>
    <p:extLst>
      <p:ext uri="{BB962C8B-B14F-4D97-AF65-F5344CB8AC3E}">
        <p14:creationId xmlns:p14="http://schemas.microsoft.com/office/powerpoint/2010/main" val="310658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A8CE4-242A-C14D-B06E-D38249F01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728599"/>
          </a:xfrm>
        </p:spPr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JAVNOSTI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E152B-E607-DF45-824E-05DCB1A10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470991"/>
            <a:ext cx="9601200" cy="4591879"/>
          </a:xfrm>
        </p:spPr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Stručnjaci za OSJ su odavno odbacili pojam univerzalne javnosti i pristupili kreiranju ciljnih javnosti.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Cilj je zadovoljiti njihove želje i potrebe za informacijama.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Da bi to bilo moguće od organizacije se zahteva da organizuje unutrašnje i spoljašnje mreže odnosa, radi boljeg povezivanja sa brojnim ciljnim grupama.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Na ovaj način organizacija ispunjava osnovni preduslov kako bi formulisala strategiju komunikacije sa svakom od ciljnih grupa javnosti.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Prvo se vrši segmentacija javnosti kako bi se formirali relativno homogeni segmenti.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Zatim se vrši izbor ciljne javnosti u okviru identifikovanog segmenta.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Na kraju se formiraju strategije i taktike za komunikaciju.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58086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D3E3F-4A2D-9D45-B117-5F9DAD947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SEGMENTACIJA JAVNOSTI</a:t>
            </a:r>
            <a:endParaRPr lang="en-RS" sz="4000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4DE99-548B-0E4C-9D80-DBCB8F0424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Geografska (</a:t>
            </a:r>
            <a:r>
              <a:rPr lang="sr-Latn-RS" altLang="en-RS" dirty="0" err="1">
                <a:latin typeface="Gill Sans MT" panose="020B0502020104020203" pitchFamily="34" charset="77"/>
              </a:rPr>
              <a:t>države,regije</a:t>
            </a:r>
            <a:r>
              <a:rPr lang="sr-Latn-RS" altLang="en-RS" dirty="0">
                <a:latin typeface="Gill Sans MT" panose="020B0502020104020203" pitchFamily="34" charset="77"/>
              </a:rPr>
              <a:t>, gradovi i dr.)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Demografska (životno </a:t>
            </a:r>
            <a:r>
              <a:rPr lang="sr-Latn-RS" altLang="en-RS" dirty="0" err="1">
                <a:latin typeface="Gill Sans MT" panose="020B0502020104020203" pitchFamily="34" charset="77"/>
              </a:rPr>
              <a:t>doba,pol</a:t>
            </a:r>
            <a:r>
              <a:rPr lang="sr-Latn-RS" altLang="en-RS" dirty="0">
                <a:latin typeface="Gill Sans MT" panose="020B0502020104020203" pitchFamily="34" charset="77"/>
              </a:rPr>
              <a:t>, veličina porodice, lična primanja, zanimanje, obrazovanje, religija, rasa i sl.)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 err="1">
                <a:latin typeface="Gill Sans MT" panose="020B0502020104020203" pitchFamily="34" charset="77"/>
              </a:rPr>
              <a:t>Psihografska</a:t>
            </a:r>
            <a:r>
              <a:rPr lang="sr-Latn-RS" altLang="en-RS" dirty="0">
                <a:latin typeface="Gill Sans MT" panose="020B0502020104020203" pitchFamily="34" charset="77"/>
              </a:rPr>
              <a:t> (pripadnost određenom društvenom sloju, lične karakteristike, način života i dr.)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 err="1">
                <a:latin typeface="Gill Sans MT" panose="020B0502020104020203" pitchFamily="34" charset="77"/>
              </a:rPr>
              <a:t>Bihejvioristička</a:t>
            </a:r>
            <a:r>
              <a:rPr lang="sr-Latn-RS" altLang="en-RS" dirty="0">
                <a:latin typeface="Gill Sans MT" panose="020B0502020104020203" pitchFamily="34" charset="77"/>
              </a:rPr>
              <a:t> (interesovanja, stavovi, način usvajanja informacija i sl.)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01420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4E562-1F31-4541-B61F-7171CA272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28600"/>
            <a:ext cx="9601200" cy="765313"/>
          </a:xfrm>
        </p:spPr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</a:rPr>
              <a:t>VRSTE JAVNOSTI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37ED6-7782-7D46-93B8-3329A6101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409" y="1073427"/>
            <a:ext cx="10982739" cy="5049078"/>
          </a:xfrm>
        </p:spPr>
        <p:txBody>
          <a:bodyPr>
            <a:normAutofit fontScale="92500" lnSpcReduction="20000"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sz="2400" dirty="0">
                <a:latin typeface="Gill Sans MT" panose="020B0502020104020203" pitchFamily="34" charset="77"/>
              </a:rPr>
              <a:t>Javnost može biti: latentna i aktivna. Da bi javnost prešla iz latentne u aktivnu fazu treba da se zadovolje tri faktora: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sz="2400" dirty="0">
                <a:latin typeface="Gill Sans MT" panose="020B0502020104020203" pitchFamily="34" charset="77"/>
              </a:rPr>
              <a:t>Problem prepoznavanja (do koje mere su ljudi svesni da u nekoj situaciji nešto nedostaje pa im je potrebno više informacija);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sz="2400" dirty="0">
                <a:latin typeface="Gill Sans MT" panose="020B0502020104020203" pitchFamily="34" charset="77"/>
              </a:rPr>
              <a:t>Problem ograničenja (do koje mere ljudi veruju da su ograničeni spoljnim faktorima);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sz="2400" dirty="0">
                <a:latin typeface="Gill Sans MT" panose="020B0502020104020203" pitchFamily="34" charset="77"/>
              </a:rPr>
              <a:t>Nivo umešanosti (do koje mere ljudi vide da su uključeni u neku situaciju ili pogođeni tom situacijom).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sz="2400" dirty="0">
                <a:latin typeface="Gill Sans MT" panose="020B0502020104020203" pitchFamily="34" charset="77"/>
              </a:rPr>
              <a:t>Javnosti mogu biti i: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sz="2400" dirty="0">
                <a:latin typeface="Gill Sans MT" panose="020B0502020104020203" pitchFamily="34" charset="77"/>
              </a:rPr>
              <a:t>Svestrane javnosti (aktivne su u vezi svih tema);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sz="2400" dirty="0">
                <a:latin typeface="Gill Sans MT" panose="020B0502020104020203" pitchFamily="34" charset="77"/>
              </a:rPr>
              <a:t>Apatične javnosti (nisu aktivne);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sz="2400" dirty="0">
                <a:latin typeface="Gill Sans MT" panose="020B0502020104020203" pitchFamily="34" charset="77"/>
              </a:rPr>
              <a:t>Javnosti koje se interesuju za jednu temu i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sz="2400" dirty="0">
                <a:latin typeface="Gill Sans MT" panose="020B0502020104020203" pitchFamily="34" charset="77"/>
              </a:rPr>
              <a:t>Javnosti vrućih tema (uključuju se kada mediji temu dovedu do stanja široke društvene rasprave).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47278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57067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8326_TF03031015.potx" id="{3D03E32A-101D-4991-8040-890457B668DB}" vid="{F1BB8C7C-F58A-4EC0-851B-3944A6AC187F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Diamond Grid 16x9</Template>
  <TotalTime>346</TotalTime>
  <Words>850</Words>
  <Application>Microsoft Macintosh PowerPoint</Application>
  <PresentationFormat>Widescreen</PresentationFormat>
  <Paragraphs>66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Gill Sans MT</vt:lpstr>
      <vt:lpstr>Wingdings</vt:lpstr>
      <vt:lpstr>Diamond Grid 16x9</vt:lpstr>
      <vt:lpstr>POSLOVNO KOMUNICIRANJE</vt:lpstr>
      <vt:lpstr>JAVNO MNJENJE</vt:lpstr>
      <vt:lpstr>JAVNO MNJENJE</vt:lpstr>
      <vt:lpstr>JAVNO MNJENJE-SMER</vt:lpstr>
      <vt:lpstr>JAVNO MNJENJE-INTENZITET</vt:lpstr>
      <vt:lpstr>JAVNO MNJENJE-STABILNOST</vt:lpstr>
      <vt:lpstr>JAVNO MNJENJE-INFORMATIVNA PODRŠKA</vt:lpstr>
      <vt:lpstr>JAVNO MNJENJE-DRUŠTVENA PODRŠKA</vt:lpstr>
      <vt:lpstr>JAVNO MNJENJE</vt:lpstr>
      <vt:lpstr>JAVNOSTI</vt:lpstr>
      <vt:lpstr>JAVNOSTI</vt:lpstr>
      <vt:lpstr>SEGMENTACIJA JAVNOSTI</vt:lpstr>
      <vt:lpstr>VRSTE JAVNOSTI</vt:lpstr>
      <vt:lpstr>POSLOVNO KOMUNICIRANJE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POSLOVNO KOMUNICIRANJE</dc:title>
  <dc:creator>Vladimir Pavković</dc:creator>
  <cp:lastModifiedBy>Vladimir Pavković</cp:lastModifiedBy>
  <cp:revision>54</cp:revision>
  <dcterms:created xsi:type="dcterms:W3CDTF">2021-12-15T20:10:20Z</dcterms:created>
  <dcterms:modified xsi:type="dcterms:W3CDTF">2021-12-29T13:55:06Z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