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308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9" r:id="rId12"/>
    <p:sldId id="320" r:id="rId13"/>
    <p:sldId id="318" r:id="rId14"/>
    <p:sldId id="321" r:id="rId15"/>
    <p:sldId id="322" r:id="rId16"/>
    <p:sldId id="323" r:id="rId17"/>
    <p:sldId id="309" r:id="rId1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31/12/2021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ELEMENTI KOMUNIKACIJSKOG MODELA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F9063-253C-F14D-A506-EC43D9AA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ELEMENTI KOMUNIKACIJSKOG MODELA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A37BE-3271-5E44-9B9F-A026D6127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Komunikacija je uzajamni proces razmene signala sa ciljem informisanja, uverevanja i upućivanja, baziran na zajedničkim značenjima i uslovljen međusobnim odnosima između onih koji komuniciraju i društvenog okruženja.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Vrlo često se u praksi pojam diseminacije (širenje) meša sa pojmom komunikacije.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Do ove zabune najčešće dolazi kada stručnjaci za odnose s javnošću prikazuju objavljene materijale (tekstualne, audio i video zapise iz medija) kao dokaz obavljene komunikacije. Međutim broj objavljenih poruka putem medija ne znači da je neko te poruke i video/čuo/pročitao, a još manje da ih je razumeo. Takođe, to ne znači i da su poruke dospele do onoga kome su namenjene, odnosno ciljnoj javnosti.</a:t>
            </a:r>
          </a:p>
        </p:txBody>
      </p:sp>
    </p:spTree>
    <p:extLst>
      <p:ext uri="{BB962C8B-B14F-4D97-AF65-F5344CB8AC3E}">
        <p14:creationId xmlns:p14="http://schemas.microsoft.com/office/powerpoint/2010/main" val="410305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2A94-E0C9-6D4E-9F6B-07EA4C027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ELEMENTI KOMUNIKACIJSKOG MODELA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35F0F-E641-9C4A-BBAD-33AE12F6E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/>
              <a:t>Elementi komunikacijskog modela su: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Pošiljalac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Poruka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Medij (kanal)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Primaoci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Kontekst odnosa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Društveno okruženje</a:t>
            </a:r>
          </a:p>
        </p:txBody>
      </p:sp>
    </p:spTree>
    <p:extLst>
      <p:ext uri="{BB962C8B-B14F-4D97-AF65-F5344CB8AC3E}">
        <p14:creationId xmlns:p14="http://schemas.microsoft.com/office/powerpoint/2010/main" val="347200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5796F-77BB-644C-8112-C38CF5D2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POŠILJALAC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EEA7-DC92-9D41-B841-54406CC13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01547"/>
          </a:xfrm>
        </p:spPr>
        <p:txBody>
          <a:bodyPr>
            <a:normAutofit fontScale="925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Uvek je dobro rešenje da izvor poruke bude osoba koja ima kredibilitet.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Kredibilnost izvora zasniva se na tri faktora: stručnost, iskrenost i harizma.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Stručnost podrazumeva da javnost izvor percipira kao stručnjaka za određenu temu.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Iskrenost podrazumeva da javnost veruje izvoru poruke.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Harizma podrazumeva da javnost izvor tretira kao zanimljiv, samouveren i artikulisan.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U idealnom slučaju izvor treba da poseduje sve tri karakteristike.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Dobar primer je Stiv </a:t>
            </a:r>
            <a:r>
              <a:rPr lang="sr-Latn-RS" altLang="en-RS" sz="2200" dirty="0" err="1">
                <a:latin typeface="Gill Sans MT" panose="020B0502020104020203" pitchFamily="34" charset="77"/>
              </a:rPr>
              <a:t>Džobs</a:t>
            </a:r>
            <a:r>
              <a:rPr lang="sr-Latn-RS" altLang="en-RS" sz="2200" dirty="0">
                <a:latin typeface="Gill Sans MT" panose="020B0502020104020203" pitchFamily="34" charset="77"/>
              </a:rPr>
              <a:t>, predsednik kompanije </a:t>
            </a:r>
            <a:r>
              <a:rPr lang="sr-Latn-RS" altLang="en-RS" sz="2200" dirty="0" err="1">
                <a:latin typeface="Gill Sans MT" panose="020B0502020104020203" pitchFamily="34" charset="77"/>
              </a:rPr>
              <a:t>Apple</a:t>
            </a:r>
            <a:r>
              <a:rPr lang="sr-Latn-RS" altLang="en-RS" sz="2200" dirty="0">
                <a:latin typeface="Gill Sans MT" panose="020B0502020104020203" pitchFamily="34" charset="77"/>
              </a:rPr>
              <a:t>. On je bio kredibilan kao ekspert. U mnogobrojnim nastupima u medijima ostavljao je utisak otvorene i iskrene osobe. Takođe, bio je veoma samouveren i artikulisan.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24445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EBBCB-BED0-4446-A9C3-DB91494F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POŠILJALAC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D1F2A-0F99-CF47-8277-2BDC0720A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Veliki je broj poznatih ličnosti koji reklamiraju brojne proizvode, pa javnost vremenom postaje zbunjena i ne može da zapamti ko šta reklamira.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Veoma često poznata ličnost u kratkom periodu reklamira veliki broj različitih proizvoda, što, takođe, zbunjuje javnost.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Korišćenje poznatih ličnosti kao izvora poruke može izazvati i određene probleme. Naime, oni su uvek pod „lupom“ medija, prati se svaki njihov korak, pa svaka izjava ili određeno ponašanje koje nije u skladu sa kampanjom organizacije, može izazvati ozbiljne posledice po nju.</a:t>
            </a:r>
          </a:p>
          <a:p>
            <a:pPr marL="0" indent="0">
              <a:buNone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182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C0A7-1FBC-DE49-B7E6-6CD894D7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PORUKA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01A1C-705A-1E42-955D-0DF5E885C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Različiti ljudi tumače istu poruku na različite načine, pripisuju joj različita značenja i različito reaguju na nju.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Zato je potrebno poruke prilagođavati ciljnim javnostima kojima se obraća.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Treba voditi računa na koji način ciljne javnosti primaju poruke, koje medije koriste da bi se informisali, edukovali i zabavili, kako tumače različite poruke i sl.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869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5C17-5E20-964A-A7AD-48462CF1F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PREPORUKE ZA KREIRANJE PORUKE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15CC-762B-1F45-B6F6-13DC4780E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Ako primalac poruke ima stavove suprotne od pošiljaoca, treba pružiti argumente za oba stava.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Ako je primalac poruke dobro obrazovan, treba pružiti argumente za oba stava.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Ako se ističu argumenti za oba stava, ne treba izostaviti bitne argumente za suprotan stav, jer će primalac primetiti propust i pojačati sumnju u izlaganje.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Ako se primalac poruke unapred slaže sa stavom koji će biti iznet, poruka će imati veći efekat ako se iznese samo stav koji se podudara sa stavom primaoca.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Ako postoji verovatnoća da će primalac poruke biti kasnije izložen uverljivim porukama koje su u suprotnosti sa stavovima pošiljaoca, treba stvoriti otpornost na kasnije poruke.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60250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DFE5-16FA-0C45-8404-0B77AC65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STRATEGIJE ZA KREIRANJE PORUKE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C7E5-035E-AB48-B787-A75BD3C2C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646238"/>
            <a:ext cx="10952921" cy="4555779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Strategije sankcija koriste nagrade i kazne.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Strategije altruizma pozivaju primaoca da pomogne.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Strategije argumenata upotrebljavaju: direktne zahteve (pošiljalac ne daje opravdanje ili motivaciju za zahteve), objašnjenja (pošiljalac daje razloge za prihvatanje) i nagoveštaje (poruka je napravljena tako da primalac sam izvlači zaključke).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Strategije zavaravanja pogrešno prikazuju situaciju, daju netačna opravdanja ili obećavaju nagrade i kazne koje koje pošiljalac nije u stanju da sprovede.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Istraživanja koja se bave uticajem karakteristika poruka na primaoce su pokazala sledeće: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Prvi deo poruke ima veći uticaj na primaoce sa niskim početnim interesom;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Poslednji deo poruke ima najveći uticaj na primaoce sa visokim početnim interesom.</a:t>
            </a:r>
          </a:p>
          <a:p>
            <a:pPr>
              <a:buClrTx/>
              <a:buFont typeface="Wingdings" pitchFamily="2" charset="2"/>
              <a:buChar char="Ø"/>
            </a:pPr>
            <a:endParaRPr lang="sr-Latn-R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sr-Latn-R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5628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6CF7-8D4A-4143-B097-AC88701D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STRAH KAO METODA POSTIZANJA SAGLASNOSTI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A97B0-D65E-5A42-916B-F550129D3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Poruke koje imaju manji strah proizvode više saglasnosti od poruka koje izazivaju veliki strah.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Da bi poruka imala željeni efekat, kod apela straha treba voditi računa o sledećem: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Ozbiljnost ili štetnost teme,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Verovatnoća da se ostvari događaj kojeg se javnost plaši,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Efikasnost preporučenih mera.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4230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FA404-96F8-3640-B1B2-1F33AEED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PRAVOVREMENOST, KONTEKST I PREDLOZI ZA DELOVANJE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8C3F7-2113-3D46-A899-AF0B53412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Poruka je ubedljivija ukoliko je podržavaju faktori iz okruženja ili ako se prima u kontekstu drugih poruka i situacija sa kojima su primaoci upoznati.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Informacija iz komunalne službe o načinima uštede struje ubedljivija je ukoliko ju je potrošač primio uz račun za struju.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Politički kandidati imaju svest o pitanjima koja zanimaju javnost i stalno prate ankete kako bi saznali koja su pitanja najinteresantnija za glasače. Ukoliko ankete pokazuju da su kriminal i nezaposlenost ključna pitanja, kandidat će u svojoj kampanji početi da se bavi tim pitanjima i da predlaže načine na koje bi ih on rešio.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Poruke trebaju da sadrže predloge za delovanje. Praktičari za OSJ ne smeju od ljudi samo da zahtevaju da štede struju, već i da im ponude sve mogućnosti i ideje o tome kako to da učine.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3303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2BA0-0111-3E41-9855-7622D89B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SADRŽAJ I STRUKTURA PORUKE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AA80A-E271-4A4E-9300-BA2EA327D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21425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Drama (mediji često dramatizuju priču kako bi privukli pažnju auditorijuma);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Statistički podaci (ljude često impresioniraju statistički podaci);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Istraživanja i ankete (često se u medijima može naći da je kompanija prva prema određenom kriterijumu, poput zadovoljstva klijenata, usluzi i sl.);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sz="2200" dirty="0">
                <a:latin typeface="Gill Sans MT" panose="020B0502020104020203" pitchFamily="34" charset="77"/>
              </a:rPr>
              <a:t>Primeri (svaka poruka je ubedljivija ukoliko se potkrepi primerima);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sz="2200" dirty="0">
                <a:latin typeface="Gill Sans MT" panose="020B0502020104020203" pitchFamily="34" charset="77"/>
              </a:rPr>
              <a:t>Svedočenja (u kampanji protiv vožnje u alkoholisanom stanju prikazuje se devojka koja je u kolicima jer ju je udario pijani vozač);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Podrška (tzv. podrška treće strane; poznati lekar može javno da ističe da je određena marka opreme za vežbanje najbolja za postizanje opšte kondicije);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200" dirty="0">
                <a:latin typeface="Gill Sans MT" panose="020B0502020104020203" pitchFamily="34" charset="77"/>
              </a:rPr>
              <a:t>Emotivni apeli (posebno se često koristi kod humanitarnih organizacija).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84373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D4DD-606D-FA46-9A23-B29E7310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MEDIJ ILI KANAL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B616B-2A10-1B4D-833E-3E0F9DB7A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Odabir adekvatnih medija zahteva njihovo poznavanje i razumevanje.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Mediji predstavljaju neizostavni kanal za prenošenje poruka u savremenom svetu.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Prema osnovnoj podeli postoje: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Tradicionalni (televizija, radio, dnevne novine, časopisi i sl.)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Savremeni mediji (</a:t>
            </a:r>
            <a:r>
              <a:rPr lang="sr-Latn-RS" altLang="en-RS" i="1" dirty="0">
                <a:latin typeface="Gill Sans MT" panose="020B0502020104020203" pitchFamily="34" charset="77"/>
              </a:rPr>
              <a:t>on line </a:t>
            </a:r>
            <a:r>
              <a:rPr lang="sr-Latn-RS" altLang="en-RS" dirty="0">
                <a:latin typeface="Gill Sans MT" panose="020B0502020104020203" pitchFamily="34" charset="77"/>
              </a:rPr>
              <a:t>mediji, društveni mediji i mreže i sl.)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7327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391B-FA5E-C24A-9B2F-CE776E56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PRIMAOCI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0E19-3172-3D42-AF87-F4DF9B307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6238"/>
            <a:ext cx="9601200" cy="4466327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Volt </a:t>
            </a:r>
            <a:r>
              <a:rPr lang="sr-Latn-RS" altLang="en-RS" sz="2400" dirty="0" err="1">
                <a:latin typeface="Gill Sans MT" panose="020B0502020104020203" pitchFamily="34" charset="77"/>
              </a:rPr>
              <a:t>Zajfert</a:t>
            </a:r>
            <a:r>
              <a:rPr lang="sr-Latn-RS" altLang="en-RS" sz="2400" dirty="0">
                <a:latin typeface="Gill Sans MT" panose="020B0502020104020203" pitchFamily="34" charset="77"/>
              </a:rPr>
              <a:t>, počasni profesor OSJ sa </a:t>
            </a:r>
            <a:r>
              <a:rPr lang="sr-Latn-RS" altLang="en-RS" sz="2400" dirty="0" err="1">
                <a:latin typeface="Gill Sans MT" panose="020B0502020104020203" pitchFamily="34" charset="77"/>
              </a:rPr>
              <a:t>Univertiteta</a:t>
            </a:r>
            <a:r>
              <a:rPr lang="sr-Latn-RS" altLang="en-RS" sz="2400" dirty="0">
                <a:latin typeface="Gill Sans MT" panose="020B0502020104020203" pitchFamily="34" charset="77"/>
              </a:rPr>
              <a:t> u Ohaju kaže: „Distribuiranje nije isto što i objavljivanje, a objavljivanje nije isto što i prihvatanje i delovanje. Neće svi koji prime poruku i da je objave, niti će svi koji je pročitaju/vide/čuju razumeti ili nešto preduzeti“.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Teorija komunikacije navodi da publika nije pasivni primalac, ona nije glina koju vrhunski propagandista može da oblikuje. Naprotiv, publiku čine pojedinci koji nešto zahtevaju od komunikacije kojoj su izloženi i koji biraju ono što im može biti od koristi.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Eksperimenti ubeđivanja na Univerzitetu </a:t>
            </a:r>
            <a:r>
              <a:rPr lang="sr-Latn-RS" altLang="en-RS" sz="2400" dirty="0" err="1">
                <a:latin typeface="Gill Sans MT" panose="020B0502020104020203" pitchFamily="34" charset="77"/>
              </a:rPr>
              <a:t>Jejl</a:t>
            </a:r>
            <a:r>
              <a:rPr lang="sr-Latn-RS" altLang="en-RS" sz="2400" dirty="0">
                <a:latin typeface="Gill Sans MT" panose="020B0502020104020203" pitchFamily="34" charset="77"/>
              </a:rPr>
              <a:t> pokazali su da poruke koje su kreirane da promene stavove, nemaju univerzalni uticaj na primaoca.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Npr. primaoci koji vrednuju svoje članstvo u nekoj grupi relativno su ravnodušni na poruke koje se zalažu za pozicije koje su suprotne pozicijama grupe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sz="2400" dirty="0">
                <a:latin typeface="Gill Sans MT" panose="020B0502020104020203" pitchFamily="34" charset="77"/>
              </a:rPr>
              <a:t>Primaoci sa malim samopoštovanjem podložniji su uticaju poruka u odnosu na primaoce sa velikim samopoštovanjem.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845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83EC5-D74F-F14C-AE02-6E7B6465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PRIMAOCI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8B1CF-BD8E-0A40-AE5E-27142F227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Prema jednoj od podela, postoje: pasivne i aktivne publike.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Pasivna publika poruke prima dok radi nešto drugo, npr. pogled na bilbord dok voze kola, slušanje saopštenja na radiju u kolima, posmatranjem reklame na televiziji pre neke emisije ili čitanjem informacija u čekaonici kod lekara. Ovakvoj publici treba pažnju privući što kreativnijim porukama.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Komunikacija sa aktivnom publikom je drugačija, s obzirom da se oni već nalaze u fazi zainteresovanosti. 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431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39FB-2D54-F342-ADDE-7E89E1E62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KONTEKST ODNOSA I DRUŠTVENO OKRUŽENJE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7A0C0-FA99-B446-A435-1C00377CF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Komunikacija se odvija u kontekstu odnosa onih koji komuniciraju. Spektar tih odnosa uključuje bliske i intimne odnose, kao što su drugarstvo i brak, ali i različite oblike formalnih, takmičarskih i konfliktnih </a:t>
            </a:r>
            <a:r>
              <a:rPr lang="sr-Latn-RS" altLang="en-RS" dirty="0" err="1">
                <a:latin typeface="Gill Sans MT" panose="020B0502020104020203" pitchFamily="34" charset="77"/>
              </a:rPr>
              <a:t>interpersonalnih</a:t>
            </a:r>
            <a:r>
              <a:rPr lang="sr-Latn-RS" altLang="en-RS" dirty="0">
                <a:latin typeface="Gill Sans MT" panose="020B0502020104020203" pitchFamily="34" charset="77"/>
              </a:rPr>
              <a:t> odnosa. Suština je u tome da odnos sam po sebi ima jak uticaj na proces komunikacije.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Komunikacija utiče na društveno okruženje, dok istovremeno društveno okruženje utiče na </a:t>
            </a:r>
            <a:r>
              <a:rPr lang="sr-Latn-RS" altLang="en-RS">
                <a:latin typeface="Gill Sans MT" panose="020B0502020104020203" pitchFamily="34" charset="77"/>
              </a:rPr>
              <a:t>komunikaciju. Društveno </a:t>
            </a:r>
            <a:r>
              <a:rPr lang="sr-Latn-RS" altLang="en-RS" dirty="0">
                <a:latin typeface="Gill Sans MT" panose="020B0502020104020203" pitchFamily="34" charset="77"/>
              </a:rPr>
              <a:t>okruženje podrazumeva: porodice, grupe, organizacije i sve one koji se nalaze u procesu komunikacije.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89336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422</TotalTime>
  <Words>1389</Words>
  <Application>Microsoft Macintosh PowerPoint</Application>
  <PresentationFormat>Widescreen</PresentationFormat>
  <Paragraphs>88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Gill Sans MT</vt:lpstr>
      <vt:lpstr>Wingdings</vt:lpstr>
      <vt:lpstr>Diamond Grid 16x9</vt:lpstr>
      <vt:lpstr>POSLOVNO KOMUNICIRANJE</vt:lpstr>
      <vt:lpstr>ELEMENTI KOMUNIKACIJSKOG MODELA</vt:lpstr>
      <vt:lpstr>ELEMENTI KOMUNIKACIJSKOG MODELA</vt:lpstr>
      <vt:lpstr>ELEMENTI KOMUNIKACIJSKOG MODELA</vt:lpstr>
      <vt:lpstr>POŠILJALAC</vt:lpstr>
      <vt:lpstr>POŠILJALAC</vt:lpstr>
      <vt:lpstr>PORUKA</vt:lpstr>
      <vt:lpstr>PREPORUKE ZA KREIRANJE PORUKE</vt:lpstr>
      <vt:lpstr>STRATEGIJE ZA KREIRANJE PORUKE</vt:lpstr>
      <vt:lpstr>STRAH KAO METODA POSTIZANJA SAGLASNOSTI</vt:lpstr>
      <vt:lpstr>PRAVOVREMENOST, KONTEKST I PREDLOZI ZA DELOVANJE</vt:lpstr>
      <vt:lpstr>SADRŽAJ I STRUKTURA PORUKE</vt:lpstr>
      <vt:lpstr>MEDIJ ILI KANAL</vt:lpstr>
      <vt:lpstr>PRIMAOCI</vt:lpstr>
      <vt:lpstr>PRIMAOCI</vt:lpstr>
      <vt:lpstr>KONTEKST ODNOSA I DRUŠTVENO OKRUŽENJE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65</cp:revision>
  <dcterms:created xsi:type="dcterms:W3CDTF">2021-12-15T20:10:20Z</dcterms:created>
  <dcterms:modified xsi:type="dcterms:W3CDTF">2021-12-31T07:23:16Z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