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1" r:id="rId2"/>
    <p:sldId id="308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09" r:id="rId11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6327" autoAdjust="0"/>
  </p:normalViewPr>
  <p:slideViewPr>
    <p:cSldViewPr snapToGrid="0">
      <p:cViewPr varScale="1">
        <p:scale>
          <a:sx n="128" d="100"/>
          <a:sy n="128" d="100"/>
        </p:scale>
        <p:origin x="512" y="17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FEEA889-5E66-4BC1-B7BD-0A476A3FD4CF}" type="datetime1">
              <a:rPr lang="en-GB" smtClean="0"/>
              <a:t>31/12/2021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43557F-8383-4C87-B4A4-5F88E99CF0DF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869989-EB00-4EE7-BCB5-25BDC5BB29F8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51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8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rtlCol="0"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  <a:endParaRPr lang="en-GB" noProof="0" dirty="0"/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487C83-D9AD-4A8B-A900-076F8D042560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8220F6-FAAE-4224-A840-32140F4A0A47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5DA6CF-190C-4EAB-84DD-7741FDE41517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FEFFCF-A8B9-4FC4-BA80-DD4C12F4B668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D2618C-E36A-4509-A283-71164552E4F6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D239C74-3E29-46D2-B7E2-D66DE8B187F2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F590DC-7091-4B36-BBC5-F8475EAC8F1C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B00BEA-F07C-4881-A3EB-166920C22A46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9B488204-FD96-4CE5-BFDC-EA94C1CD269E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MODEL OTVORENIH SISTEMA U ODNOSIMA S JAVNOŠĆU</a:t>
            </a:r>
          </a:p>
        </p:txBody>
      </p:sp>
    </p:spTree>
    <p:extLst>
      <p:ext uri="{BB962C8B-B14F-4D97-AF65-F5344CB8AC3E}">
        <p14:creationId xmlns:p14="http://schemas.microsoft.com/office/powerpoint/2010/main" val="31788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84DEB-E807-4743-9709-419CE0C54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SISTEMSKI POGLED NA ODNOSE S JAVNOŠĆU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B5D30-5FCD-B345-9912-458ADBA00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Sistem je skup međusobno zavisnih delova koji opstaje kroz vreme, unutar uspostavljenih granica, koji se prilagođava i reaguje na pritisak okoline da se promeni, a sve to kako bi ostvario zacrtane ciljeve.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Razmatranje promena i trendova i njihovog uticaja na organizacije navodi nas na sistemski pogled na odnose s javnošću. Ovakvo stanovište se primenjuje jer se uspostavljaju međuzavisne veze između organizacija i njihovih javnosti.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Svi sistemi mogu se klasifikovati na osnovu sposobnosti za prilagođavanje i razmene koju ostvaruju sa svojom okolinom na: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Otvorene sisteme i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Zatvorene sisteme</a:t>
            </a:r>
          </a:p>
        </p:txBody>
      </p:sp>
    </p:spTree>
    <p:extLst>
      <p:ext uri="{BB962C8B-B14F-4D97-AF65-F5344CB8AC3E}">
        <p14:creationId xmlns:p14="http://schemas.microsoft.com/office/powerpoint/2010/main" val="352909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4E19B-6570-F24E-9045-C04ACA36E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MODEL ZATVORENIH SISTEMA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F3CED-0A08-5345-AF02-F6D746DB3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Zatvoreni sistemi imaju nepropustljive granice, tako da ne mogu da primaju nove informacije.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Ovakvi sistemi se ne prilagođavaju spoljnim promenama, pa se na kraju “potpuno raspadnu”.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Zatvoreni sistemi u odnosima s javnošću se još nazivaju i reaktivni, s obzirom na to da reaguju samo ukoliko neko uznemiri postojeći sistem (poput sipe koja ispušta mastilo kada bude napadnuta).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Zatvoreni sistemi u odnosima s javnošću se, takođe, nazivaju i funkcionerskim sistemima i karakterišu ih pokušaji da sačuvaju pozitivnu sliku svoje organizacije u javnosti polazeći od pretpostavke da će javnost ukoliko “voli” tu organizaciju, nastaviti da prima i apsorbuje informacije o njoj koje joj dostavljaju odnosi s javnošću.</a:t>
            </a:r>
          </a:p>
        </p:txBody>
      </p:sp>
    </p:spTree>
    <p:extLst>
      <p:ext uri="{BB962C8B-B14F-4D97-AF65-F5344CB8AC3E}">
        <p14:creationId xmlns:p14="http://schemas.microsoft.com/office/powerpoint/2010/main" val="307807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3E1FA-1D60-4F4C-BA70-A90E9856C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MODEL ZATVORENIH</a:t>
            </a:r>
            <a:r>
              <a:rPr lang="en-RS" dirty="0">
                <a:solidFill>
                  <a:srgbClr val="FF0000"/>
                </a:solidFill>
                <a:latin typeface="Gill Sans MT" panose="020B0502020104020203" pitchFamily="34" charset="77"/>
              </a:rPr>
              <a:t> </a:t>
            </a:r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SISTEMA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87FD3-5E2A-134A-988F-4B21BFB91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81201"/>
            <a:ext cx="9601200" cy="4131364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U zatvorenim sistemima, odnosi s javnošću se trude samo da plasiraju informacije javnosti o organizaciji, bez ikakve namere da dobiju povratne informacije.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Na ovaj način odnosi s javnošću pokušavaju da održe </a:t>
            </a:r>
            <a:r>
              <a:rPr lang="en-RS" i="1" dirty="0">
                <a:latin typeface="Gill Sans MT" panose="020B0502020104020203" pitchFamily="34" charset="77"/>
              </a:rPr>
              <a:t>status quo </a:t>
            </a:r>
            <a:r>
              <a:rPr lang="en-RS" dirty="0">
                <a:latin typeface="Gill Sans MT" panose="020B0502020104020203" pitchFamily="34" charset="77"/>
              </a:rPr>
              <a:t>u samoj organizaciji, trudeći se, pri tom, da izazovu promene u javnostima koje okružuju tu organizaciju (naravno, u korist same organizacije).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Prestižni magazin Forbs je svojevremeno opisao strukturu kompanije Vejerhauzer (Weyerhaeuser) kao onu “koja je nekada imala smisla, ali ne i danas”. Na svaku kritiku upućenu Kompaniji, njen predsednik (ujedno i praunuk osnivača) odgovarao je “sleganjem ramenima”, nije smatrao važnim angažovanje ljudi izvan kompanije i mišljenja javnosti o njoj, dok su se retke promene u njoj odvijale veoma sporo. Predstavnici Kompanije nisu hteli da razgovaraju sa novinarima Forbsa iz razloga što je ovaj časopis 13 godina pre toga objavio negativnu reportažu o njima.</a:t>
            </a:r>
          </a:p>
        </p:txBody>
      </p:sp>
    </p:spTree>
    <p:extLst>
      <p:ext uri="{BB962C8B-B14F-4D97-AF65-F5344CB8AC3E}">
        <p14:creationId xmlns:p14="http://schemas.microsoft.com/office/powerpoint/2010/main" val="188860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F7EB0-42DE-7942-BC65-50A56CB92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MODEL ZATVORENIH SISTEMA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30E7E-4D69-C54F-8634-F5425EFBF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81201"/>
            <a:ext cx="9601200" cy="4141303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Na sličan način, po modelu zatvorenih sistema, postupali su i predstavnici lokalne vlasti grada Amarila i Trgovačke komore kada su došli u sukob sa Oprom Vinfri, poznatom TV voditeljkom.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Nakon što je u jednoj od svojih emisija emitovala negativnu reportažu o njima, predstavnici grada i čelnici Trgovačke komore zabranili su svojim zaposlenima da učestvuju u snimanju njene emisije, čime su propustili priliku da predstave grad u dobrom svetlu i prikažu njegove znamenitosti, dok je sa druge strane propuštena prilika da predstavnici Komore prikažu svoju stranu priče.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Nedugo posle svega, nakon što je shvatio propust, gradonačelnik je izjavio:  “Nisam shvatio koliko je velika i široka Oprina popularnost.”</a:t>
            </a:r>
          </a:p>
        </p:txBody>
      </p:sp>
    </p:spTree>
    <p:extLst>
      <p:ext uri="{BB962C8B-B14F-4D97-AF65-F5344CB8AC3E}">
        <p14:creationId xmlns:p14="http://schemas.microsoft.com/office/powerpoint/2010/main" val="75672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427EA-13EA-464F-99EF-E98720E8D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MODEL OTVORENIH SISTEMA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60C68-2BB1-804D-842E-F834DB997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Nasuprot, zatvorenim, otvoreni sistemi imaju propustljive granice kroz koje razmenjuju inpute i autpute sa svojom okolinom.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Otvoreni sistemi podrazumevaju reagovanje na  promene i trendove u okolini, što je karakteristika najuspešnijih organizacija. Oni se adaptiraju i prilagođavaju varijacijama u okruženju.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Otvoreni sistemi u odnosima s javnošću predviđaju promene i trendove u svom okruženju i preduzimaju korektivne radnje kako bi obezbedili što bolji kvalitet proizvoda i posledično bolju tržišnu poziciju. Promene koje se anticipiraju na vreme i na koje se reaguje na adekvatan način smanjuju mogućnost da prerastu u probleme i potencijalne krizne situacije.</a:t>
            </a:r>
          </a:p>
          <a:p>
            <a:pPr>
              <a:buClrTx/>
              <a:buFont typeface="Wingdings" pitchFamily="2" charset="2"/>
              <a:buChar char="Ø"/>
            </a:pP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08654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D1CF2-6D65-1B4D-9A1F-C077D3036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MODEL OTVORENIH SISTEMA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5FE88-0F21-E648-AF33-D2C8187F1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Model otvorenih sistema se naziva još i proaktivnim, s obzirom na to da podrazumeva aktivan pristup odnosima s javnošću.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Kompanija Digital Research je svojevremeno promenila svoj pristup odnosima s javnošću iz zatvorenog u otvoreni sistem, tako što je prestala da isključivo daje izjave za medije i angažovala firmu za odnose s javnošću i njenog direktora uključila u upravni odbor svoje Kompanije. Usledio je niz sastanaka posvećenih strateškom planiranju i proaktivan pristup odnosima sa ciljnim javnostima.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Dok su se druge elektroenergetske kompanije borile protiv uredbi i zakona vezanih za sprečavanje zagađanja i pojavu kiselih kiša, Northern States Power uvela je veću kontrolu i smanjenje zagađenja. Njihova poslovna politika je bila usmerena na taj način da svojim potezima unapred ispune svaki ekološki zahtev koji će im se u budućnosti nametnuti.</a:t>
            </a:r>
          </a:p>
        </p:txBody>
      </p:sp>
    </p:spTree>
    <p:extLst>
      <p:ext uri="{BB962C8B-B14F-4D97-AF65-F5344CB8AC3E}">
        <p14:creationId xmlns:p14="http://schemas.microsoft.com/office/powerpoint/2010/main" val="156071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9FDD1-B7A7-FE48-84B5-930D387FD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MODEL OTVORENIH SISTEMA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9AC78-9CE5-934D-A3F4-1C5C94867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Model otvorenih sistema u odnosima s javnošću naziva se i funkcionalnim.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Ovakav pristup podrazumeva da odnosi s javnošću deluju proaktivno, savetodavno i da imaju uticaj na donošenje odluka. To znači, da ukoliko stručnjaci za odnose s javnošću na adekvatan način analiziraju eksterna i interna okruženja imaju mogućnost da utvrde da li su aktivnosti organizacije štetne po, kako samu organizaciju, tako i društvo u celini. Na osnovu ovih saznanja vrše se korekcije i prilagođavanje.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>
                <a:latin typeface="Gill Sans MT" panose="020B0502020104020203" pitchFamily="34" charset="77"/>
              </a:rPr>
              <a:t>Dakle, model otvorenih sistema odnosa s javnošću podrazumeva dvosmernu komunikaciju i promene  sa obe strane odnosa organizacija-javnosti.</a:t>
            </a:r>
            <a:endParaRPr 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U modelu otvorenih sistema, odnosi s javnošću su deo najvišeg menadžmenta.</a:t>
            </a:r>
          </a:p>
        </p:txBody>
      </p:sp>
    </p:spTree>
    <p:extLst>
      <p:ext uri="{BB962C8B-B14F-4D97-AF65-F5344CB8AC3E}">
        <p14:creationId xmlns:p14="http://schemas.microsoft.com/office/powerpoint/2010/main" val="367375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57067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326_TF03031015.potx" id="{3D03E32A-101D-4991-8040-890457B668DB}" vid="{F1BB8C7C-F58A-4EC0-851B-3944A6AC187F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Diamond Grid 16x9</Template>
  <TotalTime>1823</TotalTime>
  <Words>896</Words>
  <Application>Microsoft Macintosh PowerPoint</Application>
  <PresentationFormat>Widescreen</PresentationFormat>
  <Paragraphs>39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Gill Sans MT</vt:lpstr>
      <vt:lpstr>Wingdings</vt:lpstr>
      <vt:lpstr>Diamond Grid 16x9</vt:lpstr>
      <vt:lpstr>POSLOVNO KOMUNICIRANJE</vt:lpstr>
      <vt:lpstr>MODEL OTVORENIH SISTEMA U ODNOSIMA S JAVNOŠĆU</vt:lpstr>
      <vt:lpstr>SISTEMSKI POGLED NA ODNOSE S JAVNOŠĆU</vt:lpstr>
      <vt:lpstr>MODEL ZATVORENIH SISTEMA</vt:lpstr>
      <vt:lpstr>MODEL ZATVORENIH SISTEMA</vt:lpstr>
      <vt:lpstr>MODEL ZATVORENIH SISTEMA</vt:lpstr>
      <vt:lpstr>MODEL OTVORENIH SISTEMA</vt:lpstr>
      <vt:lpstr>MODEL OTVORENIH SISTEMA</vt:lpstr>
      <vt:lpstr>MODEL OTVORENIH SISTEMA</vt:lpstr>
      <vt:lpstr>POSLOVNO KOMUNICIRANJE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POSLOVNO KOMUNICIRANJE</dc:title>
  <dc:creator>Vladimir Pavković</dc:creator>
  <cp:lastModifiedBy>Vladimir Pavković</cp:lastModifiedBy>
  <cp:revision>58</cp:revision>
  <dcterms:created xsi:type="dcterms:W3CDTF">2021-12-15T20:10:20Z</dcterms:created>
  <dcterms:modified xsi:type="dcterms:W3CDTF">2021-12-31T07:27:43Z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