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1" r:id="rId2"/>
    <p:sldId id="308" r:id="rId3"/>
    <p:sldId id="271" r:id="rId4"/>
    <p:sldId id="310" r:id="rId5"/>
    <p:sldId id="312" r:id="rId6"/>
    <p:sldId id="311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09" r:id="rId16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27/12/2021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27/12/2021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9" y="503853"/>
            <a:ext cx="1096286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FILOZOFSKE OSNOVE ETIKE U PRAKSI </a:t>
            </a:r>
            <a:b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</a:br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ODNOSA S JAVNOŠĆU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20D6-16A3-814A-8659-385F4E2EA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FILOZOFSKE OSNOVE ETIKE U PRAKSI OSJ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E8034-7AFC-1D48-935F-0531313AA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Osnovne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karakteristike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odnosa</a:t>
            </a:r>
            <a:r>
              <a:rPr lang="en-GB" dirty="0">
                <a:latin typeface="Gill Sans MT" panose="020B0502020104020203" pitchFamily="34" charset="77"/>
              </a:rPr>
              <a:t> s </a:t>
            </a:r>
            <a:r>
              <a:rPr lang="en-GB" dirty="0" err="1">
                <a:latin typeface="Gill Sans MT" panose="020B0502020104020203" pitchFamily="34" charset="77"/>
              </a:rPr>
              <a:t>javnošću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kao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što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olakšavanje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dijaloga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promovisanje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razumevanja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uspostavljanje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međusobno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dobrobitnih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veza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vredni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poštovanja</a:t>
            </a:r>
            <a:r>
              <a:rPr lang="en-GB" dirty="0">
                <a:latin typeface="Gill Sans MT" panose="020B0502020104020203" pitchFamily="34" charset="77"/>
              </a:rPr>
              <a:t>, pa se </a:t>
            </a:r>
            <a:r>
              <a:rPr lang="en-GB" dirty="0" err="1">
                <a:latin typeface="Gill Sans MT" panose="020B0502020104020203" pitchFamily="34" charset="77"/>
              </a:rPr>
              <a:t>čak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mogu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nazvati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plemenitim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Međutim</a:t>
            </a:r>
            <a:r>
              <a:rPr lang="en-GB" dirty="0">
                <a:latin typeface="Gill Sans MT" panose="020B0502020104020203" pitchFamily="34" charset="77"/>
              </a:rPr>
              <a:t>, da bi </a:t>
            </a:r>
            <a:r>
              <a:rPr lang="en-GB" dirty="0" err="1">
                <a:latin typeface="Gill Sans MT" panose="020B0502020104020203" pitchFamily="34" charset="77"/>
              </a:rPr>
              <a:t>zavredeli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ove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epitete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stručnjaci</a:t>
            </a:r>
            <a:r>
              <a:rPr lang="en-GB" dirty="0">
                <a:latin typeface="Gill Sans MT" panose="020B0502020104020203" pitchFamily="34" charset="77"/>
              </a:rPr>
              <a:t> za </a:t>
            </a:r>
            <a:r>
              <a:rPr lang="en-GB" dirty="0" err="1">
                <a:latin typeface="Gill Sans MT" panose="020B0502020104020203" pitchFamily="34" charset="77"/>
              </a:rPr>
              <a:t>odnose</a:t>
            </a:r>
            <a:r>
              <a:rPr lang="en-GB" dirty="0">
                <a:latin typeface="Gill Sans MT" panose="020B0502020104020203" pitchFamily="34" charset="77"/>
              </a:rPr>
              <a:t> s </a:t>
            </a:r>
            <a:r>
              <a:rPr lang="en-GB" dirty="0" err="1">
                <a:latin typeface="Gill Sans MT" panose="020B0502020104020203" pitchFamily="34" charset="77"/>
              </a:rPr>
              <a:t>javnošću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moraju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stalno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imaju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umu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društvenu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odgovornost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etiku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Pioniri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odnosima</a:t>
            </a:r>
            <a:r>
              <a:rPr lang="en-GB" dirty="0">
                <a:latin typeface="Gill Sans MT" panose="020B0502020104020203" pitchFamily="34" charset="77"/>
              </a:rPr>
              <a:t> s </a:t>
            </a:r>
            <a:r>
              <a:rPr lang="en-GB" dirty="0" err="1">
                <a:latin typeface="Gill Sans MT" panose="020B0502020104020203" pitchFamily="34" charset="77"/>
              </a:rPr>
              <a:t>javnošću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Ajvi</a:t>
            </a:r>
            <a:r>
              <a:rPr lang="en-GB" dirty="0">
                <a:latin typeface="Gill Sans MT" panose="020B0502020104020203" pitchFamily="34" charset="77"/>
              </a:rPr>
              <a:t> Li i </a:t>
            </a:r>
            <a:r>
              <a:rPr lang="en-GB" dirty="0" err="1">
                <a:latin typeface="Gill Sans MT" panose="020B0502020104020203" pitchFamily="34" charset="77"/>
              </a:rPr>
              <a:t>Džon</a:t>
            </a:r>
            <a:r>
              <a:rPr lang="en-GB" dirty="0">
                <a:latin typeface="Gill Sans MT" panose="020B0502020104020203" pitchFamily="34" charset="77"/>
              </a:rPr>
              <a:t> V. </a:t>
            </a:r>
            <a:r>
              <a:rPr lang="en-GB" dirty="0" err="1">
                <a:latin typeface="Gill Sans MT" panose="020B0502020104020203" pitchFamily="34" charset="77"/>
              </a:rPr>
              <a:t>Hil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bili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zagovornici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teze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odnosi</a:t>
            </a:r>
            <a:r>
              <a:rPr lang="en-GB" dirty="0">
                <a:latin typeface="Gill Sans MT" panose="020B0502020104020203" pitchFamily="34" charset="77"/>
              </a:rPr>
              <a:t> s </a:t>
            </a:r>
            <a:r>
              <a:rPr lang="en-GB" dirty="0" err="1">
                <a:latin typeface="Gill Sans MT" panose="020B0502020104020203" pitchFamily="34" charset="77"/>
              </a:rPr>
              <a:t>javnošću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treba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budu</a:t>
            </a:r>
            <a:r>
              <a:rPr lang="en-GB" dirty="0">
                <a:latin typeface="Gill Sans MT" panose="020B0502020104020203" pitchFamily="34" charset="77"/>
              </a:rPr>
              <a:t> “</a:t>
            </a:r>
            <a:r>
              <a:rPr lang="en-GB" dirty="0" err="1">
                <a:latin typeface="Gill Sans MT" panose="020B0502020104020203" pitchFamily="34" charset="77"/>
              </a:rPr>
              <a:t>etička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savest</a:t>
            </a:r>
            <a:r>
              <a:rPr lang="en-GB" dirty="0">
                <a:latin typeface="Gill Sans MT" panose="020B0502020104020203" pitchFamily="34" charset="77"/>
              </a:rPr>
              <a:t>” </a:t>
            </a:r>
            <a:r>
              <a:rPr lang="en-GB" dirty="0" err="1">
                <a:latin typeface="Gill Sans MT" panose="020B0502020104020203" pitchFamily="34" charset="77"/>
              </a:rPr>
              <a:t>jedne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organizacije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21842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06790-88B1-7745-AFB6-B79034AED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FILOZOFIJA MORALA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DF3FB-C9BA-7C4A-88A1-9D7936BAB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Filozofija morala je disciplina koja se bavi proučavanjem ispravnih i moralno vrednih postupaka, kao i onih koji su pogrešni i bezvredni u moralnom smislu.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Pri donošenju etičkih odluka primarno se koriste dva pristupa filozofije morala: utilitarizam i deontologija.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Utilitarizam podrazumeva da etički ispravni potezi treba da donesu najveću moguću količinu dobrobiti najvećem mogućem broju ljudi. Ovaj pristup uzima u obzir korisnost, odnosno očekivani rezultat određene odluke da bi se odredilo šta je ispravno.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Deontologija polazi od toga da odluke treba donositi na osnovu onoga što je dobro ili loše, a ne na osnovu principa ko ima najviše koristi. Dakle, deontološki pristup se fokusira na moralne principe, a ne bazira moralnu ispravnost neke odluke na njenim projektovanim rezultatima.</a:t>
            </a:r>
          </a:p>
        </p:txBody>
      </p:sp>
    </p:spTree>
    <p:extLst>
      <p:ext uri="{BB962C8B-B14F-4D97-AF65-F5344CB8AC3E}">
        <p14:creationId xmlns:p14="http://schemas.microsoft.com/office/powerpoint/2010/main" val="34753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9" y="503853"/>
            <a:ext cx="1096286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PROFESIONALNE ORGANIZACIJE (UDRUŽENJA) ZA ODNOSE S JAVNOŠĆU</a:t>
            </a:r>
          </a:p>
        </p:txBody>
      </p:sp>
    </p:spTree>
    <p:extLst>
      <p:ext uri="{BB962C8B-B14F-4D97-AF65-F5344CB8AC3E}">
        <p14:creationId xmlns:p14="http://schemas.microsoft.com/office/powerpoint/2010/main" val="358859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4B825-5A35-B34A-9E45-961F9D433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PROFESIONALNA UDRUŽENJA ZA OSJ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A12F-C802-EF44-B8C0-A40E82438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Međunarodne profesionalne organizacije,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Nacionalne profesionalne organizacije i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Specijalizovana, regionalna i lokalna udruženja.</a:t>
            </a: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985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5632E-0A2B-9047-B97E-5CD5034FA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IABC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99001-1ECE-5B4D-B497-DEECD4BC9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719471"/>
            <a:ext cx="9601200" cy="4313582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i="1" dirty="0">
                <a:latin typeface="Gill Sans MT" panose="020B0502020104020203" pitchFamily="34" charset="77"/>
              </a:rPr>
              <a:t>International Association of Business Communicators</a:t>
            </a:r>
            <a:r>
              <a:rPr lang="sr-Latn-RS" altLang="en-RS" i="1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Međunarodno udruženje stručnjaka za poslovnu komunikaciju.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Osnovana je 1970. godine sa sedištem u San Francisku.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Da bi unapredila stručnost i etiku u ovoj delatnosti, IABC je uradila vodič za profesionalni napredak i razvoj u kome se stručnjacima za OSJ daju korisni saveti iz struke.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IABC je osnovala Komitet za etička pitanja čiji zadatak je da se brine o sprovođenju etike u praksi.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Nagrade „Zlatno pero“ i „</a:t>
            </a:r>
            <a:r>
              <a:rPr lang="sr-Latn-RS" altLang="en-RS" dirty="0" err="1">
                <a:latin typeface="Gill Sans MT" panose="020B0502020104020203" pitchFamily="34" charset="77"/>
              </a:rPr>
              <a:t>Eksel</a:t>
            </a:r>
            <a:r>
              <a:rPr lang="sr-Latn-RS" altLang="en-RS" dirty="0">
                <a:latin typeface="Gill Sans MT" panose="020B0502020104020203" pitchFamily="34" charset="77"/>
              </a:rPr>
              <a:t>“ postavljaju standarde i odaju priznanja pojedincima za izuzetno kvalitetno osmišljene i realizovane komunikacijske programe.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Časopis </a:t>
            </a:r>
            <a:r>
              <a:rPr lang="sr-Latn-RS" altLang="en-RS" i="1" dirty="0" err="1">
                <a:latin typeface="Gill Sans MT" panose="020B0502020104020203" pitchFamily="34" charset="77"/>
              </a:rPr>
              <a:t>Communications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World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dirty="0">
                <a:latin typeface="Gill Sans MT" panose="020B0502020104020203" pitchFamily="34" charset="77"/>
              </a:rPr>
              <a:t>izlazi devet puta godišnje.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1178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A9E90-E6FA-1846-84C3-6466BEB69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IPRA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804EE-7CD7-E84E-ABB5-7D5E9AAE8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46239"/>
            <a:ext cx="9601200" cy="4406692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i="1" dirty="0" err="1">
                <a:latin typeface="Gill Sans MT" panose="020B0502020104020203" pitchFamily="34" charset="77"/>
              </a:rPr>
              <a:t>International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Public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Relations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Association</a:t>
            </a:r>
            <a:r>
              <a:rPr lang="sr-Latn-RS" altLang="en-RS" i="1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Međunarodno udruženje za odnose s javnošću.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Osnovana je 1955. godine u Londonu.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Danas joj se sedište nalazi u Ženevi.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IPRA je priznata od strane UN i njeni članovi rade kao savetnici pri Ekonomskom i Društvenom savetu UN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IPRA promoviše profesionalno priznanje, visoke standarde i etiku među profesionalcima.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Ima sastanke dva puta godišnje, dok jednom godišnje dodeljuje priznanja za „Izuzetan doprinos boljem razumevanju u svetu“.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i="1" dirty="0" err="1">
                <a:latin typeface="Gill Sans MT" panose="020B0502020104020203" pitchFamily="34" charset="77"/>
              </a:rPr>
              <a:t>International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Public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Relations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Journal</a:t>
            </a:r>
            <a:r>
              <a:rPr lang="sr-Latn-RS" altLang="en-RS" dirty="0">
                <a:latin typeface="Gill Sans MT" panose="020B0502020104020203" pitchFamily="34" charset="77"/>
              </a:rPr>
              <a:t> i </a:t>
            </a:r>
            <a:r>
              <a:rPr lang="sr-Latn-RS" altLang="en-RS" i="1" dirty="0" err="1">
                <a:latin typeface="Gill Sans MT" panose="020B0502020104020203" pitchFamily="34" charset="77"/>
              </a:rPr>
              <a:t>Gold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Papers</a:t>
            </a:r>
            <a:r>
              <a:rPr lang="sr-Latn-RS" altLang="en-RS" i="1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75786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772DC-C175-3D4B-8459-86C7D127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A226F-B030-8F4B-9081-678B2A8F3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i="1" dirty="0">
                <a:latin typeface="Gill Sans MT" panose="020B0502020104020203" pitchFamily="34" charset="77"/>
              </a:rPr>
              <a:t>Public Relations Society of America</a:t>
            </a:r>
            <a:r>
              <a:rPr lang="sr-Latn-RS" altLang="en-RS" i="1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Najveća profesionalna organizacija sa preko 20.000 članova u 116 podružnica.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Sedište je u Njujorku.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Formirana je 1947. godine sa ciljem razmene ideja, unapređivanja profesionalizma, usavršavanja stručnjaka i promovisanja etičkog ponašanja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PRSA je organizovana u manje sekcije (18) prema interesovanjima članstva, poput: Vojna i nacionalna bezbednost, Komunikacija sa zaposlenima, Konsultanti u visokom obrazovanju, Međunarodni odnosi, Ekologija, Zdravstvo, Putovanja i turizam i sl.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93918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4653-0CCA-D94E-A96B-B7206D9A8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IPR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7EB80-D143-414E-9907-236C0859B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i="1" dirty="0">
                <a:latin typeface="Gill Sans MT" panose="020B0502020104020203" pitchFamily="34" charset="77"/>
              </a:rPr>
              <a:t>Institute </a:t>
            </a:r>
            <a:r>
              <a:rPr lang="sr-Latn-RS" altLang="en-RS" i="1" dirty="0" err="1">
                <a:latin typeface="Gill Sans MT" panose="020B0502020104020203" pitchFamily="34" charset="77"/>
              </a:rPr>
              <a:t>for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Public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Relations</a:t>
            </a:r>
            <a:r>
              <a:rPr lang="sr-Latn-RS" altLang="en-RS" i="1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Osnovan je 1948. godine i broji preko 7.500 članova.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Institut je lider u postavljanju i sprovođenju kodeksa profesionalnog i etičkog ponašanja.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Ima vodeću ulogu u pružanju podrške profesionalnom razvoju i akademskom obrazovanju za OSJ.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Izdaje časopis </a:t>
            </a:r>
            <a:r>
              <a:rPr lang="sr-Latn-RS" altLang="en-RS" i="1" dirty="0">
                <a:latin typeface="Gill Sans MT" panose="020B0502020104020203" pitchFamily="34" charset="77"/>
              </a:rPr>
              <a:t>Profile </a:t>
            </a:r>
            <a:r>
              <a:rPr lang="sr-Latn-RS" altLang="en-RS" dirty="0">
                <a:latin typeface="Gill Sans MT" panose="020B0502020104020203" pitchFamily="34" charset="77"/>
              </a:rPr>
              <a:t>šest puta godišnje.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Sponzoriše dodelu godišnjih nagrada </a:t>
            </a:r>
            <a:r>
              <a:rPr lang="sr-Latn-RS" altLang="en-RS" i="1" dirty="0">
                <a:latin typeface="Gill Sans MT" panose="020B0502020104020203" pitchFamily="34" charset="77"/>
              </a:rPr>
              <a:t>PRIDE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45768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3F8F5-0FA8-074A-AB2F-E04CFB689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CPRS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7D6A3-66A0-9242-B48D-095355C0F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i="1" dirty="0" err="1">
                <a:latin typeface="Gill Sans MT" panose="020B0502020104020203" pitchFamily="34" charset="77"/>
              </a:rPr>
              <a:t>Canadian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Public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Relations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Society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Osnovano je 1948. godine i broji gotovo 2.000 članova u 15 ogranaka.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Sedište je u Otavi.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Izdaje tromesečni bilten </a:t>
            </a:r>
            <a:r>
              <a:rPr lang="sr-Latn-RS" altLang="en-RS" i="1" dirty="0" err="1">
                <a:latin typeface="Gill Sans MT" panose="020B0502020104020203" pitchFamily="34" charset="77"/>
              </a:rPr>
              <a:t>Communique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dirty="0">
                <a:latin typeface="Gill Sans MT" panose="020B0502020104020203" pitchFamily="34" charset="77"/>
              </a:rPr>
              <a:t>i jednom godišnje organizuje svoju konferenciju.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38106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F6BE4-7EEC-8746-B7D9-52AF71D8B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PRCA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9579A-36BD-5543-A2AD-F6804C9B6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i="1" dirty="0" err="1">
                <a:latin typeface="Gill Sans MT" panose="020B0502020104020203" pitchFamily="34" charset="77"/>
              </a:rPr>
              <a:t>Public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Relations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and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Communications</a:t>
            </a:r>
            <a:r>
              <a:rPr lang="sr-Latn-RS" altLang="en-RS" i="1" dirty="0">
                <a:latin typeface="Gill Sans MT" panose="020B0502020104020203" pitchFamily="34" charset="77"/>
              </a:rPr>
              <a:t> </a:t>
            </a:r>
            <a:r>
              <a:rPr lang="sr-Latn-RS" altLang="en-RS" i="1" dirty="0" err="1">
                <a:latin typeface="Gill Sans MT" panose="020B0502020104020203" pitchFamily="34" charset="77"/>
              </a:rPr>
              <a:t>Association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Udruženje savetnika za OSJ, odnosno udruženje konsultantskih firmi.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Formirano je 1969. godine da bi promovisalo profesionalne standarde.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63984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CAF45-CD2F-4040-AC6D-DD2E1F664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OSTALA UDRUŽENJA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E2035-49A4-0B43-97AE-328B64B39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Savet za OSJ u religijskim ustanovama,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 err="1">
                <a:latin typeface="Gill Sans MT" panose="020B0502020104020203" pitchFamily="34" charset="77"/>
              </a:rPr>
              <a:t>Hispano</a:t>
            </a:r>
            <a:r>
              <a:rPr lang="sr-Latn-RS" altLang="en-RS" dirty="0">
                <a:latin typeface="Gill Sans MT" panose="020B0502020104020203" pitchFamily="34" charset="77"/>
              </a:rPr>
              <a:t> udruženje za OSJ,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Savet za upravljanje problemima,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Savet za OSJ u poljoprivredi,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Nacionalno udruženje za OSJ u školama...</a:t>
            </a: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7451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11C0C-386D-8948-8AC6-F2CC497B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AKREDITACIJA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7CE17-5A59-CB45-B42E-A92E7A1A9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PRSA, IABC i nekoliko drugih asocijacija uvele su programe davanja ovlašćenja i sertifikata stručnjacima za OSJ.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PRSA sprovodi program obnavljanja akreditacija i na taj način od svojih članova zahteva stalno usavršavanje.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RS" altLang="en-RS" dirty="0">
                <a:latin typeface="Gill Sans MT" panose="020B0502020104020203" pitchFamily="34" charset="77"/>
              </a:rPr>
              <a:t>Da bi zadržali titulu „akreditovani stručnjak za OSJ“ uz svoje ime, akreditovani članovi moraju svake treće godine da prikupe 10 poena tako što će se </a:t>
            </a:r>
            <a:r>
              <a:rPr lang="sr-Latn-RS" altLang="en-RS" dirty="0" err="1">
                <a:latin typeface="Gill Sans MT" panose="020B0502020104020203" pitchFamily="34" charset="77"/>
              </a:rPr>
              <a:t>kontinuinirano</a:t>
            </a:r>
            <a:r>
              <a:rPr lang="sr-Latn-RS" altLang="en-RS" dirty="0">
                <a:latin typeface="Gill Sans MT" panose="020B0502020104020203" pitchFamily="34" charset="77"/>
              </a:rPr>
              <a:t> obrazovati, profesionalno usavršavati i aktivno pružati svoje usluge javnosti.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08023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484</TotalTime>
  <Words>792</Words>
  <Application>Microsoft Macintosh PowerPoint</Application>
  <PresentationFormat>Widescreen</PresentationFormat>
  <Paragraphs>70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Gill Sans MT</vt:lpstr>
      <vt:lpstr>Wingdings</vt:lpstr>
      <vt:lpstr>Diamond Grid 16x9</vt:lpstr>
      <vt:lpstr>POSLOVNO KOMUNICIRANJE</vt:lpstr>
      <vt:lpstr>FILOZOFSKE OSNOVE ETIKE U PRAKSI  ODNOSA S JAVNOŠĆU</vt:lpstr>
      <vt:lpstr>FILOZOFSKE OSNOVE ETIKE U PRAKSI OSJ</vt:lpstr>
      <vt:lpstr>FILOZOFIJA MORALA</vt:lpstr>
      <vt:lpstr>PROFESIONALNE ORGANIZACIJE (UDRUŽENJA) ZA ODNOSE S JAVNOŠĆU</vt:lpstr>
      <vt:lpstr>PROFESIONALNA UDRUŽENJA ZA OSJ</vt:lpstr>
      <vt:lpstr>IABC</vt:lpstr>
      <vt:lpstr>IPRA</vt:lpstr>
      <vt:lpstr>PRSA</vt:lpstr>
      <vt:lpstr>IPR</vt:lpstr>
      <vt:lpstr>CPRS</vt:lpstr>
      <vt:lpstr>PRCA</vt:lpstr>
      <vt:lpstr>OSTALA UDRUŽENJA</vt:lpstr>
      <vt:lpstr>AKREDITACIJA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58</cp:revision>
  <dcterms:created xsi:type="dcterms:W3CDTF">2021-12-15T20:10:20Z</dcterms:created>
  <dcterms:modified xsi:type="dcterms:W3CDTF">2021-12-27T22:04:14Z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