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1" r:id="rId2"/>
    <p:sldId id="308" r:id="rId3"/>
    <p:sldId id="271" r:id="rId4"/>
    <p:sldId id="302" r:id="rId5"/>
    <p:sldId id="303" r:id="rId6"/>
    <p:sldId id="304" r:id="rId7"/>
    <p:sldId id="305" r:id="rId8"/>
    <p:sldId id="306" r:id="rId9"/>
    <p:sldId id="307" r:id="rId10"/>
    <p:sldId id="309" r:id="rId11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22/12/2021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22/12/2021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EVOLUCIJA KONCEPTA ODNOSA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20D6-16A3-814A-8659-385F4E2EA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EVOLUCIJA KONCEPTA ODNOSA S JAVNOŠĆU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E8034-7AFC-1D48-935F-0531313AA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Evolucija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koncepta</a:t>
            </a:r>
            <a:r>
              <a:rPr lang="en-US" altLang="en-RS" dirty="0">
                <a:latin typeface="Gill Sans MT" panose="020B0502020104020203" pitchFamily="34" charset="77"/>
              </a:rPr>
              <a:t> OSJ </a:t>
            </a:r>
            <a:r>
              <a:rPr lang="en-US" altLang="en-RS" dirty="0" err="1">
                <a:latin typeface="Gill Sans MT" panose="020B0502020104020203" pitchFamily="34" charset="77"/>
              </a:rPr>
              <a:t>podrazumeva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kraći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pregled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istorijskog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razvoja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profesije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Nastanak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savremenih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vezuje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početak</a:t>
            </a:r>
            <a:r>
              <a:rPr lang="en-US" altLang="en-RS" dirty="0">
                <a:latin typeface="Gill Sans MT" panose="020B0502020104020203" pitchFamily="34" charset="77"/>
              </a:rPr>
              <a:t> XX </a:t>
            </a:r>
            <a:r>
              <a:rPr lang="en-US" altLang="en-RS" dirty="0" err="1">
                <a:latin typeface="Gill Sans MT" panose="020B0502020104020203" pitchFamily="34" charset="77"/>
              </a:rPr>
              <a:t>veka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Rukovođeni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snažnim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poslovnim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interesima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vlasnici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kompanija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početkom</a:t>
            </a:r>
            <a:r>
              <a:rPr lang="en-US" altLang="en-RS" dirty="0">
                <a:latin typeface="Gill Sans MT" panose="020B0502020104020203" pitchFamily="34" charset="77"/>
              </a:rPr>
              <a:t> XX </a:t>
            </a:r>
            <a:r>
              <a:rPr lang="en-US" altLang="en-RS" dirty="0" err="1">
                <a:latin typeface="Gill Sans MT" panose="020B0502020104020203" pitchFamily="34" charset="77"/>
              </a:rPr>
              <a:t>veka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upotrebili</a:t>
            </a:r>
            <a:r>
              <a:rPr lang="en-US" altLang="en-RS" dirty="0">
                <a:latin typeface="Gill Sans MT" panose="020B0502020104020203" pitchFamily="34" charset="77"/>
              </a:rPr>
              <a:t> OSJ </a:t>
            </a:r>
            <a:r>
              <a:rPr lang="en-US" altLang="en-RS" dirty="0" err="1">
                <a:latin typeface="Gill Sans MT" panose="020B0502020104020203" pitchFamily="34" charset="77"/>
              </a:rPr>
              <a:t>kako</a:t>
            </a:r>
            <a:r>
              <a:rPr lang="en-US" altLang="en-RS" dirty="0">
                <a:latin typeface="Gill Sans MT" panose="020B0502020104020203" pitchFamily="34" charset="77"/>
              </a:rPr>
              <a:t> bi </a:t>
            </a:r>
            <a:r>
              <a:rPr lang="en-US" altLang="en-RS" dirty="0" err="1">
                <a:latin typeface="Gill Sans MT" panose="020B0502020104020203" pitchFamily="34" charset="77"/>
              </a:rPr>
              <a:t>sebe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svoje</a:t>
            </a:r>
            <a:r>
              <a:rPr lang="en-US" altLang="en-RS" dirty="0">
                <a:latin typeface="Gill Sans MT" panose="020B0502020104020203" pitchFamily="34" charset="77"/>
              </a:rPr>
              <a:t> monopole </a:t>
            </a:r>
            <a:r>
              <a:rPr lang="en-US" altLang="en-RS" dirty="0" err="1">
                <a:latin typeface="Gill Sans MT" panose="020B0502020104020203" pitchFamily="34" charset="77"/>
              </a:rPr>
              <a:t>odbranili</a:t>
            </a:r>
            <a:r>
              <a:rPr lang="en-US" altLang="en-RS" dirty="0">
                <a:latin typeface="Gill Sans MT" panose="020B0502020104020203" pitchFamily="34" charset="77"/>
              </a:rPr>
              <a:t> od </a:t>
            </a:r>
            <a:r>
              <a:rPr lang="en-US" altLang="en-RS" dirty="0" err="1">
                <a:latin typeface="Gill Sans MT" panose="020B0502020104020203" pitchFamily="34" charset="77"/>
              </a:rPr>
              <a:t>vladinih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propisa</a:t>
            </a:r>
            <a:r>
              <a:rPr lang="en-US" altLang="en-RS" dirty="0">
                <a:latin typeface="Gill Sans MT" panose="020B0502020104020203" pitchFamily="34" charset="77"/>
              </a:rPr>
              <a:t>.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Naglasak</a:t>
            </a:r>
            <a:r>
              <a:rPr lang="en-US" altLang="en-RS" dirty="0">
                <a:latin typeface="Gill Sans MT" panose="020B0502020104020203" pitchFamily="34" charset="77"/>
              </a:rPr>
              <a:t> je bio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isticanju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njihove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verzije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cele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situacije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kontranapadima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osmišljenim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utiču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mnjenje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kako</a:t>
            </a:r>
            <a:r>
              <a:rPr lang="en-US" altLang="en-RS" dirty="0">
                <a:latin typeface="Gill Sans MT" panose="020B0502020104020203" pitchFamily="34" charset="77"/>
              </a:rPr>
              <a:t> bi </a:t>
            </a:r>
            <a:r>
              <a:rPr lang="en-US" altLang="en-RS" dirty="0" err="1">
                <a:latin typeface="Gill Sans MT" panose="020B0502020104020203" pitchFamily="34" charset="77"/>
              </a:rPr>
              <a:t>sprečili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promene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vezane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donošenje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dodatnih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uredbi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endParaRPr lang="en-GB" dirty="0"/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21842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6FCEC-4D61-D94C-9876-0C9B50F81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EVOLUCIJA KONCEPTA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87F86-F726-0448-8799-8FE666506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798983"/>
            <a:ext cx="9601200" cy="4263887"/>
          </a:xfrm>
        </p:spPr>
        <p:txBody>
          <a:bodyPr>
            <a:no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 trenutku kada su SAD ušle u Prvi svetski rat, u Americi je bila dominantna jednosmerna komunikacija, usmerena samo na ubeđivanje auditorijuma.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Predsednik SAD Vudro Vilson osniva Komitet za javno informisanje (</a:t>
            </a:r>
            <a:r>
              <a:rPr lang="en-GB" dirty="0">
                <a:latin typeface="Gill Sans MT" panose="020B0502020104020203" pitchFamily="34" charset="77"/>
              </a:rPr>
              <a:t>Committee on Public Information-CPI) </a:t>
            </a:r>
            <a:r>
              <a:rPr lang="en-RS" dirty="0">
                <a:latin typeface="Gill Sans MT" panose="020B0502020104020203" pitchFamily="34" charset="77"/>
              </a:rPr>
              <a:t>na čijem čelu se nalazio Džordž Kril.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Komitet je zapošljavao mlade propagandiste koji su imali zadatak da ujedine javno mnjenje i pridobiju njegovu podršku za rat.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 Komitetu su se, između ostalih, nalazili volonteri poznati pod nazivom “Four Minute Men” koji su na javnim mestima širom zemlje držali četvorominutne govore javnosti o temama koje su dobijali iz Komiteta.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Komitet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imao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centralu</a:t>
            </a:r>
            <a:r>
              <a:rPr lang="en-GB" dirty="0">
                <a:latin typeface="Gill Sans MT" panose="020B0502020104020203" pitchFamily="34" charset="77"/>
              </a:rPr>
              <a:t> i 19 </a:t>
            </a:r>
            <a:r>
              <a:rPr lang="en-GB" dirty="0" err="1">
                <a:latin typeface="Gill Sans MT" panose="020B0502020104020203" pitchFamily="34" charset="77"/>
              </a:rPr>
              <a:t>odeljenja</a:t>
            </a:r>
            <a:r>
              <a:rPr lang="en-GB" dirty="0">
                <a:latin typeface="Gill Sans MT" panose="020B0502020104020203" pitchFamily="34" charset="77"/>
              </a:rPr>
              <a:t>, od </a:t>
            </a:r>
            <a:r>
              <a:rPr lang="en-GB" dirty="0" err="1">
                <a:latin typeface="Gill Sans MT" panose="020B0502020104020203" pitchFamily="34" charset="77"/>
              </a:rPr>
              <a:t>kojih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svako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bilo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usmereno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određenu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vrstu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propagande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779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DD85A-8000-B94C-8A52-AA4E5DB7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EVOLUCIJA KONCEPTA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E8C35-6248-E14A-AA79-83CA73FD1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>
                <a:latin typeface="Gill Sans MT" panose="020B0502020104020203" pitchFamily="34" charset="77"/>
              </a:rPr>
              <a:t>Jedno od </a:t>
            </a:r>
            <a:r>
              <a:rPr lang="en-GB" dirty="0" err="1">
                <a:latin typeface="Gill Sans MT" panose="020B0502020104020203" pitchFamily="34" charset="77"/>
              </a:rPr>
              <a:t>najvažnijih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odeljenja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bilo</a:t>
            </a:r>
            <a:r>
              <a:rPr lang="en-GB" dirty="0">
                <a:latin typeface="Gill Sans MT" panose="020B0502020104020203" pitchFamily="34" charset="77"/>
              </a:rPr>
              <a:t> je „</a:t>
            </a:r>
            <a:r>
              <a:rPr lang="en-GB" dirty="0" err="1">
                <a:latin typeface="Gill Sans MT" panose="020B0502020104020203" pitchFamily="34" charset="77"/>
              </a:rPr>
              <a:t>Odeljenje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vesti</a:t>
            </a:r>
            <a:r>
              <a:rPr lang="en-GB" dirty="0">
                <a:latin typeface="Gill Sans MT" panose="020B0502020104020203" pitchFamily="34" charset="77"/>
              </a:rPr>
              <a:t>“ (Division of News), </a:t>
            </a:r>
            <a:r>
              <a:rPr lang="en-GB" dirty="0" err="1">
                <a:latin typeface="Gill Sans MT" panose="020B0502020104020203" pitchFamily="34" charset="77"/>
              </a:rPr>
              <a:t>koje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slalo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saopštenja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javnost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bilo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primaran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kanal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informacije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vezane</a:t>
            </a:r>
            <a:r>
              <a:rPr lang="en-GB" dirty="0">
                <a:latin typeface="Gill Sans MT" panose="020B0502020104020203" pitchFamily="34" charset="77"/>
              </a:rPr>
              <a:t> za rat. U </a:t>
            </a:r>
            <a:r>
              <a:rPr lang="en-GB" dirty="0" err="1">
                <a:latin typeface="Gill Sans MT" panose="020B0502020104020203" pitchFamily="34" charset="77"/>
              </a:rPr>
              <a:t>proseku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tokom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nedelje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preko</a:t>
            </a:r>
            <a:r>
              <a:rPr lang="en-GB" dirty="0">
                <a:latin typeface="Gill Sans MT" panose="020B0502020104020203" pitchFamily="34" charset="77"/>
              </a:rPr>
              <a:t> 20.000 </a:t>
            </a:r>
            <a:r>
              <a:rPr lang="en-GB" dirty="0" err="1">
                <a:latin typeface="Gill Sans MT" panose="020B0502020104020203" pitchFamily="34" charset="77"/>
              </a:rPr>
              <a:t>novinskih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kolumni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objavljivano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osnovu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materijala</a:t>
            </a:r>
            <a:r>
              <a:rPr lang="en-GB" dirty="0">
                <a:latin typeface="Gill Sans MT" panose="020B0502020104020203" pitchFamily="34" charset="77"/>
              </a:rPr>
              <a:t> koji </a:t>
            </a:r>
            <a:r>
              <a:rPr lang="en-GB" dirty="0" err="1">
                <a:latin typeface="Gill Sans MT" panose="020B0502020104020203" pitchFamily="34" charset="77"/>
              </a:rPr>
              <a:t>im</a:t>
            </a:r>
            <a:r>
              <a:rPr lang="en-GB" dirty="0">
                <a:latin typeface="Gill Sans MT" panose="020B0502020104020203" pitchFamily="34" charset="77"/>
              </a:rPr>
              <a:t> je dalo </a:t>
            </a:r>
            <a:r>
              <a:rPr lang="en-GB" dirty="0" err="1">
                <a:latin typeface="Gill Sans MT" panose="020B0502020104020203" pitchFamily="34" charset="77"/>
              </a:rPr>
              <a:t>ovo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Odeljenje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>
                <a:latin typeface="Gill Sans MT" panose="020B0502020104020203" pitchFamily="34" charset="77"/>
              </a:rPr>
              <a:t>CPI </a:t>
            </a:r>
            <a:r>
              <a:rPr lang="en-GB" dirty="0" err="1">
                <a:latin typeface="Gill Sans MT" panose="020B0502020104020203" pitchFamily="34" charset="77"/>
              </a:rPr>
              <a:t>nije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ograničio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svoje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promotivne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napore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samo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pisanu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reč</a:t>
            </a:r>
            <a:r>
              <a:rPr lang="en-GB" dirty="0">
                <a:latin typeface="Gill Sans MT" panose="020B0502020104020203" pitchFamily="34" charset="77"/>
              </a:rPr>
              <a:t>.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Odeljenje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likovnog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publiciteta</a:t>
            </a:r>
            <a:r>
              <a:rPr lang="en-GB" dirty="0">
                <a:latin typeface="Gill Sans MT" panose="020B0502020104020203" pitchFamily="34" charset="77"/>
              </a:rPr>
              <a:t>“ (The Division of Pictorial Publicity) </a:t>
            </a:r>
            <a:r>
              <a:rPr lang="en-GB" dirty="0" err="1">
                <a:latin typeface="Gill Sans MT" panose="020B0502020104020203" pitchFamily="34" charset="77"/>
              </a:rPr>
              <a:t>imalo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raspolaganju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veliki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broj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veoma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talentovanih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umetnika</a:t>
            </a:r>
            <a:r>
              <a:rPr lang="en-GB" dirty="0">
                <a:latin typeface="Gill Sans MT" panose="020B0502020104020203" pitchFamily="34" charset="77"/>
              </a:rPr>
              <a:t>, koji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osmišljavali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oglasne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prostore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novinama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časopisima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Analizirajući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rezultate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Krilovog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Odbora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informisanje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javnosti</a:t>
            </a:r>
            <a:r>
              <a:rPr lang="en-GB" dirty="0">
                <a:latin typeface="Gill Sans MT" panose="020B0502020104020203" pitchFamily="34" charset="77"/>
              </a:rPr>
              <a:t>, Noam </a:t>
            </a:r>
            <a:r>
              <a:rPr lang="en-GB" dirty="0" err="1">
                <a:latin typeface="Gill Sans MT" panose="020B0502020104020203" pitchFamily="34" charset="77"/>
              </a:rPr>
              <a:t>Čomski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izjavio</a:t>
            </a:r>
            <a:r>
              <a:rPr lang="en-GB" dirty="0">
                <a:latin typeface="Gill Sans MT" panose="020B0502020104020203" pitchFamily="34" charset="77"/>
              </a:rPr>
              <a:t> „da se do </a:t>
            </a:r>
            <a:r>
              <a:rPr lang="en-GB" dirty="0" err="1">
                <a:latin typeface="Gill Sans MT" panose="020B0502020104020203" pitchFamily="34" charset="77"/>
              </a:rPr>
              <a:t>tada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pacifistički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raspoloženo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stanovništvo</a:t>
            </a:r>
            <a:r>
              <a:rPr lang="en-GB" dirty="0">
                <a:latin typeface="Gill Sans MT" panose="020B0502020104020203" pitchFamily="34" charset="77"/>
              </a:rPr>
              <a:t> SAD </a:t>
            </a:r>
            <a:r>
              <a:rPr lang="en-GB" dirty="0" err="1">
                <a:latin typeface="Gill Sans MT" panose="020B0502020104020203" pitchFamily="34" charset="77"/>
              </a:rPr>
              <a:t>preko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noći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pretvorilo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ogromnu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ratno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nastrojenu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populaciju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spremnu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krene</a:t>
            </a:r>
            <a:r>
              <a:rPr lang="en-GB" dirty="0">
                <a:latin typeface="Gill Sans MT" panose="020B0502020104020203" pitchFamily="34" charset="77"/>
              </a:rPr>
              <a:t> u rat </a:t>
            </a:r>
            <a:r>
              <a:rPr lang="en-GB" dirty="0" err="1">
                <a:latin typeface="Gill Sans MT" panose="020B0502020104020203" pitchFamily="34" charset="77"/>
              </a:rPr>
              <a:t>svakog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trenutka</a:t>
            </a:r>
            <a:r>
              <a:rPr lang="en-GB" dirty="0">
                <a:latin typeface="Gill Sans MT" panose="020B0502020104020203" pitchFamily="34" charset="77"/>
              </a:rPr>
              <a:t>“.</a:t>
            </a: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6685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66671-B268-A742-A144-7E74D5C40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EVOLUCIJA KONCEPTA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FE42-62A2-644F-A79A-05138AAD5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Odnosi</a:t>
            </a:r>
            <a:r>
              <a:rPr lang="en-GB" dirty="0">
                <a:latin typeface="Gill Sans MT" panose="020B0502020104020203" pitchFamily="34" charset="77"/>
              </a:rPr>
              <a:t> s </a:t>
            </a:r>
            <a:r>
              <a:rPr lang="en-GB" dirty="0" err="1">
                <a:latin typeface="Gill Sans MT" panose="020B0502020104020203" pitchFamily="34" charset="77"/>
              </a:rPr>
              <a:t>javnošću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medijske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strategije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Drugom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svetskom</a:t>
            </a:r>
            <a:r>
              <a:rPr lang="en-GB" dirty="0">
                <a:latin typeface="Gill Sans MT" panose="020B0502020104020203" pitchFamily="34" charset="77"/>
              </a:rPr>
              <a:t> ratu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nastale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temeljima</a:t>
            </a:r>
            <a:r>
              <a:rPr lang="en-GB" dirty="0">
                <a:latin typeface="Gill Sans MT" panose="020B0502020104020203" pitchFamily="34" charset="77"/>
              </a:rPr>
              <a:t> dobro </a:t>
            </a:r>
            <a:r>
              <a:rPr lang="en-GB" dirty="0" err="1">
                <a:latin typeface="Gill Sans MT" panose="020B0502020104020203" pitchFamily="34" charset="77"/>
              </a:rPr>
              <a:t>poznatih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rešenja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Prvog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svetskog</a:t>
            </a:r>
            <a:r>
              <a:rPr lang="en-GB" dirty="0">
                <a:latin typeface="Gill Sans MT" panose="020B0502020104020203" pitchFamily="34" charset="77"/>
              </a:rPr>
              <a:t> rata.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Stručnjaci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odnose</a:t>
            </a:r>
            <a:r>
              <a:rPr lang="en-GB" dirty="0">
                <a:latin typeface="Gill Sans MT" panose="020B0502020104020203" pitchFamily="34" charset="77"/>
              </a:rPr>
              <a:t> s </a:t>
            </a:r>
            <a:r>
              <a:rPr lang="en-GB" dirty="0" err="1">
                <a:latin typeface="Gill Sans MT" panose="020B0502020104020203" pitchFamily="34" charset="77"/>
              </a:rPr>
              <a:t>javnošću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medijske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strategije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usavršavali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postojeća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znanja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kreirali</a:t>
            </a:r>
            <a:r>
              <a:rPr lang="en-GB" dirty="0">
                <a:latin typeface="Gill Sans MT" panose="020B0502020104020203" pitchFamily="34" charset="77"/>
              </a:rPr>
              <a:t> nova. </a:t>
            </a:r>
            <a:r>
              <a:rPr lang="en-GB" dirty="0" err="1">
                <a:latin typeface="Gill Sans MT" panose="020B0502020104020203" pitchFamily="34" charset="77"/>
              </a:rPr>
              <a:t>Upravo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</a:t>
            </a:r>
            <a:r>
              <a:rPr lang="en-GB" dirty="0">
                <a:latin typeface="Gill Sans MT" panose="020B0502020104020203" pitchFamily="34" charset="77"/>
              </a:rPr>
              <a:t> tog </a:t>
            </a:r>
            <a:r>
              <a:rPr lang="en-GB" dirty="0" err="1">
                <a:latin typeface="Gill Sans MT" panose="020B0502020104020203" pitchFamily="34" charset="77"/>
              </a:rPr>
              <a:t>razloga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tokom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Drugog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svetskog</a:t>
            </a:r>
            <a:r>
              <a:rPr lang="en-GB" dirty="0">
                <a:latin typeface="Gill Sans MT" panose="020B0502020104020203" pitchFamily="34" charset="77"/>
              </a:rPr>
              <a:t> rata </a:t>
            </a:r>
            <a:r>
              <a:rPr lang="en-GB" dirty="0" err="1">
                <a:latin typeface="Gill Sans MT" panose="020B0502020104020203" pitchFamily="34" charset="77"/>
              </a:rPr>
              <a:t>kreirane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moćne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medijske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strategije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koje</a:t>
            </a:r>
            <a:r>
              <a:rPr lang="en-GB" dirty="0">
                <a:latin typeface="Gill Sans MT" panose="020B0502020104020203" pitchFamily="34" charset="77"/>
              </a:rPr>
              <a:t> se i </a:t>
            </a:r>
            <a:r>
              <a:rPr lang="en-GB" dirty="0" err="1">
                <a:latin typeface="Gill Sans MT" panose="020B0502020104020203" pitchFamily="34" charset="77"/>
              </a:rPr>
              <a:t>danas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izučavaju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Koristeći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iskustva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Prvog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svetskog</a:t>
            </a:r>
            <a:r>
              <a:rPr lang="en-GB" dirty="0">
                <a:latin typeface="Gill Sans MT" panose="020B0502020104020203" pitchFamily="34" charset="77"/>
              </a:rPr>
              <a:t> rata, </a:t>
            </a:r>
            <a:r>
              <a:rPr lang="en-GB" dirty="0" err="1">
                <a:latin typeface="Gill Sans MT" panose="020B0502020104020203" pitchFamily="34" charset="77"/>
              </a:rPr>
              <a:t>osnovana</a:t>
            </a:r>
            <a:r>
              <a:rPr lang="en-GB" dirty="0">
                <a:latin typeface="Gill Sans MT" panose="020B0502020104020203" pitchFamily="34" charset="77"/>
              </a:rPr>
              <a:t> je „</a:t>
            </a:r>
            <a:r>
              <a:rPr lang="en-GB" dirty="0" err="1">
                <a:latin typeface="Gill Sans MT" panose="020B0502020104020203" pitchFamily="34" charset="77"/>
              </a:rPr>
              <a:t>Uprava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ratno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informisanje</a:t>
            </a:r>
            <a:r>
              <a:rPr lang="en-GB" dirty="0">
                <a:latin typeface="Gill Sans MT" panose="020B0502020104020203" pitchFamily="34" charset="77"/>
              </a:rPr>
              <a:t>“ (Office of War Information)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ciljem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koordinira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informacijama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vojnih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brojnih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državnih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agencija</a:t>
            </a:r>
            <a:r>
              <a:rPr lang="en-GB" dirty="0">
                <a:latin typeface="Gill Sans MT" panose="020B0502020104020203" pitchFamily="34" charset="77"/>
              </a:rPr>
              <a:t>, da </a:t>
            </a:r>
            <a:r>
              <a:rPr lang="en-GB" dirty="0" err="1">
                <a:latin typeface="Gill Sans MT" panose="020B0502020104020203" pitchFamily="34" charset="77"/>
              </a:rPr>
              <a:t>obezbeđuje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neophodna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sredstva</a:t>
            </a:r>
            <a:r>
              <a:rPr lang="en-GB" dirty="0">
                <a:latin typeface="Gill Sans MT" panose="020B0502020104020203" pitchFamily="34" charset="77"/>
              </a:rPr>
              <a:t> od </a:t>
            </a:r>
            <a:r>
              <a:rPr lang="en-GB" dirty="0" err="1">
                <a:latin typeface="Gill Sans MT" panose="020B0502020104020203" pitchFamily="34" charset="77"/>
              </a:rPr>
              <a:t>Kongresa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kao</a:t>
            </a:r>
            <a:r>
              <a:rPr lang="en-GB" dirty="0">
                <a:latin typeface="Gill Sans MT" panose="020B0502020104020203" pitchFamily="34" charset="77"/>
              </a:rPr>
              <a:t> i da </a:t>
            </a:r>
            <a:r>
              <a:rPr lang="en-GB" dirty="0" err="1">
                <a:latin typeface="Gill Sans MT" panose="020B0502020104020203" pitchFamily="34" charset="77"/>
              </a:rPr>
              <a:t>sarađuje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novinarima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Frenklin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Ruzvelt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predsednik</a:t>
            </a:r>
            <a:r>
              <a:rPr lang="en-GB" dirty="0">
                <a:latin typeface="Gill Sans MT" panose="020B0502020104020203" pitchFamily="34" charset="77"/>
              </a:rPr>
              <a:t> SAD, </a:t>
            </a:r>
            <a:r>
              <a:rPr lang="en-GB" dirty="0" err="1">
                <a:latin typeface="Gill Sans MT" panose="020B0502020104020203" pitchFamily="34" charset="77"/>
              </a:rPr>
              <a:t>angažovao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Elmera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Dejvisa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novinara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rođenog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Indiji</a:t>
            </a:r>
            <a:r>
              <a:rPr lang="en-GB" dirty="0">
                <a:latin typeface="Gill Sans MT" panose="020B0502020104020203" pitchFamily="34" charset="77"/>
              </a:rPr>
              <a:t>, za mesto </a:t>
            </a:r>
            <a:r>
              <a:rPr lang="en-GB" dirty="0" err="1">
                <a:latin typeface="Gill Sans MT" panose="020B0502020104020203" pitchFamily="34" charset="77"/>
              </a:rPr>
              <a:t>rukovodioca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operacije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ratnog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informisanja</a:t>
            </a:r>
            <a:r>
              <a:rPr lang="en-GB" dirty="0">
                <a:latin typeface="Gill Sans MT" panose="020B0502020104020203" pitchFamily="34" charset="77"/>
              </a:rPr>
              <a:t>.</a:t>
            </a: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2817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E9071-CEB3-DC4A-A146-698B4234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EVOLUCIJA KONCEPTA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66993-CFAB-934D-998B-AB5E15147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Najpoznatiji</a:t>
            </a:r>
            <a:r>
              <a:rPr lang="en-GB" dirty="0">
                <a:latin typeface="Gill Sans MT" panose="020B0502020104020203" pitchFamily="34" charset="77"/>
              </a:rPr>
              <a:t> slogan koji je OWI </a:t>
            </a:r>
            <a:r>
              <a:rPr lang="en-GB" dirty="0" err="1">
                <a:latin typeface="Gill Sans MT" panose="020B0502020104020203" pitchFamily="34" charset="77"/>
              </a:rPr>
              <a:t>tokom</a:t>
            </a:r>
            <a:r>
              <a:rPr lang="en-GB" dirty="0">
                <a:latin typeface="Gill Sans MT" panose="020B0502020104020203" pitchFamily="34" charset="77"/>
              </a:rPr>
              <a:t> rata </a:t>
            </a:r>
            <a:r>
              <a:rPr lang="en-GB" dirty="0" err="1">
                <a:latin typeface="Gill Sans MT" panose="020B0502020104020203" pitchFamily="34" charset="77"/>
              </a:rPr>
              <a:t>promovisao</a:t>
            </a:r>
            <a:r>
              <a:rPr lang="en-GB" dirty="0">
                <a:latin typeface="Gill Sans MT" panose="020B0502020104020203" pitchFamily="34" charset="77"/>
              </a:rPr>
              <a:t> bio je: Uncle Sam wants you!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Ovaj</a:t>
            </a:r>
            <a:r>
              <a:rPr lang="en-GB" dirty="0">
                <a:latin typeface="Gill Sans MT" panose="020B0502020104020203" pitchFamily="34" charset="77"/>
              </a:rPr>
              <a:t> slogan </a:t>
            </a:r>
            <a:r>
              <a:rPr lang="en-GB" dirty="0" err="1">
                <a:latin typeface="Gill Sans MT" panose="020B0502020104020203" pitchFamily="34" charset="77"/>
              </a:rPr>
              <a:t>Amerikanci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mogli</a:t>
            </a:r>
            <a:r>
              <a:rPr lang="en-GB" dirty="0">
                <a:latin typeface="Gill Sans MT" panose="020B0502020104020203" pitchFamily="34" charset="77"/>
              </a:rPr>
              <a:t> da vide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brojnim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plakatima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Plakati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kreirani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taj </a:t>
            </a:r>
            <a:r>
              <a:rPr lang="en-GB" dirty="0" err="1">
                <a:latin typeface="Gill Sans MT" panose="020B0502020104020203" pitchFamily="34" charset="77"/>
              </a:rPr>
              <a:t>način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prikazuju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fotografije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pripadnika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oružanih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snaga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fabrike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aviona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žena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radnoj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snazi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dr.</a:t>
            </a:r>
            <a:r>
              <a:rPr lang="en-GB" dirty="0">
                <a:latin typeface="Gill Sans MT" panose="020B0502020104020203" pitchFamily="34" charset="77"/>
              </a:rPr>
              <a:t> Na </a:t>
            </a:r>
            <a:r>
              <a:rPr lang="en-GB" dirty="0" err="1">
                <a:latin typeface="Gill Sans MT" panose="020B0502020104020203" pitchFamily="34" charset="77"/>
              </a:rPr>
              <a:t>plakatima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se </a:t>
            </a:r>
            <a:r>
              <a:rPr lang="en-GB" dirty="0" err="1">
                <a:latin typeface="Gill Sans MT" panose="020B0502020104020203" pitchFamily="34" charset="77"/>
              </a:rPr>
              <a:t>nalazili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obavezni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natpisi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emocionalnim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sadržajem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ciljem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inspirišu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patriotski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naboj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američkoj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javnosti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Tokom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Drugog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svetskog</a:t>
            </a:r>
            <a:r>
              <a:rPr lang="en-GB" dirty="0">
                <a:latin typeface="Gill Sans MT" panose="020B0502020104020203" pitchFamily="34" charset="77"/>
              </a:rPr>
              <a:t> rata </a:t>
            </a:r>
            <a:r>
              <a:rPr lang="en-GB" dirty="0" err="1">
                <a:latin typeface="Gill Sans MT" panose="020B0502020104020203" pitchFamily="34" charset="77"/>
              </a:rPr>
              <a:t>nastala</a:t>
            </a:r>
            <a:r>
              <a:rPr lang="en-GB" dirty="0">
                <a:latin typeface="Gill Sans MT" panose="020B0502020104020203" pitchFamily="34" charset="77"/>
              </a:rPr>
              <a:t> je i </a:t>
            </a:r>
            <a:r>
              <a:rPr lang="en-GB" dirty="0" err="1">
                <a:latin typeface="Gill Sans MT" panose="020B0502020104020203" pitchFamily="34" charset="77"/>
              </a:rPr>
              <a:t>jedna</a:t>
            </a:r>
            <a:r>
              <a:rPr lang="en-GB" dirty="0">
                <a:latin typeface="Gill Sans MT" panose="020B0502020104020203" pitchFamily="34" charset="77"/>
              </a:rPr>
              <a:t> od </a:t>
            </a:r>
            <a:r>
              <a:rPr lang="en-GB" dirty="0" err="1">
                <a:latin typeface="Gill Sans MT" panose="020B0502020104020203" pitchFamily="34" charset="77"/>
              </a:rPr>
              <a:t>najznačajnijih</a:t>
            </a:r>
            <a:r>
              <a:rPr lang="en-GB" dirty="0">
                <a:latin typeface="Gill Sans MT" panose="020B0502020104020203" pitchFamily="34" charset="77"/>
              </a:rPr>
              <a:t> radio </a:t>
            </a:r>
            <a:r>
              <a:rPr lang="en-GB" dirty="0" err="1">
                <a:latin typeface="Gill Sans MT" panose="020B0502020104020203" pitchFamily="34" charset="77"/>
              </a:rPr>
              <a:t>stanica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svetu</a:t>
            </a:r>
            <a:r>
              <a:rPr lang="en-GB" dirty="0">
                <a:latin typeface="Gill Sans MT" panose="020B0502020104020203" pitchFamily="34" charset="77"/>
              </a:rPr>
              <a:t>, a to je Voice of America. </a:t>
            </a:r>
            <a:r>
              <a:rPr lang="en-GB" dirty="0" err="1">
                <a:latin typeface="Gill Sans MT" panose="020B0502020104020203" pitchFamily="34" charset="77"/>
              </a:rPr>
              <a:t>Osnovala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ga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vlada</a:t>
            </a:r>
            <a:r>
              <a:rPr lang="en-GB" dirty="0">
                <a:latin typeface="Gill Sans MT" panose="020B0502020104020203" pitchFamily="34" charset="77"/>
              </a:rPr>
              <a:t> SAD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ciljem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preko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njega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realizuje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medijske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strategije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tokom</a:t>
            </a:r>
            <a:r>
              <a:rPr lang="en-GB" dirty="0">
                <a:latin typeface="Gill Sans MT" panose="020B0502020104020203" pitchFamily="34" charset="77"/>
              </a:rPr>
              <a:t> rata.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>
                <a:latin typeface="Gill Sans MT" panose="020B0502020104020203" pitchFamily="34" charset="77"/>
              </a:rPr>
              <a:t>Pored SAD i </a:t>
            </a:r>
            <a:r>
              <a:rPr lang="en-GB" dirty="0" err="1">
                <a:latin typeface="Gill Sans MT" panose="020B0502020104020203" pitchFamily="34" charset="77"/>
              </a:rPr>
              <a:t>drugi</a:t>
            </a:r>
            <a:r>
              <a:rPr lang="en-GB" dirty="0">
                <a:latin typeface="Gill Sans MT" panose="020B0502020104020203" pitchFamily="34" charset="77"/>
              </a:rPr>
              <a:t> (</a:t>
            </a:r>
            <a:r>
              <a:rPr lang="en-GB" dirty="0" err="1">
                <a:latin typeface="Gill Sans MT" panose="020B0502020104020203" pitchFamily="34" charset="77"/>
              </a:rPr>
              <a:t>Velika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Britanija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Nemačka</a:t>
            </a:r>
            <a:r>
              <a:rPr lang="en-GB" dirty="0">
                <a:latin typeface="Gill Sans MT" panose="020B0502020104020203" pitchFamily="34" charset="77"/>
              </a:rPr>
              <a:t>, SSSR)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koristili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različite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metode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propagande</a:t>
            </a:r>
            <a:r>
              <a:rPr lang="en-GB" dirty="0">
                <a:latin typeface="Gill Sans MT" panose="020B0502020104020203" pitchFamily="34" charset="77"/>
              </a:rPr>
              <a:t>.</a:t>
            </a: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511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16C32-66F3-134B-85CC-75524C1E6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EVOLUCIJA KONCEPTA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F3516-00ED-8D41-946F-E17D7D404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/>
              <a:t>Katlip i </a:t>
            </a:r>
            <a:r>
              <a:rPr lang="en-US" altLang="en-RS" dirty="0" err="1"/>
              <a:t>saradnici</a:t>
            </a:r>
            <a:r>
              <a:rPr lang="sr-Latn-CS" altLang="en-RS" dirty="0"/>
              <a:t> (2006) smatraju da pokušaji da se komunicira sa drugima i upravlja snagom javnog mnjenja potiču još iz pradavnih vremena.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/>
              <a:t>Samo</a:t>
            </a:r>
            <a:r>
              <a:rPr lang="en-US" altLang="en-RS" dirty="0"/>
              <a:t> </a:t>
            </a:r>
            <a:r>
              <a:rPr lang="en-US" altLang="en-RS" dirty="0" err="1"/>
              <a:t>su</a:t>
            </a:r>
            <a:r>
              <a:rPr lang="en-US" altLang="en-RS" dirty="0"/>
              <a:t> </a:t>
            </a:r>
            <a:r>
              <a:rPr lang="en-US" altLang="en-RS" dirty="0" err="1"/>
              <a:t>sredstva</a:t>
            </a:r>
            <a:r>
              <a:rPr lang="en-US" altLang="en-RS" dirty="0"/>
              <a:t> za rad, </a:t>
            </a:r>
            <a:r>
              <a:rPr lang="en-US" altLang="en-RS" dirty="0" err="1"/>
              <a:t>stepen</a:t>
            </a:r>
            <a:r>
              <a:rPr lang="en-US" altLang="en-RS" dirty="0"/>
              <a:t> </a:t>
            </a:r>
            <a:r>
              <a:rPr lang="en-US" altLang="en-RS" dirty="0" err="1"/>
              <a:t>stručnosti</a:t>
            </a:r>
            <a:r>
              <a:rPr lang="en-US" altLang="en-RS" dirty="0"/>
              <a:t>, </a:t>
            </a:r>
            <a:r>
              <a:rPr lang="en-US" altLang="en-RS" dirty="0" err="1"/>
              <a:t>opseg</a:t>
            </a:r>
            <a:r>
              <a:rPr lang="en-US" altLang="en-RS" dirty="0"/>
              <a:t> </a:t>
            </a:r>
            <a:r>
              <a:rPr lang="en-US" altLang="en-RS" dirty="0" err="1"/>
              <a:t>znanja</a:t>
            </a:r>
            <a:r>
              <a:rPr lang="en-US" altLang="en-RS" dirty="0"/>
              <a:t> </a:t>
            </a:r>
            <a:r>
              <a:rPr lang="en-US" altLang="en-RS" dirty="0" err="1"/>
              <a:t>i</a:t>
            </a:r>
            <a:r>
              <a:rPr lang="en-US" altLang="en-RS" dirty="0"/>
              <a:t> </a:t>
            </a:r>
            <a:r>
              <a:rPr lang="en-US" altLang="en-RS" dirty="0" err="1"/>
              <a:t>intenzitet</a:t>
            </a:r>
            <a:r>
              <a:rPr lang="en-US" altLang="en-RS" dirty="0"/>
              <a:t> </a:t>
            </a:r>
            <a:r>
              <a:rPr lang="en-US" altLang="en-RS" dirty="0" err="1"/>
              <a:t>rada</a:t>
            </a:r>
            <a:r>
              <a:rPr lang="en-US" altLang="en-RS" dirty="0"/>
              <a:t> </a:t>
            </a:r>
            <a:r>
              <a:rPr lang="en-US" altLang="en-RS" dirty="0" err="1"/>
              <a:t>relativno</a:t>
            </a:r>
            <a:r>
              <a:rPr lang="en-US" altLang="en-RS" dirty="0"/>
              <a:t> </a:t>
            </a:r>
            <a:r>
              <a:rPr lang="en-US" altLang="en-RS" dirty="0" err="1"/>
              <a:t>novi</a:t>
            </a:r>
            <a:endParaRPr lang="en-US" altLang="en-RS" dirty="0"/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/>
              <a:t>Vilkoks i saradnici (2006) navode da odnosi s javnošću predstavljaju fenomen XX veka čiji koreni sežu daleko u prošlost, pa se za njih može reći da su stari koliko i sama ljudska komunikacija.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/>
              <a:t>Naravno, tada nisu nosili naziv odnosi s javnošću, ali su to, prema svom karakteru, svakako bili. Brojne aktivnosti vezane za odnose s javnošću mogu se prepoznati i u Mesopotamiji, Egiptu, antičkoj Grčkoj i Rimu i sl.</a:t>
            </a:r>
            <a:endParaRPr lang="en-US" altLang="en-RS" dirty="0"/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2566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399C5-90E2-EF47-AD6C-A5DA7EE9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EVOLUCIJA KONCEPTA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6E880-3C8E-5241-B372-1F4B0B105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 periodu nakon Drugog svetskog rata, odnosi s javnošću dobijaju oblik koji danas poznajemo.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Umesto jednosmernog komuniciranja, ubeđivanja i propagande, odnosi s javnošću se baziraju na: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Dvosmernoj komunikaciji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Dijalogu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Uzajamnom razumevanju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Uspostavljanju i održavanju kvalitetnih odnosa sa stejkholderima</a:t>
            </a:r>
          </a:p>
        </p:txBody>
      </p:sp>
    </p:spTree>
    <p:extLst>
      <p:ext uri="{BB962C8B-B14F-4D97-AF65-F5344CB8AC3E}">
        <p14:creationId xmlns:p14="http://schemas.microsoft.com/office/powerpoint/2010/main" val="228138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313</TotalTime>
  <Words>820</Words>
  <Application>Microsoft Macintosh PowerPoint</Application>
  <PresentationFormat>Widescreen</PresentationFormat>
  <Paragraphs>46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Wingdings</vt:lpstr>
      <vt:lpstr>Diamond Grid 16x9</vt:lpstr>
      <vt:lpstr>POSLOVNO KOMUNICIRANJE</vt:lpstr>
      <vt:lpstr>EVOLUCIJA KONCEPTA ODNOSA S JAVNOŠĆU</vt:lpstr>
      <vt:lpstr>EVOLUCIJA KONCEPTA ODNOSA S JAVNOŠĆU</vt:lpstr>
      <vt:lpstr>EVOLUCIJA KONCEPTA ODNOSA S JAVNOŠĆU</vt:lpstr>
      <vt:lpstr>EVOLUCIJA KONCEPTA ODNOSA S JAVNOŠĆU</vt:lpstr>
      <vt:lpstr>EVOLUCIJA KONCEPTA ODNOSA S JAVNOŠĆU</vt:lpstr>
      <vt:lpstr>EVOLUCIJA KONCEPTA ODNOSA S JAVNOŠĆU</vt:lpstr>
      <vt:lpstr>EVOLUCIJA KONCEPTA ODNOSA S JAVNOŠĆU</vt:lpstr>
      <vt:lpstr>EVOLUCIJA KONCEPTA ODNOSA S JAVNOŠĆU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46</cp:revision>
  <dcterms:created xsi:type="dcterms:W3CDTF">2021-12-15T20:10:20Z</dcterms:created>
  <dcterms:modified xsi:type="dcterms:W3CDTF">2021-12-22T22:22:17Z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