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37F3F-6186-40D9-821D-849712EF333F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D3CEE-78A4-4113-9BE4-B8B5DE2E3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366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37F3F-6186-40D9-821D-849712EF333F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D3CEE-78A4-4113-9BE4-B8B5DE2E3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710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37F3F-6186-40D9-821D-849712EF333F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D3CEE-78A4-4113-9BE4-B8B5DE2E3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507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37F3F-6186-40D9-821D-849712EF333F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D3CEE-78A4-4113-9BE4-B8B5DE2E3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071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37F3F-6186-40D9-821D-849712EF333F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D3CEE-78A4-4113-9BE4-B8B5DE2E3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259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37F3F-6186-40D9-821D-849712EF333F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D3CEE-78A4-4113-9BE4-B8B5DE2E3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893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37F3F-6186-40D9-821D-849712EF333F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D3CEE-78A4-4113-9BE4-B8B5DE2E3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0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37F3F-6186-40D9-821D-849712EF333F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D3CEE-78A4-4113-9BE4-B8B5DE2E3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118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37F3F-6186-40D9-821D-849712EF333F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D3CEE-78A4-4113-9BE4-B8B5DE2E3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546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37F3F-6186-40D9-821D-849712EF333F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D3CEE-78A4-4113-9BE4-B8B5DE2E3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204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37F3F-6186-40D9-821D-849712EF333F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D3CEE-78A4-4113-9BE4-B8B5DE2E3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5408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37F3F-6186-40D9-821D-849712EF333F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D3CEE-78A4-4113-9BE4-B8B5DE2E3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845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terminologija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9053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CS" b="1" dirty="0"/>
              <a:t>I</a:t>
            </a:r>
            <a:endParaRPr lang="en-GB" dirty="0"/>
          </a:p>
          <a:p>
            <a:r>
              <a:rPr lang="sr-Latn-CS" b="1" dirty="0"/>
              <a:t>IATA (INTERNATIONAL AIR TRANSPORT ASSOCIATION) – </a:t>
            </a:r>
            <a:r>
              <a:rPr lang="sr-Latn-CS" dirty="0"/>
              <a:t>Međunarodna asocijacija avio-prevozilaca (vazduhoplovnih kompanija);</a:t>
            </a:r>
            <a:endParaRPr lang="en-GB" dirty="0"/>
          </a:p>
          <a:p>
            <a:r>
              <a:rPr lang="sr-Latn-CS" b="1" dirty="0"/>
              <a:t>INCENTIVE TRAVEL – </a:t>
            </a:r>
            <a:r>
              <a:rPr lang="sr-Latn-CS" dirty="0"/>
              <a:t>Putovanja koja naručuju</a:t>
            </a:r>
            <a:r>
              <a:rPr lang="sr-Latn-CS" b="1" dirty="0"/>
              <a:t> </a:t>
            </a:r>
            <a:r>
              <a:rPr lang="sr-Latn-CS" dirty="0"/>
              <a:t>privredne i druge organizacije, a nude ih kao nagradu svojim radnicima (saradnicima) koji su postigli izuzetne rezultate ili u cilju podsticanja većeg angažovanja zaposlenih; </a:t>
            </a:r>
            <a:endParaRPr lang="en-GB" dirty="0"/>
          </a:p>
          <a:p>
            <a:r>
              <a:rPr lang="sr-Latn-CS" b="1" dirty="0"/>
              <a:t>INF (INFANT) – </a:t>
            </a:r>
            <a:r>
              <a:rPr lang="sr-Latn-CS" dirty="0"/>
              <a:t>Oznaka (skraćenica) za bebu (do 2 godine);</a:t>
            </a:r>
            <a:endParaRPr lang="en-GB" dirty="0"/>
          </a:p>
          <a:p>
            <a:r>
              <a:rPr lang="sr-Latn-CS" b="1" dirty="0"/>
              <a:t>INTERPRETACIJA – </a:t>
            </a:r>
            <a:r>
              <a:rPr lang="sr-Latn-CS" dirty="0"/>
              <a:t>Objašnjavanje, tumačenje;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1532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Latn-CS" b="1" dirty="0"/>
              <a:t>IT (INCLUSIVE TOUR) – </a:t>
            </a:r>
            <a:r>
              <a:rPr lang="sr-Latn-CS" dirty="0"/>
              <a:t>Grupni turistički aranžman ostvaren avionom na redovnoj liniji, uz primenu posebnih IT tarifa;</a:t>
            </a:r>
            <a:r>
              <a:rPr lang="sr-Latn-CS" b="1" dirty="0"/>
              <a:t> </a:t>
            </a:r>
            <a:endParaRPr lang="en-GB" dirty="0"/>
          </a:p>
          <a:p>
            <a:r>
              <a:rPr lang="sr-Latn-CS" b="1" dirty="0"/>
              <a:t>ITINERER (MARŠRUTA)</a:t>
            </a:r>
            <a:r>
              <a:rPr lang="sr-Latn-CS" dirty="0"/>
              <a:t> </a:t>
            </a:r>
            <a:r>
              <a:rPr lang="sr-Latn-CS" b="1" dirty="0"/>
              <a:t>– </a:t>
            </a:r>
            <a:r>
              <a:rPr lang="sr-Latn-CS" dirty="0"/>
              <a:t>Pravac putovanja definisan mestom polaska, tranzitnim mestom i mestom opredeljenja (destinacijom);</a:t>
            </a:r>
            <a:endParaRPr lang="en-GB" dirty="0"/>
          </a:p>
          <a:p>
            <a:r>
              <a:rPr lang="sr-Latn-CS" b="1" dirty="0"/>
              <a:t>J	</a:t>
            </a:r>
            <a:endParaRPr lang="en-GB" dirty="0"/>
          </a:p>
          <a:p>
            <a:r>
              <a:rPr lang="sr-Latn-CS" b="1" dirty="0"/>
              <a:t>JU – </a:t>
            </a:r>
            <a:r>
              <a:rPr lang="sr-Latn-CS" dirty="0"/>
              <a:t>Međunarodna dvoslovna oznaka za avio kompaniju; u ovom slučaju: JAT Airways;</a:t>
            </a:r>
            <a:endParaRPr lang="en-GB" dirty="0"/>
          </a:p>
          <a:p>
            <a:r>
              <a:rPr lang="sr-Latn-CS" b="1" dirty="0"/>
              <a:t>K</a:t>
            </a:r>
            <a:endParaRPr lang="en-GB" dirty="0"/>
          </a:p>
          <a:p>
            <a:r>
              <a:rPr lang="sr-Latn-CS" b="1" dirty="0"/>
              <a:t>KONFIRMACIJA (CONFIRMATION)  – </a:t>
            </a:r>
            <a:r>
              <a:rPr lang="sr-Latn-CS" dirty="0"/>
              <a:t>Potvrda tražene rezervacije; izjava o nameri da se iskoristi rezervacija u avio saobraćaju;</a:t>
            </a:r>
            <a:endParaRPr lang="en-GB" dirty="0"/>
          </a:p>
          <a:p>
            <a:r>
              <a:rPr lang="sr-Latn-CS" b="1" dirty="0"/>
              <a:t>L</a:t>
            </a:r>
            <a:endParaRPr lang="en-GB" dirty="0"/>
          </a:p>
          <a:p>
            <a:r>
              <a:rPr lang="sr-Latn-CS" b="1" dirty="0"/>
              <a:t>LAND ARANŽMAN – </a:t>
            </a:r>
            <a:r>
              <a:rPr lang="sr-Latn-CS" dirty="0"/>
              <a:t>Turistički aranžman bez obaveze korišćenja prevoza: najčešće uključuje hotel, transfere i uslugu agencijskog predstavnika;</a:t>
            </a:r>
            <a:endParaRPr lang="en-GB" dirty="0"/>
          </a:p>
          <a:p>
            <a:r>
              <a:rPr lang="sr-Latn-CS" b="1" dirty="0"/>
              <a:t>LOAD FAKTOR – </a:t>
            </a:r>
            <a:r>
              <a:rPr lang="sr-Latn-CS" dirty="0"/>
              <a:t>Stepen popunjenosti kapaciteta (aviona);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4845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r-Latn-CS" b="1" dirty="0"/>
              <a:t>M</a:t>
            </a:r>
            <a:endParaRPr lang="en-GB" dirty="0"/>
          </a:p>
          <a:p>
            <a:r>
              <a:rPr lang="sr-Latn-CS" b="1" dirty="0"/>
              <a:t>MEET-AND-GREET – </a:t>
            </a:r>
            <a:r>
              <a:rPr lang="sr-Latn-CS" dirty="0"/>
              <a:t>Usluga koja se sastoji u tome da se</a:t>
            </a:r>
            <a:r>
              <a:rPr lang="sr-Latn-CS" b="1" dirty="0"/>
              <a:t> </a:t>
            </a:r>
            <a:r>
              <a:rPr lang="sr-Latn-CS" dirty="0"/>
              <a:t>turisti dočekaju na saobraćajnom terminalu, upute u određenom smeru ili prema prevoznom sredstvu kojim će biti prevezeni do hotela ili drugog odredišta;</a:t>
            </a:r>
            <a:endParaRPr lang="en-GB" dirty="0"/>
          </a:p>
          <a:p>
            <a:r>
              <a:rPr lang="sr-Latn-CS" b="1" dirty="0"/>
              <a:t>MINI VAN – </a:t>
            </a:r>
            <a:r>
              <a:rPr lang="sr-Latn-CS" dirty="0"/>
              <a:t>Kombi za prevoz putnika, obično kapaciteta do 9 sedišta (8+vozač);</a:t>
            </a:r>
            <a:r>
              <a:rPr lang="sr-Latn-CS" b="1" dirty="0"/>
              <a:t> </a:t>
            </a:r>
            <a:endParaRPr lang="en-GB" dirty="0"/>
          </a:p>
          <a:p>
            <a:r>
              <a:rPr lang="sr-Latn-CS" b="1" dirty="0"/>
              <a:t>MOTOR-COACH – </a:t>
            </a:r>
            <a:r>
              <a:rPr lang="sr-Latn-CS" dirty="0"/>
              <a:t>Turistički autobus; autobus za međugradsku, odnosno dugolinijsku vižnju, sa luksuznijom opremom (panoramski prozori, audio oprema, DVD, čajna kuhinja, WC i slično);</a:t>
            </a:r>
            <a:endParaRPr lang="en-GB" dirty="0"/>
          </a:p>
          <a:p>
            <a:r>
              <a:rPr lang="sr-Latn-CS" b="1" dirty="0"/>
              <a:t>MS – </a:t>
            </a:r>
            <a:r>
              <a:rPr lang="sr-Latn-CS" dirty="0"/>
              <a:t>Motorni brod (“Motor Ship“);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0162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428" y="502276"/>
            <a:ext cx="10761372" cy="5674687"/>
          </a:xfrm>
        </p:spPr>
        <p:txBody>
          <a:bodyPr>
            <a:normAutofit fontScale="92500" lnSpcReduction="20000"/>
          </a:bodyPr>
          <a:lstStyle/>
          <a:p>
            <a:r>
              <a:rPr lang="sr-Latn-CS" b="1" dirty="0"/>
              <a:t>N</a:t>
            </a:r>
            <a:endParaRPr lang="en-GB" dirty="0"/>
          </a:p>
          <a:p>
            <a:r>
              <a:rPr lang="sr-Latn-CS" b="1" dirty="0"/>
              <a:t>ND – </a:t>
            </a:r>
            <a:r>
              <a:rPr lang="sr-Latn-CS" dirty="0"/>
              <a:t>U domaćoj praksi skraćenica za uslugu noćenja sa doručkom; </a:t>
            </a:r>
            <a:r>
              <a:rPr lang="sr-Latn-CS" i="1" dirty="0"/>
              <a:t>videti i</a:t>
            </a:r>
            <a:r>
              <a:rPr lang="sr-Latn-CS" dirty="0"/>
              <a:t>: </a:t>
            </a:r>
            <a:r>
              <a:rPr lang="sr-Latn-CS" b="1" dirty="0"/>
              <a:t>BB;</a:t>
            </a:r>
            <a:endParaRPr lang="en-GB" dirty="0"/>
          </a:p>
          <a:p>
            <a:r>
              <a:rPr lang="sr-Latn-CS" b="1" dirty="0"/>
              <a:t>NO SHOW – </a:t>
            </a:r>
            <a:r>
              <a:rPr lang="sr-Latn-CS" dirty="0"/>
              <a:t>Putnik ili učesnik turističkog aranžmana koji se nije pojavio na polasku, a prethodno nije otkazao svoju prijavu; rezervacija koja nije ni otkazana, ni ostvarena;</a:t>
            </a:r>
            <a:endParaRPr lang="en-GB" dirty="0"/>
          </a:p>
          <a:p>
            <a:r>
              <a:rPr lang="sr-Latn-CS" b="1" dirty="0"/>
              <a:t>O</a:t>
            </a:r>
            <a:endParaRPr lang="en-GB" dirty="0"/>
          </a:p>
          <a:p>
            <a:r>
              <a:rPr lang="sr-Latn-CS" b="1" dirty="0"/>
              <a:t>O/N  – </a:t>
            </a:r>
            <a:r>
              <a:rPr lang="sr-Latn-CS" dirty="0"/>
              <a:t>Oznaka za uslugu noćenja bez doručka (“Overnight“);</a:t>
            </a:r>
            <a:endParaRPr lang="en-GB" dirty="0"/>
          </a:p>
          <a:p>
            <a:r>
              <a:rPr lang="sr-Latn-CS" b="1" dirty="0"/>
              <a:t>OPTIONAL TOUR  – </a:t>
            </a:r>
            <a:r>
              <a:rPr lang="sr-Latn-CS" i="1" dirty="0"/>
              <a:t>videti:</a:t>
            </a:r>
            <a:r>
              <a:rPr lang="sr-Latn-CS" dirty="0"/>
              <a:t> </a:t>
            </a:r>
            <a:r>
              <a:rPr lang="sr-Latn-CS" b="1" dirty="0"/>
              <a:t>FAKULTATIVNI IZLET</a:t>
            </a:r>
            <a:r>
              <a:rPr lang="sr-Latn-CS" dirty="0" smtClean="0"/>
              <a:t>;</a:t>
            </a:r>
            <a:endParaRPr lang="en-GB" dirty="0" smtClean="0"/>
          </a:p>
          <a:p>
            <a:r>
              <a:rPr lang="sr-Latn-CS" b="1" dirty="0"/>
              <a:t>ORIJENTACIONA TURA – </a:t>
            </a:r>
            <a:r>
              <a:rPr lang="sr-Latn-CS" dirty="0"/>
              <a:t>Kraće razgledanje grada vozilom ili pešice, čiji je cilj da turisti dobiju osnovne informacije o destinaciji i uoče zanimljive ili korisne lokacije; </a:t>
            </a:r>
            <a:endParaRPr lang="en-GB" dirty="0"/>
          </a:p>
          <a:p>
            <a:r>
              <a:rPr lang="sr-Latn-CS" b="1" dirty="0"/>
              <a:t>OVERBOOKING – </a:t>
            </a:r>
            <a:r>
              <a:rPr lang="sr-Latn-CS" dirty="0"/>
              <a:t>Među hotelijerima ne tako retka praksa svesnog prihvatanja većeg broja rezervacija nego što su raspoloživi kapaciteti, sa ciljem da se minimiziraju efekti rezervacija koje će biti otkazane; </a:t>
            </a:r>
            <a:endParaRPr lang="en-GB" dirty="0"/>
          </a:p>
          <a:p>
            <a:r>
              <a:rPr lang="sr-Latn-CS" b="1" dirty="0"/>
              <a:t>OW – </a:t>
            </a:r>
            <a:r>
              <a:rPr lang="sr-Latn-CS" dirty="0"/>
              <a:t>Putovanje ili let u jednom pravcu (“One Way“);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7625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18" y="476518"/>
            <a:ext cx="10890161" cy="5687566"/>
          </a:xfrm>
        </p:spPr>
        <p:txBody>
          <a:bodyPr>
            <a:normAutofit fontScale="70000" lnSpcReduction="20000"/>
          </a:bodyPr>
          <a:lstStyle/>
          <a:p>
            <a:r>
              <a:rPr lang="sr-Latn-CS" b="1" dirty="0"/>
              <a:t> </a:t>
            </a:r>
            <a:r>
              <a:rPr lang="en-GB" b="1" dirty="0" smtClean="0"/>
              <a:t>P</a:t>
            </a:r>
            <a:endParaRPr lang="en-GB" dirty="0"/>
          </a:p>
          <a:p>
            <a:r>
              <a:rPr lang="sr-Latn-CS" b="1" dirty="0"/>
              <a:t>PAKET ARANŽMAN (PACKAGE TOUR) – </a:t>
            </a:r>
            <a:r>
              <a:rPr lang="sr-Latn-CS" dirty="0"/>
              <a:t>Organizovano putovanje koje uključuje najmanje dve usluge, a po pravilu i više njih (prevoz, hotelski smeštaj, razgledanja i slično);</a:t>
            </a:r>
            <a:endParaRPr lang="en-GB" dirty="0"/>
          </a:p>
          <a:p>
            <a:r>
              <a:rPr lang="sr-Latn-CS" b="1" dirty="0"/>
              <a:t>PAX – </a:t>
            </a:r>
            <a:r>
              <a:rPr lang="sr-Latn-CS" dirty="0"/>
              <a:t>Oznaka za putnika (na primer, 40 PAX);</a:t>
            </a:r>
            <a:endParaRPr lang="en-GB" dirty="0"/>
          </a:p>
          <a:p>
            <a:r>
              <a:rPr lang="sr-Latn-CS" b="1" dirty="0"/>
              <a:t>PD – </a:t>
            </a:r>
            <a:r>
              <a:rPr lang="sr-Latn-CS" dirty="0"/>
              <a:t>Pratilac turističke grupe na krstarenju brodom (“Program Director“);</a:t>
            </a:r>
            <a:endParaRPr lang="en-GB" dirty="0"/>
          </a:p>
          <a:p>
            <a:r>
              <a:rPr lang="sr-Latn-CS" b="1" dirty="0"/>
              <a:t>PENDLER – </a:t>
            </a:r>
            <a:r>
              <a:rPr lang="sr-Latn-CS" dirty="0"/>
              <a:t>Osoba koja putuje od kuće do posla i nazad; u ovom slučaju pratilac transfera ili </a:t>
            </a:r>
            <a:r>
              <a:rPr lang="sr-Latn-CS" b="1" dirty="0"/>
              <a:t>SHUTTLE</a:t>
            </a:r>
            <a:r>
              <a:rPr lang="sr-Latn-CS" dirty="0"/>
              <a:t> prevoza jedne grupe do odredišta putovanja, gde se preuzima druga grupa koja se vraća u mesto polaska;</a:t>
            </a:r>
            <a:endParaRPr lang="en-GB" dirty="0"/>
          </a:p>
          <a:p>
            <a:r>
              <a:rPr lang="sr-Latn-CS" b="1" dirty="0"/>
              <a:t>PHOTO STOP – </a:t>
            </a:r>
            <a:r>
              <a:rPr lang="sr-Latn-CS" dirty="0"/>
              <a:t>Kraće zaustavljanje na turi sa ciljem da učesnici fotografišu neku panoramu ili atrakciju; </a:t>
            </a:r>
            <a:endParaRPr lang="en-GB" dirty="0"/>
          </a:p>
          <a:p>
            <a:r>
              <a:rPr lang="sr-Latn-CS" b="1" dirty="0"/>
              <a:t>PICK UP SERVICE – </a:t>
            </a:r>
            <a:r>
              <a:rPr lang="sr-Latn-CS" dirty="0"/>
              <a:t>Dodatna i, po pravilu, besplatna usluga </a:t>
            </a:r>
            <a:r>
              <a:rPr lang="sr-Latn-CS" b="1" dirty="0"/>
              <a:t>SIGHTSEEING KOMPANIJE</a:t>
            </a:r>
            <a:r>
              <a:rPr lang="sr-Latn-CS" dirty="0"/>
              <a:t>, koja pre početka organizovanog razgledanja ili izleta sakuplja prijavljene učesnike po hotelima u kojima borave i prevozi ih do mesta odakle tura počinje; </a:t>
            </a:r>
            <a:r>
              <a:rPr lang="sr-Latn-CS" i="1" dirty="0"/>
              <a:t>videti i</a:t>
            </a:r>
            <a:r>
              <a:rPr lang="sr-Latn-CS" dirty="0"/>
              <a:t>: </a:t>
            </a:r>
            <a:r>
              <a:rPr lang="sr-Latn-CS" b="1" dirty="0"/>
              <a:t>DROP OFF SERVICE;</a:t>
            </a:r>
            <a:endParaRPr lang="en-GB" dirty="0"/>
          </a:p>
          <a:p>
            <a:r>
              <a:rPr lang="sr-Latn-CS" b="1" dirty="0"/>
              <a:t>PNR – </a:t>
            </a:r>
            <a:r>
              <a:rPr lang="sr-Latn-CS" dirty="0"/>
              <a:t>Zapis sa podacima u vezi sa rezervacijom leta za konkretnog putnika, a sadrži ime, plan putovanja, kontakt, kao i eventualne posebne zahteve (“Passenger Name Record“);</a:t>
            </a:r>
            <a:endParaRPr lang="en-GB" dirty="0"/>
          </a:p>
          <a:p>
            <a:r>
              <a:rPr lang="sr-Latn-CS" b="1" dirty="0"/>
              <a:t>PP – </a:t>
            </a:r>
            <a:r>
              <a:rPr lang="sr-Latn-CS" dirty="0"/>
              <a:t>U domaćoj praksi skraćenica za: polupansion; </a:t>
            </a:r>
            <a:r>
              <a:rPr lang="sr-Latn-CS" i="1" dirty="0"/>
              <a:t>videti i</a:t>
            </a:r>
            <a:r>
              <a:rPr lang="sr-Latn-CS" dirty="0"/>
              <a:t>: </a:t>
            </a:r>
            <a:r>
              <a:rPr lang="sr-Latn-CS" b="1" dirty="0"/>
              <a:t>HB;</a:t>
            </a:r>
            <a:endParaRPr lang="en-GB" dirty="0"/>
          </a:p>
          <a:p>
            <a:r>
              <a:rPr lang="sr-Latn-CS" b="1" dirty="0"/>
              <a:t>PREBUKIRANJE – </a:t>
            </a:r>
            <a:r>
              <a:rPr lang="sr-Latn-CS" i="1" dirty="0"/>
              <a:t>videti:</a:t>
            </a:r>
            <a:r>
              <a:rPr lang="sr-Latn-CS" dirty="0"/>
              <a:t> </a:t>
            </a:r>
            <a:r>
              <a:rPr lang="sr-Latn-CS" b="1" dirty="0"/>
              <a:t>OVERBOOKING;</a:t>
            </a:r>
            <a:endParaRPr lang="en-GB" dirty="0"/>
          </a:p>
          <a:p>
            <a:r>
              <a:rPr lang="sr-Latn-CS" b="1" dirty="0"/>
              <a:t>PRIVATNI VODIČ (PRIVATE GUIDE, PERSONAL GUIDE)</a:t>
            </a:r>
            <a:r>
              <a:rPr lang="sr-Latn-CS" dirty="0"/>
              <a:t> </a:t>
            </a:r>
            <a:r>
              <a:rPr lang="sr-Latn-CS" b="1" dirty="0"/>
              <a:t>– </a:t>
            </a:r>
            <a:r>
              <a:rPr lang="sr-Latn-CS" dirty="0"/>
              <a:t>Vodič</a:t>
            </a:r>
            <a:r>
              <a:rPr lang="sr-Latn-CS" b="1" dirty="0"/>
              <a:t> </a:t>
            </a:r>
            <a:r>
              <a:rPr lang="sr-Latn-CS" dirty="0"/>
              <a:t>koji pruža uslugu maloj grupi turista ili individualcima, prilagođenu njihovim potrebama i željama;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7831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761" y="528034"/>
            <a:ext cx="10903039" cy="5648929"/>
          </a:xfrm>
        </p:spPr>
        <p:txBody>
          <a:bodyPr>
            <a:normAutofit fontScale="77500" lnSpcReduction="20000"/>
          </a:bodyPr>
          <a:lstStyle/>
          <a:p>
            <a:r>
              <a:rPr lang="sr-Latn-CS" b="1" dirty="0"/>
              <a:t>R</a:t>
            </a:r>
            <a:endParaRPr lang="en-GB" dirty="0"/>
          </a:p>
          <a:p>
            <a:r>
              <a:rPr lang="sr-Latn-CS" b="1" dirty="0"/>
              <a:t>RACK  RATE – </a:t>
            </a:r>
            <a:r>
              <a:rPr lang="sr-Latn-CS" dirty="0"/>
              <a:t>Redovna, javno objavljena, “recepcijska cena“; cena hotelske usluge koju gost plaća kada samostalno kupuje hotelsku uslugu;  </a:t>
            </a:r>
            <a:endParaRPr lang="en-GB" dirty="0"/>
          </a:p>
          <a:p>
            <a:r>
              <a:rPr lang="sr-Latn-CS" b="1" dirty="0"/>
              <a:t>RECEPTIVNA AGENCIJA (INCOMING) – </a:t>
            </a:r>
            <a:r>
              <a:rPr lang="sr-Latn-CS" dirty="0"/>
              <a:t>Turistička agencija koja posluje u turističkoj destinaciji (receptivnoj regiji) i bavi se pružanjem usluga individualnim turistima i grupama;</a:t>
            </a:r>
            <a:endParaRPr lang="en-GB" dirty="0"/>
          </a:p>
          <a:p>
            <a:r>
              <a:rPr lang="sr-Latn-CS" b="1" dirty="0"/>
              <a:t>RECEPTIVNA REGIJA – </a:t>
            </a:r>
            <a:r>
              <a:rPr lang="sr-Latn-CS" dirty="0"/>
              <a:t>Regija u kojoj se zadovoljavaju turističke potrebe, jer poseduje atrakcije i uslove za boravak turista; područje koje ima odliku turističke destinacije; </a:t>
            </a:r>
            <a:r>
              <a:rPr lang="sr-Latn-CS" i="1" dirty="0"/>
              <a:t>videti i:</a:t>
            </a:r>
            <a:r>
              <a:rPr lang="sr-Latn-CS" dirty="0"/>
              <a:t> </a:t>
            </a:r>
            <a:r>
              <a:rPr lang="sr-Latn-CS" b="1" dirty="0"/>
              <a:t>EMITIVNA REGIJA;</a:t>
            </a:r>
            <a:endParaRPr lang="en-GB" dirty="0"/>
          </a:p>
          <a:p>
            <a:r>
              <a:rPr lang="sr-Latn-CS" b="1" dirty="0"/>
              <a:t>REKONFIRMACIJA (RECONFIRMATION) – </a:t>
            </a:r>
            <a:r>
              <a:rPr lang="sr-Latn-CS" dirty="0"/>
              <a:t>Ponovna, odnosno definitivna potvrda rezervacije:</a:t>
            </a:r>
            <a:endParaRPr lang="en-GB" dirty="0"/>
          </a:p>
          <a:p>
            <a:r>
              <a:rPr lang="sr-Latn-CS" b="1" dirty="0"/>
              <a:t>REP (REPRESENTATIVE) – </a:t>
            </a:r>
            <a:r>
              <a:rPr lang="sr-Latn-CS" dirty="0"/>
              <a:t>Agencijski predstavnik na nekoj destinaciji;</a:t>
            </a:r>
            <a:endParaRPr lang="en-GB" dirty="0"/>
          </a:p>
          <a:p>
            <a:r>
              <a:rPr lang="sr-Latn-CS" b="1" dirty="0"/>
              <a:t>RERUTIRANJE – </a:t>
            </a:r>
            <a:r>
              <a:rPr lang="sr-Latn-CS" dirty="0"/>
              <a:t>Naknadna promena prevoznog puta;</a:t>
            </a:r>
            <a:endParaRPr lang="en-GB" dirty="0"/>
          </a:p>
          <a:p>
            <a:r>
              <a:rPr lang="sr-Latn-CS" b="1" dirty="0"/>
              <a:t>RETAIL AGENT (RETAILER) – </a:t>
            </a:r>
            <a:r>
              <a:rPr lang="sr-Latn-CS" dirty="0"/>
              <a:t>Turistička agencija, “maloprodavac“; agencija koja aranžmane turoperatora i svoje usluge direktno prodaje potrošačima; </a:t>
            </a:r>
            <a:r>
              <a:rPr lang="sr-Latn-CS" i="1" dirty="0"/>
              <a:t>videti i:</a:t>
            </a:r>
            <a:r>
              <a:rPr lang="sr-Latn-CS" b="1" dirty="0"/>
              <a:t> WHOLESALER;</a:t>
            </a:r>
            <a:endParaRPr lang="en-GB" dirty="0"/>
          </a:p>
          <a:p>
            <a:r>
              <a:rPr lang="sr-Latn-CS" b="1" dirty="0"/>
              <a:t>ROOM SERVICE – </a:t>
            </a:r>
            <a:r>
              <a:rPr lang="sr-Latn-CS" dirty="0"/>
              <a:t>U boljim hotelima, usluga donošenja posebno naručene hrane ili pića u sobu gosta; </a:t>
            </a:r>
            <a:endParaRPr lang="en-GB" dirty="0"/>
          </a:p>
          <a:p>
            <a:r>
              <a:rPr lang="sr-Latn-CS" b="1" dirty="0"/>
              <a:t>ROOMING LISTA – </a:t>
            </a:r>
            <a:r>
              <a:rPr lang="sr-Latn-CS" dirty="0"/>
              <a:t>Plan smeštaja učesnika turističkog aranžmana po sobama; </a:t>
            </a:r>
            <a:endParaRPr lang="en-GB" dirty="0"/>
          </a:p>
          <a:p>
            <a:r>
              <a:rPr lang="sr-Latn-CS" b="1" dirty="0"/>
              <a:t>RT (RETURN TRAVEL)  – </a:t>
            </a:r>
            <a:r>
              <a:rPr lang="sr-Latn-CS" dirty="0"/>
              <a:t>Povratno putovanje ili let;	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8661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18" y="528034"/>
            <a:ext cx="10877282" cy="5648929"/>
          </a:xfrm>
        </p:spPr>
        <p:txBody>
          <a:bodyPr>
            <a:normAutofit fontScale="62500" lnSpcReduction="20000"/>
          </a:bodyPr>
          <a:lstStyle/>
          <a:p>
            <a:r>
              <a:rPr lang="sr-Latn-CS" b="1" dirty="0"/>
              <a:t>S</a:t>
            </a:r>
            <a:endParaRPr lang="en-GB" dirty="0"/>
          </a:p>
          <a:p>
            <a:r>
              <a:rPr lang="sr-Latn-CS" b="1" dirty="0"/>
              <a:t>SHORE EXCURSION – </a:t>
            </a:r>
            <a:r>
              <a:rPr lang="sr-Latn-CS" dirty="0"/>
              <a:t>Razgledanje, izlet ili sličan turistički program, koji se priređuje za učesnike brodskih krstarenja u mestima gde brod pristaje;</a:t>
            </a:r>
            <a:endParaRPr lang="en-GB" dirty="0"/>
          </a:p>
          <a:p>
            <a:r>
              <a:rPr lang="sr-Latn-CS" b="1" dirty="0"/>
              <a:t>SHUTTLE – </a:t>
            </a:r>
            <a:r>
              <a:rPr lang="sr-Latn-CS" dirty="0"/>
              <a:t>Vrsta posebno organizovanog prevoza između dve tačke na bazi utvrđenog itinerera i vremenskog rasporeda;</a:t>
            </a:r>
            <a:endParaRPr lang="en-GB" dirty="0"/>
          </a:p>
          <a:p>
            <a:r>
              <a:rPr lang="sr-Latn-CS" b="1" dirty="0"/>
              <a:t>SIGHTSEEING OPERATOR (KOMPANIJA) – </a:t>
            </a:r>
            <a:r>
              <a:rPr lang="sr-Latn-CS" dirty="0"/>
              <a:t>Turistička agencija u destinaciji, specijalizovana za organizovanje razgledanja i izleta namenjenih uglavnom individualnim turistima i posetiocima; </a:t>
            </a:r>
            <a:endParaRPr lang="en-GB" dirty="0"/>
          </a:p>
          <a:p>
            <a:r>
              <a:rPr lang="sr-Latn-CS" b="1" dirty="0"/>
              <a:t>SINGLE ROOM – </a:t>
            </a:r>
            <a:r>
              <a:rPr lang="sr-Latn-CS" dirty="0"/>
              <a:t>Jednokrevetna soba; u poslovnoj korespondenciji označava se i skraćeno sa: 1/1 (jedna jednokrevetna soba), 5/1 (pet jednokrevetnih soba);</a:t>
            </a:r>
            <a:endParaRPr lang="en-GB" dirty="0"/>
          </a:p>
          <a:p>
            <a:r>
              <a:rPr lang="sr-Latn-CS" b="1" dirty="0"/>
              <a:t>SLOT – </a:t>
            </a:r>
            <a:r>
              <a:rPr lang="sr-Latn-CS" i="1" dirty="0"/>
              <a:t>videti: </a:t>
            </a:r>
            <a:r>
              <a:rPr lang="sr-Latn-CS" b="1" dirty="0"/>
              <a:t>AERODROMSKI SLOT</a:t>
            </a:r>
            <a:endParaRPr lang="en-GB" dirty="0"/>
          </a:p>
          <a:p>
            <a:r>
              <a:rPr lang="sr-Latn-CS" b="1" dirty="0"/>
              <a:t>SPECIALIZED GUIDE – </a:t>
            </a:r>
            <a:r>
              <a:rPr lang="sr-Latn-CS" dirty="0"/>
              <a:t>“Vodič-specijalista“, specijalizovan za vođenje određene vrste turista (na primer, za decu i omladinu) ili za tumačenje neke posebne atrakcije;</a:t>
            </a:r>
            <a:endParaRPr lang="en-GB" dirty="0"/>
          </a:p>
          <a:p>
            <a:r>
              <a:rPr lang="sr-Latn-CS" b="1" dirty="0"/>
              <a:t>STAND BY –</a:t>
            </a:r>
            <a:r>
              <a:rPr lang="sr-Latn-CS" dirty="0"/>
              <a:t> Rezervacija koju davalac usluge još nije potvrdio; putnik na listi čekanja; </a:t>
            </a:r>
            <a:endParaRPr lang="en-GB" dirty="0"/>
          </a:p>
          <a:p>
            <a:r>
              <a:rPr lang="sr-Latn-CS" b="1" dirty="0"/>
              <a:t>STOPOVER – </a:t>
            </a:r>
            <a:r>
              <a:rPr lang="sr-Latn-CS" dirty="0"/>
              <a:t>Unapred predviđeni prekid putovanja, naročito kod putovanja na bazi kombinacije avionskih letova; privremeno napuštanje leta na jednom od međumesta, tj. mesta usputnih sletanja;   </a:t>
            </a:r>
            <a:endParaRPr lang="en-GB" dirty="0"/>
          </a:p>
          <a:p>
            <a:r>
              <a:rPr lang="sr-Latn-CS" b="1" dirty="0"/>
              <a:t>STORNO – </a:t>
            </a:r>
            <a:r>
              <a:rPr lang="sr-Latn-CS" dirty="0"/>
              <a:t>Uobičajena oznaka za otkaz rezervacije; </a:t>
            </a:r>
            <a:r>
              <a:rPr lang="sr-Latn-CS" i="1" dirty="0"/>
              <a:t>videti i</a:t>
            </a:r>
            <a:r>
              <a:rPr lang="sr-Latn-CS" dirty="0"/>
              <a:t>:</a:t>
            </a:r>
            <a:r>
              <a:rPr lang="sr-Latn-CS" b="1" dirty="0"/>
              <a:t> CCL;</a:t>
            </a:r>
            <a:endParaRPr lang="en-GB" dirty="0"/>
          </a:p>
          <a:p>
            <a:r>
              <a:rPr lang="sr-Latn-CS" b="1" dirty="0"/>
              <a:t>STUDIO</a:t>
            </a:r>
            <a:r>
              <a:rPr lang="sr-Latn-CS" dirty="0"/>
              <a:t> – Jedinica u objektu za smeštaj (obično u porodičnoj kući ili namenski podignutoj zgradi) koja ima jednu sobu sa čajnom kuhinjom i TWC;</a:t>
            </a:r>
            <a:endParaRPr lang="en-GB" dirty="0"/>
          </a:p>
          <a:p>
            <a:r>
              <a:rPr lang="sr-Latn-CS" b="1" dirty="0"/>
              <a:t>SUPPLEMENT – </a:t>
            </a:r>
            <a:r>
              <a:rPr lang="sr-Latn-CS" dirty="0"/>
              <a:t>Doplata za neki poseban kvalitet usluge; na primer: </a:t>
            </a:r>
            <a:r>
              <a:rPr lang="sr-Latn-CS" b="1" dirty="0"/>
              <a:t>SINGLE</a:t>
            </a:r>
            <a:r>
              <a:rPr lang="sr-Latn-CS" dirty="0"/>
              <a:t> </a:t>
            </a:r>
            <a:r>
              <a:rPr lang="sr-Latn-CS" b="1" dirty="0"/>
              <a:t>SUPPLEMENT – </a:t>
            </a:r>
            <a:r>
              <a:rPr lang="sr-Latn-CS" dirty="0"/>
              <a:t>doplata za jednokrevetnu sobu;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1831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792" y="824248"/>
            <a:ext cx="10800008" cy="5352715"/>
          </a:xfrm>
        </p:spPr>
        <p:txBody>
          <a:bodyPr>
            <a:normAutofit fontScale="85000" lnSpcReduction="20000"/>
          </a:bodyPr>
          <a:lstStyle/>
          <a:p>
            <a:r>
              <a:rPr lang="sr-Latn-CS" b="1" dirty="0"/>
              <a:t>T</a:t>
            </a:r>
            <a:endParaRPr lang="en-GB" dirty="0"/>
          </a:p>
          <a:p>
            <a:r>
              <a:rPr lang="sr-Latn-CS" b="1" dirty="0"/>
              <a:t>TICKET SERVICE CHARGE – </a:t>
            </a:r>
            <a:r>
              <a:rPr lang="sr-Latn-CS" dirty="0"/>
              <a:t>Fiksna nadoknada prodajnim mestima (turističkim agencijama) za prodatu avio kartu (umesto ranije procentualne provizije);</a:t>
            </a:r>
            <a:endParaRPr lang="en-GB" dirty="0"/>
          </a:p>
          <a:p>
            <a:r>
              <a:rPr lang="sr-Latn-CS" b="1" dirty="0"/>
              <a:t>TOUR MANAGER, DIRECTOR, LEADER, ESCORT – </a:t>
            </a:r>
            <a:r>
              <a:rPr lang="sr-Latn-CS" dirty="0"/>
              <a:t>Turistički pratilac, pratilac turističke grupe;</a:t>
            </a:r>
            <a:endParaRPr lang="en-GB" dirty="0"/>
          </a:p>
          <a:p>
            <a:r>
              <a:rPr lang="sr-Latn-CS" b="1" dirty="0"/>
              <a:t>TRANSFER – </a:t>
            </a:r>
            <a:r>
              <a:rPr lang="sr-Latn-CS" dirty="0"/>
              <a:t>Prevoz individualnih turista ili grupe, u pratnji vodiča ili ne, od saobraćajnog terminala do hotela ili na nekoj drugoj relaciji;</a:t>
            </a:r>
            <a:endParaRPr lang="en-GB" dirty="0"/>
          </a:p>
          <a:p>
            <a:r>
              <a:rPr lang="sr-Latn-CS" b="1" dirty="0"/>
              <a:t>TRIPPLE ROOM – </a:t>
            </a:r>
            <a:r>
              <a:rPr lang="sr-Latn-CS" dirty="0"/>
              <a:t>Soba u kojoj se mogu smestiti tri osobe; najčešće standardna dvokrevetna soba sa pomoćnim ležajem; u poslovnoj korespondenciji označava se i skraćeno sa: 1/3 (jedna trokrevetna soba), 3/3 (tri trokrevetne sobe);</a:t>
            </a:r>
            <a:endParaRPr lang="en-GB" dirty="0"/>
          </a:p>
          <a:p>
            <a:r>
              <a:rPr lang="sr-Latn-CS" b="1" dirty="0"/>
              <a:t>TUROPERATOR (TOUR OPERATOR, WHOLESALER) – </a:t>
            </a:r>
            <a:r>
              <a:rPr lang="sr-Latn-CS" dirty="0"/>
              <a:t>“Organizator putovanja“, kompanija specijalizovana za “proizvodnju“ turističkih aranžmana, često bez sopstvene maloprodajne mreže;</a:t>
            </a:r>
            <a:endParaRPr lang="en-GB" dirty="0"/>
          </a:p>
          <a:p>
            <a:r>
              <a:rPr lang="sr-Latn-CS" b="1" dirty="0"/>
              <a:t>TWC – </a:t>
            </a:r>
            <a:r>
              <a:rPr lang="sr-Latn-CS" dirty="0"/>
              <a:t>Kupatilo</a:t>
            </a:r>
            <a:r>
              <a:rPr lang="sr-Latn-CS" b="1" dirty="0"/>
              <a:t> </a:t>
            </a:r>
            <a:r>
              <a:rPr lang="sr-Latn-CS" dirty="0"/>
              <a:t>sa tušem (umesto kade) i WC;</a:t>
            </a:r>
            <a:endParaRPr lang="en-GB" dirty="0"/>
          </a:p>
          <a:p>
            <a:r>
              <a:rPr lang="sr-Latn-CS" b="1" dirty="0"/>
              <a:t>TWIN ROOM – </a:t>
            </a:r>
            <a:r>
              <a:rPr lang="sr-Latn-CS" dirty="0"/>
              <a:t>Dvokrevetna soba, sa dva odvojena ležaja;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6866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CS" b="1" dirty="0"/>
              <a:t>V</a:t>
            </a:r>
            <a:endParaRPr lang="en-GB" dirty="0"/>
          </a:p>
          <a:p>
            <a:r>
              <a:rPr lang="sr-Latn-CS" b="1" dirty="0"/>
              <a:t>VAUČER (VOUCHER)</a:t>
            </a:r>
            <a:r>
              <a:rPr lang="sr-Latn-CS" dirty="0"/>
              <a:t> – Dokument u obliku kupona, gde su naznačene usluge pojedinih davalaca koje je klijent unapred platio turističkoj agenciji i ima pravo da ih koristi; nalog dobavljačima da pruže navedenu uslugu klijentu turističke agencije;</a:t>
            </a:r>
            <a:endParaRPr lang="en-GB" dirty="0"/>
          </a:p>
          <a:p>
            <a:r>
              <a:rPr lang="sr-Latn-CS" b="1" dirty="0"/>
              <a:t>VIP (VERY IMPORTANT PERSON) </a:t>
            </a:r>
            <a:r>
              <a:rPr lang="sr-Latn-CS" dirty="0"/>
              <a:t>– Oznaka za putnika ili gosta koji je, iz nekog razloga, posebno važan i kome treba posvetiti dodatnu pažnju;</a:t>
            </a:r>
            <a:endParaRPr lang="en-GB" dirty="0"/>
          </a:p>
          <a:p>
            <a:r>
              <a:rPr lang="sr-Latn-CS" b="1" dirty="0"/>
              <a:t>W</a:t>
            </a:r>
            <a:endParaRPr lang="en-GB" dirty="0"/>
          </a:p>
          <a:p>
            <a:r>
              <a:rPr lang="sr-Latn-CS" b="1" dirty="0"/>
              <a:t>WHOLESALER </a:t>
            </a:r>
            <a:r>
              <a:rPr lang="sr-Latn-CS" dirty="0"/>
              <a:t>– “Grosista“; </a:t>
            </a:r>
            <a:r>
              <a:rPr lang="sr-Latn-CS" i="1" dirty="0"/>
              <a:t>videti i:</a:t>
            </a:r>
            <a:r>
              <a:rPr lang="sr-Latn-CS" dirty="0"/>
              <a:t> </a:t>
            </a:r>
            <a:r>
              <a:rPr lang="sr-Latn-CS" b="1" dirty="0"/>
              <a:t>TUROPERATOR; RETAIL AGENT;</a:t>
            </a:r>
            <a:r>
              <a:rPr lang="sr-Latn-CS" dirty="0"/>
              <a:t>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7822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998</Words>
  <Application>Microsoft Office PowerPoint</Application>
  <PresentationFormat>Widescreen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terminologija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terminologija</dc:title>
  <dc:creator>mina</dc:creator>
  <cp:lastModifiedBy>mina</cp:lastModifiedBy>
  <cp:revision>3</cp:revision>
  <dcterms:created xsi:type="dcterms:W3CDTF">2024-12-09T18:51:51Z</dcterms:created>
  <dcterms:modified xsi:type="dcterms:W3CDTF">2024-12-09T18:53:18Z</dcterms:modified>
</cp:coreProperties>
</file>