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317" r:id="rId2"/>
    <p:sldId id="333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41" r:id="rId12"/>
    <p:sldId id="342" r:id="rId13"/>
    <p:sldId id="326" r:id="rId14"/>
    <p:sldId id="327" r:id="rId15"/>
    <p:sldId id="328" r:id="rId16"/>
    <p:sldId id="334" r:id="rId17"/>
    <p:sldId id="335" r:id="rId18"/>
    <p:sldId id="336" r:id="rId19"/>
    <p:sldId id="337" r:id="rId20"/>
    <p:sldId id="338" r:id="rId21"/>
    <p:sldId id="339" r:id="rId22"/>
    <p:sldId id="340" r:id="rId23"/>
    <p:sldId id="343" r:id="rId24"/>
    <p:sldId id="344" r:id="rId25"/>
    <p:sldId id="345" r:id="rId26"/>
    <p:sldId id="346" r:id="rId27"/>
    <p:sldId id="347" r:id="rId28"/>
    <p:sldId id="348" r:id="rId29"/>
    <p:sldId id="349" r:id="rId30"/>
    <p:sldId id="350" r:id="rId31"/>
    <p:sldId id="351" r:id="rId32"/>
    <p:sldId id="352" r:id="rId33"/>
    <p:sldId id="353" r:id="rId34"/>
    <p:sldId id="354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1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02F5A-BCC6-4578-B26A-2B884DAC5248}" type="datetimeFigureOut">
              <a:rPr lang="en-US" smtClean="0"/>
              <a:pPr/>
              <a:t>11/5/2024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D98E6-9D0E-49C0-96F7-E782172307D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58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563E0-8E81-4567-A561-A913A98A16BA}" type="datetimeFigureOut">
              <a:rPr lang="en-US" smtClean="0"/>
              <a:pPr/>
              <a:t>11/5/2024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0CFB6F-C213-4A4C-9F47-7450611DE82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643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CFB6F-C213-4A4C-9F47-7450611DE82D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116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0DBFA-5B14-4CC5-8E28-0C3CFF8FD27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11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F1EB-9115-4548-A6C9-F3D2BCC8D7BC}" type="datetime1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17A57-5053-41F5-A979-CBC1F2CBA01F}" type="datetime1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10A24-A87F-4750-A6D0-AADC562098DD}" type="datetime1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7D41A-C9E2-4C08-8B18-BA989BABA35A}" type="datetime1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198F-A447-45C0-8DDC-0C07CF421770}" type="datetime1">
              <a:rPr lang="en-US" smtClean="0"/>
              <a:pPr/>
              <a:t>11/5/2024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6378-C7C9-4919-8992-A23FD9C23376}" type="datetime1">
              <a:rPr lang="en-US" smtClean="0"/>
              <a:pPr/>
              <a:t>11/5/2024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FCE7-D1AB-4831-89E1-A1658E7EB5D1}" type="datetime1">
              <a:rPr lang="en-US" smtClean="0"/>
              <a:pPr/>
              <a:t>11/5/2024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A3CE3-0BF0-46E3-A41A-49E65BF9C677}" type="datetime1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07E9-7CCE-4AF4-B92F-022F9D3D74EA}" type="datetime1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AF7C-E34C-4EC1-8771-2354ECA43544}" type="datetime1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8A0C-726B-45EF-97B9-27DAD8CCF294}" type="datetime1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5AB6B-A897-4F24-9C39-9BF42E8E1111}" type="datetime1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D7CE4-E0CD-440E-8F3C-1A47B2A31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r-Latn-CS" sz="6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Tendencije u razvoju turističkih agencija i turoperatora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7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CS" dirty="0"/>
              <a:t>U drugoj polovini XX veka došlo je do intenzivnog razvoja turističko-agencijskog poslovanja u svetu, zahvaljujući delovanju tržišnih i tehnoloških </a:t>
            </a:r>
            <a:r>
              <a:rPr lang="sr-Latn-CS" dirty="0" smtClean="0"/>
              <a:t>faktora. </a:t>
            </a:r>
            <a:endParaRPr lang="en-GB" dirty="0" smtClean="0"/>
          </a:p>
          <a:p>
            <a:r>
              <a:rPr lang="sr-Latn-CS" dirty="0" smtClean="0"/>
              <a:t>Broj </a:t>
            </a:r>
            <a:r>
              <a:rPr lang="sr-Latn-CS" dirty="0"/>
              <a:t>privrednih subjekata koji se bave ovom delatnošću procenjen je krajem XX veka na 200.000.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31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dirty="0"/>
              <a:t>Visok nivo privredne razvijenosti i životnog standarda u zemljama kao što su </a:t>
            </a:r>
            <a:r>
              <a:rPr lang="sl-SI" b="1" dirty="0">
                <a:solidFill>
                  <a:srgbClr val="C00000"/>
                </a:solidFill>
              </a:rPr>
              <a:t>Velika Britanija, Nemačka ili skandinavske zemlje</a:t>
            </a:r>
            <a:r>
              <a:rPr lang="sl-SI" dirty="0"/>
              <a:t>, delovali su podsticajno na razvoj </a:t>
            </a:r>
            <a:r>
              <a:rPr lang="sl-SI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emitivnog poslovanja</a:t>
            </a:r>
            <a:r>
              <a:rPr lang="sl-SI" dirty="0"/>
              <a:t> turističkih agencija. Ove zemlje postale su glavni generatori međunarodnog turističkog prometa u Evropi.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69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Zemlje </a:t>
            </a:r>
            <a:r>
              <a:rPr lang="sl-SI" b="1" dirty="0">
                <a:solidFill>
                  <a:srgbClr val="C00000"/>
                </a:solidFill>
              </a:rPr>
              <a:t>mediteranskog područja </a:t>
            </a:r>
            <a:r>
              <a:rPr lang="sl-SI" dirty="0" smtClean="0"/>
              <a:t>(Španija, Grčka, Turska), sa raznovrsnom i atraktivnom turističkom ponudom, postale su tokom 1970-ih i 80-ih godina najvažnije evropske turističke destinacije pogodne za delovanje </a:t>
            </a:r>
            <a:r>
              <a:rPr lang="sl-SI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receptivnih agencija</a:t>
            </a:r>
            <a:r>
              <a:rPr lang="sl-SI" dirty="0" smtClean="0"/>
              <a:t>. Sličan proces zabeležen je i u nekim drugim manje razvijenim zemljama sveta, kao što su Meksiko, Tajland ili Indonezija.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55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CS" dirty="0"/>
              <a:t>Zahvaljujući Internetu, sredinom 1990-ih pojavile su se elektronske, </a:t>
            </a:r>
            <a:r>
              <a:rPr lang="sr-Latn-CS" i="1" dirty="0"/>
              <a:t>on-line</a:t>
            </a:r>
            <a:r>
              <a:rPr lang="sr-Latn-CS" dirty="0"/>
              <a:t> ili virtuelne turističke agencija. Prva od njih, </a:t>
            </a:r>
            <a:r>
              <a:rPr lang="sr-Latn-CS" i="1" dirty="0"/>
              <a:t>Travelocity.com</a:t>
            </a:r>
            <a:r>
              <a:rPr lang="sr-Latn-CS" dirty="0"/>
              <a:t>, osnovana je u SAD 1996. godine.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19600" y="1905000"/>
            <a:ext cx="4267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2191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CS" dirty="0"/>
              <a:t>Iste godine pojavila se još jedna, </a:t>
            </a:r>
            <a:r>
              <a:rPr lang="sr-Latn-CS" i="1" dirty="0"/>
              <a:t>Expedia.com</a:t>
            </a:r>
            <a:r>
              <a:rPr lang="sr-Latn-CS" dirty="0"/>
              <a:t>, koju je formirala kompanija </a:t>
            </a:r>
            <a:r>
              <a:rPr lang="sr-Latn-CS" i="1" dirty="0"/>
              <a:t>Mikrosoft</a:t>
            </a:r>
            <a:r>
              <a:rPr lang="sr-Latn-CS" i="1" dirty="0" smtClean="0"/>
              <a:t>.</a:t>
            </a:r>
            <a:endParaRPr lang="en-US" i="1" dirty="0" smtClean="0"/>
          </a:p>
          <a:p>
            <a:r>
              <a:rPr lang="sr-Latn-CS" dirty="0" smtClean="0"/>
              <a:t>2000</a:t>
            </a:r>
            <a:r>
              <a:rPr lang="sr-Latn-CS" dirty="0"/>
              <a:t>. godine </a:t>
            </a:r>
            <a:r>
              <a:rPr lang="sr-Latn-CS" dirty="0" smtClean="0"/>
              <a:t>ostvarila</a:t>
            </a:r>
            <a:r>
              <a:rPr lang="en-US" dirty="0" smtClean="0"/>
              <a:t> je</a:t>
            </a:r>
            <a:r>
              <a:rPr lang="sr-Latn-CS" dirty="0" smtClean="0"/>
              <a:t> </a:t>
            </a:r>
            <a:r>
              <a:rPr lang="sr-Latn-CS" dirty="0"/>
              <a:t>prihod od rezervacija u iznosu od 1,8 milijardi US $.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752600"/>
            <a:ext cx="4114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6672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l-SI" sz="32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Kompanije </a:t>
            </a:r>
            <a:r>
              <a:rPr lang="sl-SI" sz="32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za upravljanje destinacijom (DMC, Destination Management Company)</a:t>
            </a:r>
            <a:endParaRPr lang="en-US" sz="32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</a:t>
            </a:r>
            <a:r>
              <a:rPr lang="sl-SI" dirty="0" smtClean="0"/>
              <a:t>služni program</a:t>
            </a:r>
            <a:r>
              <a:rPr lang="sr-Latn-CS" dirty="0" smtClean="0"/>
              <a:t>:</a:t>
            </a:r>
            <a:r>
              <a:rPr lang="sl-SI" dirty="0" smtClean="0"/>
              <a:t> </a:t>
            </a:r>
          </a:p>
          <a:p>
            <a:r>
              <a:rPr lang="sl-SI" dirty="0" smtClean="0"/>
              <a:t>standardne </a:t>
            </a:r>
            <a:r>
              <a:rPr lang="sl-SI" dirty="0"/>
              <a:t>usluge karakteristične za receptivne agencije, </a:t>
            </a:r>
            <a:endParaRPr lang="sl-SI" dirty="0" smtClean="0"/>
          </a:p>
          <a:p>
            <a:r>
              <a:rPr lang="sl-SI" dirty="0" smtClean="0"/>
              <a:t>organizacija </a:t>
            </a:r>
            <a:r>
              <a:rPr lang="sl-SI" dirty="0"/>
              <a:t>raznih aktivnosti u destinaciji - škola skijanja, jahanja, ronjenja, organizovanje priredbi, takmičenja i drugo</a:t>
            </a:r>
            <a:r>
              <a:rPr lang="sl-SI" dirty="0" smtClean="0"/>
              <a:t>.</a:t>
            </a:r>
          </a:p>
          <a:p>
            <a:r>
              <a:rPr lang="sl-SI" dirty="0" smtClean="0"/>
              <a:t> </a:t>
            </a:r>
            <a:r>
              <a:rPr lang="sl-SI" dirty="0"/>
              <a:t>Turoperatori su posebno zainteresovani za aktivnost ovih specijalizovanih agencija, pa se one često nalaze i u njihovom vlasništvu.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22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32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Organizacije za upravljanje destinacijom (DMO, Destination Management Organisation)</a:t>
            </a:r>
            <a:endParaRPr lang="en-US" sz="32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često </a:t>
            </a:r>
            <a:r>
              <a:rPr lang="sl-SI" dirty="0"/>
              <a:t>u mešovitom – javno-privatnom </a:t>
            </a:r>
            <a:r>
              <a:rPr lang="sl-SI" dirty="0" smtClean="0"/>
              <a:t>vlasništvu</a:t>
            </a:r>
          </a:p>
          <a:p>
            <a:r>
              <a:rPr lang="sl-SI" dirty="0" smtClean="0"/>
              <a:t>Zadatak: </a:t>
            </a:r>
            <a:r>
              <a:rPr lang="sl-SI" dirty="0"/>
              <a:t>da obezbedi koordinaciju i zajedničko delovanje svih subjekata koji učestvuju u formiranju turističkog proizvoda destinacije.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04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Globalni distribucioni sistemi (GDS)</a:t>
            </a:r>
            <a:endParaRPr lang="en-US" sz="32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nastali </a:t>
            </a:r>
            <a:r>
              <a:rPr lang="pl-PL" dirty="0"/>
              <a:t>su objedinjavanjem centralnih rezervacionih </a:t>
            </a:r>
            <a:r>
              <a:rPr lang="pl-PL" dirty="0" smtClean="0"/>
              <a:t>sistema </a:t>
            </a:r>
            <a:r>
              <a:rPr lang="pl-PL" dirty="0"/>
              <a:t>pojedinih grupacija </a:t>
            </a:r>
            <a:r>
              <a:rPr lang="pl-PL" dirty="0" smtClean="0"/>
              <a:t>avio-kompanija</a:t>
            </a:r>
            <a:endParaRPr lang="en-US" dirty="0" smtClean="0"/>
          </a:p>
          <a:p>
            <a:r>
              <a:rPr lang="pl-PL" dirty="0"/>
              <a:t>Vremenom </a:t>
            </a:r>
            <a:r>
              <a:rPr lang="pl-PL" dirty="0" smtClean="0"/>
              <a:t>GDS postaju </a:t>
            </a:r>
            <a:r>
              <a:rPr lang="pl-PL" dirty="0"/>
              <a:t>posebne kompanije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97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6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Najveći GDS razvijeni od strane avio-kompanija su:</a:t>
            </a:r>
            <a:endParaRPr lang="en-US" sz="36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SAD:</a:t>
            </a:r>
            <a:r>
              <a:rPr lang="en-US" dirty="0"/>
              <a:t> </a:t>
            </a:r>
            <a:r>
              <a:rPr lang="en-US" b="1" dirty="0" err="1">
                <a:solidFill>
                  <a:srgbClr val="C00000"/>
                </a:solidFill>
              </a:rPr>
              <a:t>SABRE</a:t>
            </a:r>
            <a:r>
              <a:rPr lang="en-US" dirty="0"/>
              <a:t> (American Airlines), </a:t>
            </a:r>
            <a:r>
              <a:rPr lang="en-US" b="1" dirty="0">
                <a:solidFill>
                  <a:srgbClr val="C00000"/>
                </a:solidFill>
              </a:rPr>
              <a:t>APOLLO</a:t>
            </a:r>
            <a:r>
              <a:rPr lang="en-US" dirty="0"/>
              <a:t> (United </a:t>
            </a:r>
            <a:r>
              <a:rPr lang="en-US" dirty="0" smtClean="0"/>
              <a:t>Airlines</a:t>
            </a:r>
            <a:r>
              <a:rPr lang="sr-Latn-CS" dirty="0" smtClean="0"/>
              <a:t>),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SystemOne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dirty="0"/>
              <a:t>(</a:t>
            </a:r>
            <a:r>
              <a:rPr lang="en-US" dirty="0" err="1"/>
              <a:t>koje</a:t>
            </a:r>
            <a:r>
              <a:rPr lang="en-US" dirty="0"/>
              <a:t> je </a:t>
            </a:r>
            <a:r>
              <a:rPr lang="en-US" dirty="0" err="1"/>
              <a:t>formiran</a:t>
            </a:r>
            <a:r>
              <a:rPr lang="en-US" dirty="0"/>
              <a:t> </a:t>
            </a:r>
            <a:r>
              <a:rPr lang="en-US" dirty="0" err="1"/>
              <a:t>od</a:t>
            </a:r>
            <a:r>
              <a:rPr lang="en-US" dirty="0"/>
              <a:t> </a:t>
            </a:r>
            <a:r>
              <a:rPr lang="en-US" dirty="0" err="1"/>
              <a:t>strane</a:t>
            </a:r>
            <a:r>
              <a:rPr lang="en-US" dirty="0"/>
              <a:t> Eastern Airlines)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b="1" dirty="0" err="1">
                <a:solidFill>
                  <a:srgbClr val="C00000"/>
                </a:solidFill>
              </a:rPr>
              <a:t>WORLDSPAN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dirty="0"/>
              <a:t>(</a:t>
            </a:r>
            <a:r>
              <a:rPr lang="en-US" dirty="0" err="1"/>
              <a:t>nastao</a:t>
            </a:r>
            <a:r>
              <a:rPr lang="en-US" dirty="0"/>
              <a:t> </a:t>
            </a:r>
            <a:r>
              <a:rPr lang="en-US" dirty="0" err="1"/>
              <a:t>spajanjem</a:t>
            </a:r>
            <a:r>
              <a:rPr lang="en-US" dirty="0"/>
              <a:t> </a:t>
            </a:r>
            <a:r>
              <a:rPr lang="en-US" dirty="0" err="1"/>
              <a:t>DATAS</a:t>
            </a:r>
            <a:r>
              <a:rPr lang="en-US" dirty="0"/>
              <a:t> System – Delta Airlines </a:t>
            </a:r>
            <a:r>
              <a:rPr lang="en-US" dirty="0" err="1"/>
              <a:t>i</a:t>
            </a:r>
            <a:r>
              <a:rPr lang="en-US" dirty="0"/>
              <a:t> PARS System -TWA),</a:t>
            </a:r>
          </a:p>
          <a:p>
            <a:pPr lvl="0"/>
            <a:r>
              <a:rPr lang="pl-PL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Evrop</a:t>
            </a:r>
            <a:r>
              <a:rPr lang="en-US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a</a:t>
            </a:r>
            <a:r>
              <a:rPr lang="pl-PL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:</a:t>
            </a:r>
            <a:r>
              <a:rPr lang="pl-PL" dirty="0" smtClean="0"/>
              <a:t> </a:t>
            </a:r>
            <a:r>
              <a:rPr lang="pl-PL" b="1" dirty="0">
                <a:solidFill>
                  <a:srgbClr val="C00000"/>
                </a:solidFill>
              </a:rPr>
              <a:t>AMADEUS</a:t>
            </a:r>
            <a:r>
              <a:rPr lang="pl-PL" dirty="0"/>
              <a:t> i </a:t>
            </a:r>
            <a:r>
              <a:rPr lang="pl-PL" b="1" dirty="0">
                <a:solidFill>
                  <a:srgbClr val="C00000"/>
                </a:solidFill>
              </a:rPr>
              <a:t>GALILEO</a:t>
            </a:r>
            <a:r>
              <a:rPr lang="pl-PL" dirty="0"/>
              <a:t>, koje je osnovalo nekoliko evropskih avio-kompanija i</a:t>
            </a:r>
            <a:endParaRPr lang="en-US" dirty="0"/>
          </a:p>
          <a:p>
            <a:r>
              <a:rPr lang="en-US" b="1" dirty="0" err="1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Azija</a:t>
            </a:r>
            <a:r>
              <a:rPr lang="sr-Latn-CS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:</a:t>
            </a:r>
            <a:r>
              <a:rPr lang="en-US" dirty="0" smtClean="0"/>
              <a:t> </a:t>
            </a:r>
            <a:r>
              <a:rPr lang="en-US" b="1" dirty="0">
                <a:solidFill>
                  <a:srgbClr val="C00000"/>
                </a:solidFill>
              </a:rPr>
              <a:t>ABACUS</a:t>
            </a:r>
            <a:r>
              <a:rPr lang="en-US" dirty="0"/>
              <a:t> System.</a:t>
            </a:r>
          </a:p>
        </p:txBody>
      </p:sp>
    </p:spTree>
    <p:extLst>
      <p:ext uri="{BB962C8B-B14F-4D97-AF65-F5344CB8AC3E}">
        <p14:creationId xmlns:p14="http://schemas.microsoft.com/office/powerpoint/2010/main" val="220527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dirty="0"/>
              <a:t>Jedan od tehnoloških lidera bio je i vodeći nemački turoperator – </a:t>
            </a:r>
            <a:r>
              <a:rPr lang="pl-PL" i="1" dirty="0"/>
              <a:t>TUI</a:t>
            </a:r>
            <a:r>
              <a:rPr lang="pl-PL" dirty="0"/>
              <a:t>. Formiranje jedinstvenog rezervacionog i informacionog sistema, uz korišćenje savremene kompjuterske tehnologije omogućilo je ostvarivanje daleko veće efikasnosti u promociji i prodaji. Ulaganje kapitala u formiranje CRS u Hanoveru doprinelo je da kanali distribucije budu znatno efikasniji. Dalji korak bio je razvoj rezervacionog sistema </a:t>
            </a:r>
            <a:r>
              <a:rPr lang="pl-PL" i="1" dirty="0"/>
              <a:t>START</a:t>
            </a:r>
            <a:r>
              <a:rPr lang="pl-PL" dirty="0"/>
              <a:t>. Naime, 1978. godine </a:t>
            </a:r>
            <a:r>
              <a:rPr lang="pl-PL" i="1" dirty="0"/>
              <a:t>TUI</a:t>
            </a:r>
            <a:r>
              <a:rPr lang="pl-PL" dirty="0"/>
              <a:t> donosi odluku da zajedno sa avio-kompanijom </a:t>
            </a:r>
            <a:r>
              <a:rPr lang="pl-PL" i="1" dirty="0"/>
              <a:t>Lufthansa</a:t>
            </a:r>
            <a:r>
              <a:rPr lang="pl-PL" dirty="0"/>
              <a:t>, nemačkom železnicom i dva lanca turističkih agencija, uđe u formiranje jedinstvenog sistema koji bi unapredio prodaju aranžmana i rezervaciju karata. </a:t>
            </a:r>
            <a:r>
              <a:rPr lang="pl-PL" i="1" dirty="0"/>
              <a:t>TUI</a:t>
            </a:r>
            <a:r>
              <a:rPr lang="pl-PL" dirty="0"/>
              <a:t> kontroliše 25% akcija </a:t>
            </a:r>
            <a:r>
              <a:rPr lang="pl-PL" i="1" dirty="0"/>
              <a:t>START</a:t>
            </a:r>
            <a:r>
              <a:rPr lang="pl-PL" dirty="0"/>
              <a:t>-a koji ima obeležja nacionalnog rezervacionog sistema.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704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dirty="0"/>
              <a:t>Uvođenjem savremene informacione tehnologije u poslovanje, turističke agencije su obezbedile viši kvalitet u pružanju usluga. Kompjuterska oprema i softverski programi danas su prilagođeni i potrebama malih turističkih agencija što omogućuje da se, uz relativno niske troškove, kompjuterizuje najveći broj poslovnih operacija. Pri tom se turističke agencije, po pravilu, nalaze u ulozi korisnika superiornije tehnologije, razvijene od strane avio-kompanija, turoperatora ili specijalizovanih proizvođača opreme i </a:t>
            </a:r>
            <a:r>
              <a:rPr lang="pl-PL" i="1" dirty="0"/>
              <a:t>software</a:t>
            </a:r>
            <a:r>
              <a:rPr lang="pl-PL" dirty="0"/>
              <a:t>-a. Automatizacija </a:t>
            </a:r>
            <a:r>
              <a:rPr lang="pl-PL" i="1" dirty="0"/>
              <a:t>front-office</a:t>
            </a:r>
            <a:r>
              <a:rPr lang="pl-PL" dirty="0"/>
              <a:t> poslova odnosi se na primenu savremene informacione i komunikacione tehnologije u prodaji turističkih usluga, dok </a:t>
            </a:r>
            <a:r>
              <a:rPr lang="pl-PL" i="1" dirty="0"/>
              <a:t>back-office</a:t>
            </a:r>
            <a:r>
              <a:rPr lang="pl-PL" dirty="0"/>
              <a:t> sistem obuhvata implementaciju kompjuterske tehnologije u oblasti računovodstva, marketinga, upravljanja i dr.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215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CS" sz="36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Međunarodna udruženja </a:t>
            </a:r>
            <a:r>
              <a:rPr lang="sr-Latn-CS" sz="36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turističkih agencija</a:t>
            </a:r>
            <a:r>
              <a:rPr lang="en-US" sz="36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 </a:t>
            </a:r>
            <a:endParaRPr lang="en-US" sz="36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sr-Latn-CS" sz="2400" dirty="0"/>
              <a:t>Svetska federacija udruženja turističkih agencija (Universal Federation of Travel Agents Associations – </a:t>
            </a:r>
            <a:r>
              <a:rPr lang="sr-Latn-CS" sz="2400" b="1" dirty="0">
                <a:solidFill>
                  <a:srgbClr val="C00000"/>
                </a:solidFill>
              </a:rPr>
              <a:t>UFTAA</a:t>
            </a:r>
            <a:r>
              <a:rPr lang="sr-Latn-CS" sz="2400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sr-Latn-CS" sz="2400" dirty="0"/>
              <a:t>Svetsko udruženje turističkih agencija – </a:t>
            </a:r>
            <a:r>
              <a:rPr lang="sr-Latn-CS" sz="2400" b="1" dirty="0">
                <a:solidFill>
                  <a:srgbClr val="C00000"/>
                </a:solidFill>
              </a:rPr>
              <a:t>WATA</a:t>
            </a:r>
            <a:r>
              <a:rPr lang="sr-Latn-CS" sz="2400" i="1" dirty="0"/>
              <a:t> (World Association of Travel Agents</a:t>
            </a:r>
            <a:r>
              <a:rPr lang="sr-Latn-CS" sz="2400" dirty="0"/>
              <a:t>)</a:t>
            </a:r>
          </a:p>
          <a:p>
            <a:pPr>
              <a:lnSpc>
                <a:spcPct val="90000"/>
              </a:lnSpc>
            </a:pPr>
            <a:r>
              <a:rPr lang="sr-Latn-CS" sz="2400" dirty="0"/>
              <a:t>Udruženje putničkih i turističkih agencija Južne Amerike – </a:t>
            </a:r>
            <a:r>
              <a:rPr lang="sr-Latn-CS" sz="2400" b="1" dirty="0">
                <a:solidFill>
                  <a:srgbClr val="C00000"/>
                </a:solidFill>
              </a:rPr>
              <a:t>COTAL</a:t>
            </a:r>
            <a:r>
              <a:rPr lang="sr-Latn-CS" sz="2400" dirty="0"/>
              <a:t> (Confederacion de Organizaciones Turistica de la Amerika Latina</a:t>
            </a:r>
            <a:r>
              <a:rPr lang="sr-Latn-CS" sz="2400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sr-Latn-CS" sz="2400" dirty="0" smtClean="0"/>
              <a:t>Evropska Unija: </a:t>
            </a:r>
            <a:r>
              <a:rPr lang="sr-Latn-CS" sz="2400" b="1" dirty="0">
                <a:solidFill>
                  <a:srgbClr val="C00000"/>
                </a:solidFill>
              </a:rPr>
              <a:t>ECTAA</a:t>
            </a:r>
            <a:r>
              <a:rPr lang="sr-Latn-CS" sz="2400" b="1" dirty="0"/>
              <a:t> </a:t>
            </a:r>
            <a:r>
              <a:rPr lang="sr-Latn-CS" sz="2400" i="1" dirty="0"/>
              <a:t>(European Travel Agents’ and Tour Operators' Associations)</a:t>
            </a:r>
            <a:endParaRPr lang="sr-Latn-CS" sz="2400" dirty="0"/>
          </a:p>
          <a:p>
            <a:pPr>
              <a:lnSpc>
                <a:spcPct val="90000"/>
              </a:lnSpc>
            </a:pPr>
            <a:r>
              <a:rPr lang="sr-Latn-CS" sz="2400" dirty="0"/>
              <a:t>Međunarodno udruženje putničkih agencija pacifičkih zemalja – </a:t>
            </a:r>
            <a:r>
              <a:rPr lang="sr-Latn-CS" sz="2400" b="1" dirty="0">
                <a:solidFill>
                  <a:srgbClr val="C00000"/>
                </a:solidFill>
              </a:rPr>
              <a:t>PATA</a:t>
            </a:r>
            <a:r>
              <a:rPr lang="sr-Latn-CS" sz="2400" dirty="0"/>
              <a:t> </a:t>
            </a:r>
            <a:r>
              <a:rPr lang="sr-Latn-CS" sz="2400" dirty="0" smtClean="0"/>
              <a:t>(Pacific </a:t>
            </a:r>
            <a:r>
              <a:rPr lang="sr-Latn-CS" sz="2400" dirty="0"/>
              <a:t>Association Travel Agencies)</a:t>
            </a:r>
          </a:p>
          <a:p>
            <a:pPr>
              <a:lnSpc>
                <a:spcPct val="90000"/>
              </a:lnSpc>
            </a:pPr>
            <a:r>
              <a:rPr lang="sr-Latn-CS" sz="2400" dirty="0"/>
              <a:t>Balkanska Federacija Asocijacija turističkih agencija – </a:t>
            </a:r>
            <a:r>
              <a:rPr lang="sr-Latn-CS" sz="2400" b="1" dirty="0">
                <a:solidFill>
                  <a:srgbClr val="C00000"/>
                </a:solidFill>
              </a:rPr>
              <a:t>BAFTAA</a:t>
            </a:r>
            <a:r>
              <a:rPr lang="sr-Latn-CS" sz="2400" dirty="0"/>
              <a:t> </a:t>
            </a:r>
          </a:p>
          <a:p>
            <a:pPr>
              <a:lnSpc>
                <a:spcPct val="90000"/>
              </a:lnSpc>
            </a:pPr>
            <a:endParaRPr lang="sr-Latn-CS" sz="2400" dirty="0"/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0260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6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Nacionalna udruženja </a:t>
            </a:r>
            <a:r>
              <a:rPr lang="pl-PL" sz="3600" b="1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turističkih </a:t>
            </a:r>
            <a:r>
              <a:rPr lang="pl-PL" sz="3600" b="1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agencija i turoperatora</a:t>
            </a:r>
            <a:endParaRPr lang="en-US" sz="36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Američko udruženje turističkih agencija –</a:t>
            </a:r>
            <a:r>
              <a:rPr lang="pt-BR" b="1" dirty="0"/>
              <a:t> </a:t>
            </a:r>
            <a:r>
              <a:rPr lang="pt-BR" sz="3500" b="1" dirty="0">
                <a:solidFill>
                  <a:srgbClr val="C00000"/>
                </a:solidFill>
              </a:rPr>
              <a:t>ASTA</a:t>
            </a:r>
            <a:r>
              <a:rPr lang="pt-BR" sz="2600" b="1" dirty="0">
                <a:solidFill>
                  <a:srgbClr val="C00000"/>
                </a:solidFill>
              </a:rPr>
              <a:t> </a:t>
            </a:r>
            <a:r>
              <a:rPr lang="pt-BR" i="1" dirty="0"/>
              <a:t>(American Society of Travel Agents</a:t>
            </a:r>
            <a:r>
              <a:rPr lang="pt-BR" i="1" dirty="0" smtClean="0"/>
              <a:t>)</a:t>
            </a:r>
            <a:endParaRPr lang="sr-Latn-CS" i="1" dirty="0" smtClean="0"/>
          </a:p>
          <a:p>
            <a:r>
              <a:rPr lang="pl-PL" dirty="0" smtClean="0"/>
              <a:t>SAD: udruženje </a:t>
            </a:r>
            <a:r>
              <a:rPr lang="pl-PL" dirty="0"/>
              <a:t>turoperatora </a:t>
            </a:r>
            <a:r>
              <a:rPr lang="pl-PL" sz="3500" b="1" dirty="0">
                <a:solidFill>
                  <a:srgbClr val="C00000"/>
                </a:solidFill>
              </a:rPr>
              <a:t>USTAO </a:t>
            </a:r>
            <a:r>
              <a:rPr lang="pl-PL" i="1" dirty="0"/>
              <a:t>(United States Tour Operators Asociation</a:t>
            </a:r>
            <a:r>
              <a:rPr lang="pl-PL" i="1" dirty="0" smtClean="0"/>
              <a:t>)</a:t>
            </a:r>
          </a:p>
          <a:p>
            <a:r>
              <a:rPr lang="pt-BR" dirty="0"/>
              <a:t>Britansko udruženje turističkih agencija – </a:t>
            </a:r>
            <a:r>
              <a:rPr lang="pt-BR" sz="3500" b="1" dirty="0">
                <a:solidFill>
                  <a:srgbClr val="C00000"/>
                </a:solidFill>
              </a:rPr>
              <a:t>ABTA </a:t>
            </a:r>
            <a:r>
              <a:rPr lang="pt-BR" i="1" dirty="0"/>
              <a:t>(Association of British Travel Agents</a:t>
            </a:r>
            <a:r>
              <a:rPr lang="pt-BR" dirty="0" smtClean="0"/>
              <a:t>)</a:t>
            </a:r>
            <a:endParaRPr lang="sr-Latn-CS" dirty="0" smtClean="0"/>
          </a:p>
          <a:p>
            <a:r>
              <a:rPr lang="sr-Latn-CS" dirty="0"/>
              <a:t>Nemačko udruženje turističkih agencija </a:t>
            </a:r>
            <a:r>
              <a:rPr lang="pt-BR" dirty="0"/>
              <a:t>– </a:t>
            </a:r>
            <a:r>
              <a:rPr lang="sr-Latn-CS" sz="3500" b="1" dirty="0">
                <a:solidFill>
                  <a:srgbClr val="C00000"/>
                </a:solidFill>
              </a:rPr>
              <a:t>DRV </a:t>
            </a:r>
            <a:r>
              <a:rPr lang="sr-Latn-CS" i="1" dirty="0"/>
              <a:t>(Deutsche ReiseVerband</a:t>
            </a:r>
            <a:r>
              <a:rPr lang="sr-Latn-CS" i="1" dirty="0" smtClean="0"/>
              <a:t>)</a:t>
            </a:r>
          </a:p>
          <a:p>
            <a:r>
              <a:rPr lang="sr-Latn-CS" dirty="0"/>
              <a:t>Udruženje turističkih agencija u našoj zemlji </a:t>
            </a:r>
            <a:r>
              <a:rPr lang="sr-Latn-CS" dirty="0" smtClean="0"/>
              <a:t>: </a:t>
            </a:r>
            <a:r>
              <a:rPr lang="sr-Latn-CS" sz="3500" b="1" dirty="0">
                <a:solidFill>
                  <a:srgbClr val="C00000"/>
                </a:solidFill>
              </a:rPr>
              <a:t>YUTA</a:t>
            </a:r>
            <a:endParaRPr lang="en-US" sz="35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788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8072493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8278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/>
              <a:t>TURISTIČKO-AGENCIJSKO POSLOVANJE I ODRŽIVI RAZVOJ TURIZMA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45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sr-Latn-CS" dirty="0"/>
              <a:t>Termin “održivi razvoj” prvi put je upotrebljen početkom 1970-ih na Konferenciji UN o humanom razvoju. Nešto kasnije, u izveštaju tzv. </a:t>
            </a:r>
            <a:r>
              <a:rPr lang="sr-Latn-CS" i="1" dirty="0"/>
              <a:t>Brundtland </a:t>
            </a:r>
            <a:r>
              <a:rPr lang="sr-Latn-CS" dirty="0"/>
              <a:t>komisije</a:t>
            </a:r>
            <a:r>
              <a:rPr lang="sr-Latn-CS" i="1" dirty="0"/>
              <a:t> </a:t>
            </a:r>
            <a:r>
              <a:rPr lang="sr-Latn-CS" dirty="0"/>
              <a:t>(1987) data je njegova definicija: </a:t>
            </a:r>
            <a:endParaRPr lang="en-GB" dirty="0" smtClean="0"/>
          </a:p>
          <a:p>
            <a:r>
              <a:rPr lang="sr-Latn-CS" dirty="0" smtClean="0"/>
              <a:t>”</a:t>
            </a:r>
            <a:r>
              <a:rPr lang="sr-Latn-CS" dirty="0"/>
              <a:t>Razvoj koji zadovoljava potrebe sadašnje generacije bez ugrožavanja mogućnosti budućih generacija da zadovolje sopstvene potrebe.”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398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CS" dirty="0"/>
              <a:t>Ekspanzija turizma tokom druge polovine XX veka pozitivno je uticala na ukupni privredni razvoj u nizu zemalja, ali su se manifestovali i određeni negativni efekti. </a:t>
            </a:r>
            <a:endParaRPr lang="en-GB" dirty="0" smtClean="0"/>
          </a:p>
          <a:p>
            <a:r>
              <a:rPr lang="sr-Latn-CS" dirty="0"/>
              <a:t>posledica na prostor, pojedinca ili zajednicu (transformacija prostora, ekološke promene, promene u društvenoj psihologiji i </a:t>
            </a:r>
            <a:r>
              <a:rPr lang="sr-Latn-CS" dirty="0" smtClean="0"/>
              <a:t>kulturi)</a:t>
            </a:r>
            <a:r>
              <a:rPr lang="en-GB" dirty="0" smtClean="0"/>
              <a:t>, </a:t>
            </a:r>
            <a:r>
              <a:rPr lang="sr-Latn-CS" dirty="0" smtClean="0"/>
              <a:t>postojanje </a:t>
            </a:r>
            <a:r>
              <a:rPr lang="sr-Latn-CS" dirty="0"/>
              <a:t>brojnih socijalnih i kulturnih problema sa kojima se suočavaju zemlje u razvoju kao turističke destinacije. 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75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/>
              <a:t>Tokom druge polovine XX veka vodeći turoperatori iz razvijenih zemalja značajno su uticali na razvoj turizma na mnogim destinacijama. Pri tom je osnovni cilj bio povećanje sopstvenih poslovnih aktivnosti i maksimiziranje </a:t>
            </a:r>
            <a:r>
              <a:rPr lang="sr-Latn-CS" dirty="0" smtClean="0"/>
              <a:t>profita</a:t>
            </a:r>
            <a:endParaRPr lang="en-GB" dirty="0" smtClean="0"/>
          </a:p>
          <a:p>
            <a:r>
              <a:rPr lang="en-GB" dirty="0" err="1" smtClean="0"/>
              <a:t>Turoperatori</a:t>
            </a:r>
            <a:r>
              <a:rPr lang="en-GB" dirty="0" smtClean="0"/>
              <a:t> </a:t>
            </a:r>
            <a:r>
              <a:rPr lang="en-GB" dirty="0" err="1" smtClean="0"/>
              <a:t>za</a:t>
            </a:r>
            <a:r>
              <a:rPr lang="en-GB" dirty="0" smtClean="0"/>
              <a:t> </a:t>
            </a:r>
            <a:r>
              <a:rPr lang="en-GB" dirty="0" err="1" smtClean="0"/>
              <a:t>masovno</a:t>
            </a:r>
            <a:r>
              <a:rPr lang="en-GB" dirty="0" smtClean="0"/>
              <a:t> </a:t>
            </a:r>
            <a:r>
              <a:rPr lang="en-GB" dirty="0" err="1" smtClean="0"/>
              <a:t>tržište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410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Poslednjih decenija XX veka dolazi do pojave i dinamičnog razvoja turoperatora–specijalista, koji se odlikuju inoviranim proizvodom i promenom u ukupnom poslovnom ponašanju. Bitna odrednica njihove poslovne orijentacije je nov odnos prema okruženju, ali je njihovo tržišno učešće relativno skromno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72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 </a:t>
            </a:r>
            <a:r>
              <a:rPr lang="pl-PL" dirty="0"/>
              <a:t>„</a:t>
            </a:r>
            <a:r>
              <a:rPr lang="pl-PL" dirty="0" smtClean="0"/>
              <a:t>zeleni” turoperator</a:t>
            </a:r>
            <a:r>
              <a:rPr lang="en-GB" dirty="0" err="1" smtClean="0"/>
              <a:t>i</a:t>
            </a:r>
            <a:endParaRPr lang="en-GB" dirty="0" smtClean="0"/>
          </a:p>
          <a:p>
            <a:r>
              <a:rPr lang="pl-PL" dirty="0"/>
              <a:t>Njihovi turistički aranžmani posebno se izdvajaju svojim specifičnim sadržajem (posmatranja ptica, obilazak pećina, prisustvo arheološkim istraživanjima, učenje umetničkih zanata i druge aktivnosti).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2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1797"/>
            <a:ext cx="8229600" cy="5793507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Pored zajedničkih aktivnosti, sve su brojnije i individualne inicijative. Takav je slučaj sa najvećim nemačkim turoperatorom – </a:t>
            </a:r>
            <a:r>
              <a:rPr lang="pl-PL" i="1" dirty="0"/>
              <a:t>TUI</a:t>
            </a:r>
            <a:r>
              <a:rPr lang="pl-PL" dirty="0"/>
              <a:t>. Takav je slučaj sa najvećim nemačkim turoperatorom – </a:t>
            </a:r>
            <a:r>
              <a:rPr lang="pl-PL" i="1" dirty="0"/>
              <a:t>TUI</a:t>
            </a:r>
            <a:r>
              <a:rPr lang="pl-PL" dirty="0"/>
              <a:t>. </a:t>
            </a:r>
            <a:endParaRPr lang="en-GB" dirty="0" smtClean="0"/>
          </a:p>
          <a:p>
            <a:r>
              <a:rPr lang="pl-PL" dirty="0"/>
              <a:t>U operativnom poslovanju </a:t>
            </a:r>
            <a:r>
              <a:rPr lang="pl-PL" i="1" dirty="0"/>
              <a:t>TUI</a:t>
            </a:r>
            <a:r>
              <a:rPr lang="pl-PL" dirty="0"/>
              <a:t> vrši snažan pritisak i na svoje poslovne partnere, prvenstveno hotelijere, ali i druge subjekte koji svojim aktivnostima utiču na promene u okruženju. Često se radi o određenim zahtevima u vezi sa načinom odlaganja smeća, pri čemu ovaj turoperator ispoljava i spremnost za napuštanjem onih destinacija koje nisu u stanju da na adekvatan način reše ove probleme.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767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terminologija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22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r-Latn-CS" b="1" dirty="0"/>
              <a:t>AD (AGENT'S REDUCED TRANSPORTATION) TARIFA – </a:t>
            </a:r>
            <a:r>
              <a:rPr lang="sr-Latn-CS" dirty="0"/>
              <a:t>Specijalna tarifa za prevoz turističkih agenata na redovnoj liniji;</a:t>
            </a:r>
            <a:endParaRPr lang="en-GB" dirty="0"/>
          </a:p>
          <a:p>
            <a:r>
              <a:rPr lang="sr-Latn-CS" b="1" dirty="0"/>
              <a:t>ADL (ADULT) – </a:t>
            </a:r>
            <a:r>
              <a:rPr lang="sr-Latn-CS" dirty="0"/>
              <a:t>Oznaka (skraćenica) za odraslu osobu;</a:t>
            </a:r>
            <a:endParaRPr lang="en-GB" dirty="0"/>
          </a:p>
          <a:p>
            <a:r>
              <a:rPr lang="sr-Latn-CS" b="1" dirty="0"/>
              <a:t>AERODROMSKI (AIRPORT) SLOT </a:t>
            </a:r>
            <a:r>
              <a:rPr lang="sr-Latn-CS" dirty="0"/>
              <a:t>– Odobreni vremenski blok (na primer: 04.00-09.00 h) za prihvat ili otpremu aviona na destinacijskom aerodromu;</a:t>
            </a:r>
            <a:endParaRPr lang="en-GB" dirty="0"/>
          </a:p>
          <a:p>
            <a:r>
              <a:rPr lang="sr-Latn-CS" b="1" dirty="0"/>
              <a:t>AFFINITY GROUP</a:t>
            </a:r>
            <a:r>
              <a:rPr lang="sr-Latn-CS" dirty="0"/>
              <a:t> </a:t>
            </a:r>
            <a:r>
              <a:rPr lang="sr-Latn-CS" b="1" dirty="0"/>
              <a:t>– </a:t>
            </a:r>
            <a:r>
              <a:rPr lang="sr-Latn-CS" dirty="0"/>
              <a:t>Grupa čiji članovi imaju slične afinitete i koja turistički aranžman koristi za zadovoljenje posebnih interesovanja (na primer, grupa ljubitelja vina);</a:t>
            </a:r>
            <a:endParaRPr lang="en-GB" dirty="0"/>
          </a:p>
          <a:p>
            <a:r>
              <a:rPr lang="sr-Latn-CS" b="1" dirty="0"/>
              <a:t>ALL-INCLUSIVE </a:t>
            </a:r>
            <a:r>
              <a:rPr lang="sr-Latn-CS" dirty="0"/>
              <a:t>– Aranžman čijom su cenom obuhvaćene sve usluge; pojam se obično odnosi na hotel, gde je u cenu pansiona uključeno i piće, korišćenje sportskih ili zabavnih sadržaja i slično;</a:t>
            </a:r>
            <a:endParaRPr lang="en-GB" dirty="0"/>
          </a:p>
          <a:p>
            <a:r>
              <a:rPr lang="sr-Latn-CS" b="1" dirty="0"/>
              <a:t>ALOTMAN </a:t>
            </a:r>
            <a:r>
              <a:rPr lang="sr-Latn-CS" dirty="0"/>
              <a:t>– Vrsta zakupa hotelskog smeštaja, obično sa pravom otkaza u ugovorenom roku;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0221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Latn-CS" b="1" dirty="0"/>
              <a:t>AMADEUS </a:t>
            </a:r>
            <a:r>
              <a:rPr lang="sr-Latn-CS" dirty="0"/>
              <a:t>– Jedan od najpoznatijih globalnih sistema za distribuciju usluga u turizmu (drugi: Sabre, Galileo, Worldspan itd.), osnovan 1987. godine sa sedištem u Madridu i danas prisutan na 217 tržišta širom sveta;</a:t>
            </a:r>
            <a:endParaRPr lang="en-GB" dirty="0"/>
          </a:p>
          <a:p>
            <a:r>
              <a:rPr lang="sr-Latn-CS" b="1" dirty="0"/>
              <a:t>APARTMAN</a:t>
            </a:r>
            <a:r>
              <a:rPr lang="sr-Latn-CS" dirty="0"/>
              <a:t> – Jedinica u objektu za smeštaj (obično u porodičnoj kući ili namenski podignutoj zgradi) koja ima jednu spavaću sobu ili više njih, zasebnu kuhinju i TWC; </a:t>
            </a:r>
            <a:endParaRPr lang="en-GB" dirty="0"/>
          </a:p>
          <a:p>
            <a:r>
              <a:rPr lang="sr-Latn-CS" b="1" dirty="0"/>
              <a:t>APT (AIRPORT) </a:t>
            </a:r>
            <a:r>
              <a:rPr lang="sr-Latn-CS" dirty="0"/>
              <a:t>– Skraćenica za aerodrom;</a:t>
            </a:r>
            <a:endParaRPr lang="en-GB" dirty="0"/>
          </a:p>
          <a:p>
            <a:r>
              <a:rPr lang="sr-Latn-CS" b="1" dirty="0" smtClean="0"/>
              <a:t>AUTODAN </a:t>
            </a:r>
            <a:r>
              <a:rPr lang="sr-Latn-CS" dirty="0"/>
              <a:t>– Način zakupa autobusa za višednevnu turu; fiksna cena autobusa po danu sa pravom na određenu kilometražu (obično 300 km), uz obavezu dodatnog plaćanja za “višak“ ostvarenih kilometara;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0894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r-Latn-CS" b="1" dirty="0"/>
              <a:t>BACK TO BACK – </a:t>
            </a:r>
            <a:r>
              <a:rPr lang="sr-Latn-CS" dirty="0"/>
              <a:t>Planiranje i realizacija uzastopnih tura tako, da se u istom danu jedna završava, a druga počinje; lanac grupa u hotelu koja smenjuje jedna drugu;</a:t>
            </a:r>
            <a:endParaRPr lang="en-GB" dirty="0"/>
          </a:p>
          <a:p>
            <a:r>
              <a:rPr lang="sr-Latn-CS" b="1" dirty="0"/>
              <a:t>BB – </a:t>
            </a:r>
            <a:r>
              <a:rPr lang="sr-Latn-CS" dirty="0"/>
              <a:t>Oznaka za noćenje sa doručkom (“Bed/Breakfast“);</a:t>
            </a:r>
            <a:endParaRPr lang="en-GB" dirty="0"/>
          </a:p>
          <a:p>
            <a:r>
              <a:rPr lang="sr-Latn-CS" b="1" dirty="0"/>
              <a:t>BEDEKER – </a:t>
            </a:r>
            <a:r>
              <a:rPr lang="sr-Latn-CS" dirty="0"/>
              <a:t>Štampani vodič;</a:t>
            </a:r>
            <a:endParaRPr lang="en-GB" dirty="0"/>
          </a:p>
          <a:p>
            <a:r>
              <a:rPr lang="sr-Latn-CS" b="1" dirty="0"/>
              <a:t>BEG – </a:t>
            </a:r>
            <a:r>
              <a:rPr lang="sr-Latn-CS" dirty="0"/>
              <a:t>Međunarodna troslovna oznaka za mesto polaska ili mesto opredeljenja u avio-saobraćaju; u ovom slučaju: Beograd (Belgrade);</a:t>
            </a:r>
            <a:endParaRPr lang="en-GB" dirty="0"/>
          </a:p>
          <a:p>
            <a:r>
              <a:rPr lang="sr-Latn-CS" b="1" dirty="0"/>
              <a:t>BORDING KARTA (BOARDING PASS) – </a:t>
            </a:r>
            <a:r>
              <a:rPr lang="sr-Latn-CS" dirty="0"/>
              <a:t>Kupon za ulazak u avion; “dokument“ koji se putniku izdaje na aerodromu prilikom prijave za let, na osnovu kojeg može da uđe u avion; </a:t>
            </a:r>
            <a:endParaRPr lang="en-GB" dirty="0"/>
          </a:p>
          <a:p>
            <a:r>
              <a:rPr lang="sr-Latn-CS" b="1" dirty="0"/>
              <a:t>BUKING (BOOKING) – </a:t>
            </a:r>
            <a:r>
              <a:rPr lang="sr-Latn-CS" dirty="0"/>
              <a:t>Registrovanje rezervacija;</a:t>
            </a:r>
            <a:r>
              <a:rPr lang="sr-Latn-CS" b="1" dirty="0"/>
              <a:t> s</a:t>
            </a:r>
            <a:r>
              <a:rPr lang="sr-Latn-CS" dirty="0"/>
              <a:t>lužba za evidentiranje rezervacija;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5069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sr-Latn-CS" b="1" dirty="0"/>
              <a:t>CATERING (KETERING) – </a:t>
            </a:r>
            <a:r>
              <a:rPr lang="sr-Latn-CS" dirty="0"/>
              <a:t>Snabdevanje aviona ili drugog prevoznog sredstva hranom i pićem koji se putnicima serviraju tokom putovanja; isporuka gotovih jela;</a:t>
            </a:r>
            <a:endParaRPr lang="en-GB" dirty="0"/>
          </a:p>
          <a:p>
            <a:r>
              <a:rPr lang="sr-Latn-CS" b="1" dirty="0"/>
              <a:t>CCL – </a:t>
            </a:r>
            <a:r>
              <a:rPr lang="sr-Latn-CS" dirty="0"/>
              <a:t>Oznaka (skraćenica) za otkaz (“Cancel“);</a:t>
            </a:r>
            <a:r>
              <a:rPr lang="sr-Latn-CS" b="1" dirty="0"/>
              <a:t> </a:t>
            </a:r>
            <a:endParaRPr lang="en-GB" dirty="0"/>
          </a:p>
          <a:p>
            <a:r>
              <a:rPr lang="sr-Latn-CS" b="1" dirty="0"/>
              <a:t>CHD (CHILD) – </a:t>
            </a:r>
            <a:r>
              <a:rPr lang="sr-Latn-CS" dirty="0"/>
              <a:t>Oznaka (skraćenica) za dete;</a:t>
            </a:r>
            <a:endParaRPr lang="en-GB" dirty="0"/>
          </a:p>
          <a:p>
            <a:r>
              <a:rPr lang="sr-Latn-CS" b="1" dirty="0"/>
              <a:t>CHECK IN – </a:t>
            </a:r>
            <a:r>
              <a:rPr lang="sr-Latn-CS" dirty="0"/>
              <a:t>Prijavljivanje gosta na recepciji hotela prilikom dolaska;</a:t>
            </a:r>
            <a:endParaRPr lang="en-GB" dirty="0"/>
          </a:p>
          <a:p>
            <a:r>
              <a:rPr lang="sr-Latn-CS" b="1" dirty="0"/>
              <a:t>CHECK IN COUNTER – </a:t>
            </a:r>
            <a:r>
              <a:rPr lang="sr-Latn-CS" dirty="0"/>
              <a:t>Šalter na putničkom terminalu aerodroma gde se putnik prijavljuje za let i predaje prtljag;</a:t>
            </a:r>
            <a:endParaRPr lang="en-GB" dirty="0"/>
          </a:p>
          <a:p>
            <a:r>
              <a:rPr lang="sr-Latn-CS" b="1" dirty="0"/>
              <a:t>CHECK OUT – </a:t>
            </a:r>
            <a:r>
              <a:rPr lang="sr-Latn-CS" dirty="0"/>
              <a:t>Odjaviljivanje gosta na recepciji hotela prilikom odlaska;</a:t>
            </a:r>
            <a:endParaRPr lang="en-GB" dirty="0"/>
          </a:p>
          <a:p>
            <a:r>
              <a:rPr lang="sr-Latn-CS" b="1" dirty="0"/>
              <a:t>CITY BREAK – </a:t>
            </a:r>
            <a:r>
              <a:rPr lang="sr-Latn-CS" dirty="0"/>
              <a:t>Uobičajeni naziv za kratka turistička putovanja u velike gradove (obično 3-4 dana);</a:t>
            </a:r>
            <a:endParaRPr lang="en-GB" dirty="0"/>
          </a:p>
          <a:p>
            <a:r>
              <a:rPr lang="sr-Latn-CS" b="1" dirty="0"/>
              <a:t>CITY TOUR – </a:t>
            </a:r>
            <a:r>
              <a:rPr lang="sr-Latn-CS" dirty="0"/>
              <a:t>Organizovano razgledanje grada, obično u pratnji turističkog vodiča, </a:t>
            </a:r>
            <a:r>
              <a:rPr lang="sr-Latn-CS" i="1" dirty="0"/>
              <a:t>takođe:</a:t>
            </a:r>
            <a:r>
              <a:rPr lang="sr-Latn-CS" dirty="0"/>
              <a:t> “Sightseeing Tour”;</a:t>
            </a:r>
            <a:endParaRPr lang="en-GB" dirty="0"/>
          </a:p>
          <a:p>
            <a:r>
              <a:rPr lang="sr-Latn-CS" b="1" dirty="0"/>
              <a:t>CUSTOMIZED TOUR – </a:t>
            </a:r>
            <a:r>
              <a:rPr lang="sr-Latn-CS" dirty="0"/>
              <a:t>Turistički ranžman pripremljen za poznatog kupca, na osnovu njegovih želja, potreba i sugestija;</a:t>
            </a:r>
            <a:endParaRPr lang="en-GB" dirty="0"/>
          </a:p>
          <a:p>
            <a:r>
              <a:rPr lang="sr-Latn-CS" b="1" dirty="0"/>
              <a:t>ČARTER (CHARTER) – </a:t>
            </a:r>
            <a:r>
              <a:rPr lang="sr-Latn-CS" dirty="0"/>
              <a:t>Zakup prevoznog kapaciteta (aviona);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887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r-Latn-CS" b="1" dirty="0"/>
              <a:t>DEREGULACIJA – </a:t>
            </a:r>
            <a:r>
              <a:rPr lang="sr-Latn-CS" dirty="0"/>
              <a:t>Postupno napuštanje državne regulacije (zakonskih ograničenja), liberalizacija određenog sektora i uvođenje konkurencije;</a:t>
            </a:r>
            <a:endParaRPr lang="en-GB" dirty="0"/>
          </a:p>
          <a:p>
            <a:r>
              <a:rPr lang="sr-Latn-CS" b="1" dirty="0"/>
              <a:t>DESTINACIJA – </a:t>
            </a:r>
            <a:r>
              <a:rPr lang="sr-Latn-CS" dirty="0"/>
              <a:t>Odredište putovanja: grad, regija, država; mesto u kojem borave turisti, gde se ostvaruje turistički promet;</a:t>
            </a:r>
            <a:endParaRPr lang="en-GB" dirty="0"/>
          </a:p>
          <a:p>
            <a:r>
              <a:rPr lang="sr-Latn-CS" b="1" dirty="0"/>
              <a:t>DOBAVLJAČI – </a:t>
            </a:r>
            <a:r>
              <a:rPr lang="sr-Latn-CS" dirty="0"/>
              <a:t>Zajednički naziv za preduzeća koja obezbeđuju robu ili usluge drugom preduzeću, u ovom slučaju turoperatoru ili turističkoj agenciji, na primer: prevozioci, hoteli, restorani i slično;  </a:t>
            </a:r>
            <a:endParaRPr lang="en-GB" dirty="0"/>
          </a:p>
          <a:p>
            <a:r>
              <a:rPr lang="sr-Latn-CS" b="1" dirty="0"/>
              <a:t>DOUBLE ROOM – </a:t>
            </a:r>
            <a:r>
              <a:rPr lang="sr-Latn-CS" dirty="0"/>
              <a:t>Dvokrevetna soba; tačnije: soba za dve osobe sa jednim širokim ležajem; u svakodnevnoj praksi pogrešno postao sinonim za sobu sa dva ležaja; u poslovnoj korespondenciji označava se i skraćeno sa: 1/2 (jedna dvokrevetna soba), 20/2 (dvadeset dvokrevetnih soba);</a:t>
            </a:r>
            <a:endParaRPr lang="en-GB" dirty="0"/>
          </a:p>
          <a:p>
            <a:r>
              <a:rPr lang="sr-Latn-CS" b="1" dirty="0"/>
              <a:t>DOUBLE TOUCH – </a:t>
            </a:r>
            <a:r>
              <a:rPr lang="sr-Latn-CS" dirty="0"/>
              <a:t>Čarter let sa pravom sletanja (iskrcavanja i ukrcavanja putnika) na dva aerodroma u jednoj zemlji, na primer: Beograd – Zakintos – Kefalonija (BEG-ZTH-EFL-BEG);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9831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r-Latn-CS" b="1" dirty="0"/>
              <a:t>DOUBLE-DECKER – </a:t>
            </a:r>
            <a:r>
              <a:rPr lang="sr-Latn-CS" dirty="0"/>
              <a:t>“Autobus na sprat”; autobus sa dve “palube”, obično kapaciteta do 70-75 sedišta;</a:t>
            </a:r>
            <a:endParaRPr lang="en-GB" dirty="0"/>
          </a:p>
          <a:p>
            <a:r>
              <a:rPr lang="sr-Latn-CS" b="1" dirty="0"/>
              <a:t>DRIVER-GUIDE – </a:t>
            </a:r>
            <a:r>
              <a:rPr lang="sr-Latn-CS" dirty="0"/>
              <a:t>Vodič koji ima dvostruku ulogu, jer na turi istovremeno i prevozi turiste;</a:t>
            </a:r>
            <a:endParaRPr lang="en-GB" dirty="0"/>
          </a:p>
          <a:p>
            <a:r>
              <a:rPr lang="sr-Latn-CS" b="1" dirty="0"/>
              <a:t>DROP OFF SERVICE – </a:t>
            </a:r>
            <a:r>
              <a:rPr lang="sr-Latn-CS" dirty="0"/>
              <a:t>Dodatna i, po pravilu, besplatna usluga </a:t>
            </a:r>
            <a:r>
              <a:rPr lang="sr-Latn-CS" b="1" dirty="0"/>
              <a:t>SIGHTSEEING KOMPANIJE</a:t>
            </a:r>
            <a:r>
              <a:rPr lang="sr-Latn-CS" dirty="0"/>
              <a:t>, koja nakon</a:t>
            </a:r>
            <a:r>
              <a:rPr lang="sr-Latn-CS" b="1" dirty="0"/>
              <a:t> </a:t>
            </a:r>
            <a:r>
              <a:rPr lang="sr-Latn-CS" dirty="0"/>
              <a:t>završetka organizovanog razgledanja ili izleta učesnike vraća do hotela iz kojih ih je i preuzela;</a:t>
            </a:r>
            <a:r>
              <a:rPr lang="sr-Latn-CS" i="1" dirty="0"/>
              <a:t> videti i</a:t>
            </a:r>
            <a:r>
              <a:rPr lang="sr-Latn-CS" dirty="0"/>
              <a:t>: </a:t>
            </a:r>
            <a:r>
              <a:rPr lang="sr-Latn-CS" b="1" dirty="0"/>
              <a:t>PICK UP SERVICE;</a:t>
            </a:r>
            <a:endParaRPr lang="en-GB" dirty="0"/>
          </a:p>
          <a:p>
            <a:r>
              <a:rPr lang="sr-Latn-CS" b="1" dirty="0"/>
              <a:t>DUPLEX – </a:t>
            </a:r>
            <a:r>
              <a:rPr lang="sr-Latn-CS" dirty="0"/>
              <a:t>Stan ili hotelska soba</a:t>
            </a:r>
            <a:r>
              <a:rPr lang="sr-Latn-CS" b="1" dirty="0"/>
              <a:t> </a:t>
            </a:r>
            <a:r>
              <a:rPr lang="sr-Latn-CS" dirty="0"/>
              <a:t>na dva etaža (nivoa);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5662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b="1" dirty="0"/>
              <a:t>EMITIVNA AGENCIJA (OUTGOING, OUTBOUND) – </a:t>
            </a:r>
            <a:r>
              <a:rPr lang="sr-Latn-CS" dirty="0"/>
              <a:t>Turistička agencija koja posluje u velikom gradu (emitivnoj regiji) i organizuje putovanja prema turističkim destinacijama;</a:t>
            </a:r>
            <a:r>
              <a:rPr lang="sr-Latn-CS" b="1" dirty="0"/>
              <a:t> </a:t>
            </a:r>
            <a:endParaRPr lang="en-GB" dirty="0"/>
          </a:p>
          <a:p>
            <a:r>
              <a:rPr lang="sr-Latn-CS" b="1" dirty="0"/>
              <a:t>EMITIVNA REGIJA – </a:t>
            </a:r>
            <a:r>
              <a:rPr lang="sr-Latn-CS" dirty="0"/>
              <a:t>Regija u kojoj nastaju turističke potrebe i gde se stvara turistička tražnja; područje iz kojeg turisti kreću prema destinacijama; </a:t>
            </a:r>
            <a:r>
              <a:rPr lang="sr-Latn-CS" i="1" dirty="0"/>
              <a:t>videti i</a:t>
            </a:r>
            <a:r>
              <a:rPr lang="sr-Latn-CS" dirty="0"/>
              <a:t>: </a:t>
            </a:r>
            <a:r>
              <a:rPr lang="sr-Latn-CS" b="1" dirty="0"/>
              <a:t>RECEPTIVNA REGIJA;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0845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sr-Latn-CS" b="1" dirty="0"/>
              <a:t>FAKULTATIVNI IZLET – </a:t>
            </a:r>
            <a:r>
              <a:rPr lang="sr-Latn-CS" dirty="0"/>
              <a:t>Program u okviru turističkog aranžmana koji nije uključen u njegovu cenu, već se učesnici za njega prijavljuju po želji i dodatno ga plaćaju, obično na licu mesta;  </a:t>
            </a:r>
            <a:endParaRPr lang="en-GB" dirty="0"/>
          </a:p>
          <a:p>
            <a:r>
              <a:rPr lang="sr-Latn-CS" b="1" dirty="0"/>
              <a:t>FAMILIARIZATION TRIP (FAM TRIP) – </a:t>
            </a:r>
            <a:r>
              <a:rPr lang="sr-Latn-CS" dirty="0"/>
              <a:t>Putovanje na kojem obično učestvuju predstavnici turističkih agencija, vodiči i drugi turistički radnici, sa ciljem da upoznaju određenu destinaciju, hotele i druge ponuđače usluge,</a:t>
            </a:r>
            <a:endParaRPr lang="en-GB" dirty="0"/>
          </a:p>
          <a:p>
            <a:r>
              <a:rPr lang="sr-Latn-CS" b="1" dirty="0"/>
              <a:t>FB – </a:t>
            </a:r>
            <a:r>
              <a:rPr lang="sr-Latn-CS" dirty="0"/>
              <a:t>Oznaka za pun pansion (“Full Board“), koji obuhvata noćenje, doručak, ručak i večeru;</a:t>
            </a:r>
            <a:endParaRPr lang="en-GB" dirty="0"/>
          </a:p>
          <a:p>
            <a:r>
              <a:rPr lang="sr-Latn-CS" b="1" dirty="0"/>
              <a:t>FEEDBACK – </a:t>
            </a:r>
            <a:r>
              <a:rPr lang="sr-Latn-CS" dirty="0"/>
              <a:t>Odgovor, reakcija;</a:t>
            </a:r>
            <a:endParaRPr lang="en-GB" dirty="0"/>
          </a:p>
          <a:p>
            <a:r>
              <a:rPr lang="sr-Latn-CS" b="1" dirty="0"/>
              <a:t>FIRST COME FIRST SERVED (FCFS) – </a:t>
            </a:r>
            <a:r>
              <a:rPr lang="sr-Latn-CS" dirty="0"/>
              <a:t>Odredba da prednost imaju potrošači koji se prvi prijave (na primer: u određivanju rasporeda sedenja u autobusu);</a:t>
            </a:r>
            <a:endParaRPr lang="en-GB" dirty="0"/>
          </a:p>
          <a:p>
            <a:r>
              <a:rPr lang="sr-Latn-CS" b="1" dirty="0"/>
              <a:t>FIT (FOREIGN INDEPENDENT TRAVEL) – </a:t>
            </a:r>
            <a:r>
              <a:rPr lang="sr-Latn-CS" dirty="0"/>
              <a:t>Individualni aranžman; organizovano putovanje u inostranstvo na osnovu unapred rezervisanih usluga prevoza, smeštaja i slično, ali bez turističkog pratioca; </a:t>
            </a:r>
            <a:endParaRPr lang="en-GB" dirty="0"/>
          </a:p>
          <a:p>
            <a:r>
              <a:rPr lang="sr-Latn-CS" b="1" dirty="0"/>
              <a:t>FLAJER (FLIER) – </a:t>
            </a:r>
            <a:r>
              <a:rPr lang="sr-Latn-CS" dirty="0"/>
              <a:t>Letak; </a:t>
            </a:r>
            <a:endParaRPr lang="en-GB" dirty="0"/>
          </a:p>
          <a:p>
            <a:r>
              <a:rPr lang="sr-Latn-CS" b="1" dirty="0"/>
              <a:t>FREELANCE GUIDE (FREELANCER) – </a:t>
            </a:r>
            <a:r>
              <a:rPr lang="sr-Latn-CS" dirty="0"/>
              <a:t>“Nezavisni” vodič, onaj koji nije stalno ili privremeno zaposlen na radnom mestu vodiča, već se ovim poslom bavi kao ”samozaposlen”, stalno ili povremeno;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765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sr-Latn-CS" b="1" dirty="0"/>
              <a:t>GATEWAY (GATEWAY CITY) – </a:t>
            </a:r>
            <a:r>
              <a:rPr lang="sr-Latn-CS" dirty="0"/>
              <a:t>Glavni aerodrom, luka, železnički ili autobuski terminal preko kojeg posetioci dospevaju u neku turističku regiju; na primer, za američke turiste koji učestvuju na krstarenjima po donjem delu Dunava, takvi putnktovi su aerodromi u Budimpešti i Bukureštu;</a:t>
            </a:r>
            <a:endParaRPr lang="en-GB" dirty="0"/>
          </a:p>
          <a:p>
            <a:r>
              <a:rPr lang="sr-Latn-CS" b="1" dirty="0"/>
              <a:t>GIT (GROUP INDEPENDENT TRAVEL) </a:t>
            </a:r>
            <a:r>
              <a:rPr lang="sr-Latn-CS" dirty="0"/>
              <a:t>– Grupni turistički aranžman; organizovano putovanje, sa objavljenim programom, za koje se prijavljuju pojedinci i formiraju turističku grupu; ova putovanja obično uključuju i uslugu turističkog pratioca; </a:t>
            </a:r>
            <a:r>
              <a:rPr lang="sr-Latn-CS" i="1" dirty="0"/>
              <a:t>videti i:</a:t>
            </a:r>
            <a:r>
              <a:rPr lang="sr-Latn-CS" dirty="0"/>
              <a:t> </a:t>
            </a:r>
            <a:r>
              <a:rPr lang="sr-Latn-CS" b="1" dirty="0"/>
              <a:t>PAKET ARANŽMAN;</a:t>
            </a:r>
            <a:endParaRPr lang="en-GB" dirty="0"/>
          </a:p>
          <a:p>
            <a:r>
              <a:rPr lang="sr-Latn-CS" b="1" dirty="0"/>
              <a:t>GRATIS </a:t>
            </a:r>
            <a:r>
              <a:rPr lang="sr-Latn-CS" dirty="0"/>
              <a:t>– Bez plaćanja, besplatno;</a:t>
            </a:r>
            <a:endParaRPr lang="en-GB" dirty="0"/>
          </a:p>
          <a:p>
            <a:r>
              <a:rPr lang="sr-Latn-CS" b="1" dirty="0"/>
              <a:t>GROUND OPERATOR (LAND OPERATOR) – </a:t>
            </a:r>
            <a:r>
              <a:rPr lang="sr-Latn-CS" dirty="0"/>
              <a:t>Uobičajen naziv za turističku agenciju, koja je specijalizovana za pružanje usluga turoperatoru u nekoj receptivnoj regiji;</a:t>
            </a:r>
            <a:endParaRPr lang="en-GB" dirty="0"/>
          </a:p>
          <a:p>
            <a:r>
              <a:rPr lang="sr-Latn-CS" b="1" dirty="0"/>
              <a:t>GUIDED TOUR – </a:t>
            </a:r>
            <a:r>
              <a:rPr lang="sr-Latn-CS" dirty="0"/>
              <a:t>Vođena tura, tura u pratnji vodiča; najčešće se odnosi na razgledanje grada;</a:t>
            </a:r>
            <a:endParaRPr lang="en-GB" dirty="0"/>
          </a:p>
          <a:p>
            <a:r>
              <a:rPr lang="sr-Latn-CS" b="1" dirty="0"/>
              <a:t>GUIDED WALK – </a:t>
            </a:r>
            <a:r>
              <a:rPr lang="sr-Latn-CS" dirty="0"/>
              <a:t>Šetnja, odnosno razgledanje pešice, u pratnji turističkog vodiča;</a:t>
            </a:r>
            <a:r>
              <a:rPr lang="sr-Latn-CS" b="1" dirty="0"/>
              <a:t> </a:t>
            </a:r>
            <a:endParaRPr lang="en-GB" dirty="0"/>
          </a:p>
          <a:p>
            <a:r>
              <a:rPr lang="sr-Latn-CS" b="1" dirty="0"/>
              <a:t>GUIDE-INTERPRETER – </a:t>
            </a:r>
            <a:r>
              <a:rPr lang="sr-Latn-CS" dirty="0"/>
              <a:t>“Vodič-prevodilac“, vodič koji je u stanju da, po potrebi, prevodi sa nekog stranog jezika ili na strani jezik; </a:t>
            </a:r>
            <a:endParaRPr lang="en-GB" dirty="0"/>
          </a:p>
          <a:p>
            <a:r>
              <a:rPr lang="sr-Latn-CS" b="1" dirty="0"/>
              <a:t>GUIDE-LECTURER – </a:t>
            </a:r>
            <a:r>
              <a:rPr lang="sr-Latn-CS" dirty="0"/>
              <a:t>“Vodič-predavač“, naziv za vrlo stručnog i iskusnog vodiča, koji je posebno upućen u neku oblast ili temu;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7691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Latn-CS" b="1" dirty="0"/>
              <a:t>HANDLING FEE – </a:t>
            </a:r>
            <a:r>
              <a:rPr lang="sr-Latn-CS" dirty="0"/>
              <a:t>“Naknada za postupak“, tj. manipulativni troškovi, manji iznos koji za servisiranje turističke grupe, po osobi, zaračunava receptivna agencija, pogotovo kada u poslu sa grupom ne ostvaruje nikakvu proviziju;</a:t>
            </a:r>
            <a:endParaRPr lang="en-GB" dirty="0"/>
          </a:p>
          <a:p>
            <a:r>
              <a:rPr lang="sr-Latn-CS" b="1" dirty="0"/>
              <a:t>HB – </a:t>
            </a:r>
            <a:r>
              <a:rPr lang="sr-Latn-CS" dirty="0"/>
              <a:t>Oznaka za polupansion (“Half-board“), koji obuhvata noćenje, doručak i ručak ili večeru;</a:t>
            </a:r>
            <a:endParaRPr lang="en-GB" dirty="0"/>
          </a:p>
          <a:p>
            <a:r>
              <a:rPr lang="sr-Latn-CS" b="1" dirty="0"/>
              <a:t>HOP IN HOP OUT (JUMP ON JUMP OFF) – </a:t>
            </a:r>
            <a:r>
              <a:rPr lang="sr-Latn-CS" dirty="0"/>
              <a:t>organizovano razgledanje grada autobusom koji višekratno kruži po određenoj maršruti: uz plaćenu kartu, učesnici mogu da izađu na bilo kojem od planiranih stajališta, sami razgledaju neku atrakciju ili prošetaju i potom ponovo sačekaju autobus na istom ili drugom stajalištu.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549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r-Latn-CS" b="1" dirty="0"/>
              <a:t>IATA (INTERNATIONAL AIR TRANSPORT ASSOCIATION) – </a:t>
            </a:r>
            <a:r>
              <a:rPr lang="sr-Latn-CS" dirty="0"/>
              <a:t>Međunarodna asocijacija avio-prevozilaca (vazduhoplovnih kompanija);</a:t>
            </a:r>
            <a:endParaRPr lang="en-GB" dirty="0"/>
          </a:p>
          <a:p>
            <a:r>
              <a:rPr lang="sr-Latn-CS" b="1" dirty="0"/>
              <a:t>INCENTIVE TRAVEL – </a:t>
            </a:r>
            <a:r>
              <a:rPr lang="sr-Latn-CS" dirty="0"/>
              <a:t>Putovanja koja naručuju</a:t>
            </a:r>
            <a:r>
              <a:rPr lang="sr-Latn-CS" b="1" dirty="0"/>
              <a:t> </a:t>
            </a:r>
            <a:r>
              <a:rPr lang="sr-Latn-CS" dirty="0"/>
              <a:t>privredne i druge organizacije, a nude ih kao nagradu svojim radnicima (saradnicima) koji su postigli izuzetne rezultate ili u cilju podsticanja većeg angažovanja zaposlenih; </a:t>
            </a:r>
            <a:endParaRPr lang="en-GB" dirty="0"/>
          </a:p>
          <a:p>
            <a:r>
              <a:rPr lang="sr-Latn-CS" b="1" dirty="0"/>
              <a:t>INF (INFANT) – </a:t>
            </a:r>
            <a:r>
              <a:rPr lang="sr-Latn-CS" dirty="0"/>
              <a:t>Oznaka (skraćenica) za bebu (do 2 godine);</a:t>
            </a:r>
            <a:endParaRPr lang="en-GB" dirty="0"/>
          </a:p>
          <a:p>
            <a:r>
              <a:rPr lang="sr-Latn-CS" b="1" dirty="0"/>
              <a:t>INTERPRETACIJA – </a:t>
            </a:r>
            <a:r>
              <a:rPr lang="sr-Latn-CS" dirty="0"/>
              <a:t>Objašnjavanje, tumačenje;</a:t>
            </a:r>
            <a:endParaRPr lang="en-GB" dirty="0"/>
          </a:p>
          <a:p>
            <a:r>
              <a:rPr lang="sr-Latn-CS" b="1" dirty="0"/>
              <a:t>IT (INCLUSIVE TOUR) – </a:t>
            </a:r>
            <a:r>
              <a:rPr lang="sr-Latn-CS" dirty="0"/>
              <a:t>Grupni turistički aranžman ostvaren avionom na redovnoj liniji, uz primenu posebnih IT tarifa;</a:t>
            </a:r>
            <a:r>
              <a:rPr lang="sr-Latn-CS" b="1" dirty="0"/>
              <a:t> </a:t>
            </a:r>
            <a:endParaRPr lang="en-GB" dirty="0"/>
          </a:p>
          <a:p>
            <a:r>
              <a:rPr lang="sr-Latn-CS" b="1" dirty="0"/>
              <a:t>ITINERER (MARŠRUTA)</a:t>
            </a:r>
            <a:r>
              <a:rPr lang="sr-Latn-CS" dirty="0"/>
              <a:t> </a:t>
            </a:r>
            <a:r>
              <a:rPr lang="sr-Latn-CS" b="1" dirty="0"/>
              <a:t>– </a:t>
            </a:r>
            <a:r>
              <a:rPr lang="sr-Latn-CS" dirty="0"/>
              <a:t>Pravac putovanja definisan mestom polaska, tranzitnim mestom i mestom opredeljenja (</a:t>
            </a:r>
            <a:r>
              <a:rPr lang="sr-Latn-CS"/>
              <a:t>destinacijom</a:t>
            </a:r>
            <a:r>
              <a:rPr lang="sr-Latn-CS" smtClean="0"/>
              <a:t>);</a:t>
            </a:r>
            <a:endParaRPr lang="en-GB" dirty="0"/>
          </a:p>
          <a:p>
            <a:r>
              <a:rPr lang="sr-Latn-CS" b="1" dirty="0"/>
              <a:t>JU – </a:t>
            </a:r>
            <a:r>
              <a:rPr lang="sr-Latn-CS" dirty="0"/>
              <a:t>Međunarodna dvoslovna oznaka za avio kompaniju; u ovom slučaju: JAT Airways;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7CE4-E0CD-440E-8F3C-1A47B2A319FD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84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2563</Words>
  <Application>Microsoft Office PowerPoint</Application>
  <PresentationFormat>On-screen Show (4:3)</PresentationFormat>
  <Paragraphs>138</Paragraphs>
  <Slides>34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Tendencije u razvoju turističkih agencija i turoperatora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Kompanije za upravljanje destinacijom (DMC, Destination Management Company)</vt:lpstr>
      <vt:lpstr>Organizacije za upravljanje destinacijom (DMO, Destination Management Organisation)</vt:lpstr>
      <vt:lpstr>Globalni distribucioni sistemi (GDS)</vt:lpstr>
      <vt:lpstr>Najveći GDS razvijeni od strane avio-kompanija su:</vt:lpstr>
      <vt:lpstr>PowerPoint Presentation</vt:lpstr>
      <vt:lpstr>PowerPoint Presentation</vt:lpstr>
      <vt:lpstr>Međunarodna udruženja turističkih agencija </vt:lpstr>
      <vt:lpstr>Nacionalna udruženja turističkih agencija i turoperatora</vt:lpstr>
      <vt:lpstr>PowerPoint Presentation</vt:lpstr>
      <vt:lpstr>TURISTIČKO-AGENCIJSKO POSLOVANJE I ODRŽIVI RAZVOJ TURIZMA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terminologija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Poslovne operacije i uslužni program turističkih agencija i organizatora putovanja</dc:title>
  <dc:creator>XP</dc:creator>
  <cp:lastModifiedBy>mina</cp:lastModifiedBy>
  <cp:revision>128</cp:revision>
  <dcterms:created xsi:type="dcterms:W3CDTF">2008-10-22T07:03:04Z</dcterms:created>
  <dcterms:modified xsi:type="dcterms:W3CDTF">2024-11-05T08:01:40Z</dcterms:modified>
</cp:coreProperties>
</file>