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4" r:id="rId9"/>
    <p:sldId id="285" r:id="rId10"/>
    <p:sldId id="286" r:id="rId11"/>
    <p:sldId id="287" r:id="rId12"/>
    <p:sldId id="288" r:id="rId13"/>
    <p:sldId id="290" r:id="rId14"/>
    <p:sldId id="291" r:id="rId15"/>
    <p:sldId id="292" r:id="rId16"/>
    <p:sldId id="293" r:id="rId17"/>
    <p:sldId id="294" r:id="rId18"/>
    <p:sldId id="295" r:id="rId19"/>
    <p:sldId id="297" r:id="rId20"/>
    <p:sldId id="29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8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F2A93-D306-4FBB-9594-17826ACB135D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64AC4-F389-43DE-807C-B4C05C5CAE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CA23DE5-9EF4-428D-AC09-6ACB0987AE7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60A65A0-FC0D-4EAB-8027-9C81BDCCE2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en.wikipedia.org/wiki/St._Augustine,_Florida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305800" cy="2271932"/>
          </a:xfrm>
        </p:spPr>
        <p:txBody>
          <a:bodyPr/>
          <a:lstStyle/>
          <a:p>
            <a:r>
              <a:rPr lang="sr-Latn-CS" dirty="0" smtClean="0"/>
              <a:t>NASTANAK I RAZVOJ TURISTIČKIH AGENCIJA U SVETU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6248400" cy="5715000"/>
          </a:xfrm>
        </p:spPr>
        <p:txBody>
          <a:bodyPr>
            <a:normAutofit/>
          </a:bodyPr>
          <a:lstStyle/>
          <a:p>
            <a:pPr marL="0" indent="723900">
              <a:buNone/>
            </a:pPr>
            <a:r>
              <a:rPr lang="en-US" sz="2400" b="1" i="1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Prvo</a:t>
            </a:r>
            <a:r>
              <a:rPr lang="en-US" sz="2400" b="1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b="1" i="1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organi</a:t>
            </a:r>
            <a:r>
              <a:rPr lang="sr-Latn-CS" sz="2400" b="1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zovano putovanje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vezano je za ime </a:t>
            </a:r>
            <a:r>
              <a:rPr lang="sr-Latn-CS" sz="2400" b="1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Tomasa Kuka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. On je organizovao prevoz za 570 turista, koji su </a:t>
            </a:r>
            <a:r>
              <a:rPr lang="sr-Latn-CS" sz="2400" b="1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05.07.1841 god.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trebali da učestvuju na kongresu antialkoholičara.</a:t>
            </a:r>
          </a:p>
          <a:p>
            <a:pPr marL="0" indent="723900">
              <a:buNone/>
            </a:pP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Tada je prvi put dobijen popust u ceni grupnog putovanja. Kuk je predložio železnici svoju uslugu u organizaciji i boljoj iskorišćenosti ovog prevoznog sredstva uz pružanje povoljne cene prevoza. Tako je Kuk iznajmio celu kompoziciju i organizovao prevoz putnika.</a:t>
            </a:r>
          </a:p>
          <a:p>
            <a:pPr marL="0" indent="723900">
              <a:buNone/>
            </a:pP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Za učesnike je obezbedio čaj i svečanu muziku, a cena ovog aranžmana po osobi je iznosila jedan šiling.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400800" y="609600"/>
            <a:ext cx="2365248" cy="2971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Travel pioneer Thomas Coo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685800"/>
            <a:ext cx="193802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391400" y="35814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Thomas Cook</a:t>
            </a:r>
            <a:endParaRPr lang="en-GB" sz="14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876800" cy="4572000"/>
          </a:xfrm>
        </p:spPr>
        <p:txBody>
          <a:bodyPr>
            <a:normAutofit/>
          </a:bodyPr>
          <a:lstStyle/>
          <a:p>
            <a:r>
              <a:rPr lang="sr-Latn-CS" sz="2400" b="1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1845. osniva turističku agenciju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Iste godine organizuje putovanje za Liverpul i izrađuje prvu brošuru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1846. organizuje prvo putovanje sa vodičem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1851. organizuje grupnu posetu Svetskoj izložbi u Londonu </a:t>
            </a:r>
            <a:r>
              <a:rPr lang="sr-Latn-CS" sz="2400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165 000 posetilaca</a:t>
            </a:r>
            <a:endParaRPr lang="en-GB" dirty="0"/>
          </a:p>
        </p:txBody>
      </p:sp>
      <p:pic>
        <p:nvPicPr>
          <p:cNvPr id="5" name="Content Placeholder 4" descr="http://www.learningcurve.gov.uk/victorianbritain/happy/images/source2.gif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57800" y="838200"/>
            <a:ext cx="342530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1219200"/>
            <a:ext cx="4440936" cy="4267200"/>
          </a:xfrm>
        </p:spPr>
        <p:txBody>
          <a:bodyPr>
            <a:normAutofit/>
          </a:bodyPr>
          <a:lstStyle/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1867. Prvo ikada organizovano krstarenje brodom – kružna tura po sredozemlju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1868. postavlja sistem hotelskih kupona – preteča današnjeg vaučera, koje su putnici koristili za plaćanje smeštaja i ishrane umesto gotovog novca.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1865. prvo putovanje za Ameriku – 35 osoba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Content Placeholder 4" descr="http://www.learningcurve.gov.uk/victorianbritain/happy/images/source5.gif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3048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6248400" cy="4648200"/>
          </a:xfrm>
        </p:spPr>
        <p:txBody>
          <a:bodyPr/>
          <a:lstStyle/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1869. organizovano putovanje za Egipat povodom otvaranja Sueckog kanala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1872. Prvo putovanje oko sveta koštalo je 200 gvineja (1 g = 21 šiling), uključivalo je prevoz parobrodom preko Atlantika, prevoz poštanskim kolima kroz Ameriku, parobrod do Japana, putovanje kroz Kinu i Indiju i trajalo je 222 dana.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1874. izdaje poslovni instrument </a:t>
            </a:r>
            <a:r>
              <a:rPr lang="sr-Latn-CS" sz="2400" b="1" i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Circural Note 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preteča putničkog čeka. Iste godine otvara poslovnicu u Njujorku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" name="Picture 7" descr="Egypt and the Nil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533400"/>
            <a:ext cx="2057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1875. krstarenje Nilom vlastitim parobrodom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sz="2400" dirty="0" smtClean="0">
                <a:latin typeface="Arial" pitchFamily="34" charset="0"/>
                <a:cs typeface="Arial" pitchFamily="34" charset="0"/>
              </a:rPr>
            </a:b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http://www.rootsweb.ancestry.com/~nafrica/EGYPT/Dahabiyah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524000"/>
            <a:ext cx="5029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276600"/>
          </a:xfrm>
        </p:spPr>
        <p:txBody>
          <a:bodyPr>
            <a:normAutofit/>
          </a:bodyPr>
          <a:lstStyle/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1877. širi mrežu poslovnica u Evropi, Americi i Australiji.  Prvo organizovano hodočašće u Meku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1879. Osniva banku koja radi sa Kukovim čekovima i kreditnim pismima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1891. uvodi vlastiti traveller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’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s Check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1892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.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preminuo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1924. stvoren današnji Thomas Cook and Son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257800" y="685800"/>
            <a:ext cx="3508248" cy="4648200"/>
          </a:xfrm>
        </p:spPr>
        <p:txBody>
          <a:bodyPr>
            <a:normAutofit/>
          </a:bodyPr>
          <a:lstStyle/>
          <a:p>
            <a:r>
              <a:rPr lang="sr-Latn-C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1888 god. osnovana je agencija 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sr-Latn-C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Ask Mr. Foster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”. </a:t>
            </a:r>
            <a:r>
              <a:rPr lang="en-US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Nju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osnovao</a:t>
            </a:r>
            <a:r>
              <a:rPr lang="sr-Latn-C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, Ward G. Foster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koji iz hobija proučavao vozni red vožnje,i tako je nastalo ovo neobično ime – bilo je uobičajeno da se putnici koji se raspituju za red vožnje upućuju na MR. Foster</a:t>
            </a:r>
          </a:p>
          <a:p>
            <a:r>
              <a:rPr lang="en-US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sr-Latn-CS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Pitajte gospodina Fostera</a:t>
            </a:r>
            <a:r>
              <a:rPr lang="en-US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sr-Latn-CS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800600"/>
            <a:ext cx="3886200" cy="304800"/>
          </a:xfrm>
        </p:spPr>
        <p:txBody>
          <a:bodyPr>
            <a:normAutofit fontScale="90000"/>
          </a:bodyPr>
          <a:lstStyle/>
          <a:p>
            <a:r>
              <a:rPr lang="sr-Latn-CS" sz="1400" b="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Ask Mr. Foster Travel Agency </a:t>
            </a:r>
            <a:r>
              <a:rPr lang="sr-Latn-CS" sz="1400" b="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2" tooltip="St. Augustine, Florida"/>
              </a:rPr>
              <a:t>St. Augustine, Florida</a:t>
            </a:r>
            <a:endParaRPr lang="en-US" sz="1400" b="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Content Placeholder 4" descr="Ask Mr. Foster: 1924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914400"/>
            <a:ext cx="48768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62000" y="228600"/>
            <a:ext cx="1066800" cy="600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SAD</a:t>
            </a:r>
            <a:endParaRPr lang="en-GB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 </a:t>
            </a:r>
            <a:r>
              <a:rPr lang="en-US" dirty="0" err="1" smtClean="0"/>
              <a:t>Lunn</a:t>
            </a:r>
            <a:r>
              <a:rPr lang="en-US" dirty="0" smtClean="0"/>
              <a:t> – Poly” (1888 god.) – </a:t>
            </a:r>
            <a:r>
              <a:rPr lang="en-US" dirty="0" err="1" smtClean="0"/>
              <a:t>posluje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danas</a:t>
            </a:r>
            <a:endParaRPr lang="en-US" dirty="0" smtClean="0"/>
          </a:p>
          <a:p>
            <a:r>
              <a:rPr lang="en-US" dirty="0" smtClean="0"/>
              <a:t>“Dean &amp; Dawson” (1871 god.)</a:t>
            </a:r>
          </a:p>
          <a:p>
            <a:r>
              <a:rPr lang="en-US" dirty="0" smtClean="0"/>
              <a:t>“Frames Tours” (1881 god.) -</a:t>
            </a:r>
            <a:r>
              <a:rPr lang="en-US" dirty="0" err="1" smtClean="0"/>
              <a:t>posluje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danas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smtClean="0"/>
              <a:t>ENGLESKA</a:t>
            </a:r>
            <a:endParaRPr lang="en-US" sz="3600" dirty="0"/>
          </a:p>
        </p:txBody>
      </p:sp>
      <p:pic>
        <p:nvPicPr>
          <p:cNvPr id="4" name="Picture 5" descr="LUNN_PO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429000"/>
            <a:ext cx="2857500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“Thomas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Bennet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 (1850 god.),Oslo ,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Norve</a:t>
            </a:r>
            <a:r>
              <a:rPr lang="sr-Latn-C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ška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“Nyman und Schultz” (1861 god.),</a:t>
            </a:r>
            <a:r>
              <a:rPr lang="sr-Latn-C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Štokholm,Švedska – posluje i danas</a:t>
            </a:r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r>
              <a:rPr lang="sr-Latn-CS" sz="36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NEMAČKA</a:t>
            </a:r>
          </a:p>
          <a:p>
            <a:r>
              <a:rPr lang="sr-Latn-C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Karl Stangen (1868 god. osniva agenciju)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Amtliches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Bayeriches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Reiseburo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 – 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ABR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krajem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XIX v.)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Mitteleuropaisches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Reisburo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 – 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MER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(1917 god.)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Deutsches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Reiseburo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 – DER (1947 god.) –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posluje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danas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sr-Latn-C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sr-Latn-CS" sz="36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  <a:p>
            <a:endParaRPr lang="sr-Latn-CS" dirty="0" smtClean="0"/>
          </a:p>
          <a:p>
            <a:endParaRPr lang="sr-Latn-C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smtClean="0"/>
              <a:t>SKANDINAVIJA</a:t>
            </a:r>
            <a:endParaRPr lang="en-US" sz="36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Chiari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osnovao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je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Masimiliano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Chiari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(1878 god.)</a:t>
            </a: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Compagnia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Italiana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per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il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turismo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nakon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I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svetskog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rata)</a:t>
            </a:r>
          </a:p>
          <a:p>
            <a:pPr>
              <a:buNone/>
            </a:pPr>
            <a:r>
              <a:rPr lang="en-GB" sz="36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BELGIJA</a:t>
            </a: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“Voyages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Geurts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(1884 god.)</a:t>
            </a:r>
          </a:p>
          <a:p>
            <a:pPr>
              <a:buNone/>
            </a:pPr>
            <a:r>
              <a:rPr lang="en-GB" sz="36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AUSTRIJA</a:t>
            </a: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Osterreichisches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Verkehrsburo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( 1917 god.)</a:t>
            </a:r>
          </a:p>
          <a:p>
            <a:r>
              <a:rPr lang="sr-Latn-CS" sz="36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ŠVAJCARSKA</a:t>
            </a: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Kuoni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(1908 god.)</a:t>
            </a:r>
            <a:endParaRPr lang="sr-Latn-CS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>
              <a:buNone/>
            </a:pP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smtClean="0"/>
              <a:t>ITALIJA</a:t>
            </a:r>
            <a:endParaRPr lang="en-GB" sz="36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Ibusz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(1902 god.) – 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Mađarska</a:t>
            </a: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Čedok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“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( 1920 god.)-</a:t>
            </a:r>
            <a:r>
              <a:rPr lang="sr-Latn-C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Čehoslovačka </a:t>
            </a:r>
            <a:endParaRPr lang="en-US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Orbis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(1923 god.) –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Poljska</a:t>
            </a:r>
            <a:endParaRPr lang="en-US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Karpati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(1928 god.) –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Rumunija</a:t>
            </a:r>
            <a:endParaRPr lang="en-US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Inturist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(1929 god.) – SSSR</a:t>
            </a:r>
          </a:p>
          <a:p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Balkanturist</a:t>
            </a:r>
            <a:r>
              <a:rPr lang="en-US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” (1937) - </a:t>
            </a:r>
            <a:r>
              <a:rPr lang="en-US" sz="24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Bugarska</a:t>
            </a:r>
            <a:endParaRPr lang="en-GB" sz="2400" spc="-10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smtClean="0"/>
              <a:t>CENTRALNA I ISTO</a:t>
            </a:r>
            <a:r>
              <a:rPr lang="sr-Latn-CS" sz="3600" dirty="0" smtClean="0"/>
              <a:t>ČNA EVROPA</a:t>
            </a:r>
            <a:endParaRPr lang="en-GB" sz="36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305800" cy="2271932"/>
          </a:xfrm>
        </p:spPr>
        <p:txBody>
          <a:bodyPr/>
          <a:lstStyle/>
          <a:p>
            <a:r>
              <a:rPr lang="sr-Latn-CS" dirty="0" smtClean="0"/>
              <a:t>NASTANAK I RAZVOJ TURISTIČKIH AGENCIJA  KOD NAS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Osnivanje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PUTNIKA 16.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oktobra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1923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sr-Latn-C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godine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Beogradu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akcionarskog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Društva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saobraćaj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putnika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turista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Kraljevini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Srba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Hrvata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Slovenaca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označilo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početak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agencijskog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poslovanja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organizovanog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turizma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Jugoslaviji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24000"/>
            <a:ext cx="2167731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8494-650F-45D1-AA71-057F747EA86A}" type="slidenum">
              <a:rPr lang="en-US"/>
              <a:pPr/>
              <a:t>15</a:t>
            </a:fld>
            <a:endParaRPr lang="en-US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524000"/>
            <a:ext cx="754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Tokom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osam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decenija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delovanja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, PUTNIK je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imao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presudnu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ulogu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razvoju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jugoslovenskog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turizma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stekao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veliki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ugled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kod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poslovnih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partnera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korisnika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svojih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usluga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zemlji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inostranstvu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Gotovo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nema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nijednog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vida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turizma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kod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nas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, a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PUTNIK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nije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prvi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počeo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ga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razvija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postiže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zavidne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rezultate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  <a:endParaRPr lang="sr-Latn-CS" sz="2400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Decenijama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je PUTNIK bio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vode</a:t>
            </a:r>
            <a:r>
              <a:rPr lang="sr-Latn-C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ća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sr-Latn-C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agencija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za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receptivni</a:t>
            </a:r>
            <a:r>
              <a:rPr lang="en-US" sz="2400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turizam</a:t>
            </a:r>
            <a:r>
              <a:rPr lang="sr-Latn-CS" sz="2400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na našim prostorima</a:t>
            </a:r>
            <a:r>
              <a:rPr lang="en-US" sz="2400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godinama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sr-Latn-C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važio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za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najkvalitetnijeg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organizatora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interkontinentalnih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putovanja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inicijativni</a:t>
            </a:r>
            <a:r>
              <a:rPr lang="en-US" sz="2400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turizam</a:t>
            </a:r>
            <a:r>
              <a:rPr lang="en-U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r>
              <a:rPr lang="sr-Latn-CS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F6CE-91F5-4068-B620-808AB28F4CBB}" type="slidenum">
              <a:rPr lang="en-US"/>
              <a:pPr/>
              <a:t>16</a:t>
            </a:fld>
            <a:endParaRPr lang="en-US"/>
          </a:p>
        </p:txBody>
      </p:sp>
      <p:sp>
        <p:nvSpPr>
          <p:cNvPr id="111624" name="Rectangle 8"/>
          <p:cNvSpPr>
            <a:spLocks noGrp="1" noChangeArrowheads="1"/>
          </p:cNvSpPr>
          <p:nvPr>
            <p:ph type="title"/>
          </p:nvPr>
        </p:nvSpPr>
        <p:spPr>
          <a:xfrm>
            <a:off x="228600" y="5181600"/>
            <a:ext cx="8458200" cy="143192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Upravna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zgrada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PUTNIKA </a:t>
            </a:r>
            <a:r>
              <a:rPr lang="sr-Latn-CS" sz="28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na</a:t>
            </a:r>
            <a:r>
              <a:rPr lang="en-US" sz="28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uglu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Terazija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Dvorske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ulice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iz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1914.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godine</a:t>
            </a:r>
            <a:r>
              <a:rPr lang="sr-Latn-C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delo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je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poznatog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arhitektekte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Nikole</a:t>
            </a:r>
            <a:r>
              <a:rPr lang="en-US" sz="28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Nestorovića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1162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43200" y="990600"/>
            <a:ext cx="3797300" cy="1335088"/>
          </a:xfrm>
          <a:noFill/>
          <a:ln/>
        </p:spPr>
      </p:pic>
      <p:pic>
        <p:nvPicPr>
          <p:cNvPr id="1116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286000"/>
            <a:ext cx="3797300" cy="1524000"/>
          </a:xfrm>
          <a:prstGeom prst="rect">
            <a:avLst/>
          </a:prstGeom>
          <a:noFill/>
        </p:spPr>
      </p:pic>
      <p:pic>
        <p:nvPicPr>
          <p:cNvPr id="1116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810000"/>
            <a:ext cx="37973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Prve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grupe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inostranih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turista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Engleske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Švajcarske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Holandije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Belgije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posetile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Jugoslaviju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posredstvom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PUTNIKA 1931., </a:t>
            </a:r>
            <a:endParaRPr lang="sr-Latn-C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iste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godine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priredio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prva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putovanja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Jugoslovene</a:t>
            </a:r>
            <a:r>
              <a:rPr lang="sr-Latn-C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Pariz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Kolonijalnu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izložbu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London u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posetu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Industrijskoj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izložbi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r-Latn-C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05000"/>
            <a:ext cx="4059238" cy="3029268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0999" y="457200"/>
            <a:ext cx="4702723" cy="62484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završetku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rata, PUTNIK je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obnovio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svoj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rad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već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maju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1945.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godine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akcionarsko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društvo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Opet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ulozi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nosioca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razvoja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turizma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Jugoslavije</a:t>
            </a:r>
            <a:r>
              <a:rPr lang="sr-Latn-C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r-Latn-C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decembru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1945.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organizovao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prvo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posleratno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putovanje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učesnike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Sveslovenskog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kongresa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održanog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Beogradu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koje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njegovom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završetku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odveo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turističko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putovanje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Zagreba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Ljubljane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Bleda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naredne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godine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otvorio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filijale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poslovnice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15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jugoslovenskih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gradova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sr-Latn-C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83723" y="2038587"/>
            <a:ext cx="3188192" cy="3542825"/>
          </a:xfrm>
          <a:noFill/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Proces decentralizacije društvenog sistema i uvođenje samoupravljanja 1951. godine doveli su do promena u organizaciji </a:t>
            </a:r>
            <a:r>
              <a:rPr lang="pl-PL" i="1" dirty="0">
                <a:solidFill>
                  <a:schemeClr val="bg1"/>
                </a:solidFill>
              </a:rPr>
              <a:t>Putnika</a:t>
            </a:r>
            <a:r>
              <a:rPr lang="pl-PL" dirty="0">
                <a:solidFill>
                  <a:schemeClr val="bg1"/>
                </a:solidFill>
              </a:rPr>
              <a:t>. Njegove filijale u Sloveniji i Hrvatskoj dobijaju veću poslovnu samostalnost i ubrzo se formiraju kao nove turističke agencije. Tako su nastali </a:t>
            </a:r>
            <a:r>
              <a:rPr lang="pl-PL" i="1" dirty="0">
                <a:solidFill>
                  <a:schemeClr val="bg1"/>
                </a:solidFill>
              </a:rPr>
              <a:t>Atlas</a:t>
            </a:r>
            <a:r>
              <a:rPr lang="pl-PL" dirty="0">
                <a:solidFill>
                  <a:schemeClr val="bg1"/>
                </a:solidFill>
              </a:rPr>
              <a:t> u Dubrovniku, </a:t>
            </a:r>
            <a:r>
              <a:rPr lang="pl-PL" i="1" dirty="0">
                <a:solidFill>
                  <a:schemeClr val="bg1"/>
                </a:solidFill>
              </a:rPr>
              <a:t>Kompas</a:t>
            </a:r>
            <a:r>
              <a:rPr lang="pl-PL" dirty="0">
                <a:solidFill>
                  <a:schemeClr val="bg1"/>
                </a:solidFill>
              </a:rPr>
              <a:t> u Ljubljani, </a:t>
            </a:r>
            <a:r>
              <a:rPr lang="pl-PL" i="1" dirty="0">
                <a:solidFill>
                  <a:schemeClr val="bg1"/>
                </a:solidFill>
              </a:rPr>
              <a:t>Dalmacijaturist</a:t>
            </a:r>
            <a:r>
              <a:rPr lang="pl-PL" dirty="0">
                <a:solidFill>
                  <a:schemeClr val="bg1"/>
                </a:solidFill>
              </a:rPr>
              <a:t> u Splitu i </a:t>
            </a:r>
            <a:r>
              <a:rPr lang="pl-PL" i="1" dirty="0">
                <a:solidFill>
                  <a:schemeClr val="bg1"/>
                </a:solidFill>
              </a:rPr>
              <a:t>Kvarner-express</a:t>
            </a:r>
            <a:r>
              <a:rPr lang="pl-PL" dirty="0">
                <a:solidFill>
                  <a:schemeClr val="bg1"/>
                </a:solidFill>
              </a:rPr>
              <a:t> u Opatiji. 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906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5638800" cy="4876800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Generalexport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1957.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godine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osnovao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Yugotours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sastavni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preduzeća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ciljem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postane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prvi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touroperator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jugoslovenskim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prostorima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r-Latn-C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oviru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svoje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delatnosti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Yugotours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je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objedinio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formiranje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originalnih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turističkih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aranžmana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paket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aranžmana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dovodjenje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inostranih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turista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zemlju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korišćenje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domaćih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avioprevoznika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domaćih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hotelsko-ugostiteljskih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kapaciteta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477000" y="3733800"/>
            <a:ext cx="2362200" cy="22860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Ostaće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zabeleženo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da</a:t>
            </a:r>
            <a:r>
              <a:rPr lang="en-US" b="1" dirty="0" smtClean="0">
                <a:solidFill>
                  <a:schemeClr val="bg1"/>
                </a:solidFill>
              </a:rPr>
              <a:t> je </a:t>
            </a:r>
            <a:r>
              <a:rPr lang="en-US" b="1" dirty="0" err="1" smtClean="0">
                <a:solidFill>
                  <a:schemeClr val="bg1"/>
                </a:solidFill>
              </a:rPr>
              <a:t>prvi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čarter</a:t>
            </a:r>
            <a:r>
              <a:rPr lang="en-US" b="1" dirty="0" smtClean="0">
                <a:solidFill>
                  <a:schemeClr val="bg1"/>
                </a:solidFill>
              </a:rPr>
              <a:t> let u </a:t>
            </a:r>
            <a:r>
              <a:rPr lang="en-US" b="1" dirty="0" err="1" smtClean="0">
                <a:solidFill>
                  <a:schemeClr val="bg1"/>
                </a:solidFill>
              </a:rPr>
              <a:t>istoriji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jugoslovenskog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turizma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organizovao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Yugotours</a:t>
            </a:r>
            <a:r>
              <a:rPr lang="en-US" b="1" dirty="0" smtClean="0">
                <a:solidFill>
                  <a:schemeClr val="bg1"/>
                </a:solidFill>
              </a:rPr>
              <a:t> 1960.godine, </a:t>
            </a:r>
            <a:r>
              <a:rPr lang="en-US" b="1" dirty="0" err="1" smtClean="0">
                <a:solidFill>
                  <a:schemeClr val="bg1"/>
                </a:solidFill>
              </a:rPr>
              <a:t>dovodeći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grupu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britanskih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turista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C:\Documents and Settings\Jasmina Lekovic\My Documents\My Pictures\YUGOTOURS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33400"/>
            <a:ext cx="3533775" cy="76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683</TotalTime>
  <Words>984</Words>
  <Application>Microsoft Office PowerPoint</Application>
  <PresentationFormat>On-screen Show (4:3)</PresentationFormat>
  <Paragraphs>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Constantia</vt:lpstr>
      <vt:lpstr>Wingdings 2</vt:lpstr>
      <vt:lpstr>Paper</vt:lpstr>
      <vt:lpstr>NASTANAK I RAZVOJ TURISTIČKIH AGENCIJA U SVETU</vt:lpstr>
      <vt:lpstr>PowerPoint Presentation</vt:lpstr>
      <vt:lpstr>PowerPoint Presentation</vt:lpstr>
      <vt:lpstr>PowerPoint Presentation</vt:lpstr>
      <vt:lpstr>PowerPoint Presentation</vt:lpstr>
      <vt:lpstr>1875. krstarenje Nilom vlastitim parobrodom </vt:lpstr>
      <vt:lpstr>PowerPoint Presentation</vt:lpstr>
      <vt:lpstr>Ask Mr. Foster Travel Agency St. Augustine, Florida</vt:lpstr>
      <vt:lpstr>ENGLESKA</vt:lpstr>
      <vt:lpstr>SKANDINAVIJA</vt:lpstr>
      <vt:lpstr>ITALIJA</vt:lpstr>
      <vt:lpstr>CENTRALNA I ISTOČNA EVROPA</vt:lpstr>
      <vt:lpstr>NASTANAK I RAZVOJ TURISTIČKIH AGENCIJA  KOD NAS</vt:lpstr>
      <vt:lpstr>PowerPoint Presentation</vt:lpstr>
      <vt:lpstr>PowerPoint Presentation</vt:lpstr>
      <vt:lpstr>Upravna zgrada PUTNIKA  na uglu Terazija i Dvorske ulice iz 1914. godine, delo je poznatog arhitektekte Nikole Nestorovića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ISTORIJAT TURISTI;</dc:title>
  <dc:creator>Biblioteka</dc:creator>
  <cp:lastModifiedBy>mina</cp:lastModifiedBy>
  <cp:revision>69</cp:revision>
  <dcterms:created xsi:type="dcterms:W3CDTF">2008-10-14T09:43:19Z</dcterms:created>
  <dcterms:modified xsi:type="dcterms:W3CDTF">2024-11-05T07:28:41Z</dcterms:modified>
</cp:coreProperties>
</file>