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320" r:id="rId25"/>
    <p:sldId id="281" r:id="rId26"/>
    <p:sldId id="282" r:id="rId27"/>
    <p:sldId id="283" r:id="rId28"/>
    <p:sldId id="284" r:id="rId29"/>
    <p:sldId id="321" r:id="rId30"/>
    <p:sldId id="285" r:id="rId31"/>
    <p:sldId id="286" r:id="rId32"/>
    <p:sldId id="297" r:id="rId33"/>
    <p:sldId id="305" r:id="rId34"/>
    <p:sldId id="306" r:id="rId35"/>
    <p:sldId id="307" r:id="rId36"/>
    <p:sldId id="310" r:id="rId37"/>
    <p:sldId id="311" r:id="rId38"/>
    <p:sldId id="312" r:id="rId39"/>
    <p:sldId id="313" r:id="rId40"/>
    <p:sldId id="314" r:id="rId41"/>
    <p:sldId id="329" r:id="rId42"/>
    <p:sldId id="315" r:id="rId43"/>
    <p:sldId id="316" r:id="rId44"/>
    <p:sldId id="317" r:id="rId45"/>
    <p:sldId id="318" r:id="rId46"/>
    <p:sldId id="319" r:id="rId47"/>
    <p:sldId id="323" r:id="rId48"/>
    <p:sldId id="324" r:id="rId49"/>
    <p:sldId id="325" r:id="rId50"/>
    <p:sldId id="327" r:id="rId51"/>
    <p:sldId id="328"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327" autoAdjust="0"/>
    <p:restoredTop sz="90818" autoAdjust="0"/>
  </p:normalViewPr>
  <p:slideViewPr>
    <p:cSldViewPr>
      <p:cViewPr varScale="1">
        <p:scale>
          <a:sx n="68" d="100"/>
          <a:sy n="68" d="100"/>
        </p:scale>
        <p:origin x="804" y="54"/>
      </p:cViewPr>
      <p:guideLst>
        <p:guide orient="horz" pos="2160"/>
        <p:guide pos="2880"/>
      </p:guideLst>
    </p:cSldViewPr>
  </p:slideViewPr>
  <p:outlineViewPr>
    <p:cViewPr>
      <p:scale>
        <a:sx n="33" d="100"/>
        <a:sy n="33" d="100"/>
      </p:scale>
      <p:origin x="0" y="1473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dgm:t>
        <a:bodyPr/>
        <a:lstStyle/>
        <a:p>
          <a:pPr rtl="0"/>
          <a:r>
            <a:rPr lang="sr-Latn-CS" b="1" dirty="0" smtClean="0"/>
            <a:t>Strogo zaračunati obrasci</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dgm:t>
        <a:bodyPr/>
        <a:lstStyle/>
        <a:p>
          <a:pPr rtl="0"/>
          <a:r>
            <a:rPr lang="sr-Latn-CS" b="1" dirty="0" smtClean="0"/>
            <a:t>Evidencioni obrasci </a:t>
          </a:r>
          <a:r>
            <a:rPr lang="sr-Latn-CS" dirty="0" smtClean="0"/>
            <a:t> </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2" custLinFactNeighborY="-6928">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2">
        <dgm:presLayoutVars>
          <dgm:chMax val="0"/>
          <dgm:bulletEnabled val="1"/>
        </dgm:presLayoutVars>
      </dgm:prSet>
      <dgm:spPr/>
      <dgm:t>
        <a:bodyPr/>
        <a:lstStyle/>
        <a:p>
          <a:endParaRPr lang="en-GB"/>
        </a:p>
      </dgm:t>
    </dgm:pt>
  </dgm:ptLst>
  <dgm:cxnLst>
    <dgm:cxn modelId="{8F1B3823-26E3-4761-9702-47A79603E844}" type="presOf" srcId="{266D9BDF-2DEC-426F-8A0E-021285981875}" destId="{CFAC7CBA-8BA8-4357-BE7C-E98EA3249200}" srcOrd="0" destOrd="0" presId="urn:microsoft.com/office/officeart/2005/8/layout/vList2"/>
    <dgm:cxn modelId="{41178DB4-308F-4BB3-84DE-6592A6FA771C}" type="presOf" srcId="{030EC87A-DC12-464A-AE95-B4374B3568BE}" destId="{42EF457D-B717-4DBB-9582-41DF572BFB2B}" srcOrd="0" destOrd="0" presId="urn:microsoft.com/office/officeart/2005/8/layout/vList2"/>
    <dgm:cxn modelId="{27DB6423-81AB-4437-878B-26BBC8370236}" srcId="{266D9BDF-2DEC-426F-8A0E-021285981875}" destId="{030EC87A-DC12-464A-AE95-B4374B3568BE}" srcOrd="1" destOrd="0" parTransId="{0465BF2A-FD8D-43BB-88E9-736B610ABB55}" sibTransId="{6D610F1D-8CB3-408B-927D-C5BABF547578}"/>
    <dgm:cxn modelId="{9989118B-1AED-4465-B4D3-EE467D5E5770}" type="presOf" srcId="{8A06EA0B-27E6-44F9-B898-C7A0E940F1AD}" destId="{46763452-99A3-4DF3-BF4B-B113615E0B9F}"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7B6815D0-A1BC-4CCC-84A5-DAE241A247B5}" type="presParOf" srcId="{CFAC7CBA-8BA8-4357-BE7C-E98EA3249200}" destId="{46763452-99A3-4DF3-BF4B-B113615E0B9F}" srcOrd="0" destOrd="0" presId="urn:microsoft.com/office/officeart/2005/8/layout/vList2"/>
    <dgm:cxn modelId="{BB27E6A2-8D9D-4153-88DC-FA3332B65C28}" type="presParOf" srcId="{CFAC7CBA-8BA8-4357-BE7C-E98EA3249200}" destId="{0D45B1F4-E032-4FC0-83AF-FA83C41ECBCF}" srcOrd="1" destOrd="0" presId="urn:microsoft.com/office/officeart/2005/8/layout/vList2"/>
    <dgm:cxn modelId="{7D00EC55-19FA-4511-A9EA-529D75E5A81D}" type="presParOf" srcId="{CFAC7CBA-8BA8-4357-BE7C-E98EA3249200}" destId="{42EF457D-B717-4DBB-9582-41DF572BFB2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ln w="57150">
          <a:solidFill>
            <a:srgbClr val="FF0000"/>
          </a:solidFill>
        </a:ln>
      </dgm:spPr>
      <dgm:t>
        <a:bodyPr/>
        <a:lstStyle/>
        <a:p>
          <a:pPr rtl="0"/>
          <a:r>
            <a:rPr lang="sr-Latn-CS" b="1" dirty="0" smtClean="0"/>
            <a:t>Strogo zaračunati obrasci</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solidFill>
          <a:schemeClr val="tx2">
            <a:lumMod val="20000"/>
            <a:lumOff val="80000"/>
          </a:schemeClr>
        </a:solidFill>
      </dgm:spPr>
      <dgm:t>
        <a:bodyPr/>
        <a:lstStyle/>
        <a:p>
          <a:pPr rtl="0"/>
          <a:r>
            <a:rPr lang="sr-Latn-CS" b="1" dirty="0" smtClean="0"/>
            <a:t>Evidencioni obrasci </a:t>
          </a:r>
          <a:r>
            <a:rPr lang="sr-Latn-CS" dirty="0" smtClean="0"/>
            <a:t> </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2" custScaleY="48329">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2" custScaleY="38304">
        <dgm:presLayoutVars>
          <dgm:chMax val="0"/>
          <dgm:bulletEnabled val="1"/>
        </dgm:presLayoutVars>
      </dgm:prSet>
      <dgm:spPr/>
      <dgm:t>
        <a:bodyPr/>
        <a:lstStyle/>
        <a:p>
          <a:endParaRPr lang="en-GB"/>
        </a:p>
      </dgm:t>
    </dgm:pt>
  </dgm:ptLst>
  <dgm:cxnLst>
    <dgm:cxn modelId="{67378E2E-7F85-4799-8772-3643D4A9F144}" type="presOf" srcId="{8A06EA0B-27E6-44F9-B898-C7A0E940F1AD}" destId="{46763452-99A3-4DF3-BF4B-B113615E0B9F}" srcOrd="0" destOrd="0" presId="urn:microsoft.com/office/officeart/2005/8/layout/vList2"/>
    <dgm:cxn modelId="{27DB6423-81AB-4437-878B-26BBC8370236}" srcId="{266D9BDF-2DEC-426F-8A0E-021285981875}" destId="{030EC87A-DC12-464A-AE95-B4374B3568BE}" srcOrd="1" destOrd="0" parTransId="{0465BF2A-FD8D-43BB-88E9-736B610ABB55}" sibTransId="{6D610F1D-8CB3-408B-927D-C5BABF547578}"/>
    <dgm:cxn modelId="{ACE7685D-337D-44DD-88ED-2BCBE2196226}" type="presOf" srcId="{030EC87A-DC12-464A-AE95-B4374B3568BE}" destId="{42EF457D-B717-4DBB-9582-41DF572BFB2B}" srcOrd="0" destOrd="0" presId="urn:microsoft.com/office/officeart/2005/8/layout/vList2"/>
    <dgm:cxn modelId="{02EEA6AA-AC3B-4D0C-9D3F-98E04F7BD896}" type="presOf" srcId="{266D9BDF-2DEC-426F-8A0E-021285981875}" destId="{CFAC7CBA-8BA8-4357-BE7C-E98EA3249200}"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5B0D129C-3CE6-470C-B881-878B654D0510}" type="presParOf" srcId="{CFAC7CBA-8BA8-4357-BE7C-E98EA3249200}" destId="{46763452-99A3-4DF3-BF4B-B113615E0B9F}" srcOrd="0" destOrd="0" presId="urn:microsoft.com/office/officeart/2005/8/layout/vList2"/>
    <dgm:cxn modelId="{6497E1E3-104A-46F9-8FE2-6CC64526D3B5}" type="presParOf" srcId="{CFAC7CBA-8BA8-4357-BE7C-E98EA3249200}" destId="{0D45B1F4-E032-4FC0-83AF-FA83C41ECBCF}" srcOrd="1" destOrd="0" presId="urn:microsoft.com/office/officeart/2005/8/layout/vList2"/>
    <dgm:cxn modelId="{7C0110A2-EBD5-4ED4-A931-93E0D4741C2A}" type="presParOf" srcId="{CFAC7CBA-8BA8-4357-BE7C-E98EA3249200}" destId="{42EF457D-B717-4DBB-9582-41DF572BFB2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solidFill>
          <a:schemeClr val="tx2">
            <a:lumMod val="20000"/>
            <a:lumOff val="80000"/>
          </a:schemeClr>
        </a:solidFill>
      </dgm:spPr>
      <dgm:t>
        <a:bodyPr/>
        <a:lstStyle/>
        <a:p>
          <a:pPr rtl="0"/>
          <a:r>
            <a:rPr lang="sr-Latn-CS" b="1" dirty="0" smtClean="0"/>
            <a:t>Strogo zaračunati obrasci</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ln w="57150">
          <a:solidFill>
            <a:srgbClr val="FF0000"/>
          </a:solidFill>
        </a:ln>
      </dgm:spPr>
      <dgm:t>
        <a:bodyPr/>
        <a:lstStyle/>
        <a:p>
          <a:pPr rtl="0"/>
          <a:r>
            <a:rPr lang="sr-Latn-CS" b="1" dirty="0" smtClean="0"/>
            <a:t>Evidencioni obrasci </a:t>
          </a:r>
          <a:r>
            <a:rPr lang="sr-Latn-CS" dirty="0" smtClean="0"/>
            <a:t> </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2" custScaleY="52821">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2" custScaleY="42485">
        <dgm:presLayoutVars>
          <dgm:chMax val="0"/>
          <dgm:bulletEnabled val="1"/>
        </dgm:presLayoutVars>
      </dgm:prSet>
      <dgm:spPr/>
      <dgm:t>
        <a:bodyPr/>
        <a:lstStyle/>
        <a:p>
          <a:endParaRPr lang="en-GB"/>
        </a:p>
      </dgm:t>
    </dgm:pt>
  </dgm:ptLst>
  <dgm:cxnLst>
    <dgm:cxn modelId="{27DB6423-81AB-4437-878B-26BBC8370236}" srcId="{266D9BDF-2DEC-426F-8A0E-021285981875}" destId="{030EC87A-DC12-464A-AE95-B4374B3568BE}" srcOrd="1" destOrd="0" parTransId="{0465BF2A-FD8D-43BB-88E9-736B610ABB55}" sibTransId="{6D610F1D-8CB3-408B-927D-C5BABF547578}"/>
    <dgm:cxn modelId="{2D58936E-2F57-41D3-8CB9-C4A424578B77}" type="presOf" srcId="{266D9BDF-2DEC-426F-8A0E-021285981875}" destId="{CFAC7CBA-8BA8-4357-BE7C-E98EA3249200}" srcOrd="0" destOrd="0" presId="urn:microsoft.com/office/officeart/2005/8/layout/vList2"/>
    <dgm:cxn modelId="{39E85E0A-A6ED-4B79-9F3B-07AB101D00DF}" type="presOf" srcId="{030EC87A-DC12-464A-AE95-B4374B3568BE}" destId="{42EF457D-B717-4DBB-9582-41DF572BFB2B}" srcOrd="0" destOrd="0" presId="urn:microsoft.com/office/officeart/2005/8/layout/vList2"/>
    <dgm:cxn modelId="{78A08E0C-49C0-4770-A0D6-BDB5A58FED2D}" type="presOf" srcId="{8A06EA0B-27E6-44F9-B898-C7A0E940F1AD}" destId="{46763452-99A3-4DF3-BF4B-B113615E0B9F}"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CA9BC77B-3D9A-4D91-A49F-ED64EDD9581F}" type="presParOf" srcId="{CFAC7CBA-8BA8-4357-BE7C-E98EA3249200}" destId="{46763452-99A3-4DF3-BF4B-B113615E0B9F}" srcOrd="0" destOrd="0" presId="urn:microsoft.com/office/officeart/2005/8/layout/vList2"/>
    <dgm:cxn modelId="{E4AC05CB-7468-4F17-967F-3FE491EB64BB}" type="presParOf" srcId="{CFAC7CBA-8BA8-4357-BE7C-E98EA3249200}" destId="{0D45B1F4-E032-4FC0-83AF-FA83C41ECBCF}" srcOrd="1" destOrd="0" presId="urn:microsoft.com/office/officeart/2005/8/layout/vList2"/>
    <dgm:cxn modelId="{09C7C534-3482-44ED-8FD7-B0AE6472FEC7}" type="presParOf" srcId="{CFAC7CBA-8BA8-4357-BE7C-E98EA3249200}" destId="{42EF457D-B717-4DBB-9582-41DF572BFB2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dgm:t>
        <a:bodyPr/>
        <a:lstStyle/>
        <a:p>
          <a:pPr rtl="0"/>
          <a:r>
            <a:rPr lang="en-US" b="1" dirty="0" err="1" smtClean="0"/>
            <a:t>Popuno</a:t>
          </a:r>
          <a:r>
            <a:rPr lang="en-US" b="1" dirty="0" smtClean="0"/>
            <a:t> </a:t>
          </a:r>
          <a:r>
            <a:rPr lang="en-US" b="1" dirty="0" err="1" smtClean="0"/>
            <a:t>pokriven</a:t>
          </a:r>
          <a:r>
            <a:rPr lang="sr-Latn-CS" b="1" dirty="0" smtClean="0"/>
            <a:t>i</a:t>
          </a:r>
          <a:r>
            <a:rPr lang="en-US" b="1" dirty="0" smtClean="0"/>
            <a:t> </a:t>
          </a:r>
          <a:r>
            <a:rPr lang="en-US" b="1" dirty="0" err="1" smtClean="0"/>
            <a:t>vaučer</a:t>
          </a:r>
          <a:r>
            <a:rPr lang="sr-Latn-CS" b="1" dirty="0" smtClean="0"/>
            <a:t>i</a:t>
          </a:r>
          <a:r>
            <a:rPr lang="en-US" b="1" dirty="0" smtClean="0"/>
            <a:t> </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dgm:t>
        <a:bodyPr/>
        <a:lstStyle/>
        <a:p>
          <a:pPr rtl="0"/>
          <a:r>
            <a:rPr lang="en-US" b="1" dirty="0" err="1" smtClean="0"/>
            <a:t>Delimično</a:t>
          </a:r>
          <a:r>
            <a:rPr lang="en-US" b="1" dirty="0" smtClean="0"/>
            <a:t> </a:t>
          </a:r>
          <a:r>
            <a:rPr lang="en-US" b="1" dirty="0" err="1" smtClean="0"/>
            <a:t>pokriven</a:t>
          </a:r>
          <a:r>
            <a:rPr lang="sr-Latn-CS" b="1" dirty="0" smtClean="0"/>
            <a:t>i</a:t>
          </a:r>
          <a:r>
            <a:rPr lang="en-US" b="1" dirty="0" smtClean="0"/>
            <a:t> </a:t>
          </a:r>
          <a:r>
            <a:rPr lang="en-US" b="1" dirty="0" err="1" smtClean="0"/>
            <a:t>vaučer</a:t>
          </a:r>
          <a:r>
            <a:rPr lang="sr-Latn-CS" b="1" dirty="0" smtClean="0"/>
            <a:t>i</a:t>
          </a:r>
          <a:r>
            <a:rPr lang="en-US" b="1" dirty="0" smtClean="0"/>
            <a:t> </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dgm:t>
        <a:bodyPr/>
        <a:lstStyle/>
        <a:p>
          <a:pPr rtl="0"/>
          <a:r>
            <a:rPr lang="en-US" b="1" dirty="0" err="1" smtClean="0"/>
            <a:t>Nepokriveni</a:t>
          </a:r>
          <a:r>
            <a:rPr lang="en-US" b="1" dirty="0" smtClean="0"/>
            <a:t> </a:t>
          </a:r>
          <a:r>
            <a:rPr lang="en-US" b="1" dirty="0" err="1" smtClean="0"/>
            <a:t>vaučeri</a:t>
          </a:r>
          <a:r>
            <a:rPr lang="en-US" b="1" dirty="0" smtClean="0"/>
            <a:t> </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3">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3">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3">
        <dgm:presLayoutVars>
          <dgm:chMax val="0"/>
          <dgm:bulletEnabled val="1"/>
        </dgm:presLayoutVars>
      </dgm:prSet>
      <dgm:spPr/>
      <dgm:t>
        <a:bodyPr/>
        <a:lstStyle/>
        <a:p>
          <a:endParaRPr lang="en-GB"/>
        </a:p>
      </dgm:t>
    </dgm:pt>
  </dgm:ptLst>
  <dgm:cxnLst>
    <dgm:cxn modelId="{5B3DDE57-42B3-4EFA-BFF9-5F5B83795CFD}" type="presOf" srcId="{030EC87A-DC12-464A-AE95-B4374B3568BE}" destId="{42EF457D-B717-4DBB-9582-41DF572BFB2B}" srcOrd="0" destOrd="0" presId="urn:microsoft.com/office/officeart/2005/8/layout/vList2"/>
    <dgm:cxn modelId="{B3171892-1289-44FC-8361-F0D0BEDA99CC}" type="presOf" srcId="{266D9BDF-2DEC-426F-8A0E-021285981875}" destId="{CFAC7CBA-8BA8-4357-BE7C-E98EA3249200}"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D3B846A0-F824-43B8-90FA-99E285249AF7}" srcId="{266D9BDF-2DEC-426F-8A0E-021285981875}" destId="{F0DE8135-4841-43D0-BD5D-3546CC0EB844}" srcOrd="2" destOrd="0" parTransId="{9EC07DCF-6C5C-4F9C-BF98-542275FCB3C1}" sibTransId="{5F4AE829-7EE7-422F-8879-CAC6A4FD84A4}"/>
    <dgm:cxn modelId="{27DB6423-81AB-4437-878B-26BBC8370236}" srcId="{266D9BDF-2DEC-426F-8A0E-021285981875}" destId="{030EC87A-DC12-464A-AE95-B4374B3568BE}" srcOrd="1" destOrd="0" parTransId="{0465BF2A-FD8D-43BB-88E9-736B610ABB55}" sibTransId="{6D610F1D-8CB3-408B-927D-C5BABF547578}"/>
    <dgm:cxn modelId="{9547899D-642C-4675-BD55-9A84BC33E7CF}" type="presOf" srcId="{F0DE8135-4841-43D0-BD5D-3546CC0EB844}" destId="{AB163B66-AB3E-4678-B129-DAAC978AE83E}" srcOrd="0" destOrd="0" presId="urn:microsoft.com/office/officeart/2005/8/layout/vList2"/>
    <dgm:cxn modelId="{590E088A-8A93-406A-945C-456BC7FD1BAD}" type="presOf" srcId="{8A06EA0B-27E6-44F9-B898-C7A0E940F1AD}" destId="{46763452-99A3-4DF3-BF4B-B113615E0B9F}" srcOrd="0" destOrd="0" presId="urn:microsoft.com/office/officeart/2005/8/layout/vList2"/>
    <dgm:cxn modelId="{D2FF4933-3A44-473D-887D-07B8612E8586}" type="presParOf" srcId="{CFAC7CBA-8BA8-4357-BE7C-E98EA3249200}" destId="{46763452-99A3-4DF3-BF4B-B113615E0B9F}" srcOrd="0" destOrd="0" presId="urn:microsoft.com/office/officeart/2005/8/layout/vList2"/>
    <dgm:cxn modelId="{DDD11B95-C36B-4120-B87B-9A53172095C9}" type="presParOf" srcId="{CFAC7CBA-8BA8-4357-BE7C-E98EA3249200}" destId="{0D45B1F4-E032-4FC0-83AF-FA83C41ECBCF}" srcOrd="1" destOrd="0" presId="urn:microsoft.com/office/officeart/2005/8/layout/vList2"/>
    <dgm:cxn modelId="{901C6C6D-A5AD-4764-AF94-45F9EAE467A9}" type="presParOf" srcId="{CFAC7CBA-8BA8-4357-BE7C-E98EA3249200}" destId="{42EF457D-B717-4DBB-9582-41DF572BFB2B}" srcOrd="2" destOrd="0" presId="urn:microsoft.com/office/officeart/2005/8/layout/vList2"/>
    <dgm:cxn modelId="{B8320A8E-5C0D-4C0A-BA76-F2B162873D2B}" type="presParOf" srcId="{CFAC7CBA-8BA8-4357-BE7C-E98EA3249200}" destId="{9F8C0636-67D1-4AA0-8BB3-C681CF3C0977}" srcOrd="3" destOrd="0" presId="urn:microsoft.com/office/officeart/2005/8/layout/vList2"/>
    <dgm:cxn modelId="{0A395F4E-7B26-4E5B-84AC-4A00A5669660}" type="presParOf" srcId="{CFAC7CBA-8BA8-4357-BE7C-E98EA3249200}" destId="{AB163B66-AB3E-4678-B129-DAAC978AE83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ln w="57150">
          <a:solidFill>
            <a:srgbClr val="FF0000"/>
          </a:solidFill>
        </a:ln>
      </dgm:spPr>
      <dgm:t>
        <a:bodyPr/>
        <a:lstStyle/>
        <a:p>
          <a:pPr rtl="0"/>
          <a:r>
            <a:rPr lang="en-US" b="1" dirty="0" err="1" smtClean="0"/>
            <a:t>Popuno</a:t>
          </a:r>
          <a:r>
            <a:rPr lang="en-US" b="1" dirty="0" smtClean="0"/>
            <a:t> </a:t>
          </a:r>
          <a:r>
            <a:rPr lang="en-US" b="1" dirty="0" err="1" smtClean="0"/>
            <a:t>pokriven</a:t>
          </a:r>
          <a:r>
            <a:rPr lang="sr-Latn-CS" b="1" dirty="0" smtClean="0"/>
            <a:t>i</a:t>
          </a:r>
          <a:r>
            <a:rPr lang="en-US" b="1" dirty="0" smtClean="0"/>
            <a:t> </a:t>
          </a:r>
          <a:r>
            <a:rPr lang="en-US" b="1" dirty="0" err="1" smtClean="0"/>
            <a:t>vaučer</a:t>
          </a:r>
          <a:r>
            <a:rPr lang="sr-Latn-CS" b="1" dirty="0" smtClean="0"/>
            <a:t>i</a:t>
          </a:r>
          <a:r>
            <a:rPr lang="en-US" b="1" dirty="0" smtClean="0"/>
            <a:t> </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solidFill>
          <a:schemeClr val="tx2">
            <a:lumMod val="20000"/>
            <a:lumOff val="80000"/>
          </a:schemeClr>
        </a:solidFill>
      </dgm:spPr>
      <dgm:t>
        <a:bodyPr/>
        <a:lstStyle/>
        <a:p>
          <a:pPr rtl="0"/>
          <a:r>
            <a:rPr lang="en-US" b="1" dirty="0" err="1" smtClean="0"/>
            <a:t>Delimično</a:t>
          </a:r>
          <a:r>
            <a:rPr lang="en-US" b="1" dirty="0" smtClean="0"/>
            <a:t> </a:t>
          </a:r>
          <a:r>
            <a:rPr lang="en-US" b="1" dirty="0" err="1" smtClean="0"/>
            <a:t>pokriven</a:t>
          </a:r>
          <a:r>
            <a:rPr lang="sr-Latn-CS" b="1" dirty="0" smtClean="0"/>
            <a:t>i</a:t>
          </a:r>
          <a:r>
            <a:rPr lang="en-US" b="1" dirty="0" smtClean="0"/>
            <a:t> </a:t>
          </a:r>
          <a:r>
            <a:rPr lang="en-US" b="1" dirty="0" err="1" smtClean="0"/>
            <a:t>vaučer</a:t>
          </a:r>
          <a:r>
            <a:rPr lang="sr-Latn-CS" b="1" dirty="0" smtClean="0"/>
            <a:t>i</a:t>
          </a:r>
          <a:r>
            <a:rPr lang="en-US" b="1" dirty="0" smtClean="0"/>
            <a:t> </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a:solidFill>
          <a:schemeClr val="tx2">
            <a:lumMod val="20000"/>
            <a:lumOff val="80000"/>
          </a:schemeClr>
        </a:solidFill>
      </dgm:spPr>
      <dgm:t>
        <a:bodyPr/>
        <a:lstStyle/>
        <a:p>
          <a:pPr rtl="0"/>
          <a:r>
            <a:rPr lang="en-US" b="1" dirty="0" err="1" smtClean="0"/>
            <a:t>Nepokriveni</a:t>
          </a:r>
          <a:r>
            <a:rPr lang="en-US" b="1" dirty="0" smtClean="0"/>
            <a:t> </a:t>
          </a:r>
          <a:r>
            <a:rPr lang="en-US" b="1" dirty="0" err="1" smtClean="0"/>
            <a:t>vaučeri</a:t>
          </a:r>
          <a:r>
            <a:rPr lang="en-US" b="1" dirty="0" smtClean="0"/>
            <a:t> </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3">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3">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3">
        <dgm:presLayoutVars>
          <dgm:chMax val="0"/>
          <dgm:bulletEnabled val="1"/>
        </dgm:presLayoutVars>
      </dgm:prSet>
      <dgm:spPr/>
      <dgm:t>
        <a:bodyPr/>
        <a:lstStyle/>
        <a:p>
          <a:endParaRPr lang="en-GB"/>
        </a:p>
      </dgm:t>
    </dgm:pt>
  </dgm:ptLst>
  <dgm:cxnLst>
    <dgm:cxn modelId="{2FA1D634-5FD4-48E5-A948-AF84A5274D72}" type="presOf" srcId="{266D9BDF-2DEC-426F-8A0E-021285981875}" destId="{CFAC7CBA-8BA8-4357-BE7C-E98EA3249200}" srcOrd="0" destOrd="0" presId="urn:microsoft.com/office/officeart/2005/8/layout/vList2"/>
    <dgm:cxn modelId="{1B620A4F-25DC-4706-8BC5-A5CF66E6DADA}" type="presOf" srcId="{F0DE8135-4841-43D0-BD5D-3546CC0EB844}" destId="{AB163B66-AB3E-4678-B129-DAAC978AE83E}" srcOrd="0" destOrd="0" presId="urn:microsoft.com/office/officeart/2005/8/layout/vList2"/>
    <dgm:cxn modelId="{548E5515-E745-412E-9296-169B2A341B1C}" type="presOf" srcId="{030EC87A-DC12-464A-AE95-B4374B3568BE}" destId="{42EF457D-B717-4DBB-9582-41DF572BFB2B}"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F31D3128-3A12-4D66-9137-5A21AB2A0A79}" type="presOf" srcId="{8A06EA0B-27E6-44F9-B898-C7A0E940F1AD}" destId="{46763452-99A3-4DF3-BF4B-B113615E0B9F}" srcOrd="0" destOrd="0" presId="urn:microsoft.com/office/officeart/2005/8/layout/vList2"/>
    <dgm:cxn modelId="{D3B846A0-F824-43B8-90FA-99E285249AF7}" srcId="{266D9BDF-2DEC-426F-8A0E-021285981875}" destId="{F0DE8135-4841-43D0-BD5D-3546CC0EB844}" srcOrd="2" destOrd="0" parTransId="{9EC07DCF-6C5C-4F9C-BF98-542275FCB3C1}" sibTransId="{5F4AE829-7EE7-422F-8879-CAC6A4FD84A4}"/>
    <dgm:cxn modelId="{27DB6423-81AB-4437-878B-26BBC8370236}" srcId="{266D9BDF-2DEC-426F-8A0E-021285981875}" destId="{030EC87A-DC12-464A-AE95-B4374B3568BE}" srcOrd="1" destOrd="0" parTransId="{0465BF2A-FD8D-43BB-88E9-736B610ABB55}" sibTransId="{6D610F1D-8CB3-408B-927D-C5BABF547578}"/>
    <dgm:cxn modelId="{0E331716-6518-4D03-AE5F-F7E81D7B3F4B}" type="presParOf" srcId="{CFAC7CBA-8BA8-4357-BE7C-E98EA3249200}" destId="{46763452-99A3-4DF3-BF4B-B113615E0B9F}" srcOrd="0" destOrd="0" presId="urn:microsoft.com/office/officeart/2005/8/layout/vList2"/>
    <dgm:cxn modelId="{3A63206F-94E6-4E0E-B1BF-ADBADADB1AB3}" type="presParOf" srcId="{CFAC7CBA-8BA8-4357-BE7C-E98EA3249200}" destId="{0D45B1F4-E032-4FC0-83AF-FA83C41ECBCF}" srcOrd="1" destOrd="0" presId="urn:microsoft.com/office/officeart/2005/8/layout/vList2"/>
    <dgm:cxn modelId="{78243F23-91A5-4ABB-B0C5-73B33C0935C7}" type="presParOf" srcId="{CFAC7CBA-8BA8-4357-BE7C-E98EA3249200}" destId="{42EF457D-B717-4DBB-9582-41DF572BFB2B}" srcOrd="2" destOrd="0" presId="urn:microsoft.com/office/officeart/2005/8/layout/vList2"/>
    <dgm:cxn modelId="{07AC31AF-C726-4ADD-B268-3DCBA92E4113}" type="presParOf" srcId="{CFAC7CBA-8BA8-4357-BE7C-E98EA3249200}" destId="{9F8C0636-67D1-4AA0-8BB3-C681CF3C0977}" srcOrd="3" destOrd="0" presId="urn:microsoft.com/office/officeart/2005/8/layout/vList2"/>
    <dgm:cxn modelId="{E8699CC5-DAA2-4844-9476-48144DE98BF9}" type="presParOf" srcId="{CFAC7CBA-8BA8-4357-BE7C-E98EA3249200}" destId="{AB163B66-AB3E-4678-B129-DAAC978AE83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solidFill>
          <a:schemeClr val="tx2">
            <a:lumMod val="20000"/>
            <a:lumOff val="80000"/>
          </a:schemeClr>
        </a:solidFill>
      </dgm:spPr>
      <dgm:t>
        <a:bodyPr/>
        <a:lstStyle/>
        <a:p>
          <a:pPr rtl="0"/>
          <a:r>
            <a:rPr lang="en-US" b="1" dirty="0" err="1" smtClean="0"/>
            <a:t>Popuno</a:t>
          </a:r>
          <a:r>
            <a:rPr lang="en-US" b="1" dirty="0" smtClean="0"/>
            <a:t> </a:t>
          </a:r>
          <a:r>
            <a:rPr lang="en-US" b="1" dirty="0" err="1" smtClean="0"/>
            <a:t>pokriven</a:t>
          </a:r>
          <a:r>
            <a:rPr lang="sr-Latn-CS" b="1" dirty="0" smtClean="0"/>
            <a:t>i</a:t>
          </a:r>
          <a:r>
            <a:rPr lang="en-US" b="1" dirty="0" smtClean="0"/>
            <a:t> </a:t>
          </a:r>
          <a:r>
            <a:rPr lang="en-US" b="1" dirty="0" err="1" smtClean="0"/>
            <a:t>vaučer</a:t>
          </a:r>
          <a:r>
            <a:rPr lang="sr-Latn-CS" b="1" dirty="0" smtClean="0"/>
            <a:t>i</a:t>
          </a:r>
          <a:r>
            <a:rPr lang="en-US" b="1" dirty="0" smtClean="0"/>
            <a:t> </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ln w="57150">
          <a:solidFill>
            <a:srgbClr val="FF0000"/>
          </a:solidFill>
        </a:ln>
      </dgm:spPr>
      <dgm:t>
        <a:bodyPr/>
        <a:lstStyle/>
        <a:p>
          <a:pPr rtl="0"/>
          <a:r>
            <a:rPr lang="en-US" b="1" dirty="0" err="1" smtClean="0"/>
            <a:t>Delimično</a:t>
          </a:r>
          <a:r>
            <a:rPr lang="en-US" b="1" dirty="0" smtClean="0"/>
            <a:t> </a:t>
          </a:r>
          <a:r>
            <a:rPr lang="en-US" b="1" dirty="0" err="1" smtClean="0"/>
            <a:t>pokriven</a:t>
          </a:r>
          <a:r>
            <a:rPr lang="sr-Latn-CS" b="1" dirty="0" smtClean="0"/>
            <a:t>i</a:t>
          </a:r>
          <a:r>
            <a:rPr lang="en-US" b="1" dirty="0" smtClean="0"/>
            <a:t> </a:t>
          </a:r>
          <a:r>
            <a:rPr lang="en-US" b="1" dirty="0" err="1" smtClean="0"/>
            <a:t>vaučer</a:t>
          </a:r>
          <a:r>
            <a:rPr lang="sr-Latn-CS" b="1" dirty="0" smtClean="0"/>
            <a:t>i</a:t>
          </a:r>
          <a:r>
            <a:rPr lang="en-US" b="1" dirty="0" smtClean="0"/>
            <a:t> </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a:solidFill>
          <a:schemeClr val="tx2">
            <a:lumMod val="20000"/>
            <a:lumOff val="80000"/>
          </a:schemeClr>
        </a:solidFill>
      </dgm:spPr>
      <dgm:t>
        <a:bodyPr/>
        <a:lstStyle/>
        <a:p>
          <a:pPr rtl="0"/>
          <a:r>
            <a:rPr lang="en-US" b="1" dirty="0" err="1" smtClean="0"/>
            <a:t>Nepokriveni</a:t>
          </a:r>
          <a:r>
            <a:rPr lang="en-US" b="1" dirty="0" smtClean="0"/>
            <a:t> </a:t>
          </a:r>
          <a:r>
            <a:rPr lang="en-US" b="1" dirty="0" err="1" smtClean="0"/>
            <a:t>vaučeri</a:t>
          </a:r>
          <a:r>
            <a:rPr lang="en-US" b="1" dirty="0" smtClean="0"/>
            <a:t> </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3">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3">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3" custScaleY="103322" custLinFactNeighborY="2">
        <dgm:presLayoutVars>
          <dgm:chMax val="0"/>
          <dgm:bulletEnabled val="1"/>
        </dgm:presLayoutVars>
      </dgm:prSet>
      <dgm:spPr/>
      <dgm:t>
        <a:bodyPr/>
        <a:lstStyle/>
        <a:p>
          <a:endParaRPr lang="en-GB"/>
        </a:p>
      </dgm:t>
    </dgm:pt>
  </dgm:ptLst>
  <dgm:cxnLst>
    <dgm:cxn modelId="{94573409-70D1-4A6D-BAEE-96B5BA2CC09A}" type="presOf" srcId="{8A06EA0B-27E6-44F9-B898-C7A0E940F1AD}" destId="{46763452-99A3-4DF3-BF4B-B113615E0B9F}" srcOrd="0" destOrd="0" presId="urn:microsoft.com/office/officeart/2005/8/layout/vList2"/>
    <dgm:cxn modelId="{161EB76F-532D-4311-9F17-DF148722B068}" type="presOf" srcId="{F0DE8135-4841-43D0-BD5D-3546CC0EB844}" destId="{AB163B66-AB3E-4678-B129-DAAC978AE83E}" srcOrd="0" destOrd="0" presId="urn:microsoft.com/office/officeart/2005/8/layout/vList2"/>
    <dgm:cxn modelId="{27DB6423-81AB-4437-878B-26BBC8370236}" srcId="{266D9BDF-2DEC-426F-8A0E-021285981875}" destId="{030EC87A-DC12-464A-AE95-B4374B3568BE}" srcOrd="1" destOrd="0" parTransId="{0465BF2A-FD8D-43BB-88E9-736B610ABB55}" sibTransId="{6D610F1D-8CB3-408B-927D-C5BABF547578}"/>
    <dgm:cxn modelId="{C8ACA26A-70E8-4F60-8E0D-06F804B6E421}" type="presOf" srcId="{266D9BDF-2DEC-426F-8A0E-021285981875}" destId="{CFAC7CBA-8BA8-4357-BE7C-E98EA3249200}" srcOrd="0" destOrd="0" presId="urn:microsoft.com/office/officeart/2005/8/layout/vList2"/>
    <dgm:cxn modelId="{B4432948-CB80-428A-B839-124CD7664E95}" type="presOf" srcId="{030EC87A-DC12-464A-AE95-B4374B3568BE}" destId="{42EF457D-B717-4DBB-9582-41DF572BFB2B}" srcOrd="0" destOrd="0" presId="urn:microsoft.com/office/officeart/2005/8/layout/vList2"/>
    <dgm:cxn modelId="{D3B846A0-F824-43B8-90FA-99E285249AF7}" srcId="{266D9BDF-2DEC-426F-8A0E-021285981875}" destId="{F0DE8135-4841-43D0-BD5D-3546CC0EB844}" srcOrd="2" destOrd="0" parTransId="{9EC07DCF-6C5C-4F9C-BF98-542275FCB3C1}" sibTransId="{5F4AE829-7EE7-422F-8879-CAC6A4FD84A4}"/>
    <dgm:cxn modelId="{CD459A22-E312-45B7-AA40-9A2C65EB4266}" srcId="{266D9BDF-2DEC-426F-8A0E-021285981875}" destId="{8A06EA0B-27E6-44F9-B898-C7A0E940F1AD}" srcOrd="0" destOrd="0" parTransId="{70D99EF4-FA6A-47CD-AFD9-B34785637EC3}" sibTransId="{88866D6B-78CD-41BF-B597-FA96A7F88146}"/>
    <dgm:cxn modelId="{81359DE5-1641-47B6-BF63-E8DB08D6F5F6}" type="presParOf" srcId="{CFAC7CBA-8BA8-4357-BE7C-E98EA3249200}" destId="{46763452-99A3-4DF3-BF4B-B113615E0B9F}" srcOrd="0" destOrd="0" presId="urn:microsoft.com/office/officeart/2005/8/layout/vList2"/>
    <dgm:cxn modelId="{D1F4D285-6E87-4A44-9214-E4444F83607D}" type="presParOf" srcId="{CFAC7CBA-8BA8-4357-BE7C-E98EA3249200}" destId="{0D45B1F4-E032-4FC0-83AF-FA83C41ECBCF}" srcOrd="1" destOrd="0" presId="urn:microsoft.com/office/officeart/2005/8/layout/vList2"/>
    <dgm:cxn modelId="{12D93CFA-A8D1-41D5-A37F-8EE808A9C519}" type="presParOf" srcId="{CFAC7CBA-8BA8-4357-BE7C-E98EA3249200}" destId="{42EF457D-B717-4DBB-9582-41DF572BFB2B}" srcOrd="2" destOrd="0" presId="urn:microsoft.com/office/officeart/2005/8/layout/vList2"/>
    <dgm:cxn modelId="{2E8E8FD7-CE13-43E3-A5FA-9ACBFDF9EDA9}" type="presParOf" srcId="{CFAC7CBA-8BA8-4357-BE7C-E98EA3249200}" destId="{9F8C0636-67D1-4AA0-8BB3-C681CF3C0977}" srcOrd="3" destOrd="0" presId="urn:microsoft.com/office/officeart/2005/8/layout/vList2"/>
    <dgm:cxn modelId="{B85A658C-0552-4A35-BF8F-ACB7403A9150}" type="presParOf" srcId="{CFAC7CBA-8BA8-4357-BE7C-E98EA3249200}" destId="{AB163B66-AB3E-4678-B129-DAAC978AE83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solidFill>
          <a:schemeClr val="tx2">
            <a:lumMod val="20000"/>
            <a:lumOff val="80000"/>
          </a:schemeClr>
        </a:solidFill>
      </dgm:spPr>
      <dgm:t>
        <a:bodyPr/>
        <a:lstStyle/>
        <a:p>
          <a:pPr rtl="0"/>
          <a:r>
            <a:rPr lang="en-US" b="1" dirty="0" err="1" smtClean="0"/>
            <a:t>Popuno</a:t>
          </a:r>
          <a:r>
            <a:rPr lang="en-US" b="1" dirty="0" smtClean="0"/>
            <a:t> </a:t>
          </a:r>
          <a:r>
            <a:rPr lang="en-US" b="1" dirty="0" err="1" smtClean="0"/>
            <a:t>pokriven</a:t>
          </a:r>
          <a:r>
            <a:rPr lang="sr-Latn-CS" b="1" dirty="0" smtClean="0"/>
            <a:t>i</a:t>
          </a:r>
          <a:r>
            <a:rPr lang="en-US" b="1" dirty="0" smtClean="0"/>
            <a:t> </a:t>
          </a:r>
          <a:r>
            <a:rPr lang="en-US" b="1" dirty="0" err="1" smtClean="0"/>
            <a:t>vaučer</a:t>
          </a:r>
          <a:r>
            <a:rPr lang="sr-Latn-CS" b="1" dirty="0" smtClean="0"/>
            <a:t>i</a:t>
          </a:r>
          <a:r>
            <a:rPr lang="en-US" b="1" dirty="0" smtClean="0"/>
            <a:t> </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solidFill>
          <a:schemeClr val="tx2">
            <a:lumMod val="20000"/>
            <a:lumOff val="80000"/>
          </a:schemeClr>
        </a:solidFill>
      </dgm:spPr>
      <dgm:t>
        <a:bodyPr/>
        <a:lstStyle/>
        <a:p>
          <a:pPr rtl="0"/>
          <a:r>
            <a:rPr lang="en-US" b="1" dirty="0" err="1" smtClean="0"/>
            <a:t>Delimično</a:t>
          </a:r>
          <a:r>
            <a:rPr lang="en-US" b="1" dirty="0" smtClean="0"/>
            <a:t> </a:t>
          </a:r>
          <a:r>
            <a:rPr lang="en-US" b="1" dirty="0" err="1" smtClean="0"/>
            <a:t>pokriven</a:t>
          </a:r>
          <a:r>
            <a:rPr lang="sr-Latn-CS" b="1" dirty="0" smtClean="0"/>
            <a:t>i</a:t>
          </a:r>
          <a:r>
            <a:rPr lang="en-US" b="1" dirty="0" smtClean="0"/>
            <a:t> </a:t>
          </a:r>
          <a:r>
            <a:rPr lang="en-US" b="1" dirty="0" err="1" smtClean="0"/>
            <a:t>vaučer</a:t>
          </a:r>
          <a:r>
            <a:rPr lang="sr-Latn-CS" b="1" dirty="0" smtClean="0"/>
            <a:t>i</a:t>
          </a:r>
          <a:r>
            <a:rPr lang="en-US" b="1" dirty="0" smtClean="0"/>
            <a:t> </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a:ln w="57150">
          <a:solidFill>
            <a:srgbClr val="FF0000"/>
          </a:solidFill>
        </a:ln>
      </dgm:spPr>
      <dgm:t>
        <a:bodyPr/>
        <a:lstStyle/>
        <a:p>
          <a:pPr rtl="0"/>
          <a:r>
            <a:rPr lang="en-US" b="1" smtClean="0"/>
            <a:t>Nepokriveni vaučeri </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3">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3">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3">
        <dgm:presLayoutVars>
          <dgm:chMax val="0"/>
          <dgm:bulletEnabled val="1"/>
        </dgm:presLayoutVars>
      </dgm:prSet>
      <dgm:spPr/>
      <dgm:t>
        <a:bodyPr/>
        <a:lstStyle/>
        <a:p>
          <a:endParaRPr lang="en-GB"/>
        </a:p>
      </dgm:t>
    </dgm:pt>
  </dgm:ptLst>
  <dgm:cxnLst>
    <dgm:cxn modelId="{F9BE865F-3503-4BEF-B3C3-440885BBAE4C}" type="presOf" srcId="{F0DE8135-4841-43D0-BD5D-3546CC0EB844}" destId="{AB163B66-AB3E-4678-B129-DAAC978AE83E}" srcOrd="0" destOrd="0" presId="urn:microsoft.com/office/officeart/2005/8/layout/vList2"/>
    <dgm:cxn modelId="{27DB6423-81AB-4437-878B-26BBC8370236}" srcId="{266D9BDF-2DEC-426F-8A0E-021285981875}" destId="{030EC87A-DC12-464A-AE95-B4374B3568BE}" srcOrd="1" destOrd="0" parTransId="{0465BF2A-FD8D-43BB-88E9-736B610ABB55}" sibTransId="{6D610F1D-8CB3-408B-927D-C5BABF547578}"/>
    <dgm:cxn modelId="{ADFF07BB-31E2-4977-8DD2-0BC13877127A}" type="presOf" srcId="{030EC87A-DC12-464A-AE95-B4374B3568BE}" destId="{42EF457D-B717-4DBB-9582-41DF572BFB2B}" srcOrd="0" destOrd="0" presId="urn:microsoft.com/office/officeart/2005/8/layout/vList2"/>
    <dgm:cxn modelId="{BB6E4A69-8759-416A-84D3-EB900A485F28}" type="presOf" srcId="{266D9BDF-2DEC-426F-8A0E-021285981875}" destId="{CFAC7CBA-8BA8-4357-BE7C-E98EA3249200}" srcOrd="0" destOrd="0" presId="urn:microsoft.com/office/officeart/2005/8/layout/vList2"/>
    <dgm:cxn modelId="{D3B846A0-F824-43B8-90FA-99E285249AF7}" srcId="{266D9BDF-2DEC-426F-8A0E-021285981875}" destId="{F0DE8135-4841-43D0-BD5D-3546CC0EB844}" srcOrd="2" destOrd="0" parTransId="{9EC07DCF-6C5C-4F9C-BF98-542275FCB3C1}" sibTransId="{5F4AE829-7EE7-422F-8879-CAC6A4FD84A4}"/>
    <dgm:cxn modelId="{3C099EB8-9100-42C1-ADC5-AD28E2C74A0E}" type="presOf" srcId="{8A06EA0B-27E6-44F9-B898-C7A0E940F1AD}" destId="{46763452-99A3-4DF3-BF4B-B113615E0B9F}"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08FB0D5A-4721-4B2D-A89F-B43A83ADB1E3}" type="presParOf" srcId="{CFAC7CBA-8BA8-4357-BE7C-E98EA3249200}" destId="{46763452-99A3-4DF3-BF4B-B113615E0B9F}" srcOrd="0" destOrd="0" presId="urn:microsoft.com/office/officeart/2005/8/layout/vList2"/>
    <dgm:cxn modelId="{A56D36DF-5909-4E36-80E2-86121DEE5315}" type="presParOf" srcId="{CFAC7CBA-8BA8-4357-BE7C-E98EA3249200}" destId="{0D45B1F4-E032-4FC0-83AF-FA83C41ECBCF}" srcOrd="1" destOrd="0" presId="urn:microsoft.com/office/officeart/2005/8/layout/vList2"/>
    <dgm:cxn modelId="{32F217B7-1A29-4641-84A7-3FF750372EC7}" type="presParOf" srcId="{CFAC7CBA-8BA8-4357-BE7C-E98EA3249200}" destId="{42EF457D-B717-4DBB-9582-41DF572BFB2B}" srcOrd="2" destOrd="0" presId="urn:microsoft.com/office/officeart/2005/8/layout/vList2"/>
    <dgm:cxn modelId="{F14D7BD5-EB84-4803-8846-48C3A5B21022}" type="presParOf" srcId="{CFAC7CBA-8BA8-4357-BE7C-E98EA3249200}" destId="{9F8C0636-67D1-4AA0-8BB3-C681CF3C0977}" srcOrd="3" destOrd="0" presId="urn:microsoft.com/office/officeart/2005/8/layout/vList2"/>
    <dgm:cxn modelId="{AD5F9CD8-E14A-4636-B2D5-C31054B85269}" type="presParOf" srcId="{CFAC7CBA-8BA8-4357-BE7C-E98EA3249200}" destId="{AB163B66-AB3E-4678-B129-DAAC978AE83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073DD4-81FB-4CBD-B1B1-9DD9F326EC9D}" type="datetimeFigureOut">
              <a:rPr lang="en-US" smtClean="0"/>
              <a:pPr/>
              <a:t>12/9/2024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CB3A5-7BD0-4D37-A534-11C4BB403946}" type="slidenum">
              <a:rPr lang="en-US" smtClean="0"/>
              <a:pPr/>
              <a:t>‹#›</a:t>
            </a:fld>
            <a:endParaRPr lang="en-US"/>
          </a:p>
        </p:txBody>
      </p:sp>
    </p:spTree>
    <p:extLst>
      <p:ext uri="{BB962C8B-B14F-4D97-AF65-F5344CB8AC3E}">
        <p14:creationId xmlns:p14="http://schemas.microsoft.com/office/powerpoint/2010/main" val="2056375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D7CB3A5-7BD0-4D37-A534-11C4BB403946}" type="slidenum">
              <a:rPr lang="en-US" smtClean="0"/>
              <a:pPr/>
              <a:t>1</a:t>
            </a:fld>
            <a:endParaRPr lang="en-US"/>
          </a:p>
        </p:txBody>
      </p:sp>
    </p:spTree>
    <p:extLst>
      <p:ext uri="{BB962C8B-B14F-4D97-AF65-F5344CB8AC3E}">
        <p14:creationId xmlns:p14="http://schemas.microsoft.com/office/powerpoint/2010/main" val="3277758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CS" sz="1200" kern="1200" dirty="0" smtClean="0">
                <a:solidFill>
                  <a:schemeClr val="tx1"/>
                </a:solidFill>
                <a:latin typeface="+mn-lt"/>
                <a:ea typeface="+mn-ea"/>
                <a:cs typeface="+mn-cs"/>
              </a:rPr>
              <a:t>Zahvaljujući primeni savremene informacione tehnologije danas se sve više, pored klasične pisane dokumentacije, u poslovanju TA koriste elektronski izvori informacija.  (Sabre Vision)</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D7CB3A5-7BD0-4D37-A534-11C4BB403946}" type="slidenum">
              <a:rPr lang="en-US" smtClean="0"/>
              <a:pPr/>
              <a:t>15</a:t>
            </a:fld>
            <a:endParaRPr lang="en-US"/>
          </a:p>
        </p:txBody>
      </p:sp>
    </p:spTree>
    <p:extLst>
      <p:ext uri="{BB962C8B-B14F-4D97-AF65-F5344CB8AC3E}">
        <p14:creationId xmlns:p14="http://schemas.microsoft.com/office/powerpoint/2010/main" val="2456641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GB" dirty="0"/>
          </a:p>
        </p:txBody>
      </p:sp>
      <p:sp>
        <p:nvSpPr>
          <p:cNvPr id="4" name="Slide Number Placeholder 3"/>
          <p:cNvSpPr>
            <a:spLocks noGrp="1"/>
          </p:cNvSpPr>
          <p:nvPr>
            <p:ph type="sldNum" sz="quarter" idx="10"/>
          </p:nvPr>
        </p:nvSpPr>
        <p:spPr/>
        <p:txBody>
          <a:bodyPr/>
          <a:lstStyle/>
          <a:p>
            <a:fld id="{550CFB6F-C213-4A4C-9F47-7450611DE82D}" type="slidenum">
              <a:rPr lang="en-GB" smtClean="0"/>
              <a:pPr/>
              <a:t>16</a:t>
            </a:fld>
            <a:endParaRPr lang="en-GB"/>
          </a:p>
        </p:txBody>
      </p:sp>
    </p:spTree>
    <p:extLst>
      <p:ext uri="{BB962C8B-B14F-4D97-AF65-F5344CB8AC3E}">
        <p14:creationId xmlns:p14="http://schemas.microsoft.com/office/powerpoint/2010/main" val="4057691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r-Latn-CS" b="1" dirty="0" smtClean="0"/>
              <a:t>Buking lista</a:t>
            </a:r>
            <a:r>
              <a:rPr lang="sr-Latn-CS" b="1" baseline="0" dirty="0" smtClean="0"/>
              <a:t> </a:t>
            </a:r>
            <a:r>
              <a:rPr lang="sr-Latn-CS" baseline="0" dirty="0" smtClean="0"/>
              <a:t>je obrazac u kome se evidentiraju svi prijavljeni učesnici turističkog aranžmana</a:t>
            </a:r>
          </a:p>
          <a:p>
            <a:r>
              <a:rPr lang="sr-Latn-CS" baseline="0" dirty="0" smtClean="0"/>
              <a:t>Pored imena i prezimena unose se i drugi korisni podaci – broj telefona, posebne želje u pogledu smeštaja</a:t>
            </a:r>
          </a:p>
          <a:p>
            <a:r>
              <a:rPr lang="sr-Latn-CS" baseline="0" dirty="0" smtClean="0"/>
              <a:t>Po završenoj prodaji tur. aranž. Buking lista se zaključuje i na osnovu nje se formira konačan spisak učesnika koji se uručuje izvođaču aranžmana (vodiču).</a:t>
            </a:r>
          </a:p>
          <a:p>
            <a:r>
              <a:rPr lang="sr-Latn-CS" b="1" baseline="0" dirty="0" smtClean="0"/>
              <a:t>Ruming lista </a:t>
            </a:r>
            <a:r>
              <a:rPr lang="sr-Latn-CS" baseline="0" dirty="0" smtClean="0"/>
              <a:t>– je namenjena hotelijeru i odnosi se na raspored smeštaja učesnika aranžmana u nekom hotelu.</a:t>
            </a:r>
          </a:p>
          <a:p>
            <a:r>
              <a:rPr lang="sr-Latn-CS" baseline="0" dirty="0" smtClean="0"/>
              <a:t>Kod razmeštaja po sobama posebno se vodi računa kako o posebno uplaćenim dodacima za sobe (jednokrevetna, pogled na more) tako i o posebnim željama pojedinih učesnika koje su izrazili prilikom kupovine aranžmana (spratnost, krevetac za bebu, sobe jedna uz drugu...)</a:t>
            </a:r>
          </a:p>
          <a:p>
            <a:r>
              <a:rPr lang="sr-Latn-CS" b="1" baseline="0" dirty="0" smtClean="0"/>
              <a:t>Flajt lista </a:t>
            </a:r>
            <a:r>
              <a:rPr lang="sr-Latn-CS" baseline="0" dirty="0" smtClean="0"/>
              <a:t>– agencija je obavezna da u određenom roku pred obavljanje leta dostavi prevoziocu konačan spisak putnika</a:t>
            </a:r>
            <a:endParaRPr lang="en-US" dirty="0"/>
          </a:p>
        </p:txBody>
      </p:sp>
      <p:sp>
        <p:nvSpPr>
          <p:cNvPr id="4" name="Slide Number Placeholder 3"/>
          <p:cNvSpPr>
            <a:spLocks noGrp="1"/>
          </p:cNvSpPr>
          <p:nvPr>
            <p:ph type="sldNum" sz="quarter" idx="10"/>
          </p:nvPr>
        </p:nvSpPr>
        <p:spPr/>
        <p:txBody>
          <a:bodyPr/>
          <a:lstStyle/>
          <a:p>
            <a:fld id="{AD7CB3A5-7BD0-4D37-A534-11C4BB403946}" type="slidenum">
              <a:rPr lang="en-US" smtClean="0"/>
              <a:pPr/>
              <a:t>18</a:t>
            </a:fld>
            <a:endParaRPr lang="en-US"/>
          </a:p>
        </p:txBody>
      </p:sp>
    </p:spTree>
    <p:extLst>
      <p:ext uri="{BB962C8B-B14F-4D97-AF65-F5344CB8AC3E}">
        <p14:creationId xmlns:p14="http://schemas.microsoft.com/office/powerpoint/2010/main" val="1896770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err="1" smtClean="0">
                <a:solidFill>
                  <a:schemeClr val="tx1"/>
                </a:solidFill>
                <a:latin typeface="+mn-lt"/>
                <a:ea typeface="+mn-ea"/>
                <a:cs typeface="+mn-cs"/>
              </a:rPr>
              <a:t>Cene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su</a:t>
            </a:r>
            <a:r>
              <a:rPr lang="en-US" sz="1200" kern="1200" dirty="0" smtClean="0">
                <a:solidFill>
                  <a:schemeClr val="tx1"/>
                </a:solidFill>
                <a:latin typeface="+mn-lt"/>
                <a:ea typeface="+mn-ea"/>
                <a:cs typeface="+mn-cs"/>
              </a:rPr>
              <a:t> element </a:t>
            </a:r>
            <a:r>
              <a:rPr lang="en-US" sz="1200" kern="1200" dirty="0" err="1" smtClean="0">
                <a:solidFill>
                  <a:schemeClr val="tx1"/>
                </a:solidFill>
                <a:latin typeface="+mn-lt"/>
                <a:ea typeface="+mn-ea"/>
                <a:cs typeface="+mn-cs"/>
              </a:rPr>
              <a:t>ugovora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između</a:t>
            </a:r>
            <a:r>
              <a:rPr lang="en-US" sz="1200" kern="1200" dirty="0" smtClean="0">
                <a:solidFill>
                  <a:schemeClr val="tx1"/>
                </a:solidFill>
                <a:latin typeface="+mn-lt"/>
                <a:ea typeface="+mn-ea"/>
                <a:cs typeface="+mn-cs"/>
              </a:rPr>
              <a:t> TA </a:t>
            </a:r>
            <a:r>
              <a:rPr lang="en-US" sz="1200" kern="1200" dirty="0" err="1" smtClean="0">
                <a:solidFill>
                  <a:schemeClr val="tx1"/>
                </a:solidFill>
                <a:latin typeface="+mn-lt"/>
                <a:ea typeface="+mn-ea"/>
                <a:cs typeface="+mn-cs"/>
              </a:rPr>
              <a:t>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pružaoca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usluga</a:t>
            </a:r>
            <a:r>
              <a:rPr lang="en-US" sz="1200" kern="1200" dirty="0" smtClean="0">
                <a:solidFill>
                  <a:schemeClr val="tx1"/>
                </a:solidFill>
                <a:latin typeface="+mn-lt"/>
                <a:ea typeface="+mn-ea"/>
                <a:cs typeface="+mn-cs"/>
              </a:rPr>
              <a:t>, a u </a:t>
            </a:r>
            <a:r>
              <a:rPr lang="en-US" sz="1200" kern="1200" dirty="0" err="1" smtClean="0">
                <a:solidFill>
                  <a:schemeClr val="tx1"/>
                </a:solidFill>
                <a:latin typeface="+mn-lt"/>
                <a:ea typeface="+mn-ea"/>
                <a:cs typeface="+mn-cs"/>
              </a:rPr>
              <a:t>odnosu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korisnika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usluge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obično</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važi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pravilo</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poverljivosti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tako</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da</a:t>
            </a:r>
            <a:r>
              <a:rPr lang="en-US" sz="1200" kern="1200" dirty="0" smtClean="0">
                <a:solidFill>
                  <a:schemeClr val="tx1"/>
                </a:solidFill>
                <a:latin typeface="+mn-lt"/>
                <a:ea typeface="+mn-ea"/>
                <a:cs typeface="+mn-cs"/>
              </a:rPr>
              <a:t> se u </a:t>
            </a:r>
            <a:r>
              <a:rPr lang="en-US" sz="1200" kern="1200" dirty="0" err="1" smtClean="0">
                <a:solidFill>
                  <a:schemeClr val="tx1"/>
                </a:solidFill>
                <a:latin typeface="+mn-lt"/>
                <a:ea typeface="+mn-ea"/>
                <a:cs typeface="+mn-cs"/>
              </a:rPr>
              <a:t>praksi</a:t>
            </a:r>
            <a:r>
              <a:rPr lang="en-US" sz="1200" kern="1200" dirty="0" smtClean="0">
                <a:solidFill>
                  <a:schemeClr val="tx1"/>
                </a:solidFill>
                <a:latin typeface="+mn-lt"/>
                <a:ea typeface="+mn-ea"/>
                <a:cs typeface="+mn-cs"/>
              </a:rPr>
              <a:t> one ne </a:t>
            </a:r>
            <a:r>
              <a:rPr lang="en-US" sz="1200" kern="1200" dirty="0" err="1" smtClean="0">
                <a:solidFill>
                  <a:schemeClr val="tx1"/>
                </a:solidFill>
                <a:latin typeface="+mn-lt"/>
                <a:ea typeface="+mn-ea"/>
                <a:cs typeface="+mn-cs"/>
              </a:rPr>
              <a:t>navode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vučeru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Ukoliko</a:t>
            </a:r>
            <a:r>
              <a:rPr lang="en-US" sz="1200" kern="1200" dirty="0" smtClean="0">
                <a:solidFill>
                  <a:schemeClr val="tx1"/>
                </a:solidFill>
                <a:latin typeface="+mn-lt"/>
                <a:ea typeface="+mn-ea"/>
                <a:cs typeface="+mn-cs"/>
              </a:rPr>
              <a:t> je </a:t>
            </a:r>
            <a:r>
              <a:rPr lang="en-US" sz="1200" kern="1200" dirty="0" err="1" smtClean="0">
                <a:solidFill>
                  <a:schemeClr val="tx1"/>
                </a:solidFill>
                <a:latin typeface="+mn-lt"/>
                <a:ea typeface="+mn-ea"/>
                <a:cs typeface="+mn-cs"/>
              </a:rPr>
              <a:t>potrebno</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cene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će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biti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navedene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primercima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vaučera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koji</a:t>
            </a:r>
            <a:r>
              <a:rPr lang="en-US" sz="1200" kern="1200" dirty="0" smtClean="0">
                <a:solidFill>
                  <a:schemeClr val="tx1"/>
                </a:solidFill>
                <a:latin typeface="+mn-lt"/>
                <a:ea typeface="+mn-ea"/>
                <a:cs typeface="+mn-cs"/>
              </a:rPr>
              <a:t> ne </a:t>
            </a:r>
            <a:r>
              <a:rPr lang="en-US" sz="1200" kern="1200" dirty="0" err="1" smtClean="0">
                <a:solidFill>
                  <a:schemeClr val="tx1"/>
                </a:solidFill>
                <a:latin typeface="+mn-lt"/>
                <a:ea typeface="+mn-ea"/>
                <a:cs typeface="+mn-cs"/>
              </a:rPr>
              <a:t>idu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krajnjem</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korisniku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usluga</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AD7CB3A5-7BD0-4D37-A534-11C4BB403946}" type="slidenum">
              <a:rPr lang="en-US" smtClean="0"/>
              <a:pPr/>
              <a:t>22</a:t>
            </a:fld>
            <a:endParaRPr lang="en-US"/>
          </a:p>
        </p:txBody>
      </p:sp>
    </p:spTree>
    <p:extLst>
      <p:ext uri="{BB962C8B-B14F-4D97-AF65-F5344CB8AC3E}">
        <p14:creationId xmlns:p14="http://schemas.microsoft.com/office/powerpoint/2010/main" val="1027528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GB" dirty="0"/>
          </a:p>
        </p:txBody>
      </p:sp>
      <p:sp>
        <p:nvSpPr>
          <p:cNvPr id="4" name="Slide Number Placeholder 3"/>
          <p:cNvSpPr>
            <a:spLocks noGrp="1"/>
          </p:cNvSpPr>
          <p:nvPr>
            <p:ph type="sldNum" sz="quarter" idx="10"/>
          </p:nvPr>
        </p:nvSpPr>
        <p:spPr/>
        <p:txBody>
          <a:bodyPr/>
          <a:lstStyle/>
          <a:p>
            <a:fld id="{550CFB6F-C213-4A4C-9F47-7450611DE82D}" type="slidenum">
              <a:rPr lang="en-GB" smtClean="0"/>
              <a:pPr/>
              <a:t>25</a:t>
            </a:fld>
            <a:endParaRPr lang="en-GB"/>
          </a:p>
        </p:txBody>
      </p:sp>
    </p:spTree>
    <p:extLst>
      <p:ext uri="{BB962C8B-B14F-4D97-AF65-F5344CB8AC3E}">
        <p14:creationId xmlns:p14="http://schemas.microsoft.com/office/powerpoint/2010/main" val="4137668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CS" sz="1200" kern="1200" dirty="0" smtClean="0">
                <a:solidFill>
                  <a:schemeClr val="tx1"/>
                </a:solidFill>
                <a:latin typeface="+mn-lt"/>
                <a:ea typeface="+mn-ea"/>
                <a:cs typeface="+mn-cs"/>
              </a:rPr>
              <a:t>Sve do polovine 20-og veka, železnički saobraćaj je predstavljao najmasovniji vid prevoza a prodaja karata vrlo značajan izvor prihoda za TA. Druga polovina 20-og veka karakteristična je po ekspanziji avio saobraćaja.</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D7CB3A5-7BD0-4D37-A534-11C4BB403946}" type="slidenum">
              <a:rPr lang="en-US" smtClean="0"/>
              <a:pPr/>
              <a:t>33</a:t>
            </a:fld>
            <a:endParaRPr lang="en-US"/>
          </a:p>
        </p:txBody>
      </p:sp>
    </p:spTree>
    <p:extLst>
      <p:ext uri="{BB962C8B-B14F-4D97-AF65-F5344CB8AC3E}">
        <p14:creationId xmlns:p14="http://schemas.microsoft.com/office/powerpoint/2010/main" val="2034589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CS" sz="1200" b="1" kern="1200" dirty="0" smtClean="0">
                <a:solidFill>
                  <a:schemeClr val="tx1"/>
                </a:solidFill>
                <a:latin typeface="+mn-lt"/>
                <a:ea typeface="+mn-ea"/>
                <a:cs typeface="+mn-cs"/>
              </a:rPr>
              <a:t>Stand buy </a:t>
            </a:r>
            <a:r>
              <a:rPr lang="sr-Latn-CS" sz="1200" kern="1200" dirty="0" smtClean="0">
                <a:solidFill>
                  <a:schemeClr val="tx1"/>
                </a:solidFill>
                <a:latin typeface="+mn-lt"/>
                <a:ea typeface="+mn-ea"/>
                <a:cs typeface="+mn-cs"/>
              </a:rPr>
              <a:t>– najpovlašćenije karte(najveći popust u ceni) gde putnik nema mogućnost da unapred rezerviše mesto na letu. U avion ulazi, ukoliko ima mesta, tek nakon što se završi prijavljivanje svih putnika sa rezervacijom na letu.</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D7CB3A5-7BD0-4D37-A534-11C4BB403946}" type="slidenum">
              <a:rPr lang="en-US" smtClean="0"/>
              <a:pPr/>
              <a:t>40</a:t>
            </a:fld>
            <a:endParaRPr lang="en-US"/>
          </a:p>
        </p:txBody>
      </p:sp>
    </p:spTree>
    <p:extLst>
      <p:ext uri="{BB962C8B-B14F-4D97-AF65-F5344CB8AC3E}">
        <p14:creationId xmlns:p14="http://schemas.microsoft.com/office/powerpoint/2010/main" val="825086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6A4068E-9563-46C6-8443-000097E93EF7}" type="slidenum">
              <a:rPr lang="en-GB" smtClean="0"/>
              <a:pPr/>
              <a:t>48</a:t>
            </a:fld>
            <a:endParaRPr lang="en-GB"/>
          </a:p>
        </p:txBody>
      </p:sp>
    </p:spTree>
    <p:extLst>
      <p:ext uri="{BB962C8B-B14F-4D97-AF65-F5344CB8AC3E}">
        <p14:creationId xmlns:p14="http://schemas.microsoft.com/office/powerpoint/2010/main" val="3261004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AAC87D-6F45-49C5-87A1-A657301BD82F}" type="datetime1">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3220DC-AC46-4BB4-9C2A-DB3A57073882}" type="datetime1">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68C22C-58A8-4BE1-9031-29BF0396F3E6}" type="datetime1">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DCA6E2-7951-4FC4-8D15-CDBD16E800BA}" type="datetime1">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CA0D24-0F3E-4780-953D-05D6A87977C6}" type="datetime1">
              <a:rPr lang="en-US" smtClean="0"/>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A16A89-301D-4061-995F-2F4658591837}" type="datetime1">
              <a:rPr lang="en-US" smtClean="0"/>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BAF28-4821-466F-ACA0-3B19733F19F2}" type="datetime1">
              <a:rPr lang="en-US" smtClean="0"/>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8CE98F-BE5B-4DC0-AA91-90450600AB0C}" type="datetime1">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3A52DE-8D09-4C6A-9409-D94860CD2A4F}" type="datetime1">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F68C7C-0974-4BE3-91F2-2AFB0C7BD73A}" type="datetime1">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CCD588-4041-4314-ADA0-55C2C1834E77}" type="datetime1">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A1394-AAEC-4D1C-956B-7FDC5C8FCC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A5537C-1EBC-4EED-88B9-CF42F39034EF}" type="datetime1">
              <a:rPr lang="en-US" smtClean="0"/>
              <a:t>12/9/2024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1A1394-AAEC-4D1C-956B-7FDC5C8FCC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b="1" dirty="0" smtClean="0">
                <a:ln w="10541" cmpd="sng">
                  <a:solidFill>
                    <a:schemeClr val="tx2"/>
                  </a:solidFill>
                  <a:prstDash val="solid"/>
                </a:ln>
                <a:solidFill>
                  <a:schemeClr val="accent1"/>
                </a:solidFill>
                <a:cs typeface="Arial" pitchFamily="34" charset="0"/>
              </a:rPr>
              <a:t/>
            </a:r>
            <a:br>
              <a:rPr lang="en-US" sz="4800" b="1" dirty="0" smtClean="0">
                <a:ln w="10541" cmpd="sng">
                  <a:solidFill>
                    <a:schemeClr val="tx2"/>
                  </a:solidFill>
                  <a:prstDash val="solid"/>
                </a:ln>
                <a:solidFill>
                  <a:schemeClr val="accent1"/>
                </a:solidFill>
                <a:cs typeface="Arial" pitchFamily="34" charset="0"/>
              </a:rPr>
            </a:br>
            <a:r>
              <a:rPr lang="en-US" sz="4800" b="1" dirty="0" err="1" smtClean="0">
                <a:ln w="10541" cmpd="sng">
                  <a:solidFill>
                    <a:schemeClr val="tx2"/>
                  </a:solidFill>
                  <a:prstDash val="solid"/>
                </a:ln>
                <a:solidFill>
                  <a:schemeClr val="accent1"/>
                </a:solidFill>
                <a:cs typeface="Arial" pitchFamily="34" charset="0"/>
              </a:rPr>
              <a:t>Turi</a:t>
            </a:r>
            <a:r>
              <a:rPr lang="sr-Latn-CS" sz="4800" b="1" dirty="0">
                <a:ln w="10541" cmpd="sng">
                  <a:solidFill>
                    <a:schemeClr val="tx2"/>
                  </a:solidFill>
                  <a:prstDash val="solid"/>
                </a:ln>
                <a:solidFill>
                  <a:schemeClr val="accent1"/>
                </a:solidFill>
                <a:cs typeface="Arial" pitchFamily="34" charset="0"/>
              </a:rPr>
              <a:t>stičko informativna dokumentacija </a:t>
            </a:r>
            <a:r>
              <a:rPr lang="en-US" sz="4800" b="1" dirty="0">
                <a:ln w="10541" cmpd="sng">
                  <a:solidFill>
                    <a:schemeClr val="tx2"/>
                  </a:solidFill>
                  <a:prstDash val="solid"/>
                </a:ln>
                <a:solidFill>
                  <a:schemeClr val="accent1"/>
                </a:solidFill>
                <a:cs typeface="Arial" pitchFamily="34" charset="0"/>
              </a:rPr>
              <a:t/>
            </a:r>
            <a:br>
              <a:rPr lang="en-US" sz="4800" b="1" dirty="0">
                <a:ln w="10541" cmpd="sng">
                  <a:solidFill>
                    <a:schemeClr val="tx2"/>
                  </a:solidFill>
                  <a:prstDash val="solid"/>
                </a:ln>
                <a:solidFill>
                  <a:schemeClr val="accent1"/>
                </a:solidFill>
                <a:cs typeface="Arial" pitchFamily="34" charset="0"/>
              </a:rPr>
            </a:br>
            <a:endParaRPr lang="en-US" sz="4800" b="1" dirty="0">
              <a:ln w="10541" cmpd="sng">
                <a:solidFill>
                  <a:schemeClr val="tx2"/>
                </a:solidFill>
                <a:prstDash val="solid"/>
              </a:ln>
              <a:solidFill>
                <a:schemeClr val="accent1"/>
              </a:solidFill>
              <a:cs typeface="Arial" pitchFamily="34" charset="0"/>
            </a:endParaRPr>
          </a:p>
        </p:txBody>
      </p:sp>
      <p:sp>
        <p:nvSpPr>
          <p:cNvPr id="3" name="Slide Number Placeholder 2"/>
          <p:cNvSpPr>
            <a:spLocks noGrp="1"/>
          </p:cNvSpPr>
          <p:nvPr>
            <p:ph type="sldNum" sz="quarter" idx="12"/>
          </p:nvPr>
        </p:nvSpPr>
        <p:spPr/>
        <p:txBody>
          <a:bodyPr/>
          <a:lstStyle/>
          <a:p>
            <a:fld id="{701A1394-AAEC-4D1C-956B-7FDC5C8FCC70}"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92500" lnSpcReduction="10000"/>
          </a:bodyPr>
          <a:lstStyle/>
          <a:p>
            <a:pPr>
              <a:buFont typeface="Wingdings" pitchFamily="2" charset="2"/>
              <a:buChar char="Ø"/>
            </a:pPr>
            <a:r>
              <a:rPr lang="sr-Latn-CS" dirty="0" smtClean="0"/>
              <a:t>Za </a:t>
            </a:r>
            <a:r>
              <a:rPr lang="sr-Latn-CS" dirty="0"/>
              <a:t>uspešno poslovanje </a:t>
            </a:r>
            <a:r>
              <a:rPr lang="sr-Latn-CS" dirty="0" smtClean="0"/>
              <a:t>turističkih agencija </a:t>
            </a:r>
            <a:r>
              <a:rPr lang="sr-Latn-CS" dirty="0"/>
              <a:t>neophodno je da se u svim fazama poslovanja raspolaže odgovarajućom dokumentacijom, od prvih kontakata sa potencijalnim klijentima i davanja osnovnih informacija, tokom kreiranja </a:t>
            </a:r>
            <a:r>
              <a:rPr lang="sr-Latn-CS" dirty="0" smtClean="0"/>
              <a:t>turističkog aranžmana, </a:t>
            </a:r>
            <a:r>
              <a:rPr lang="sr-Latn-CS" dirty="0"/>
              <a:t>uspostavljanja odnosa sa poslovnim partnerima, pa do same prodaje usluga koja mora biti praćena iscrpnim informisanjem turista.</a:t>
            </a:r>
            <a:endParaRPr lang="en-US" dirty="0"/>
          </a:p>
          <a:p>
            <a:pPr lvl="0">
              <a:buFont typeface="Wingdings" pitchFamily="2" charset="2"/>
              <a:buChar char="Ø"/>
            </a:pPr>
            <a:r>
              <a:rPr lang="sr-Latn-CS" dirty="0"/>
              <a:t>Dokumentacija koja se koristi za pružanje informacija turistima</a:t>
            </a:r>
            <a:endParaRPr lang="en-US" dirty="0"/>
          </a:p>
          <a:p>
            <a:pPr lvl="0">
              <a:buFont typeface="Wingdings" pitchFamily="2" charset="2"/>
              <a:buChar char="Ø"/>
            </a:pPr>
            <a:r>
              <a:rPr lang="sr-Latn-CS" dirty="0"/>
              <a:t>Dokumentacija koju agencija koristi u svom poslovanju</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92500" lnSpcReduction="10000"/>
          </a:bodyPr>
          <a:lstStyle/>
          <a:p>
            <a:pPr>
              <a:buFont typeface="Wingdings" pitchFamily="2" charset="2"/>
              <a:buChar char="Ø"/>
            </a:pPr>
            <a:r>
              <a:rPr lang="sr-Latn-CS" dirty="0" smtClean="0"/>
              <a:t>Za </a:t>
            </a:r>
            <a:r>
              <a:rPr lang="sr-Latn-CS" dirty="0"/>
              <a:t>uspešno poslovanje </a:t>
            </a:r>
            <a:r>
              <a:rPr lang="sr-Latn-CS" dirty="0" smtClean="0"/>
              <a:t>turističkih agencija </a:t>
            </a:r>
            <a:r>
              <a:rPr lang="sr-Latn-CS" dirty="0"/>
              <a:t>neophodno je da se u svim fazama poslovanja raspolaže odgovarajućom dokumentacijom, od </a:t>
            </a:r>
            <a:r>
              <a:rPr lang="sr-Latn-CS" u="sng" dirty="0">
                <a:solidFill>
                  <a:srgbClr val="FF0000"/>
                </a:solidFill>
              </a:rPr>
              <a:t>prvih kontakata </a:t>
            </a:r>
            <a:r>
              <a:rPr lang="sr-Latn-CS" dirty="0"/>
              <a:t>sa potencijalnim klijentima i davanja osnovnih informacija, tokom kreiranja </a:t>
            </a:r>
            <a:r>
              <a:rPr lang="sr-Latn-CS" dirty="0" smtClean="0"/>
              <a:t>turističkog aranžmana, </a:t>
            </a:r>
            <a:r>
              <a:rPr lang="sr-Latn-CS" dirty="0"/>
              <a:t>uspostavljanja odnosa sa poslovnim partnerima, pa do same prodaje usluga koja mora biti praćena iscrpnim informisanjem turista.</a:t>
            </a:r>
            <a:endParaRPr lang="en-US" dirty="0"/>
          </a:p>
          <a:p>
            <a:pPr lvl="0">
              <a:buFont typeface="Wingdings" pitchFamily="2" charset="2"/>
              <a:buChar char="Ø"/>
            </a:pPr>
            <a:r>
              <a:rPr lang="sr-Latn-CS" dirty="0"/>
              <a:t>Dokumentacija koja se koristi za pružanje informacija turistima</a:t>
            </a:r>
            <a:endParaRPr lang="en-US" dirty="0"/>
          </a:p>
          <a:p>
            <a:pPr lvl="0">
              <a:buFont typeface="Wingdings" pitchFamily="2" charset="2"/>
              <a:buChar char="Ø"/>
            </a:pPr>
            <a:r>
              <a:rPr lang="sr-Latn-CS" dirty="0"/>
              <a:t>Dokumentacija koju agencija koristi u svom poslovanju</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92500" lnSpcReduction="10000"/>
          </a:bodyPr>
          <a:lstStyle/>
          <a:p>
            <a:pPr>
              <a:buFont typeface="Wingdings" pitchFamily="2" charset="2"/>
              <a:buChar char="Ø"/>
            </a:pPr>
            <a:r>
              <a:rPr lang="sr-Latn-CS" dirty="0" smtClean="0"/>
              <a:t>Za </a:t>
            </a:r>
            <a:r>
              <a:rPr lang="sr-Latn-CS" dirty="0"/>
              <a:t>uspešno poslovanje </a:t>
            </a:r>
            <a:r>
              <a:rPr lang="sr-Latn-CS" dirty="0" smtClean="0"/>
              <a:t>turističkih agencija </a:t>
            </a:r>
            <a:r>
              <a:rPr lang="sr-Latn-CS" dirty="0"/>
              <a:t>neophodno je da se u svim fazama poslovanja raspolaže odgovarajućom dokumentacijom, od </a:t>
            </a:r>
            <a:r>
              <a:rPr lang="sr-Latn-CS" dirty="0">
                <a:solidFill>
                  <a:srgbClr val="FF0000"/>
                </a:solidFill>
              </a:rPr>
              <a:t>prvih kontakata </a:t>
            </a:r>
            <a:r>
              <a:rPr lang="sr-Latn-CS" dirty="0"/>
              <a:t>sa potencijalnim klijentima i davanja osnovnih informacija, tokom </a:t>
            </a:r>
            <a:r>
              <a:rPr lang="sr-Latn-CS" u="sng" dirty="0">
                <a:solidFill>
                  <a:srgbClr val="FF0000"/>
                </a:solidFill>
              </a:rPr>
              <a:t>kreiranja</a:t>
            </a:r>
            <a:r>
              <a:rPr lang="sr-Latn-CS" dirty="0">
                <a:solidFill>
                  <a:srgbClr val="FF0000"/>
                </a:solidFill>
              </a:rPr>
              <a:t> </a:t>
            </a:r>
            <a:r>
              <a:rPr lang="sr-Latn-CS" dirty="0" smtClean="0"/>
              <a:t>turističkog aranžmana </a:t>
            </a:r>
            <a:r>
              <a:rPr lang="sr-Latn-CS" dirty="0"/>
              <a:t>, uspostavljanja odnosa sa poslovnim partnerima, pa do same prodaje usluga koja mora biti praćena iscrpnim informisanjem turista.</a:t>
            </a:r>
            <a:endParaRPr lang="en-US" dirty="0"/>
          </a:p>
          <a:p>
            <a:pPr lvl="0">
              <a:buFont typeface="Wingdings" pitchFamily="2" charset="2"/>
              <a:buChar char="Ø"/>
            </a:pPr>
            <a:r>
              <a:rPr lang="sr-Latn-CS" dirty="0"/>
              <a:t>Dokumentacija koja se koristi za pružanje informacija turistima</a:t>
            </a:r>
            <a:endParaRPr lang="en-US" dirty="0"/>
          </a:p>
          <a:p>
            <a:pPr lvl="0">
              <a:buFont typeface="Wingdings" pitchFamily="2" charset="2"/>
              <a:buChar char="Ø"/>
            </a:pPr>
            <a:r>
              <a:rPr lang="sr-Latn-CS" dirty="0"/>
              <a:t>Dokumentacija koju agencija koristi u svom poslovanju</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92500" lnSpcReduction="10000"/>
          </a:bodyPr>
          <a:lstStyle/>
          <a:p>
            <a:pPr>
              <a:buFont typeface="Wingdings" pitchFamily="2" charset="2"/>
              <a:buChar char="Ø"/>
            </a:pPr>
            <a:r>
              <a:rPr lang="sr-Latn-CS" dirty="0" smtClean="0"/>
              <a:t>Za </a:t>
            </a:r>
            <a:r>
              <a:rPr lang="sr-Latn-CS" dirty="0"/>
              <a:t>uspešno poslovanje </a:t>
            </a:r>
            <a:r>
              <a:rPr lang="sr-Latn-CS" dirty="0" smtClean="0"/>
              <a:t>turističkih agencija </a:t>
            </a:r>
            <a:r>
              <a:rPr lang="sr-Latn-CS" dirty="0"/>
              <a:t>neophodno je da se u svim fazama poslovanja raspolaže odgovarajućom dokumentacijom, od </a:t>
            </a:r>
            <a:r>
              <a:rPr lang="sr-Latn-CS" dirty="0">
                <a:solidFill>
                  <a:srgbClr val="FF0000"/>
                </a:solidFill>
              </a:rPr>
              <a:t>prvih kontakata </a:t>
            </a:r>
            <a:r>
              <a:rPr lang="sr-Latn-CS" dirty="0"/>
              <a:t>sa potencijalnim klijentima i davanja osnovnih informacija, tokom </a:t>
            </a:r>
            <a:r>
              <a:rPr lang="sr-Latn-CS" dirty="0">
                <a:solidFill>
                  <a:srgbClr val="FF0000"/>
                </a:solidFill>
              </a:rPr>
              <a:t>kreiranja </a:t>
            </a:r>
            <a:r>
              <a:rPr lang="sr-Latn-CS" dirty="0" smtClean="0"/>
              <a:t>turističkog aranžmana </a:t>
            </a:r>
            <a:r>
              <a:rPr lang="sr-Latn-CS" dirty="0"/>
              <a:t>, </a:t>
            </a:r>
            <a:r>
              <a:rPr lang="sr-Latn-CS" u="sng" dirty="0">
                <a:solidFill>
                  <a:srgbClr val="FF0000"/>
                </a:solidFill>
              </a:rPr>
              <a:t>uspostavljanja odnosa </a:t>
            </a:r>
            <a:r>
              <a:rPr lang="sr-Latn-CS" dirty="0"/>
              <a:t>sa poslovnim partnerima, pa do same prodaje usluga koja mora biti praćena iscrpnim informisanjem turista.</a:t>
            </a:r>
            <a:endParaRPr lang="en-US" dirty="0"/>
          </a:p>
          <a:p>
            <a:pPr lvl="0">
              <a:buFont typeface="Wingdings" pitchFamily="2" charset="2"/>
              <a:buChar char="Ø"/>
            </a:pPr>
            <a:r>
              <a:rPr lang="sr-Latn-CS" dirty="0"/>
              <a:t>Dokumentacija koja se koristi za pružanje informacija turistima</a:t>
            </a:r>
            <a:endParaRPr lang="en-US" dirty="0"/>
          </a:p>
          <a:p>
            <a:pPr lvl="0">
              <a:buFont typeface="Wingdings" pitchFamily="2" charset="2"/>
              <a:buChar char="Ø"/>
            </a:pPr>
            <a:r>
              <a:rPr lang="sr-Latn-CS" dirty="0"/>
              <a:t>Dokumentacija koju agencija koristi u svom poslovanju</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92500" lnSpcReduction="10000"/>
          </a:bodyPr>
          <a:lstStyle/>
          <a:p>
            <a:pPr>
              <a:buNone/>
            </a:pPr>
            <a:r>
              <a:rPr lang="sr-Latn-CS" dirty="0" smtClean="0"/>
              <a:t>     Za </a:t>
            </a:r>
            <a:r>
              <a:rPr lang="sr-Latn-CS" dirty="0"/>
              <a:t>uspešno poslovanje </a:t>
            </a:r>
            <a:r>
              <a:rPr lang="sr-Latn-CS" dirty="0" smtClean="0"/>
              <a:t>turističkih agencija </a:t>
            </a:r>
            <a:r>
              <a:rPr lang="sr-Latn-CS" dirty="0"/>
              <a:t>neophodno je da se u svim fazama poslovanja raspolaže odgovarajućom dokumentacijom, od </a:t>
            </a:r>
            <a:r>
              <a:rPr lang="sr-Latn-CS" dirty="0">
                <a:solidFill>
                  <a:srgbClr val="FF0000"/>
                </a:solidFill>
              </a:rPr>
              <a:t>prvih kontakata </a:t>
            </a:r>
            <a:r>
              <a:rPr lang="sr-Latn-CS" dirty="0"/>
              <a:t>sa potencijalnim klijentima i davanja osnovnih informacija, tokom </a:t>
            </a:r>
            <a:r>
              <a:rPr lang="sr-Latn-CS" dirty="0">
                <a:solidFill>
                  <a:srgbClr val="FF0000"/>
                </a:solidFill>
              </a:rPr>
              <a:t>kreiranja </a:t>
            </a:r>
            <a:r>
              <a:rPr lang="sr-Latn-CS" dirty="0" smtClean="0"/>
              <a:t>turističkog aranžmana </a:t>
            </a:r>
            <a:r>
              <a:rPr lang="sr-Latn-CS" dirty="0"/>
              <a:t>, </a:t>
            </a:r>
            <a:r>
              <a:rPr lang="sr-Latn-CS" dirty="0">
                <a:solidFill>
                  <a:srgbClr val="FF0000"/>
                </a:solidFill>
              </a:rPr>
              <a:t>uspostavljanja odnosa </a:t>
            </a:r>
            <a:r>
              <a:rPr lang="sr-Latn-CS" dirty="0"/>
              <a:t>sa poslovnim partnerima, pa do same </a:t>
            </a:r>
            <a:r>
              <a:rPr lang="sr-Latn-CS" u="sng" dirty="0">
                <a:solidFill>
                  <a:srgbClr val="FF0000"/>
                </a:solidFill>
              </a:rPr>
              <a:t>prodaje</a:t>
            </a:r>
            <a:r>
              <a:rPr lang="sr-Latn-CS" u="sng" dirty="0"/>
              <a:t> </a:t>
            </a:r>
            <a:r>
              <a:rPr lang="sr-Latn-CS" dirty="0"/>
              <a:t>usluga koja mora biti praćena iscrpnim informisanjem turista.</a:t>
            </a:r>
            <a:endParaRPr lang="en-US" dirty="0"/>
          </a:p>
          <a:p>
            <a:pPr lvl="0">
              <a:buFont typeface="Wingdings" pitchFamily="2" charset="2"/>
              <a:buChar char="Ø"/>
            </a:pPr>
            <a:r>
              <a:rPr lang="sr-Latn-CS" dirty="0"/>
              <a:t>Dokumentacija koja se koristi za pružanje informacija turistima</a:t>
            </a:r>
            <a:endParaRPr lang="en-US" dirty="0"/>
          </a:p>
          <a:p>
            <a:pPr lvl="0">
              <a:buFont typeface="Wingdings" pitchFamily="2" charset="2"/>
              <a:buChar char="Ø"/>
            </a:pPr>
            <a:r>
              <a:rPr lang="sr-Latn-CS" dirty="0"/>
              <a:t>Dokumentacija koju agencija koristi u svom poslovanju</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92500" lnSpcReduction="10000"/>
          </a:bodyPr>
          <a:lstStyle/>
          <a:p>
            <a:pPr>
              <a:buFont typeface="Wingdings" pitchFamily="2" charset="2"/>
              <a:buChar char="Ø"/>
            </a:pPr>
            <a:r>
              <a:rPr lang="sr-Latn-CS" dirty="0" smtClean="0">
                <a:solidFill>
                  <a:schemeClr val="bg1">
                    <a:lumMod val="65000"/>
                  </a:schemeClr>
                </a:solidFill>
              </a:rPr>
              <a:t>Za </a:t>
            </a:r>
            <a:r>
              <a:rPr lang="sr-Latn-CS" dirty="0">
                <a:solidFill>
                  <a:schemeClr val="bg1">
                    <a:lumMod val="65000"/>
                  </a:schemeClr>
                </a:solidFill>
              </a:rPr>
              <a:t>uspešno poslovanje </a:t>
            </a:r>
            <a:r>
              <a:rPr lang="sr-Latn-CS" dirty="0" smtClean="0">
                <a:solidFill>
                  <a:schemeClr val="bg1">
                    <a:lumMod val="65000"/>
                  </a:schemeClr>
                </a:solidFill>
              </a:rPr>
              <a:t>turističkih agencija </a:t>
            </a:r>
            <a:r>
              <a:rPr lang="sr-Latn-CS" dirty="0">
                <a:solidFill>
                  <a:schemeClr val="bg1">
                    <a:lumMod val="65000"/>
                  </a:schemeClr>
                </a:solidFill>
              </a:rPr>
              <a:t>neophodno je da se u svim fazama poslovanja raspolaže odgovarajućom dokumentacijom, od prvih kontakata sa potencijalnim klijentima i davanja osnovnih informacija, tokom kreiranja </a:t>
            </a:r>
            <a:r>
              <a:rPr lang="sr-Latn-CS" dirty="0" smtClean="0">
                <a:solidFill>
                  <a:schemeClr val="bg1">
                    <a:lumMod val="65000"/>
                  </a:schemeClr>
                </a:solidFill>
              </a:rPr>
              <a:t>turističkog aranžmana </a:t>
            </a:r>
            <a:r>
              <a:rPr lang="sr-Latn-CS" dirty="0">
                <a:solidFill>
                  <a:schemeClr val="bg1">
                    <a:lumMod val="65000"/>
                  </a:schemeClr>
                </a:solidFill>
              </a:rPr>
              <a:t>, uspostavljanja odnosa sa poslovnim partnerima, pa do same prodaje usluga koja mora biti praćena iscrpnim informisanjem turista.</a:t>
            </a:r>
            <a:endParaRPr lang="en-US" dirty="0">
              <a:solidFill>
                <a:schemeClr val="bg1">
                  <a:lumMod val="65000"/>
                </a:schemeClr>
              </a:solidFill>
            </a:endParaRPr>
          </a:p>
          <a:p>
            <a:pPr lvl="0">
              <a:buFont typeface="Wingdings" pitchFamily="2" charset="2"/>
              <a:buChar char="Ø"/>
            </a:pPr>
            <a:r>
              <a:rPr lang="sr-Latn-CS" dirty="0"/>
              <a:t>Dokumentacija koja se koristi za pružanje informacija turistima</a:t>
            </a:r>
            <a:endParaRPr lang="en-US" dirty="0"/>
          </a:p>
          <a:p>
            <a:pPr lvl="0">
              <a:buFont typeface="Wingdings" pitchFamily="2" charset="2"/>
              <a:buChar char="Ø"/>
            </a:pPr>
            <a:r>
              <a:rPr lang="sr-Latn-CS" dirty="0"/>
              <a:t>Dokumentacija koju agencija koristi u svom poslovanju</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a:ln w="10541" cmpd="sng">
                  <a:solidFill>
                    <a:schemeClr val="tx2"/>
                  </a:solidFill>
                  <a:prstDash val="solid"/>
                </a:ln>
                <a:solidFill>
                  <a:schemeClr val="accent1"/>
                </a:solidFill>
                <a:cs typeface="Arial" pitchFamily="34" charset="0"/>
              </a:rPr>
              <a:t>Turi</a:t>
            </a:r>
            <a:r>
              <a:rPr lang="sr-Latn-CS" sz="3600" b="1" dirty="0">
                <a:ln w="10541" cmpd="sng">
                  <a:solidFill>
                    <a:schemeClr val="tx2"/>
                  </a:solidFill>
                  <a:prstDash val="solid"/>
                </a:ln>
                <a:solidFill>
                  <a:schemeClr val="accent1"/>
                </a:solidFill>
                <a:cs typeface="Arial" pitchFamily="34" charset="0"/>
              </a:rPr>
              <a:t>stičko informativna dokumentacija</a:t>
            </a:r>
            <a:endParaRPr lang="en-US" sz="3600" b="1" dirty="0">
              <a:ln w="10541" cmpd="sng">
                <a:solidFill>
                  <a:schemeClr val="tx2"/>
                </a:solidFill>
                <a:prstDash val="solid"/>
              </a:ln>
              <a:solidFill>
                <a:schemeClr val="accent1"/>
              </a:solidFill>
              <a:cs typeface="Arial" pitchFamily="34" charset="0"/>
            </a:endParaRPr>
          </a:p>
        </p:txBody>
      </p:sp>
      <p:sp>
        <p:nvSpPr>
          <p:cNvPr id="3" name="Content Placeholder 2"/>
          <p:cNvSpPr>
            <a:spLocks noGrp="1"/>
          </p:cNvSpPr>
          <p:nvPr>
            <p:ph idx="1"/>
          </p:nvPr>
        </p:nvSpPr>
        <p:spPr/>
        <p:txBody>
          <a:bodyPr/>
          <a:lstStyle/>
          <a:p>
            <a:pPr marL="514350" lvl="0" indent="-514350">
              <a:buFont typeface="+mj-lt"/>
              <a:buAutoNum type="arabicPeriod"/>
            </a:pPr>
            <a:r>
              <a:rPr lang="sr-Latn-CS" b="1" dirty="0"/>
              <a:t>Redovi vožnje, plovidbe, </a:t>
            </a:r>
            <a:r>
              <a:rPr lang="sr-Latn-CS" b="1" dirty="0" smtClean="0"/>
              <a:t>letenja</a:t>
            </a:r>
          </a:p>
          <a:p>
            <a:pPr marL="514350" indent="-514350">
              <a:buNone/>
            </a:pPr>
            <a:endParaRPr lang="sr-Latn-CS" b="1" dirty="0"/>
          </a:p>
          <a:p>
            <a:pPr marL="514350" indent="-514350">
              <a:buNone/>
            </a:pPr>
            <a:endParaRPr lang="en-US" b="1" dirty="0" smtClean="0"/>
          </a:p>
          <a:p>
            <a:pPr marL="514350" indent="-514350"/>
            <a:r>
              <a:rPr lang="sr-Latn-CS" b="1" dirty="0" smtClean="0"/>
              <a:t>Železnički </a:t>
            </a:r>
            <a:r>
              <a:rPr lang="sr-Latn-CS" b="1" dirty="0"/>
              <a:t>red vožnje </a:t>
            </a:r>
            <a:r>
              <a:rPr lang="sr-Latn-CS" dirty="0"/>
              <a:t>– na području Evrope u </a:t>
            </a:r>
            <a:r>
              <a:rPr lang="sr-Latn-CS" dirty="0" smtClean="0"/>
              <a:t>široj </a:t>
            </a:r>
            <a:r>
              <a:rPr lang="sr-Latn-CS" dirty="0"/>
              <a:t>upotrebi je red vožnje</a:t>
            </a:r>
            <a:r>
              <a:rPr lang="sr-Latn-CS" sz="2400" b="1" dirty="0">
                <a:ln w="10541" cmpd="sng">
                  <a:solidFill>
                    <a:schemeClr val="tx2"/>
                  </a:solidFill>
                  <a:prstDash val="solid"/>
                </a:ln>
                <a:solidFill>
                  <a:schemeClr val="accent1"/>
                </a:solidFill>
                <a:latin typeface="+mj-lt"/>
                <a:ea typeface="+mj-ea"/>
                <a:cs typeface="Arial" pitchFamily="34" charset="0"/>
              </a:rPr>
              <a:t> </a:t>
            </a:r>
            <a:r>
              <a:rPr lang="sr-Latn-CS" sz="2400" b="1" dirty="0" smtClean="0">
                <a:ln w="10541" cmpd="sng">
                  <a:solidFill>
                    <a:schemeClr val="tx2"/>
                  </a:solidFill>
                  <a:prstDash val="solid"/>
                </a:ln>
                <a:solidFill>
                  <a:schemeClr val="accent1"/>
                </a:solidFill>
                <a:latin typeface="+mj-lt"/>
                <a:ea typeface="+mj-ea"/>
                <a:cs typeface="Arial" pitchFamily="34" charset="0"/>
              </a:rPr>
              <a:t>”Cook</a:t>
            </a:r>
            <a:r>
              <a:rPr lang="en-US" sz="2400" b="1" dirty="0" smtClean="0">
                <a:ln w="10541" cmpd="sng">
                  <a:solidFill>
                    <a:schemeClr val="tx2"/>
                  </a:solidFill>
                  <a:prstDash val="solid"/>
                </a:ln>
                <a:solidFill>
                  <a:schemeClr val="accent1"/>
                </a:solidFill>
                <a:latin typeface="+mj-lt"/>
                <a:ea typeface="+mj-ea"/>
                <a:cs typeface="Arial" pitchFamily="34" charset="0"/>
              </a:rPr>
              <a:t>’</a:t>
            </a:r>
            <a:r>
              <a:rPr lang="sr-Latn-CS" sz="2400" b="1" dirty="0" smtClean="0">
                <a:ln w="10541" cmpd="sng">
                  <a:solidFill>
                    <a:schemeClr val="tx2"/>
                  </a:solidFill>
                  <a:prstDash val="solid"/>
                </a:ln>
                <a:solidFill>
                  <a:schemeClr val="accent1"/>
                </a:solidFill>
                <a:latin typeface="+mj-lt"/>
                <a:ea typeface="+mj-ea"/>
                <a:cs typeface="Arial" pitchFamily="34" charset="0"/>
              </a:rPr>
              <a:t>s </a:t>
            </a:r>
            <a:r>
              <a:rPr lang="sr-Latn-CS" sz="2400" b="1" dirty="0">
                <a:ln w="10541" cmpd="sng">
                  <a:solidFill>
                    <a:schemeClr val="tx2"/>
                  </a:solidFill>
                  <a:prstDash val="solid"/>
                </a:ln>
                <a:solidFill>
                  <a:schemeClr val="accent1"/>
                </a:solidFill>
                <a:latin typeface="+mj-lt"/>
                <a:ea typeface="+mj-ea"/>
                <a:cs typeface="Arial" pitchFamily="34" charset="0"/>
              </a:rPr>
              <a:t>Timetable“</a:t>
            </a:r>
            <a:r>
              <a:rPr lang="sr-Latn-CS" dirty="0"/>
              <a:t>. </a:t>
            </a:r>
            <a:r>
              <a:rPr lang="en-US" dirty="0" smtClean="0"/>
              <a:t>S</a:t>
            </a:r>
            <a:r>
              <a:rPr lang="sr-Latn-CS" dirty="0" smtClean="0"/>
              <a:t>adrži sve podatke kao </a:t>
            </a:r>
            <a:r>
              <a:rPr lang="sr-Latn-CS" dirty="0"/>
              <a:t>što su vrsta i broj voza, vreme polaska i dolaska u određeno </a:t>
            </a:r>
            <a:r>
              <a:rPr lang="sr-Latn-CS" dirty="0" smtClean="0"/>
              <a:t>mesto</a:t>
            </a:r>
            <a:r>
              <a:rPr lang="en-US" dirty="0" smtClean="0"/>
              <a:t>.</a:t>
            </a:r>
            <a:endParaRPr lang="en-US" dirty="0"/>
          </a:p>
          <a:p>
            <a:pPr marL="514350" lvl="0" indent="-514350">
              <a:buFont typeface="+mj-lt"/>
              <a:buAutoNum type="arabicPeriod"/>
            </a:pPr>
            <a:endParaRPr lang="en-US" dirty="0"/>
          </a:p>
          <a:p>
            <a:endParaRPr lang="en-US" dirty="0"/>
          </a:p>
        </p:txBody>
      </p:sp>
      <p:pic>
        <p:nvPicPr>
          <p:cNvPr id="4" name="Picture 3" descr="http://www.thomascookpublishing.com/images/timetable_head.jpg"/>
          <p:cNvPicPr/>
          <p:nvPr/>
        </p:nvPicPr>
        <p:blipFill>
          <a:blip r:embed="rId2"/>
          <a:srcRect/>
          <a:stretch>
            <a:fillRect/>
          </a:stretch>
        </p:blipFill>
        <p:spPr bwMode="auto">
          <a:xfrm>
            <a:off x="1000100" y="2643182"/>
            <a:ext cx="4000528" cy="642942"/>
          </a:xfrm>
          <a:prstGeom prst="rect">
            <a:avLst/>
          </a:prstGeom>
          <a:noFill/>
          <a:ln w="9525">
            <a:noFill/>
            <a:miter lim="800000"/>
            <a:headEnd/>
            <a:tailEnd/>
          </a:ln>
        </p:spPr>
      </p:pic>
      <p:pic>
        <p:nvPicPr>
          <p:cNvPr id="5" name="Picture 4" descr="http://www.thomascookpublishing.com/img/uploads/200842173915.jpg"/>
          <p:cNvPicPr/>
          <p:nvPr/>
        </p:nvPicPr>
        <p:blipFill>
          <a:blip r:embed="rId3"/>
          <a:srcRect/>
          <a:stretch>
            <a:fillRect/>
          </a:stretch>
        </p:blipFill>
        <p:spPr bwMode="auto">
          <a:xfrm>
            <a:off x="6715140" y="1142984"/>
            <a:ext cx="1724027" cy="2214578"/>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701A1394-AAEC-4D1C-956B-7FDC5C8FCC70}"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n w="10541" cmpd="sng">
                  <a:solidFill>
                    <a:schemeClr val="tx2"/>
                  </a:solidFill>
                  <a:prstDash val="solid"/>
                </a:ln>
                <a:solidFill>
                  <a:schemeClr val="accent1"/>
                </a:solidFill>
                <a:cs typeface="Arial" pitchFamily="34" charset="0"/>
              </a:rPr>
              <a:t>Turi</a:t>
            </a:r>
            <a:r>
              <a:rPr lang="sr-Latn-CS" sz="3600" b="1" dirty="0" smtClean="0">
                <a:ln w="10541" cmpd="sng">
                  <a:solidFill>
                    <a:schemeClr val="tx2"/>
                  </a:solidFill>
                  <a:prstDash val="solid"/>
                </a:ln>
                <a:solidFill>
                  <a:schemeClr val="accent1"/>
                </a:solidFill>
                <a:cs typeface="Arial" pitchFamily="34" charset="0"/>
              </a:rPr>
              <a:t>stičko informativna dokumentacija</a:t>
            </a:r>
            <a:endParaRPr lang="en-US" sz="3600" dirty="0"/>
          </a:p>
        </p:txBody>
      </p:sp>
      <p:sp>
        <p:nvSpPr>
          <p:cNvPr id="3" name="Content Placeholder 2"/>
          <p:cNvSpPr>
            <a:spLocks noGrp="1"/>
          </p:cNvSpPr>
          <p:nvPr>
            <p:ph sz="half" idx="1"/>
          </p:nvPr>
        </p:nvSpPr>
        <p:spPr>
          <a:xfrm>
            <a:off x="457200" y="1600200"/>
            <a:ext cx="5329246" cy="4525963"/>
          </a:xfrm>
        </p:spPr>
        <p:txBody>
          <a:bodyPr>
            <a:normAutofit/>
          </a:bodyPr>
          <a:lstStyle/>
          <a:p>
            <a:r>
              <a:rPr lang="sr-Latn-CS" sz="3200" b="1" dirty="0" smtClean="0"/>
              <a:t> </a:t>
            </a:r>
            <a:r>
              <a:rPr lang="sr-Latn-CS" sz="3200" b="1" dirty="0"/>
              <a:t>Redovi plovidbe </a:t>
            </a:r>
            <a:endParaRPr lang="sr-Latn-CS" sz="3200" b="1" dirty="0" smtClean="0"/>
          </a:p>
          <a:p>
            <a:pPr lvl="0">
              <a:buNone/>
            </a:pPr>
            <a:r>
              <a:rPr lang="sr-Latn-CS" smtClean="0"/>
              <a:t>    sadrže </a:t>
            </a:r>
            <a:r>
              <a:rPr lang="sr-Latn-CS" dirty="0"/>
              <a:t>sve važne podatke o vremenu i uslovima odvijanja saobraćaja na redovnim brodskim linijama i mogućim kombinacijama sa drugim prevoznim </a:t>
            </a:r>
            <a:r>
              <a:rPr lang="sr-Latn-CS" dirty="0" smtClean="0"/>
              <a:t>sredstvima</a:t>
            </a:r>
            <a:endParaRPr lang="en-US" dirty="0" smtClean="0"/>
          </a:p>
          <a:p>
            <a:pPr lvl="0">
              <a:buNone/>
            </a:pPr>
            <a:r>
              <a:rPr lang="en-US" dirty="0" smtClean="0"/>
              <a:t>    “</a:t>
            </a:r>
            <a:r>
              <a:rPr lang="sr-Latn-CS" i="1" dirty="0" smtClean="0"/>
              <a:t>ABC </a:t>
            </a:r>
            <a:r>
              <a:rPr lang="sr-Latn-CS" i="1" dirty="0"/>
              <a:t>Shipping Guide</a:t>
            </a:r>
            <a:r>
              <a:rPr lang="sr-Latn-CS" dirty="0"/>
              <a:t>“</a:t>
            </a:r>
            <a:endParaRPr lang="en-US" dirty="0"/>
          </a:p>
          <a:p>
            <a:endParaRPr lang="en-US" dirty="0"/>
          </a:p>
        </p:txBody>
      </p:sp>
      <p:pic>
        <p:nvPicPr>
          <p:cNvPr id="5" name="Picture 3" descr="C:\Documents and Settings\xp\My Documents\My Pictures\Queen+Elizabeth+2.jpg"/>
          <p:cNvPicPr>
            <a:picLocks noGrp="1" noChangeAspect="1" noChangeArrowheads="1"/>
          </p:cNvPicPr>
          <p:nvPr>
            <p:ph sz="half" idx="2"/>
          </p:nvPr>
        </p:nvPicPr>
        <p:blipFill>
          <a:blip r:embed="rId2"/>
          <a:srcRect/>
          <a:stretch>
            <a:fillRect/>
          </a:stretch>
        </p:blipFill>
        <p:spPr bwMode="auto">
          <a:xfrm>
            <a:off x="6215074" y="1785926"/>
            <a:ext cx="2381250" cy="1238250"/>
          </a:xfrm>
          <a:prstGeom prst="rect">
            <a:avLst/>
          </a:prstGeom>
          <a:noFill/>
        </p:spPr>
      </p:pic>
      <p:sp>
        <p:nvSpPr>
          <p:cNvPr id="6" name="Slide Number Placeholder 5"/>
          <p:cNvSpPr>
            <a:spLocks noGrp="1"/>
          </p:cNvSpPr>
          <p:nvPr>
            <p:ph type="sldNum" sz="quarter" idx="12"/>
          </p:nvPr>
        </p:nvSpPr>
        <p:spPr/>
        <p:txBody>
          <a:bodyPr/>
          <a:lstStyle/>
          <a:p>
            <a:fld id="{701A1394-AAEC-4D1C-956B-7FDC5C8FCC70}"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n w="10541" cmpd="sng">
                  <a:solidFill>
                    <a:schemeClr val="tx2"/>
                  </a:solidFill>
                  <a:prstDash val="solid"/>
                </a:ln>
                <a:solidFill>
                  <a:schemeClr val="accent1"/>
                </a:solidFill>
                <a:cs typeface="Arial" pitchFamily="34" charset="0"/>
              </a:rPr>
              <a:t>Turi</a:t>
            </a:r>
            <a:r>
              <a:rPr lang="sr-Latn-CS" sz="3600" b="1" dirty="0" smtClean="0">
                <a:ln w="10541" cmpd="sng">
                  <a:solidFill>
                    <a:schemeClr val="tx2"/>
                  </a:solidFill>
                  <a:prstDash val="solid"/>
                </a:ln>
                <a:solidFill>
                  <a:schemeClr val="accent1"/>
                </a:solidFill>
                <a:cs typeface="Arial" pitchFamily="34" charset="0"/>
              </a:rPr>
              <a:t>stičko informativna dokumentacija</a:t>
            </a:r>
            <a:endParaRPr lang="en-US" sz="3600" dirty="0"/>
          </a:p>
        </p:txBody>
      </p:sp>
      <p:sp>
        <p:nvSpPr>
          <p:cNvPr id="3" name="Content Placeholder 2"/>
          <p:cNvSpPr>
            <a:spLocks noGrp="1"/>
          </p:cNvSpPr>
          <p:nvPr>
            <p:ph idx="1"/>
          </p:nvPr>
        </p:nvSpPr>
        <p:spPr>
          <a:xfrm>
            <a:off x="500034" y="1500174"/>
            <a:ext cx="8229600" cy="4525963"/>
          </a:xfrm>
        </p:spPr>
        <p:txBody>
          <a:bodyPr>
            <a:normAutofit/>
          </a:bodyPr>
          <a:lstStyle/>
          <a:p>
            <a:pPr marL="514350" indent="-514350"/>
            <a:r>
              <a:rPr lang="sr-Latn-CS" b="1" dirty="0" smtClean="0"/>
              <a:t>Redovi </a:t>
            </a:r>
            <a:r>
              <a:rPr lang="sr-Latn-CS" b="1" dirty="0"/>
              <a:t>letenja </a:t>
            </a:r>
            <a:endParaRPr lang="sr-Latn-CS" b="1" dirty="0" smtClean="0"/>
          </a:p>
          <a:p>
            <a:pPr marL="514350" indent="-514350"/>
            <a:r>
              <a:rPr lang="sr-Latn-CS" dirty="0" smtClean="0"/>
              <a:t>u </a:t>
            </a:r>
            <a:r>
              <a:rPr lang="sr-Latn-CS" dirty="0"/>
              <a:t>okviru redovnog avionskog </a:t>
            </a:r>
            <a:r>
              <a:rPr lang="sr-Latn-CS" dirty="0" smtClean="0"/>
              <a:t>saobraćaja</a:t>
            </a:r>
          </a:p>
          <a:p>
            <a:pPr marL="514350" indent="-514350">
              <a:buNone/>
            </a:pPr>
            <a:r>
              <a:rPr lang="sr-Latn-CS" dirty="0"/>
              <a:t> </a:t>
            </a:r>
            <a:r>
              <a:rPr lang="sr-Latn-CS" dirty="0" smtClean="0"/>
              <a:t>                   zimsku </a:t>
            </a:r>
            <a:r>
              <a:rPr lang="sr-Latn-CS" dirty="0"/>
              <a:t>i letnju sezonu </a:t>
            </a:r>
          </a:p>
          <a:p>
            <a:pPr marL="514350" indent="-514350"/>
            <a:r>
              <a:rPr lang="sr-Latn-CS" dirty="0" smtClean="0"/>
              <a:t>službeni </a:t>
            </a:r>
            <a:r>
              <a:rPr lang="sr-Latn-CS" dirty="0"/>
              <a:t>redovi letenja </a:t>
            </a:r>
            <a:r>
              <a:rPr lang="sr-Latn-CS" sz="2600" dirty="0"/>
              <a:t>(namenjeni poslovnicama avio </a:t>
            </a:r>
            <a:r>
              <a:rPr lang="sr-Latn-CS" sz="2600" dirty="0" smtClean="0"/>
              <a:t>kompanija </a:t>
            </a:r>
            <a:r>
              <a:rPr lang="sr-Latn-CS" sz="2600" dirty="0"/>
              <a:t>i turističkim agencijama</a:t>
            </a:r>
            <a:r>
              <a:rPr lang="sr-Latn-CS" sz="2600" dirty="0" smtClean="0"/>
              <a:t>)</a:t>
            </a:r>
          </a:p>
          <a:p>
            <a:pPr marL="514350" indent="-514350"/>
            <a:r>
              <a:rPr lang="sr-Latn-CS" dirty="0" smtClean="0"/>
              <a:t>komercijalni </a:t>
            </a:r>
            <a:r>
              <a:rPr lang="sr-Latn-CS" dirty="0"/>
              <a:t>redovi letenja </a:t>
            </a:r>
            <a:r>
              <a:rPr lang="sr-Latn-CS" sz="2600" dirty="0"/>
              <a:t>(namenjeni su potencijalnim potrošačima – prikazani su u vidu tabela, sa pojedinim linijama datim po abecednom redu prema mestu poletanja i sletanja</a:t>
            </a:r>
            <a:r>
              <a:rPr lang="sr-Latn-CS" sz="2600" dirty="0" smtClean="0"/>
              <a:t>)</a:t>
            </a:r>
            <a:endParaRPr lang="en-US" dirty="0"/>
          </a:p>
          <a:p>
            <a:endParaRPr lang="en-US" dirty="0"/>
          </a:p>
        </p:txBody>
      </p:sp>
      <p:sp>
        <p:nvSpPr>
          <p:cNvPr id="4" name="Right Arrow 3"/>
          <p:cNvSpPr/>
          <p:nvPr/>
        </p:nvSpPr>
        <p:spPr>
          <a:xfrm>
            <a:off x="1500166" y="2857496"/>
            <a:ext cx="714380"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701A1394-AAEC-4D1C-956B-7FDC5C8FCC70}"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285992"/>
            <a:ext cx="4543428" cy="3840171"/>
          </a:xfrm>
        </p:spPr>
        <p:txBody>
          <a:bodyPr/>
          <a:lstStyle/>
          <a:p>
            <a:pPr>
              <a:buFont typeface="Wingdings" pitchFamily="2" charset="2"/>
              <a:buChar char="Ø"/>
            </a:pPr>
            <a:r>
              <a:rPr lang="sr-Latn-CS" dirty="0" smtClean="0"/>
              <a:t>WTT (</a:t>
            </a:r>
            <a:r>
              <a:rPr lang="sr-Latn-CS" i="1" dirty="0" smtClean="0"/>
              <a:t>World Timetable</a:t>
            </a:r>
            <a:r>
              <a:rPr lang="sr-Latn-CS" dirty="0" smtClean="0"/>
              <a:t>)</a:t>
            </a:r>
          </a:p>
          <a:p>
            <a:pPr>
              <a:buFont typeface="Wingdings" pitchFamily="2" charset="2"/>
              <a:buChar char="Ø"/>
            </a:pPr>
            <a:r>
              <a:rPr lang="sr-Latn-CS" dirty="0" smtClean="0"/>
              <a:t> ABC (</a:t>
            </a:r>
            <a:r>
              <a:rPr lang="sr-Latn-CS" i="1" dirty="0" smtClean="0"/>
              <a:t>World Airways Guide</a:t>
            </a:r>
            <a:r>
              <a:rPr lang="sr-Latn-CS" dirty="0" smtClean="0"/>
              <a:t>)</a:t>
            </a:r>
          </a:p>
          <a:p>
            <a:pPr>
              <a:buFont typeface="Wingdings" pitchFamily="2" charset="2"/>
              <a:buChar char="Ø"/>
            </a:pPr>
            <a:r>
              <a:rPr lang="sr-Latn-CS" dirty="0" smtClean="0"/>
              <a:t> OAG (</a:t>
            </a:r>
            <a:r>
              <a:rPr lang="sr-Latn-CS" i="1" dirty="0" smtClean="0"/>
              <a:t>Official Airline Guide</a:t>
            </a:r>
            <a:r>
              <a:rPr lang="sr-Latn-CS" dirty="0" smtClean="0"/>
              <a:t>)</a:t>
            </a:r>
            <a:endParaRPr lang="en-US" dirty="0"/>
          </a:p>
        </p:txBody>
      </p:sp>
      <p:pic>
        <p:nvPicPr>
          <p:cNvPr id="5" name="Content Placeholder 4" descr="http://www.oag.com/files/images/bp_fligh45178692.jpg"/>
          <p:cNvPicPr>
            <a:picLocks noGrp="1"/>
          </p:cNvPicPr>
          <p:nvPr>
            <p:ph sz="half" idx="2"/>
          </p:nvPr>
        </p:nvPicPr>
        <p:blipFill>
          <a:blip r:embed="rId2"/>
          <a:srcRect/>
          <a:stretch>
            <a:fillRect/>
          </a:stretch>
        </p:blipFill>
        <p:spPr bwMode="auto">
          <a:xfrm>
            <a:off x="5429256" y="2143116"/>
            <a:ext cx="2428892" cy="2857520"/>
          </a:xfrm>
          <a:prstGeom prst="rect">
            <a:avLst/>
          </a:prstGeom>
          <a:noFill/>
          <a:ln w="9525">
            <a:noFill/>
            <a:miter lim="800000"/>
            <a:headEnd/>
            <a:tailEnd/>
          </a:ln>
        </p:spPr>
      </p:pic>
      <p:pic>
        <p:nvPicPr>
          <p:cNvPr id="6" name="Picture 5" descr="New To OAG? Header"/>
          <p:cNvPicPr/>
          <p:nvPr/>
        </p:nvPicPr>
        <p:blipFill>
          <a:blip r:embed="rId3"/>
          <a:srcRect/>
          <a:stretch>
            <a:fillRect/>
          </a:stretch>
        </p:blipFill>
        <p:spPr bwMode="auto">
          <a:xfrm>
            <a:off x="1428728" y="571480"/>
            <a:ext cx="5410200" cy="10287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701A1394-AAEC-4D1C-956B-7FDC5C8FCC70}"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n w="10541" cmpd="sng">
                  <a:solidFill>
                    <a:schemeClr val="tx2"/>
                  </a:solidFill>
                  <a:prstDash val="solid"/>
                </a:ln>
                <a:solidFill>
                  <a:schemeClr val="accent1"/>
                </a:solidFill>
                <a:cs typeface="Arial" pitchFamily="34" charset="0"/>
              </a:rPr>
              <a:t>Turi</a:t>
            </a:r>
            <a:r>
              <a:rPr lang="sr-Latn-CS" sz="3600" b="1" dirty="0" smtClean="0">
                <a:ln w="10541" cmpd="sng">
                  <a:solidFill>
                    <a:schemeClr val="tx2"/>
                  </a:solidFill>
                  <a:prstDash val="solid"/>
                </a:ln>
                <a:solidFill>
                  <a:schemeClr val="accent1"/>
                </a:solidFill>
                <a:cs typeface="Arial" pitchFamily="34" charset="0"/>
              </a:rPr>
              <a:t>stičko informativna dokumentacija</a:t>
            </a:r>
            <a:endParaRPr lang="en-US" sz="3600" dirty="0"/>
          </a:p>
        </p:txBody>
      </p:sp>
      <p:sp>
        <p:nvSpPr>
          <p:cNvPr id="3" name="Content Placeholder 2"/>
          <p:cNvSpPr>
            <a:spLocks noGrp="1"/>
          </p:cNvSpPr>
          <p:nvPr>
            <p:ph idx="1"/>
          </p:nvPr>
        </p:nvSpPr>
        <p:spPr/>
        <p:txBody>
          <a:bodyPr>
            <a:normAutofit lnSpcReduction="10000"/>
          </a:bodyPr>
          <a:lstStyle/>
          <a:p>
            <a:pPr marL="514350" lvl="0" indent="-514350">
              <a:buNone/>
            </a:pPr>
            <a:r>
              <a:rPr lang="sr-Latn-CS" b="1" dirty="0" smtClean="0"/>
              <a:t>2.  Tariferi različitih prevozilaca</a:t>
            </a:r>
            <a:r>
              <a:rPr lang="sr-Latn-CS" dirty="0" smtClean="0"/>
              <a:t> </a:t>
            </a:r>
          </a:p>
          <a:p>
            <a:pPr marL="514350" lvl="0" indent="-514350">
              <a:buNone/>
            </a:pPr>
            <a:r>
              <a:rPr lang="sr-Latn-CS" dirty="0" smtClean="0"/>
              <a:t>     neophodna dokumentacija svih turističkih agencija , na osnovu kojih se izračunavaju cene pri prodaji karata.</a:t>
            </a:r>
            <a:endParaRPr lang="en-US" dirty="0"/>
          </a:p>
          <a:p>
            <a:pPr marL="514350" lvl="0" indent="-514350">
              <a:buAutoNum type="arabicPeriod" startAt="3"/>
            </a:pPr>
            <a:r>
              <a:rPr lang="sr-Latn-CS" b="1" dirty="0" smtClean="0"/>
              <a:t>Cenovnici </a:t>
            </a:r>
            <a:r>
              <a:rPr lang="sr-Latn-CS" b="1" dirty="0"/>
              <a:t>hotela</a:t>
            </a:r>
            <a:r>
              <a:rPr lang="sr-Latn-CS" dirty="0"/>
              <a:t> </a:t>
            </a:r>
            <a:endParaRPr lang="sr-Latn-CS" dirty="0" smtClean="0"/>
          </a:p>
          <a:p>
            <a:pPr marL="514350" lvl="0" indent="-514350">
              <a:buNone/>
            </a:pPr>
            <a:r>
              <a:rPr lang="sr-Latn-CS" dirty="0" smtClean="0"/>
              <a:t>      </a:t>
            </a:r>
            <a:r>
              <a:rPr lang="sr-Latn-CS" dirty="0"/>
              <a:t>namenjeni su prvenstveno </a:t>
            </a:r>
            <a:r>
              <a:rPr lang="sr-Latn-CS" dirty="0" smtClean="0"/>
              <a:t>turističkim agencijama </a:t>
            </a:r>
            <a:r>
              <a:rPr lang="sr-Latn-CS" dirty="0"/>
              <a:t>i sadrže informacije o cenama pojedinih </a:t>
            </a:r>
            <a:r>
              <a:rPr lang="sr-Latn-CS" dirty="0" smtClean="0"/>
              <a:t>vrsta </a:t>
            </a:r>
            <a:r>
              <a:rPr lang="sr-Latn-CS" dirty="0"/>
              <a:t>smeštaja, cenama za pojedince i turističke grupe i dr.</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n w="10541" cmpd="sng">
                  <a:solidFill>
                    <a:schemeClr val="tx2"/>
                  </a:solidFill>
                  <a:prstDash val="solid"/>
                </a:ln>
                <a:solidFill>
                  <a:schemeClr val="accent1"/>
                </a:solidFill>
                <a:cs typeface="Arial" pitchFamily="34" charset="0"/>
              </a:rPr>
              <a:t>Turi</a:t>
            </a:r>
            <a:r>
              <a:rPr lang="sr-Latn-CS" sz="3600" b="1" dirty="0" smtClean="0">
                <a:ln w="10541" cmpd="sng">
                  <a:solidFill>
                    <a:schemeClr val="tx2"/>
                  </a:solidFill>
                  <a:prstDash val="solid"/>
                </a:ln>
                <a:solidFill>
                  <a:schemeClr val="accent1"/>
                </a:solidFill>
                <a:cs typeface="Arial" pitchFamily="34" charset="0"/>
              </a:rPr>
              <a:t>stičko informativna dokumentacija</a:t>
            </a:r>
            <a:endParaRPr lang="en-US" sz="3600" dirty="0"/>
          </a:p>
        </p:txBody>
      </p:sp>
      <p:sp>
        <p:nvSpPr>
          <p:cNvPr id="3" name="Content Placeholder 2"/>
          <p:cNvSpPr>
            <a:spLocks noGrp="1"/>
          </p:cNvSpPr>
          <p:nvPr>
            <p:ph idx="1"/>
          </p:nvPr>
        </p:nvSpPr>
        <p:spPr/>
        <p:txBody>
          <a:bodyPr>
            <a:normAutofit fontScale="85000" lnSpcReduction="20000"/>
          </a:bodyPr>
          <a:lstStyle/>
          <a:p>
            <a:pPr marL="514350" lvl="0" indent="-514350">
              <a:buNone/>
            </a:pPr>
            <a:r>
              <a:rPr lang="sr-Latn-CS" b="1" dirty="0" smtClean="0"/>
              <a:t>4.   Međuagencijski </a:t>
            </a:r>
            <a:r>
              <a:rPr lang="sr-Latn-CS" b="1" dirty="0"/>
              <a:t>tariferi</a:t>
            </a:r>
            <a:r>
              <a:rPr lang="sr-Latn-CS" dirty="0"/>
              <a:t> </a:t>
            </a:r>
            <a:endParaRPr lang="sr-Latn-CS" dirty="0" smtClean="0"/>
          </a:p>
          <a:p>
            <a:pPr marL="514350" indent="-514350"/>
            <a:r>
              <a:rPr lang="sr-Latn-CS" dirty="0" smtClean="0"/>
              <a:t>U međunarodnoj praksi uobičajen je naziv </a:t>
            </a:r>
          </a:p>
          <a:p>
            <a:pPr marL="514350" indent="-514350">
              <a:buNone/>
            </a:pPr>
            <a:r>
              <a:rPr lang="sr-Latn-CS" i="1" dirty="0" smtClean="0">
                <a:solidFill>
                  <a:srgbClr val="FF0000"/>
                </a:solidFill>
              </a:rPr>
              <a:t>       Confidential Tariff</a:t>
            </a:r>
            <a:r>
              <a:rPr lang="sr-Latn-CS" dirty="0" smtClean="0">
                <a:solidFill>
                  <a:srgbClr val="FF0000"/>
                </a:solidFill>
              </a:rPr>
              <a:t> </a:t>
            </a:r>
            <a:r>
              <a:rPr lang="sr-Latn-CS" dirty="0" smtClean="0"/>
              <a:t>jer je namenjen turističkim agencijama a ne krajnjim korisnicima.</a:t>
            </a:r>
          </a:p>
          <a:p>
            <a:pPr marL="514350" indent="-514350"/>
            <a:r>
              <a:rPr lang="sr-Latn-CS" dirty="0" smtClean="0"/>
              <a:t>Prvenstveno </a:t>
            </a:r>
            <a:r>
              <a:rPr lang="sr-Latn-CS" dirty="0"/>
              <a:t>ih izdaju agencije receptivnog ili kombinovanog </a:t>
            </a:r>
            <a:r>
              <a:rPr lang="sr-Latn-CS" dirty="0" smtClean="0"/>
              <a:t>tipa</a:t>
            </a:r>
          </a:p>
          <a:p>
            <a:pPr marL="514350" indent="-514350"/>
            <a:r>
              <a:rPr lang="sr-Latn-CS" dirty="0" smtClean="0"/>
              <a:t>Predstavljaju </a:t>
            </a:r>
            <a:r>
              <a:rPr lang="sr-Latn-CS" dirty="0"/>
              <a:t>prodajno-propagandnu ediciju gde se prezentira ponuda potencijalnim poslovnim partnerima, prvenstveno inicijativnim agencijama. Sadrže podatke kao što su ponude izleta, ponude sopstvenog prevoza, smeštajnih kapaciteta, o uslugama transfera... </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n w="10541" cmpd="sng">
                  <a:solidFill>
                    <a:schemeClr val="tx2"/>
                  </a:solidFill>
                  <a:prstDash val="solid"/>
                </a:ln>
                <a:solidFill>
                  <a:schemeClr val="accent1"/>
                </a:solidFill>
                <a:cs typeface="Arial" pitchFamily="34" charset="0"/>
              </a:rPr>
              <a:t>Turi</a:t>
            </a:r>
            <a:r>
              <a:rPr lang="sr-Latn-CS" sz="3600" b="1" dirty="0" smtClean="0">
                <a:ln w="10541" cmpd="sng">
                  <a:solidFill>
                    <a:schemeClr val="tx2"/>
                  </a:solidFill>
                  <a:prstDash val="solid"/>
                </a:ln>
                <a:solidFill>
                  <a:schemeClr val="accent1"/>
                </a:solidFill>
                <a:cs typeface="Arial" pitchFamily="34" charset="0"/>
              </a:rPr>
              <a:t>stičko informativna dokumentacija</a:t>
            </a:r>
            <a:endParaRPr lang="en-US" sz="3600" dirty="0"/>
          </a:p>
        </p:txBody>
      </p:sp>
      <p:sp>
        <p:nvSpPr>
          <p:cNvPr id="3" name="Content Placeholder 2"/>
          <p:cNvSpPr>
            <a:spLocks noGrp="1"/>
          </p:cNvSpPr>
          <p:nvPr>
            <p:ph idx="1"/>
          </p:nvPr>
        </p:nvSpPr>
        <p:spPr/>
        <p:txBody>
          <a:bodyPr>
            <a:normAutofit fontScale="85000" lnSpcReduction="20000"/>
          </a:bodyPr>
          <a:lstStyle/>
          <a:p>
            <a:pPr marL="514350" lvl="0" indent="-514350">
              <a:buNone/>
            </a:pPr>
            <a:r>
              <a:rPr lang="sr-Latn-CS" b="1" dirty="0" smtClean="0"/>
              <a:t>5.  Adresari </a:t>
            </a:r>
            <a:r>
              <a:rPr lang="sr-Latn-CS" dirty="0"/>
              <a:t>– sadrže osnovne podatke o različitim privrednim subjektima iz oblasti turizma, kao i o drugim organizacijama koje mogu biti značajne za odvijanje turističkog prometa.</a:t>
            </a:r>
            <a:endParaRPr lang="en-US" dirty="0"/>
          </a:p>
          <a:p>
            <a:pPr lvl="0"/>
            <a:r>
              <a:rPr lang="sr-Latn-CS" dirty="0"/>
              <a:t>U izdanju Svetskog udruženja TA (</a:t>
            </a:r>
            <a:r>
              <a:rPr lang="sr-Latn-CS" i="1" dirty="0"/>
              <a:t>WATA</a:t>
            </a:r>
            <a:r>
              <a:rPr lang="sr-Latn-CS" dirty="0"/>
              <a:t>)</a:t>
            </a:r>
            <a:endParaRPr lang="en-US" dirty="0"/>
          </a:p>
          <a:p>
            <a:pPr lvl="0"/>
            <a:r>
              <a:rPr lang="sr-Latn-CS" i="1" dirty="0"/>
              <a:t>Master Book </a:t>
            </a:r>
            <a:r>
              <a:rPr lang="sr-Latn-CS" dirty="0"/>
              <a:t>– adrese svih članica</a:t>
            </a:r>
            <a:endParaRPr lang="en-US" dirty="0"/>
          </a:p>
          <a:p>
            <a:pPr lvl="0"/>
            <a:r>
              <a:rPr lang="sr-Latn-CS" i="1" dirty="0"/>
              <a:t>Sailing List WATA </a:t>
            </a:r>
            <a:r>
              <a:rPr lang="sr-Latn-CS" dirty="0"/>
              <a:t>– cene pojedinih usluga</a:t>
            </a:r>
            <a:endParaRPr lang="en-US" dirty="0"/>
          </a:p>
          <a:p>
            <a:pPr lvl="0"/>
            <a:r>
              <a:rPr lang="sr-Latn-CS" dirty="0"/>
              <a:t>U izdanju Međunarodne organizacije hotelijera (</a:t>
            </a:r>
            <a:r>
              <a:rPr lang="sr-Latn-CS" i="1" dirty="0"/>
              <a:t>IHA</a:t>
            </a:r>
            <a:r>
              <a:rPr lang="sr-Latn-CS" dirty="0"/>
              <a:t>)</a:t>
            </a:r>
            <a:endParaRPr lang="en-US" dirty="0"/>
          </a:p>
          <a:p>
            <a:pPr lvl="0"/>
            <a:r>
              <a:rPr lang="sr-Latn-CS" i="1" dirty="0"/>
              <a:t>The International Hotel Guide </a:t>
            </a:r>
            <a:r>
              <a:rPr lang="sr-Latn-CS" dirty="0"/>
              <a:t>– informacije o hotelima</a:t>
            </a:r>
            <a:endParaRPr lang="en-US" dirty="0"/>
          </a:p>
          <a:p>
            <a:pPr lvl="0"/>
            <a:r>
              <a:rPr lang="sr-Latn-CS" i="1" dirty="0"/>
              <a:t>World Directory of Travel </a:t>
            </a:r>
            <a:r>
              <a:rPr lang="sr-Latn-CS" i="1" dirty="0" smtClean="0"/>
              <a:t>Agencies</a:t>
            </a:r>
            <a:r>
              <a:rPr lang="en-US" i="1" dirty="0" smtClean="0"/>
              <a:t> -</a:t>
            </a:r>
            <a:r>
              <a:rPr lang="sr-Latn-CS" i="1" dirty="0" smtClean="0"/>
              <a:t> </a:t>
            </a:r>
            <a:r>
              <a:rPr lang="sr-Latn-CS" dirty="0"/>
              <a:t>podaci o velikom broju agencija</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b="1" dirty="0" err="1" smtClean="0">
                <a:ln w="10541" cmpd="sng">
                  <a:solidFill>
                    <a:schemeClr val="tx2"/>
                  </a:solidFill>
                  <a:prstDash val="solid"/>
                </a:ln>
                <a:solidFill>
                  <a:schemeClr val="accent1"/>
                </a:solidFill>
                <a:cs typeface="Arial" pitchFamily="34" charset="0"/>
              </a:rPr>
              <a:t>Turi</a:t>
            </a:r>
            <a:r>
              <a:rPr lang="sr-Latn-CS" sz="3600" b="1" dirty="0" smtClean="0">
                <a:ln w="10541" cmpd="sng">
                  <a:solidFill>
                    <a:schemeClr val="tx2"/>
                  </a:solidFill>
                  <a:prstDash val="solid"/>
                </a:ln>
                <a:solidFill>
                  <a:schemeClr val="accent1"/>
                </a:solidFill>
                <a:cs typeface="Arial" pitchFamily="34" charset="0"/>
              </a:rPr>
              <a:t>stičko informativna dokumentacija</a:t>
            </a:r>
            <a:endParaRPr lang="en-US" sz="3600" dirty="0"/>
          </a:p>
        </p:txBody>
      </p:sp>
      <p:sp>
        <p:nvSpPr>
          <p:cNvPr id="3" name="Content Placeholder 2"/>
          <p:cNvSpPr>
            <a:spLocks noGrp="1"/>
          </p:cNvSpPr>
          <p:nvPr>
            <p:ph idx="1"/>
          </p:nvPr>
        </p:nvSpPr>
        <p:spPr/>
        <p:txBody>
          <a:bodyPr>
            <a:normAutofit fontScale="92500"/>
          </a:bodyPr>
          <a:lstStyle/>
          <a:p>
            <a:pPr lvl="0" indent="-165100">
              <a:buNone/>
            </a:pPr>
            <a:r>
              <a:rPr lang="sr-Latn-CS" dirty="0" smtClean="0"/>
              <a:t>6.   Informativni </a:t>
            </a:r>
            <a:r>
              <a:rPr lang="sr-Latn-CS" dirty="0"/>
              <a:t>bilteni </a:t>
            </a:r>
            <a:r>
              <a:rPr lang="sr-Latn-CS" dirty="0" smtClean="0"/>
              <a:t>turističkih agencija</a:t>
            </a:r>
            <a:endParaRPr lang="en-US" dirty="0"/>
          </a:p>
          <a:p>
            <a:pPr lvl="0" indent="-165100">
              <a:buNone/>
            </a:pPr>
            <a:r>
              <a:rPr lang="sr-Latn-CS" dirty="0" smtClean="0"/>
              <a:t>7.   Pisani </a:t>
            </a:r>
            <a:r>
              <a:rPr lang="sr-Latn-CS" dirty="0"/>
              <a:t>turistički vodiči, planovi gradova i sl</a:t>
            </a:r>
            <a:r>
              <a:rPr lang="sr-Latn-CS" dirty="0" smtClean="0"/>
              <a:t>.</a:t>
            </a:r>
          </a:p>
          <a:p>
            <a:pPr marL="723900" lvl="0" indent="-546100">
              <a:buNone/>
            </a:pPr>
            <a:r>
              <a:rPr lang="sr-Latn-CS" dirty="0" smtClean="0"/>
              <a:t>8.   Propagandni </a:t>
            </a:r>
            <a:r>
              <a:rPr lang="sr-Latn-CS" dirty="0"/>
              <a:t>materijal o turističkim </a:t>
            </a:r>
            <a:r>
              <a:rPr lang="sr-Latn-CS" dirty="0" smtClean="0"/>
              <a:t>  objektima </a:t>
            </a:r>
            <a:r>
              <a:rPr lang="sr-Latn-CS" dirty="0"/>
              <a:t>i prevoznim sredstvima</a:t>
            </a:r>
            <a:endParaRPr lang="en-US" dirty="0"/>
          </a:p>
          <a:p>
            <a:pPr lvl="0" indent="-165100">
              <a:buNone/>
            </a:pPr>
            <a:r>
              <a:rPr lang="sr-Latn-CS" dirty="0" smtClean="0"/>
              <a:t>9.   Propagandni </a:t>
            </a:r>
            <a:r>
              <a:rPr lang="sr-Latn-CS" dirty="0"/>
              <a:t>materijal o turističkoj destinaciji</a:t>
            </a:r>
            <a:endParaRPr lang="en-US" dirty="0"/>
          </a:p>
          <a:p>
            <a:pPr marL="723900" lvl="0" indent="-723900">
              <a:buNone/>
            </a:pPr>
            <a:r>
              <a:rPr lang="sr-Latn-CS" dirty="0" smtClean="0"/>
              <a:t>10.   Pregledi </a:t>
            </a:r>
            <a:r>
              <a:rPr lang="sr-Latn-CS" dirty="0"/>
              <a:t>manifestacija i priredbi</a:t>
            </a:r>
            <a:endParaRPr lang="en-US" dirty="0"/>
          </a:p>
          <a:p>
            <a:pPr lvl="0">
              <a:buNone/>
            </a:pPr>
            <a:r>
              <a:rPr lang="sr-Latn-CS" dirty="0" smtClean="0"/>
              <a:t>11.   Kursne </a:t>
            </a:r>
            <a:r>
              <a:rPr lang="sr-Latn-CS" dirty="0"/>
              <a:t>liste valuta</a:t>
            </a:r>
            <a:endParaRPr lang="en-US" dirty="0"/>
          </a:p>
          <a:p>
            <a:pPr lvl="0">
              <a:buNone/>
            </a:pPr>
            <a:r>
              <a:rPr lang="sr-Latn-CS" dirty="0" smtClean="0"/>
              <a:t>12.   Stručni </a:t>
            </a:r>
            <a:r>
              <a:rPr lang="sr-Latn-CS" dirty="0"/>
              <a:t>časopisi i novine...</a:t>
            </a:r>
            <a:endParaRPr lang="en-US" dirty="0"/>
          </a:p>
          <a:p>
            <a:endParaRPr lang="en-US" dirty="0"/>
          </a:p>
        </p:txBody>
      </p:sp>
      <p:sp>
        <p:nvSpPr>
          <p:cNvPr id="5" name="Slide Number Placeholder 4"/>
          <p:cNvSpPr>
            <a:spLocks noGrp="1"/>
          </p:cNvSpPr>
          <p:nvPr>
            <p:ph type="sldNum" sz="quarter" idx="12"/>
          </p:nvPr>
        </p:nvSpPr>
        <p:spPr/>
        <p:txBody>
          <a:bodyPr/>
          <a:lstStyle/>
          <a:p>
            <a:fld id="{701A1394-AAEC-4D1C-956B-7FDC5C8FCC7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928802"/>
          <a:ext cx="6643734" cy="2357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Autofit/>
          </a:bodyPr>
          <a:lstStyle/>
          <a:p>
            <a:pPr algn="ctr"/>
            <a:r>
              <a:rPr lang="sr-Latn-CS" sz="3200" b="1" dirty="0">
                <a:solidFill>
                  <a:schemeClr val="bg1"/>
                </a:solidFill>
                <a:latin typeface="+mj-lt"/>
                <a:ea typeface="+mj-ea"/>
                <a:cs typeface="+mj-cs"/>
              </a:rPr>
              <a:t>Obrasci za obavljanje poslovnih operacija </a:t>
            </a:r>
            <a:r>
              <a:rPr lang="sr-Latn-CS" sz="3200" b="1" dirty="0" smtClean="0">
                <a:solidFill>
                  <a:schemeClr val="bg1"/>
                </a:solidFill>
                <a:latin typeface="+mj-lt"/>
                <a:ea typeface="+mj-ea"/>
                <a:cs typeface="+mj-cs"/>
              </a:rPr>
              <a:t>turističkih agencija </a:t>
            </a:r>
            <a:r>
              <a:rPr lang="sr-Latn-CS" sz="3200" b="1" dirty="0">
                <a:solidFill>
                  <a:schemeClr val="bg1"/>
                </a:solidFill>
                <a:latin typeface="+mj-lt"/>
                <a:ea typeface="+mj-ea"/>
                <a:cs typeface="+mj-cs"/>
              </a:rPr>
              <a:t>i </a:t>
            </a:r>
            <a:r>
              <a:rPr lang="sr-Latn-CS" sz="3200" b="1" dirty="0" smtClean="0">
                <a:solidFill>
                  <a:schemeClr val="bg1"/>
                </a:solidFill>
                <a:latin typeface="+mj-lt"/>
                <a:ea typeface="+mj-ea"/>
                <a:cs typeface="+mj-cs"/>
              </a:rPr>
              <a:t>organizatoria </a:t>
            </a:r>
            <a:r>
              <a:rPr lang="sr-Latn-CS" sz="3200" b="1" dirty="0">
                <a:solidFill>
                  <a:schemeClr val="bg1"/>
                </a:solidFill>
                <a:latin typeface="+mj-lt"/>
                <a:ea typeface="+mj-ea"/>
                <a:cs typeface="+mj-cs"/>
              </a:rPr>
              <a:t>putovanja</a:t>
            </a:r>
            <a:endParaRPr lang="en-US" sz="3200" b="1" dirty="0">
              <a:solidFill>
                <a:schemeClr val="bg1"/>
              </a:solidFill>
              <a:latin typeface="+mj-lt"/>
              <a:ea typeface="+mj-ea"/>
              <a:cs typeface="+mj-cs"/>
            </a:endParaRPr>
          </a:p>
        </p:txBody>
      </p:sp>
      <p:sp>
        <p:nvSpPr>
          <p:cNvPr id="6" name="Slide Number Placeholder 5"/>
          <p:cNvSpPr>
            <a:spLocks noGrp="1"/>
          </p:cNvSpPr>
          <p:nvPr>
            <p:ph type="sldNum" sz="quarter" idx="12"/>
          </p:nvPr>
        </p:nvSpPr>
        <p:spPr/>
        <p:txBody>
          <a:bodyPr/>
          <a:lstStyle/>
          <a:p>
            <a:fld id="{701A1394-AAEC-4D1C-956B-7FDC5C8FCC70}" type="slidenum">
              <a:rPr lang="en-US"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graphicEl>
                                              <a:dgm id="{46763452-99A3-4DF3-BF4B-B113615E0B9F}"/>
                                            </p:graphicEl>
                                          </p:spTgt>
                                        </p:tgtEl>
                                        <p:attrNameLst>
                                          <p:attrName>style.visibility</p:attrName>
                                        </p:attrNameLst>
                                      </p:cBhvr>
                                      <p:to>
                                        <p:strVal val="visible"/>
                                      </p:to>
                                    </p:set>
                                    <p:animEffect transition="in" filter="wipe(down)">
                                      <p:cBhvr>
                                        <p:cTn id="7" dur="500"/>
                                        <p:tgtEl>
                                          <p:spTgt spid="10">
                                            <p:graphicEl>
                                              <a:dgm id="{46763452-99A3-4DF3-BF4B-B113615E0B9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graphicEl>
                                              <a:dgm id="{42EF457D-B717-4DBB-9582-41DF572BFB2B}"/>
                                            </p:graphicEl>
                                          </p:spTgt>
                                        </p:tgtEl>
                                        <p:attrNameLst>
                                          <p:attrName>style.visibility</p:attrName>
                                        </p:attrNameLst>
                                      </p:cBhvr>
                                      <p:to>
                                        <p:strVal val="visible"/>
                                      </p:to>
                                    </p:set>
                                    <p:animEffect transition="in" filter="wipe(down)">
                                      <p:cBhvr>
                                        <p:cTn id="12" dur="500"/>
                                        <p:tgtEl>
                                          <p:spTgt spid="10">
                                            <p:graphicEl>
                                              <a:dgm id="{42EF457D-B717-4DBB-9582-41DF572BFB2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7157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800" b="1" dirty="0">
                <a:solidFill>
                  <a:schemeClr val="bg1"/>
                </a:solidFill>
              </a:rPr>
              <a:t>Obrasci za obavljanje poslovnih operacija turističkih agencija i organizatoria putovanja</a:t>
            </a:r>
            <a:endParaRPr lang="en-US" sz="2800" b="1" dirty="0">
              <a:solidFill>
                <a:schemeClr val="bg1"/>
              </a:solidFill>
            </a:endParaRPr>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TextBox 5"/>
          <p:cNvSpPr txBox="1"/>
          <p:nvPr/>
        </p:nvSpPr>
        <p:spPr>
          <a:xfrm>
            <a:off x="285720" y="3714752"/>
            <a:ext cx="8501122" cy="3323987"/>
          </a:xfrm>
          <a:prstGeom prst="rect">
            <a:avLst/>
          </a:prstGeom>
          <a:noFill/>
        </p:spPr>
        <p:txBody>
          <a:bodyPr wrap="square" rtlCol="0">
            <a:spAutoFit/>
          </a:bodyPr>
          <a:lstStyle/>
          <a:p>
            <a:pPr lvl="0"/>
            <a:r>
              <a:rPr lang="sr-Latn-CS" sz="2400" b="1" dirty="0"/>
              <a:t>Oni koje izdaju same agencije i koji sadrže obaveze agencije prema turistima ili poslovnim partnerima. </a:t>
            </a:r>
            <a:endParaRPr lang="sr-Latn-CS" sz="2400" b="1" dirty="0" smtClean="0"/>
          </a:p>
          <a:p>
            <a:pPr lvl="0"/>
            <a:r>
              <a:rPr lang="sr-Latn-CS" sz="2400" b="1" dirty="0" smtClean="0"/>
              <a:t>Tu </a:t>
            </a:r>
            <a:r>
              <a:rPr lang="sr-Latn-CS" sz="2400" b="1" dirty="0"/>
              <a:t>spadaju </a:t>
            </a:r>
            <a:r>
              <a:rPr lang="sr-Latn-CS" sz="2400" b="1" dirty="0" smtClean="0"/>
              <a:t>:</a:t>
            </a:r>
          </a:p>
          <a:p>
            <a:pPr lvl="0">
              <a:buFont typeface="Arial" pitchFamily="34" charset="0"/>
              <a:buChar char="•"/>
            </a:pPr>
            <a:r>
              <a:rPr lang="sr-Latn-CS" sz="2400" b="1" dirty="0" smtClean="0"/>
              <a:t>vaučer</a:t>
            </a:r>
            <a:r>
              <a:rPr lang="sr-Latn-CS" sz="2400" b="1" dirty="0"/>
              <a:t>, </a:t>
            </a:r>
            <a:endParaRPr lang="sr-Latn-CS" sz="2400" b="1" dirty="0" smtClean="0"/>
          </a:p>
          <a:p>
            <a:pPr lvl="0">
              <a:buFont typeface="Arial" pitchFamily="34" charset="0"/>
              <a:buChar char="•"/>
            </a:pPr>
            <a:r>
              <a:rPr lang="sr-Latn-CS" sz="2400" b="1" dirty="0" smtClean="0"/>
              <a:t>potvrda </a:t>
            </a:r>
            <a:r>
              <a:rPr lang="sr-Latn-CS" sz="2400" b="1" dirty="0"/>
              <a:t>o putovanju, </a:t>
            </a:r>
            <a:endParaRPr lang="sr-Latn-CS" sz="2400" b="1" dirty="0" smtClean="0"/>
          </a:p>
          <a:p>
            <a:pPr lvl="0">
              <a:buFont typeface="Arial" pitchFamily="34" charset="0"/>
              <a:buChar char="•"/>
            </a:pPr>
            <a:r>
              <a:rPr lang="sr-Latn-CS" sz="2400" b="1" dirty="0" smtClean="0"/>
              <a:t>potvrda </a:t>
            </a:r>
            <a:r>
              <a:rPr lang="sr-Latn-CS" sz="2400" b="1" dirty="0"/>
              <a:t>o prijemu pasoša i drugih dokumenata klijenata, </a:t>
            </a:r>
            <a:endParaRPr lang="sr-Latn-CS" sz="2400" b="1" dirty="0" smtClean="0"/>
          </a:p>
          <a:p>
            <a:pPr lvl="0">
              <a:buFont typeface="Arial" pitchFamily="34" charset="0"/>
              <a:buChar char="•"/>
            </a:pPr>
            <a:r>
              <a:rPr lang="sr-Latn-CS" sz="2400" b="1" dirty="0" smtClean="0"/>
              <a:t>različite </a:t>
            </a:r>
            <a:r>
              <a:rPr lang="sr-Latn-CS" sz="2400" b="1" dirty="0"/>
              <a:t>priznanice.</a:t>
            </a:r>
            <a:endParaRPr lang="en-US" sz="2400" b="1" dirty="0"/>
          </a:p>
          <a:p>
            <a:endParaRPr lang="sr-Latn-CS" sz="2400" b="1" dirty="0" smtClean="0"/>
          </a:p>
          <a:p>
            <a:endParaRPr lang="en-GB" dirty="0"/>
          </a:p>
        </p:txBody>
      </p:sp>
      <p:sp>
        <p:nvSpPr>
          <p:cNvPr id="7" name="Slide Number Placeholder 6"/>
          <p:cNvSpPr>
            <a:spLocks noGrp="1"/>
          </p:cNvSpPr>
          <p:nvPr>
            <p:ph type="sldNum" sz="quarter" idx="12"/>
          </p:nvPr>
        </p:nvSpPr>
        <p:spPr/>
        <p:txBody>
          <a:bodyPr/>
          <a:lstStyle/>
          <a:p>
            <a:fld id="{701A1394-AAEC-4D1C-956B-7FDC5C8FCC70}" type="slidenum">
              <a:rPr lang="en-US" smtClean="0"/>
              <a:pPr/>
              <a:t>17</a:t>
            </a:fld>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28596" y="285728"/>
            <a:ext cx="8258204" cy="1011222"/>
          </a:xfrm>
          <a:noFill/>
          <a:ln w="57150">
            <a:noFill/>
          </a:ln>
        </p:spPr>
        <p:txBody>
          <a:bodyPr>
            <a:normAutofit fontScale="90000"/>
          </a:bodyPr>
          <a:lstStyle/>
          <a:p>
            <a:r>
              <a:rPr lang="sr-Latn-CS" sz="3200" b="1" dirty="0" smtClean="0">
                <a:solidFill>
                  <a:schemeClr val="bg1"/>
                </a:solidFill>
              </a:rPr>
              <a:t>Obrasci za obavljanje poslovnih operacija turističkih agencija i organizatoria putovanja</a:t>
            </a:r>
            <a:endParaRPr lang="en-US" sz="3200" b="1" dirty="0">
              <a:solidFill>
                <a:schemeClr val="bg1"/>
              </a:solidFill>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357158" y="2428868"/>
            <a:ext cx="8501122" cy="1569660"/>
          </a:xfrm>
          <a:prstGeom prst="rect">
            <a:avLst/>
          </a:prstGeom>
          <a:noFill/>
        </p:spPr>
        <p:txBody>
          <a:bodyPr wrap="square" rtlCol="0">
            <a:spAutoFit/>
          </a:bodyPr>
          <a:lstStyle/>
          <a:p>
            <a:pPr>
              <a:buFont typeface="Arial" pitchFamily="34" charset="0"/>
              <a:buChar char="•"/>
            </a:pPr>
            <a:r>
              <a:rPr lang="sr-Latn-CS" sz="2400" b="1" dirty="0" smtClean="0"/>
              <a:t> buking </a:t>
            </a:r>
            <a:r>
              <a:rPr lang="sr-Latn-CS" sz="2400" b="1" dirty="0"/>
              <a:t>lista, </a:t>
            </a:r>
            <a:endParaRPr lang="sr-Latn-CS" sz="2400" b="1" dirty="0" smtClean="0"/>
          </a:p>
          <a:p>
            <a:pPr>
              <a:buFont typeface="Arial" pitchFamily="34" charset="0"/>
              <a:buChar char="•"/>
            </a:pPr>
            <a:r>
              <a:rPr lang="sr-Latn-CS" sz="2400" b="1" dirty="0" smtClean="0"/>
              <a:t> ruming lista, </a:t>
            </a:r>
          </a:p>
          <a:p>
            <a:pPr>
              <a:buFont typeface="Arial" pitchFamily="34" charset="0"/>
              <a:buChar char="•"/>
            </a:pPr>
            <a:r>
              <a:rPr lang="sr-Latn-CS" sz="2400" b="1" dirty="0" smtClean="0"/>
              <a:t> flajt lista</a:t>
            </a:r>
            <a:endParaRPr lang="sr-Latn-CS" sz="2400" b="1" dirty="0"/>
          </a:p>
          <a:p>
            <a:endParaRPr lang="en-GB" sz="2400" b="1" dirty="0"/>
          </a:p>
        </p:txBody>
      </p:sp>
      <p:sp>
        <p:nvSpPr>
          <p:cNvPr id="6" name="Slide Number Placeholder 5"/>
          <p:cNvSpPr>
            <a:spLocks noGrp="1"/>
          </p:cNvSpPr>
          <p:nvPr>
            <p:ph type="sldNum" sz="quarter" idx="12"/>
          </p:nvPr>
        </p:nvSpPr>
        <p:spPr/>
        <p:txBody>
          <a:bodyPr/>
          <a:lstStyle/>
          <a:p>
            <a:fld id="{701A1394-AAEC-4D1C-956B-7FDC5C8FCC70}"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sz="4000" b="1" dirty="0">
                <a:ln w="10541" cmpd="sng">
                  <a:solidFill>
                    <a:schemeClr val="tx2"/>
                  </a:solidFill>
                  <a:prstDash val="solid"/>
                </a:ln>
                <a:solidFill>
                  <a:schemeClr val="accent1"/>
                </a:solidFill>
                <a:cs typeface="Arial" pitchFamily="34" charset="0"/>
              </a:rPr>
              <a:t>Turistička uputnica – vaučer</a:t>
            </a:r>
            <a:r>
              <a:rPr lang="en-US" sz="4000" b="1" dirty="0">
                <a:ln w="10541" cmpd="sng">
                  <a:solidFill>
                    <a:schemeClr val="tx2"/>
                  </a:solidFill>
                  <a:prstDash val="solid"/>
                </a:ln>
                <a:solidFill>
                  <a:schemeClr val="accent1"/>
                </a:solidFill>
                <a:cs typeface="Arial" pitchFamily="34" charset="0"/>
              </a:rPr>
              <a:t/>
            </a:r>
            <a:br>
              <a:rPr lang="en-US" sz="4000" b="1" dirty="0">
                <a:ln w="10541" cmpd="sng">
                  <a:solidFill>
                    <a:schemeClr val="tx2"/>
                  </a:solidFill>
                  <a:prstDash val="solid"/>
                </a:ln>
                <a:solidFill>
                  <a:schemeClr val="accent1"/>
                </a:solidFill>
                <a:cs typeface="Arial" pitchFamily="34" charset="0"/>
              </a:rPr>
            </a:br>
            <a:endParaRPr lang="en-US" sz="4000" b="1" dirty="0">
              <a:ln w="10541" cmpd="sng">
                <a:solidFill>
                  <a:schemeClr val="tx2"/>
                </a:solidFill>
                <a:prstDash val="solid"/>
              </a:ln>
              <a:solidFill>
                <a:schemeClr val="accent1"/>
              </a:solidFill>
              <a:cs typeface="Arial" pitchFamily="34" charset="0"/>
            </a:endParaRPr>
          </a:p>
        </p:txBody>
      </p:sp>
      <p:sp>
        <p:nvSpPr>
          <p:cNvPr id="3" name="Content Placeholder 2"/>
          <p:cNvSpPr>
            <a:spLocks noGrp="1"/>
          </p:cNvSpPr>
          <p:nvPr>
            <p:ph idx="1"/>
          </p:nvPr>
        </p:nvSpPr>
        <p:spPr>
          <a:xfrm>
            <a:off x="142844" y="1600200"/>
            <a:ext cx="8786874" cy="4525963"/>
          </a:xfrm>
        </p:spPr>
        <p:txBody>
          <a:bodyPr>
            <a:normAutofit/>
          </a:bodyPr>
          <a:lstStyle/>
          <a:p>
            <a:r>
              <a:rPr lang="sr-Latn-CS" dirty="0"/>
              <a:t>Od engleske reči </a:t>
            </a:r>
            <a:r>
              <a:rPr lang="sr-Latn-CS" b="1" i="1" dirty="0">
                <a:ln w="10541" cmpd="sng">
                  <a:solidFill>
                    <a:schemeClr val="tx2"/>
                  </a:solidFill>
                  <a:prstDash val="solid"/>
                </a:ln>
                <a:solidFill>
                  <a:schemeClr val="accent1"/>
                </a:solidFill>
                <a:ea typeface="+mj-ea"/>
                <a:cs typeface="Arial" pitchFamily="34" charset="0"/>
              </a:rPr>
              <a:t>to </a:t>
            </a:r>
            <a:r>
              <a:rPr lang="sr-Latn-CS" b="1" i="1" dirty="0" smtClean="0">
                <a:ln w="10541" cmpd="sng">
                  <a:solidFill>
                    <a:schemeClr val="tx2"/>
                  </a:solidFill>
                  <a:prstDash val="solid"/>
                </a:ln>
                <a:solidFill>
                  <a:schemeClr val="accent1"/>
                </a:solidFill>
                <a:ea typeface="+mj-ea"/>
                <a:cs typeface="Arial" pitchFamily="34" charset="0"/>
              </a:rPr>
              <a:t>vouch</a:t>
            </a:r>
            <a:r>
              <a:rPr lang="en-US" b="1" i="1" dirty="0" smtClean="0">
                <a:ln w="10541" cmpd="sng">
                  <a:solidFill>
                    <a:schemeClr val="tx2"/>
                  </a:solidFill>
                  <a:prstDash val="solid"/>
                </a:ln>
                <a:solidFill>
                  <a:schemeClr val="accent1"/>
                </a:solidFill>
                <a:ea typeface="+mj-ea"/>
                <a:cs typeface="Arial" pitchFamily="34" charset="0"/>
              </a:rPr>
              <a:t>-</a:t>
            </a:r>
            <a:r>
              <a:rPr lang="sr-Latn-CS" b="1" i="1" dirty="0" smtClean="0">
                <a:ln w="10541" cmpd="sng">
                  <a:solidFill>
                    <a:schemeClr val="tx2"/>
                  </a:solidFill>
                  <a:prstDash val="solid"/>
                </a:ln>
                <a:solidFill>
                  <a:schemeClr val="accent1"/>
                </a:solidFill>
                <a:ea typeface="+mj-ea"/>
                <a:cs typeface="Arial" pitchFamily="34" charset="0"/>
              </a:rPr>
              <a:t> </a:t>
            </a:r>
            <a:r>
              <a:rPr lang="sr-Latn-CS" dirty="0" smtClean="0"/>
              <a:t>garantovati</a:t>
            </a:r>
            <a:r>
              <a:rPr lang="sr-Latn-CS" dirty="0"/>
              <a:t>, dokazivati</a:t>
            </a:r>
            <a:endParaRPr lang="en-US" dirty="0"/>
          </a:p>
          <a:p>
            <a:r>
              <a:rPr lang="sr-Latn-CS" dirty="0"/>
              <a:t>Preciznije, to je pisani dokument koji izdaje </a:t>
            </a:r>
            <a:r>
              <a:rPr lang="sr-Latn-CS" dirty="0" smtClean="0"/>
              <a:t>turistička agencija korisniku </a:t>
            </a:r>
            <a:r>
              <a:rPr lang="sr-Latn-CS" dirty="0"/>
              <a:t>njenih usluga, na osnovu koga će, nakon prezentiranja neposrednom pružaocu usluga </a:t>
            </a:r>
            <a:r>
              <a:rPr lang="sr-Latn-CS" dirty="0" smtClean="0"/>
              <a:t>(hotelu</a:t>
            </a:r>
            <a:r>
              <a:rPr lang="sr-Latn-CS" dirty="0"/>
              <a:t>, prevoziocu, </a:t>
            </a:r>
            <a:r>
              <a:rPr lang="sr-Latn-CS" dirty="0" smtClean="0"/>
              <a:t>restoranu), </a:t>
            </a:r>
            <a:r>
              <a:rPr lang="sr-Latn-CS" dirty="0"/>
              <a:t>dobiti usluge naručene od putničke agencije ili obuhvaćene programom turoperatora.</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480"/>
            <a:ext cx="8229600" cy="846158"/>
          </a:xfrm>
        </p:spPr>
        <p:txBody>
          <a:bodyPr>
            <a:normAutofit fontScale="90000"/>
          </a:bodyPr>
          <a:lstStyle/>
          <a:p>
            <a:r>
              <a:rPr lang="sr-Latn-CS" sz="3600" dirty="0"/>
              <a:t>Vaučer uvek mora biti u </a:t>
            </a:r>
            <a:r>
              <a:rPr lang="sr-Latn-CS" sz="3600" dirty="0">
                <a:solidFill>
                  <a:srgbClr val="FF0000"/>
                </a:solidFill>
              </a:rPr>
              <a:t>pisanoj formi </a:t>
            </a:r>
            <a:r>
              <a:rPr lang="sr-Latn-CS" sz="3600" dirty="0"/>
              <a:t>i sadržati sledeće </a:t>
            </a:r>
            <a:r>
              <a:rPr lang="sr-Latn-CS" sz="3600" dirty="0">
                <a:solidFill>
                  <a:srgbClr val="FF0000"/>
                </a:solidFill>
              </a:rPr>
              <a:t>elemente</a:t>
            </a:r>
            <a:r>
              <a:rPr lang="sr-Latn-CS" sz="3600" dirty="0"/>
              <a:t>:</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lvl="0">
              <a:buFont typeface="Wingdings" pitchFamily="2" charset="2"/>
              <a:buChar char="ü"/>
            </a:pPr>
            <a:r>
              <a:rPr lang="sr-Latn-CS" dirty="0"/>
              <a:t>Oznaku da se radi o vaučeru</a:t>
            </a:r>
            <a:endParaRPr lang="en-US" dirty="0"/>
          </a:p>
          <a:p>
            <a:pPr lvl="0">
              <a:buFont typeface="Wingdings" pitchFamily="2" charset="2"/>
              <a:buChar char="ü"/>
            </a:pPr>
            <a:r>
              <a:rPr lang="sr-Latn-CS" dirty="0"/>
              <a:t>Naziv i sedište izdavaoca vaučera</a:t>
            </a:r>
            <a:endParaRPr lang="en-US" dirty="0"/>
          </a:p>
          <a:p>
            <a:pPr lvl="0">
              <a:buFont typeface="Wingdings" pitchFamily="2" charset="2"/>
              <a:buChar char="ü"/>
            </a:pPr>
            <a:r>
              <a:rPr lang="sr-Latn-CS" dirty="0"/>
              <a:t>Naziv i sedište neposrednog izvršioca </a:t>
            </a:r>
            <a:r>
              <a:rPr lang="sr-Latn-CS" dirty="0" smtClean="0"/>
              <a:t>usluga </a:t>
            </a:r>
            <a:r>
              <a:rPr lang="sr-Latn-CS" dirty="0"/>
              <a:t>kome se vaučer upućuje</a:t>
            </a:r>
            <a:endParaRPr lang="en-US" dirty="0"/>
          </a:p>
          <a:p>
            <a:pPr lvl="0">
              <a:buFont typeface="Wingdings" pitchFamily="2" charset="2"/>
              <a:buChar char="ü"/>
            </a:pPr>
            <a:r>
              <a:rPr lang="sr-Latn-CS" dirty="0"/>
              <a:t>Ime i prezime korisnika usluga</a:t>
            </a:r>
            <a:endParaRPr lang="en-US" dirty="0"/>
          </a:p>
          <a:p>
            <a:pPr lvl="0">
              <a:buFont typeface="Wingdings" pitchFamily="2" charset="2"/>
              <a:buChar char="ü"/>
            </a:pPr>
            <a:r>
              <a:rPr lang="sr-Latn-CS" dirty="0"/>
              <a:t>Vrsta, kvalitet i obim usluga</a:t>
            </a:r>
            <a:endParaRPr lang="en-US" dirty="0"/>
          </a:p>
          <a:p>
            <a:pPr lvl="0">
              <a:buFont typeface="Wingdings" pitchFamily="2" charset="2"/>
              <a:buChar char="ü"/>
            </a:pPr>
            <a:r>
              <a:rPr lang="sr-Latn-CS" dirty="0"/>
              <a:t>Period u kome se mogu koristiti naručene usluge</a:t>
            </a:r>
            <a:endParaRPr lang="en-US" dirty="0"/>
          </a:p>
          <a:p>
            <a:pPr lvl="0">
              <a:buFont typeface="Wingdings" pitchFamily="2" charset="2"/>
              <a:buChar char="ü"/>
            </a:pPr>
            <a:r>
              <a:rPr lang="sr-Latn-CS" dirty="0"/>
              <a:t>Broj vaučera prema dokumentaciji izdavaoca</a:t>
            </a:r>
            <a:endParaRPr lang="en-US" dirty="0"/>
          </a:p>
          <a:p>
            <a:pPr lvl="0">
              <a:buFont typeface="Wingdings" pitchFamily="2" charset="2"/>
              <a:buChar char="ü"/>
            </a:pPr>
            <a:r>
              <a:rPr lang="sr-Latn-CS" dirty="0"/>
              <a:t>Potpis ovlašćenog lica i pečat izdavoca</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ln w="10541" cmpd="sng">
                  <a:solidFill>
                    <a:schemeClr val="tx2"/>
                  </a:solidFill>
                  <a:prstDash val="solid"/>
                </a:ln>
                <a:solidFill>
                  <a:schemeClr val="accent1"/>
                </a:solidFill>
                <a:cs typeface="Arial" pitchFamily="34" charset="0"/>
              </a:rPr>
              <a:t>Turistička uputnica – vaučer</a:t>
            </a:r>
            <a:endParaRPr lang="en-US" sz="3600" dirty="0"/>
          </a:p>
        </p:txBody>
      </p:sp>
      <p:sp>
        <p:nvSpPr>
          <p:cNvPr id="3" name="Content Placeholder 2"/>
          <p:cNvSpPr>
            <a:spLocks noGrp="1"/>
          </p:cNvSpPr>
          <p:nvPr>
            <p:ph idx="1"/>
          </p:nvPr>
        </p:nvSpPr>
        <p:spPr>
          <a:xfrm>
            <a:off x="457200" y="1600200"/>
            <a:ext cx="8329642" cy="4525963"/>
          </a:xfrm>
        </p:spPr>
        <p:txBody>
          <a:bodyPr/>
          <a:lstStyle/>
          <a:p>
            <a:r>
              <a:rPr lang="en-US" dirty="0" err="1"/>
              <a:t>Svaki</a:t>
            </a:r>
            <a:r>
              <a:rPr lang="en-US" dirty="0"/>
              <a:t> </a:t>
            </a:r>
            <a:r>
              <a:rPr lang="en-US" dirty="0" err="1"/>
              <a:t>vaučer</a:t>
            </a:r>
            <a:r>
              <a:rPr lang="en-US" dirty="0"/>
              <a:t> </a:t>
            </a:r>
            <a:r>
              <a:rPr lang="en-US" dirty="0" err="1"/>
              <a:t>zasniva</a:t>
            </a:r>
            <a:r>
              <a:rPr lang="en-US" dirty="0"/>
              <a:t> se </a:t>
            </a:r>
            <a:r>
              <a:rPr lang="en-US" dirty="0" err="1"/>
              <a:t>na</a:t>
            </a:r>
            <a:r>
              <a:rPr lang="en-US" dirty="0"/>
              <a:t> </a:t>
            </a:r>
            <a:r>
              <a:rPr lang="en-US" dirty="0" err="1"/>
              <a:t>nekom</a:t>
            </a:r>
            <a:r>
              <a:rPr lang="en-US" dirty="0"/>
              <a:t> </a:t>
            </a:r>
            <a:r>
              <a:rPr lang="en-US" dirty="0" err="1"/>
              <a:t>osnovnom</a:t>
            </a:r>
            <a:r>
              <a:rPr lang="en-US" dirty="0"/>
              <a:t> </a:t>
            </a:r>
            <a:r>
              <a:rPr lang="en-US" dirty="0" err="1">
                <a:solidFill>
                  <a:srgbClr val="FF0000"/>
                </a:solidFill>
              </a:rPr>
              <a:t>pravnom</a:t>
            </a:r>
            <a:r>
              <a:rPr lang="en-US" dirty="0">
                <a:solidFill>
                  <a:srgbClr val="FF0000"/>
                </a:solidFill>
              </a:rPr>
              <a:t> </a:t>
            </a:r>
            <a:r>
              <a:rPr lang="en-US" dirty="0" err="1">
                <a:solidFill>
                  <a:srgbClr val="FF0000"/>
                </a:solidFill>
              </a:rPr>
              <a:t>poslu</a:t>
            </a:r>
            <a:r>
              <a:rPr lang="en-US" dirty="0">
                <a:solidFill>
                  <a:srgbClr val="FF0000"/>
                </a:solidFill>
              </a:rPr>
              <a:t> </a:t>
            </a:r>
            <a:r>
              <a:rPr lang="en-US" dirty="0"/>
              <a:t>(</a:t>
            </a:r>
            <a:r>
              <a:rPr lang="en-US" dirty="0" err="1"/>
              <a:t>ugovor</a:t>
            </a:r>
            <a:r>
              <a:rPr lang="en-US" dirty="0"/>
              <a:t> </a:t>
            </a:r>
            <a:r>
              <a:rPr lang="en-US" dirty="0" smtClean="0"/>
              <a:t>o </a:t>
            </a:r>
            <a:r>
              <a:rPr lang="en-US" dirty="0" err="1" smtClean="0"/>
              <a:t>prevozu</a:t>
            </a:r>
            <a:r>
              <a:rPr lang="en-US" dirty="0"/>
              <a:t>, </a:t>
            </a:r>
            <a:r>
              <a:rPr lang="en-US" dirty="0" err="1"/>
              <a:t>agencijskom</a:t>
            </a:r>
            <a:r>
              <a:rPr lang="en-US" dirty="0"/>
              <a:t> </a:t>
            </a:r>
            <a:r>
              <a:rPr lang="en-US" dirty="0" err="1" smtClean="0"/>
              <a:t>ugovoru</a:t>
            </a:r>
            <a:r>
              <a:rPr lang="en-US" dirty="0" smtClean="0"/>
              <a:t>, </a:t>
            </a:r>
            <a:r>
              <a:rPr lang="en-US" dirty="0" err="1" smtClean="0"/>
              <a:t>hotelskim</a:t>
            </a:r>
            <a:r>
              <a:rPr lang="en-US" dirty="0" smtClean="0"/>
              <a:t> </a:t>
            </a:r>
            <a:r>
              <a:rPr lang="en-US" dirty="0" err="1"/>
              <a:t>uslugama</a:t>
            </a:r>
            <a:r>
              <a:rPr lang="en-US" dirty="0"/>
              <a:t> </a:t>
            </a:r>
            <a:r>
              <a:rPr lang="en-US" dirty="0" err="1"/>
              <a:t>itd</a:t>
            </a:r>
            <a:r>
              <a:rPr lang="en-US" dirty="0"/>
              <a:t>.), </a:t>
            </a:r>
            <a:r>
              <a:rPr lang="en-US" dirty="0" err="1"/>
              <a:t>kojim</a:t>
            </a:r>
            <a:r>
              <a:rPr lang="en-US" dirty="0"/>
              <a:t> je </a:t>
            </a:r>
            <a:r>
              <a:rPr lang="en-US" dirty="0" err="1"/>
              <a:t>između</a:t>
            </a:r>
            <a:r>
              <a:rPr lang="en-US" dirty="0"/>
              <a:t> </a:t>
            </a:r>
            <a:r>
              <a:rPr lang="en-US" dirty="0" err="1"/>
              <a:t>putničke</a:t>
            </a:r>
            <a:r>
              <a:rPr lang="en-US" dirty="0"/>
              <a:t> </a:t>
            </a:r>
            <a:r>
              <a:rPr lang="en-US" dirty="0" err="1"/>
              <a:t>agencije</a:t>
            </a:r>
            <a:r>
              <a:rPr lang="en-US" dirty="0"/>
              <a:t> </a:t>
            </a:r>
            <a:r>
              <a:rPr lang="en-US" dirty="0" err="1"/>
              <a:t>sa</a:t>
            </a:r>
            <a:r>
              <a:rPr lang="en-US" dirty="0"/>
              <a:t> </a:t>
            </a:r>
            <a:r>
              <a:rPr lang="en-US" dirty="0" err="1"/>
              <a:t>drugim</a:t>
            </a:r>
            <a:r>
              <a:rPr lang="en-US" dirty="0"/>
              <a:t> </a:t>
            </a:r>
            <a:r>
              <a:rPr lang="en-US" dirty="0" err="1"/>
              <a:t>agencijama</a:t>
            </a:r>
            <a:r>
              <a:rPr lang="en-US" dirty="0"/>
              <a:t> </a:t>
            </a:r>
            <a:r>
              <a:rPr lang="en-US" dirty="0" err="1"/>
              <a:t>ili</a:t>
            </a:r>
            <a:r>
              <a:rPr lang="en-US" dirty="0"/>
              <a:t> </a:t>
            </a:r>
            <a:r>
              <a:rPr lang="en-US" dirty="0" err="1"/>
              <a:t>direktno</a:t>
            </a:r>
            <a:r>
              <a:rPr lang="en-US" dirty="0"/>
              <a:t> </a:t>
            </a:r>
            <a:r>
              <a:rPr lang="en-US" dirty="0" err="1"/>
              <a:t>sa</a:t>
            </a:r>
            <a:r>
              <a:rPr lang="en-US" dirty="0"/>
              <a:t> </a:t>
            </a:r>
            <a:r>
              <a:rPr lang="en-US" dirty="0" err="1"/>
              <a:t>davaocima</a:t>
            </a:r>
            <a:r>
              <a:rPr lang="en-US" dirty="0"/>
              <a:t> </a:t>
            </a:r>
            <a:r>
              <a:rPr lang="en-US" dirty="0" err="1"/>
              <a:t>usluge</a:t>
            </a:r>
            <a:r>
              <a:rPr lang="en-US" dirty="0"/>
              <a:t> </a:t>
            </a:r>
            <a:r>
              <a:rPr lang="en-US" dirty="0" err="1"/>
              <a:t>dogovoreno</a:t>
            </a:r>
            <a:r>
              <a:rPr lang="en-US" dirty="0"/>
              <a:t> </a:t>
            </a:r>
            <a:r>
              <a:rPr lang="en-US" dirty="0" err="1"/>
              <a:t>da</a:t>
            </a:r>
            <a:r>
              <a:rPr lang="en-US" dirty="0"/>
              <a:t> </a:t>
            </a:r>
            <a:r>
              <a:rPr lang="en-US" dirty="0" err="1"/>
              <a:t>će</a:t>
            </a:r>
            <a:r>
              <a:rPr lang="en-US" dirty="0"/>
              <a:t> </a:t>
            </a:r>
            <a:r>
              <a:rPr lang="en-US" dirty="0" err="1"/>
              <a:t>im</a:t>
            </a:r>
            <a:r>
              <a:rPr lang="en-US" dirty="0"/>
              <a:t> </a:t>
            </a:r>
            <a:r>
              <a:rPr lang="en-US" dirty="0" err="1"/>
              <a:t>agencija</a:t>
            </a:r>
            <a:r>
              <a:rPr lang="en-US" dirty="0"/>
              <a:t> </a:t>
            </a:r>
            <a:r>
              <a:rPr lang="en-US" dirty="0" err="1"/>
              <a:t>korisnike</a:t>
            </a:r>
            <a:r>
              <a:rPr lang="en-US" dirty="0"/>
              <a:t> </a:t>
            </a:r>
            <a:r>
              <a:rPr lang="en-US" dirty="0" err="1"/>
              <a:t>usluga</a:t>
            </a:r>
            <a:r>
              <a:rPr lang="en-US" dirty="0"/>
              <a:t> </a:t>
            </a:r>
            <a:r>
              <a:rPr lang="en-US" dirty="0" err="1"/>
              <a:t>slati</a:t>
            </a:r>
            <a:r>
              <a:rPr lang="en-US" dirty="0"/>
              <a:t> </a:t>
            </a:r>
            <a:r>
              <a:rPr lang="en-US" dirty="0" err="1"/>
              <a:t>sa</a:t>
            </a:r>
            <a:r>
              <a:rPr lang="en-US" dirty="0"/>
              <a:t> </a:t>
            </a:r>
            <a:r>
              <a:rPr lang="en-US" dirty="0" err="1"/>
              <a:t>vaučerom</a:t>
            </a:r>
            <a:r>
              <a:rPr lang="en-US" dirty="0"/>
              <a:t>. </a:t>
            </a:r>
            <a:br>
              <a:rPr lang="en-US" dirty="0"/>
            </a:br>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ln w="10541" cmpd="sng">
                  <a:solidFill>
                    <a:schemeClr val="tx2"/>
                  </a:solidFill>
                  <a:prstDash val="solid"/>
                </a:ln>
                <a:solidFill>
                  <a:schemeClr val="accent1"/>
                </a:solidFill>
                <a:cs typeface="Arial" pitchFamily="34" charset="0"/>
              </a:rPr>
              <a:t>Turistička uputnica – vaučer</a:t>
            </a:r>
            <a:endParaRPr lang="en-US" sz="3600"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err="1"/>
              <a:t>Vaučer</a:t>
            </a:r>
            <a:r>
              <a:rPr lang="en-US" dirty="0"/>
              <a:t> se </a:t>
            </a:r>
            <a:r>
              <a:rPr lang="en-US" dirty="0" err="1"/>
              <a:t>izdaje</a:t>
            </a:r>
            <a:r>
              <a:rPr lang="en-US" dirty="0"/>
              <a:t> u </a:t>
            </a:r>
            <a:r>
              <a:rPr lang="en-US" dirty="0" err="1">
                <a:solidFill>
                  <a:srgbClr val="FF0000"/>
                </a:solidFill>
              </a:rPr>
              <a:t>četiri</a:t>
            </a:r>
            <a:r>
              <a:rPr lang="en-US" dirty="0">
                <a:solidFill>
                  <a:srgbClr val="FF0000"/>
                </a:solidFill>
              </a:rPr>
              <a:t> </a:t>
            </a:r>
            <a:r>
              <a:rPr lang="en-US" dirty="0" err="1">
                <a:solidFill>
                  <a:srgbClr val="FF0000"/>
                </a:solidFill>
              </a:rPr>
              <a:t>primerka</a:t>
            </a:r>
            <a:r>
              <a:rPr lang="en-US" dirty="0"/>
              <a:t>, </a:t>
            </a:r>
            <a:r>
              <a:rPr lang="en-US" dirty="0" err="1"/>
              <a:t>nakon</a:t>
            </a:r>
            <a:r>
              <a:rPr lang="en-US" dirty="0"/>
              <a:t> </a:t>
            </a:r>
            <a:r>
              <a:rPr lang="en-US" dirty="0" err="1"/>
              <a:t>uplate</a:t>
            </a:r>
            <a:r>
              <a:rPr lang="en-US" dirty="0"/>
              <a:t> </a:t>
            </a:r>
            <a:r>
              <a:rPr lang="en-US" dirty="0" err="1"/>
              <a:t>novčanog</a:t>
            </a:r>
            <a:r>
              <a:rPr lang="en-US" dirty="0"/>
              <a:t> </a:t>
            </a:r>
            <a:r>
              <a:rPr lang="en-US" dirty="0" err="1"/>
              <a:t>iznosa</a:t>
            </a:r>
            <a:r>
              <a:rPr lang="en-US" dirty="0"/>
              <a:t> </a:t>
            </a:r>
            <a:r>
              <a:rPr lang="en-US" dirty="0" err="1"/>
              <a:t>agenciji</a:t>
            </a:r>
            <a:r>
              <a:rPr lang="en-US" dirty="0"/>
              <a:t> </a:t>
            </a:r>
            <a:r>
              <a:rPr lang="en-US" dirty="0" err="1"/>
              <a:t>od</a:t>
            </a:r>
            <a:r>
              <a:rPr lang="en-US" dirty="0"/>
              <a:t> </a:t>
            </a:r>
            <a:r>
              <a:rPr lang="en-US" dirty="0" err="1"/>
              <a:t>strane</a:t>
            </a:r>
            <a:r>
              <a:rPr lang="en-US" dirty="0"/>
              <a:t> </a:t>
            </a:r>
            <a:r>
              <a:rPr lang="en-US" dirty="0" err="1"/>
              <a:t>korisnika</a:t>
            </a:r>
            <a:r>
              <a:rPr lang="en-US" dirty="0"/>
              <a:t> </a:t>
            </a:r>
            <a:r>
              <a:rPr lang="en-US" dirty="0" err="1"/>
              <a:t>budućih</a:t>
            </a:r>
            <a:r>
              <a:rPr lang="en-US" dirty="0"/>
              <a:t> </a:t>
            </a:r>
            <a:r>
              <a:rPr lang="en-US" dirty="0" err="1"/>
              <a:t>usluga</a:t>
            </a:r>
            <a:r>
              <a:rPr lang="en-US" dirty="0"/>
              <a:t>:</a:t>
            </a:r>
          </a:p>
          <a:p>
            <a:r>
              <a:rPr lang="en-US" dirty="0"/>
              <a:t> </a:t>
            </a:r>
            <a:r>
              <a:rPr lang="sr-Latn-CS" u="sng" dirty="0" smtClean="0"/>
              <a:t>o</a:t>
            </a:r>
            <a:r>
              <a:rPr lang="en-US" u="sng" dirty="0" err="1" smtClean="0"/>
              <a:t>riginal</a:t>
            </a:r>
            <a:r>
              <a:rPr lang="en-US" u="sng" dirty="0" smtClean="0"/>
              <a:t> </a:t>
            </a:r>
            <a:r>
              <a:rPr lang="en-US" dirty="0" err="1"/>
              <a:t>vaučera</a:t>
            </a:r>
            <a:r>
              <a:rPr lang="en-US" dirty="0"/>
              <a:t> </a:t>
            </a:r>
            <a:r>
              <a:rPr lang="en-US" dirty="0" err="1"/>
              <a:t>dobija</a:t>
            </a:r>
            <a:r>
              <a:rPr lang="en-US" dirty="0"/>
              <a:t> </a:t>
            </a:r>
            <a:r>
              <a:rPr lang="en-US" dirty="0" err="1"/>
              <a:t>korisnik</a:t>
            </a:r>
            <a:r>
              <a:rPr lang="en-US" dirty="0"/>
              <a:t> </a:t>
            </a:r>
            <a:r>
              <a:rPr lang="en-US" dirty="0" err="1"/>
              <a:t>usluga</a:t>
            </a:r>
            <a:r>
              <a:rPr lang="en-US" dirty="0"/>
              <a:t>, </a:t>
            </a:r>
          </a:p>
          <a:p>
            <a:r>
              <a:rPr lang="sr-Latn-CS" u="sng" dirty="0" smtClean="0"/>
              <a:t>p</a:t>
            </a:r>
            <a:r>
              <a:rPr lang="en-US" u="sng" dirty="0" err="1" smtClean="0"/>
              <a:t>rva</a:t>
            </a:r>
            <a:r>
              <a:rPr lang="en-US" u="sng" dirty="0" smtClean="0"/>
              <a:t> </a:t>
            </a:r>
            <a:r>
              <a:rPr lang="en-US" u="sng" dirty="0" err="1"/>
              <a:t>i</a:t>
            </a:r>
            <a:r>
              <a:rPr lang="en-US" u="sng" dirty="0"/>
              <a:t> </a:t>
            </a:r>
            <a:r>
              <a:rPr lang="en-US" u="sng" dirty="0" err="1"/>
              <a:t>druga</a:t>
            </a:r>
            <a:r>
              <a:rPr lang="en-US" u="sng" dirty="0"/>
              <a:t> </a:t>
            </a:r>
            <a:r>
              <a:rPr lang="en-US" dirty="0" err="1"/>
              <a:t>kopija</a:t>
            </a:r>
            <a:r>
              <a:rPr lang="en-US" dirty="0"/>
              <a:t> </a:t>
            </a:r>
            <a:r>
              <a:rPr lang="en-US" dirty="0" err="1"/>
              <a:t>šalju</a:t>
            </a:r>
            <a:r>
              <a:rPr lang="en-US" dirty="0"/>
              <a:t> se </a:t>
            </a:r>
            <a:r>
              <a:rPr lang="en-US" dirty="0" err="1"/>
              <a:t>davaocu</a:t>
            </a:r>
            <a:r>
              <a:rPr lang="en-US" dirty="0"/>
              <a:t> </a:t>
            </a:r>
            <a:r>
              <a:rPr lang="en-US" dirty="0" err="1"/>
              <a:t>usluga</a:t>
            </a:r>
            <a:r>
              <a:rPr lang="en-US" dirty="0"/>
              <a:t>, </a:t>
            </a:r>
            <a:r>
              <a:rPr lang="en-US" dirty="0" err="1"/>
              <a:t>koje</a:t>
            </a:r>
            <a:r>
              <a:rPr lang="en-US" dirty="0"/>
              <a:t> </a:t>
            </a:r>
            <a:r>
              <a:rPr lang="en-US" dirty="0" err="1"/>
              <a:t>služe</a:t>
            </a:r>
            <a:r>
              <a:rPr lang="en-US" dirty="0"/>
              <a:t> </a:t>
            </a:r>
            <a:r>
              <a:rPr lang="en-US" dirty="0" err="1"/>
              <a:t>kao</a:t>
            </a:r>
            <a:r>
              <a:rPr lang="en-US" dirty="0"/>
              <a:t> </a:t>
            </a:r>
            <a:r>
              <a:rPr lang="en-US" dirty="0" err="1"/>
              <a:t>dokument</a:t>
            </a:r>
            <a:r>
              <a:rPr lang="en-US" dirty="0"/>
              <a:t> </a:t>
            </a:r>
            <a:r>
              <a:rPr lang="en-US" dirty="0" err="1"/>
              <a:t>za</a:t>
            </a:r>
            <a:r>
              <a:rPr lang="en-US" dirty="0"/>
              <a:t> </a:t>
            </a:r>
            <a:r>
              <a:rPr lang="en-US" dirty="0" err="1"/>
              <a:t>rezervaciju</a:t>
            </a:r>
            <a:r>
              <a:rPr lang="en-US" dirty="0"/>
              <a:t>, </a:t>
            </a:r>
            <a:r>
              <a:rPr lang="en-US" dirty="0" err="1"/>
              <a:t>odnosno</a:t>
            </a:r>
            <a:r>
              <a:rPr lang="en-US" dirty="0"/>
              <a:t> </a:t>
            </a:r>
            <a:r>
              <a:rPr lang="en-US" dirty="0" err="1"/>
              <a:t>potvrdu</a:t>
            </a:r>
            <a:r>
              <a:rPr lang="en-US" dirty="0"/>
              <a:t> </a:t>
            </a:r>
            <a:r>
              <a:rPr lang="en-US" dirty="0" err="1"/>
              <a:t>da</a:t>
            </a:r>
            <a:r>
              <a:rPr lang="en-US" dirty="0"/>
              <a:t> je </a:t>
            </a:r>
            <a:r>
              <a:rPr lang="en-US" dirty="0" err="1"/>
              <a:t>dat</a:t>
            </a:r>
            <a:r>
              <a:rPr lang="en-US" dirty="0"/>
              <a:t> </a:t>
            </a:r>
            <a:r>
              <a:rPr lang="en-US" dirty="0" err="1"/>
              <a:t>predujam</a:t>
            </a:r>
            <a:r>
              <a:rPr lang="en-US" dirty="0"/>
              <a:t>, </a:t>
            </a:r>
            <a:r>
              <a:rPr lang="en-US" dirty="0" err="1"/>
              <a:t>ili</a:t>
            </a:r>
            <a:r>
              <a:rPr lang="en-US" dirty="0"/>
              <a:t> </a:t>
            </a:r>
            <a:r>
              <a:rPr lang="en-US" dirty="0" err="1"/>
              <a:t>kao</a:t>
            </a:r>
            <a:r>
              <a:rPr lang="en-US" dirty="0"/>
              <a:t> </a:t>
            </a:r>
            <a:r>
              <a:rPr lang="en-US" dirty="0" err="1"/>
              <a:t>dokazno</a:t>
            </a:r>
            <a:r>
              <a:rPr lang="en-US" dirty="0"/>
              <a:t> </a:t>
            </a:r>
            <a:r>
              <a:rPr lang="en-US" dirty="0" err="1"/>
              <a:t>sredstvo</a:t>
            </a:r>
            <a:r>
              <a:rPr lang="en-US" dirty="0"/>
              <a:t> o </a:t>
            </a:r>
            <a:r>
              <a:rPr lang="en-US" dirty="0" err="1"/>
              <a:t>opsegu</a:t>
            </a:r>
            <a:r>
              <a:rPr lang="en-US" dirty="0"/>
              <a:t> </a:t>
            </a:r>
            <a:r>
              <a:rPr lang="en-US" dirty="0" err="1"/>
              <a:t>i</a:t>
            </a:r>
            <a:r>
              <a:rPr lang="en-US" dirty="0"/>
              <a:t> </a:t>
            </a:r>
            <a:r>
              <a:rPr lang="en-US" dirty="0" err="1"/>
              <a:t>vrsti</a:t>
            </a:r>
            <a:r>
              <a:rPr lang="en-US" dirty="0"/>
              <a:t> </a:t>
            </a:r>
            <a:r>
              <a:rPr lang="en-US" dirty="0" err="1"/>
              <a:t>usluge</a:t>
            </a:r>
            <a:r>
              <a:rPr lang="en-US" dirty="0"/>
              <a:t>,</a:t>
            </a:r>
          </a:p>
          <a:p>
            <a:r>
              <a:rPr lang="en-US" dirty="0" smtClean="0"/>
              <a:t> </a:t>
            </a:r>
            <a:r>
              <a:rPr lang="sr-Latn-CS" u="sng" dirty="0" smtClean="0"/>
              <a:t>č</a:t>
            </a:r>
            <a:r>
              <a:rPr lang="en-US" u="sng" dirty="0" err="1" smtClean="0"/>
              <a:t>etvrti</a:t>
            </a:r>
            <a:r>
              <a:rPr lang="en-US" u="sng" dirty="0" smtClean="0"/>
              <a:t> </a:t>
            </a:r>
            <a:r>
              <a:rPr lang="en-US" dirty="0" err="1"/>
              <a:t>primerak</a:t>
            </a:r>
            <a:r>
              <a:rPr lang="en-US" dirty="0"/>
              <a:t> </a:t>
            </a:r>
            <a:r>
              <a:rPr lang="en-US" dirty="0" err="1"/>
              <a:t>ostaje</a:t>
            </a:r>
            <a:r>
              <a:rPr lang="en-US" dirty="0"/>
              <a:t> u </a:t>
            </a:r>
            <a:r>
              <a:rPr lang="en-US" dirty="0" err="1"/>
              <a:t>evidenciji</a:t>
            </a:r>
            <a:r>
              <a:rPr lang="en-US" dirty="0"/>
              <a:t> same </a:t>
            </a:r>
            <a:r>
              <a:rPr lang="en-US" dirty="0" err="1"/>
              <a:t>agencije</a:t>
            </a:r>
            <a:r>
              <a:rPr lang="en-US" dirty="0"/>
              <a:t>.</a:t>
            </a:r>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ln w="10541" cmpd="sng">
                  <a:solidFill>
                    <a:schemeClr val="tx2"/>
                  </a:solidFill>
                  <a:prstDash val="solid"/>
                </a:ln>
                <a:solidFill>
                  <a:schemeClr val="accent1"/>
                </a:solidFill>
                <a:cs typeface="Arial" pitchFamily="34" charset="0"/>
              </a:rPr>
              <a:t>Turistička uputnica – vaučer</a:t>
            </a:r>
            <a:endParaRPr lang="en-US" sz="3600" dirty="0"/>
          </a:p>
        </p:txBody>
      </p:sp>
      <p:sp>
        <p:nvSpPr>
          <p:cNvPr id="3" name="Content Placeholder 2"/>
          <p:cNvSpPr>
            <a:spLocks noGrp="1"/>
          </p:cNvSpPr>
          <p:nvPr>
            <p:ph idx="1"/>
          </p:nvPr>
        </p:nvSpPr>
        <p:spPr/>
        <p:txBody>
          <a:bodyPr>
            <a:normAutofit lnSpcReduction="10000"/>
          </a:bodyPr>
          <a:lstStyle/>
          <a:p>
            <a:r>
              <a:rPr lang="en-US" dirty="0" err="1"/>
              <a:t>Vaučer</a:t>
            </a:r>
            <a:r>
              <a:rPr lang="en-US" dirty="0"/>
              <a:t> </a:t>
            </a:r>
            <a:r>
              <a:rPr lang="en-US" dirty="0" err="1">
                <a:solidFill>
                  <a:srgbClr val="FF0000"/>
                </a:solidFill>
              </a:rPr>
              <a:t>nije</a:t>
            </a:r>
            <a:r>
              <a:rPr lang="en-US" dirty="0">
                <a:solidFill>
                  <a:srgbClr val="FF0000"/>
                </a:solidFill>
              </a:rPr>
              <a:t> </a:t>
            </a:r>
            <a:r>
              <a:rPr lang="en-US" dirty="0" err="1">
                <a:solidFill>
                  <a:srgbClr val="FF0000"/>
                </a:solidFill>
              </a:rPr>
              <a:t>vrednosni</a:t>
            </a:r>
            <a:r>
              <a:rPr lang="en-US" dirty="0">
                <a:solidFill>
                  <a:srgbClr val="FF0000"/>
                </a:solidFill>
              </a:rPr>
              <a:t> </a:t>
            </a:r>
            <a:r>
              <a:rPr lang="en-US" dirty="0" err="1">
                <a:solidFill>
                  <a:srgbClr val="FF0000"/>
                </a:solidFill>
              </a:rPr>
              <a:t>papir</a:t>
            </a:r>
            <a:r>
              <a:rPr lang="en-US" dirty="0">
                <a:solidFill>
                  <a:srgbClr val="FF0000"/>
                </a:solidFill>
              </a:rPr>
              <a:t> </a:t>
            </a:r>
            <a:r>
              <a:rPr lang="en-US" dirty="0" err="1"/>
              <a:t>jer</a:t>
            </a:r>
            <a:r>
              <a:rPr lang="en-US" dirty="0"/>
              <a:t> </a:t>
            </a:r>
            <a:r>
              <a:rPr lang="en-US" dirty="0" err="1"/>
              <a:t>ako</a:t>
            </a:r>
            <a:r>
              <a:rPr lang="en-US" dirty="0"/>
              <a:t> se on </a:t>
            </a:r>
            <a:r>
              <a:rPr lang="en-US" dirty="0" err="1"/>
              <a:t>izgubi</a:t>
            </a:r>
            <a:r>
              <a:rPr lang="en-US" dirty="0"/>
              <a:t>, </a:t>
            </a:r>
            <a:r>
              <a:rPr lang="en-US" dirty="0" err="1"/>
              <a:t>ošteti</a:t>
            </a:r>
            <a:r>
              <a:rPr lang="en-US" dirty="0"/>
              <a:t>, </a:t>
            </a:r>
            <a:r>
              <a:rPr lang="en-US" dirty="0" err="1"/>
              <a:t>zaboravi</a:t>
            </a:r>
            <a:r>
              <a:rPr lang="en-US" dirty="0"/>
              <a:t> </a:t>
            </a:r>
            <a:r>
              <a:rPr lang="en-US" dirty="0" err="1"/>
              <a:t>i</a:t>
            </a:r>
            <a:r>
              <a:rPr lang="en-US" dirty="0"/>
              <a:t> sl. </a:t>
            </a:r>
            <a:r>
              <a:rPr lang="en-US" dirty="0" err="1"/>
              <a:t>korisnik</a:t>
            </a:r>
            <a:r>
              <a:rPr lang="en-US" dirty="0"/>
              <a:t> (</a:t>
            </a:r>
            <a:r>
              <a:rPr lang="en-US" dirty="0" err="1"/>
              <a:t>remitent</a:t>
            </a:r>
            <a:r>
              <a:rPr lang="en-US" dirty="0"/>
              <a:t>) </a:t>
            </a:r>
            <a:r>
              <a:rPr lang="en-US" dirty="0" err="1"/>
              <a:t>nije</a:t>
            </a:r>
            <a:r>
              <a:rPr lang="en-US" dirty="0"/>
              <a:t> </a:t>
            </a:r>
            <a:r>
              <a:rPr lang="en-US" dirty="0" err="1"/>
              <a:t>izgubio</a:t>
            </a:r>
            <a:r>
              <a:rPr lang="en-US" dirty="0"/>
              <a:t> </a:t>
            </a:r>
            <a:r>
              <a:rPr lang="en-US" dirty="0" err="1"/>
              <a:t>samo</a:t>
            </a:r>
            <a:r>
              <a:rPr lang="en-US" dirty="0"/>
              <a:t> </a:t>
            </a:r>
            <a:r>
              <a:rPr lang="en-US" dirty="0" err="1"/>
              <a:t>pravo</a:t>
            </a:r>
            <a:r>
              <a:rPr lang="en-US" dirty="0"/>
              <a:t> </a:t>
            </a:r>
            <a:r>
              <a:rPr lang="en-US" dirty="0" err="1"/>
              <a:t>iz</a:t>
            </a:r>
            <a:r>
              <a:rPr lang="en-US" dirty="0"/>
              <a:t> </a:t>
            </a:r>
            <a:r>
              <a:rPr lang="en-US" dirty="0" err="1"/>
              <a:t>papira</a:t>
            </a:r>
            <a:r>
              <a:rPr lang="en-US" dirty="0"/>
              <a:t>, </a:t>
            </a:r>
            <a:r>
              <a:rPr lang="en-US" dirty="0" err="1"/>
              <a:t>tj</a:t>
            </a:r>
            <a:r>
              <a:rPr lang="en-US" dirty="0"/>
              <a:t>. </a:t>
            </a:r>
            <a:r>
              <a:rPr lang="en-US" dirty="0" err="1"/>
              <a:t>pravo</a:t>
            </a:r>
            <a:r>
              <a:rPr lang="en-US" dirty="0"/>
              <a:t> </a:t>
            </a:r>
            <a:r>
              <a:rPr lang="en-US" dirty="0" err="1"/>
              <a:t>na</a:t>
            </a:r>
            <a:r>
              <a:rPr lang="en-US" dirty="0"/>
              <a:t> </a:t>
            </a:r>
            <a:r>
              <a:rPr lang="en-US" dirty="0" err="1"/>
              <a:t>uslugu</a:t>
            </a:r>
            <a:r>
              <a:rPr lang="en-US" dirty="0"/>
              <a:t>, </a:t>
            </a:r>
            <a:r>
              <a:rPr lang="en-US" dirty="0" err="1"/>
              <a:t>koje</a:t>
            </a:r>
            <a:r>
              <a:rPr lang="en-US" dirty="0"/>
              <a:t> se </a:t>
            </a:r>
            <a:r>
              <a:rPr lang="en-US" dirty="0" err="1"/>
              <a:t>može</a:t>
            </a:r>
            <a:r>
              <a:rPr lang="en-US" dirty="0"/>
              <a:t> </a:t>
            </a:r>
            <a:r>
              <a:rPr lang="en-US" dirty="0" err="1"/>
              <a:t>dokazati</a:t>
            </a:r>
            <a:r>
              <a:rPr lang="en-US" dirty="0"/>
              <a:t> </a:t>
            </a:r>
            <a:r>
              <a:rPr lang="en-US" dirty="0" err="1"/>
              <a:t>pozivom</a:t>
            </a:r>
            <a:r>
              <a:rPr lang="en-US" dirty="0"/>
              <a:t> </a:t>
            </a:r>
            <a:r>
              <a:rPr lang="en-US" dirty="0" err="1"/>
              <a:t>na</a:t>
            </a:r>
            <a:r>
              <a:rPr lang="en-US" dirty="0"/>
              <a:t> </a:t>
            </a:r>
            <a:r>
              <a:rPr lang="en-US" dirty="0" err="1"/>
              <a:t>glavni</a:t>
            </a:r>
            <a:r>
              <a:rPr lang="en-US" dirty="0"/>
              <a:t> </a:t>
            </a:r>
            <a:r>
              <a:rPr lang="en-US" dirty="0" err="1"/>
              <a:t>ugovor</a:t>
            </a:r>
            <a:r>
              <a:rPr lang="en-US" dirty="0"/>
              <a:t>, </a:t>
            </a:r>
            <a:r>
              <a:rPr lang="en-US" dirty="0" err="1"/>
              <a:t>uvidom</a:t>
            </a:r>
            <a:r>
              <a:rPr lang="en-US" dirty="0"/>
              <a:t> u </a:t>
            </a:r>
            <a:r>
              <a:rPr lang="en-US" dirty="0" err="1"/>
              <a:t>neku</a:t>
            </a:r>
            <a:r>
              <a:rPr lang="en-US" dirty="0"/>
              <a:t> </a:t>
            </a:r>
            <a:r>
              <a:rPr lang="en-US" dirty="0" err="1"/>
              <a:t>od</a:t>
            </a:r>
            <a:r>
              <a:rPr lang="en-US" dirty="0"/>
              <a:t> </a:t>
            </a:r>
            <a:r>
              <a:rPr lang="en-US" dirty="0" err="1"/>
              <a:t>kopija</a:t>
            </a:r>
            <a:r>
              <a:rPr lang="en-US" dirty="0"/>
              <a:t> </a:t>
            </a:r>
            <a:r>
              <a:rPr lang="en-US" dirty="0" err="1"/>
              <a:t>vaučera</a:t>
            </a:r>
            <a:r>
              <a:rPr lang="en-US" dirty="0"/>
              <a:t> </a:t>
            </a:r>
            <a:r>
              <a:rPr lang="en-US" dirty="0" err="1"/>
              <a:t>i</a:t>
            </a:r>
            <a:r>
              <a:rPr lang="en-US" dirty="0"/>
              <a:t> sl. </a:t>
            </a:r>
            <a:endParaRPr lang="sr-Latn-CS" dirty="0" smtClean="0"/>
          </a:p>
          <a:p>
            <a:r>
              <a:rPr lang="en-US" dirty="0" err="1" smtClean="0"/>
              <a:t>Vaučer</a:t>
            </a:r>
            <a:r>
              <a:rPr lang="en-US" dirty="0" smtClean="0"/>
              <a:t> </a:t>
            </a:r>
            <a:r>
              <a:rPr lang="en-US" dirty="0">
                <a:solidFill>
                  <a:srgbClr val="FF0000"/>
                </a:solidFill>
              </a:rPr>
              <a:t>je </a:t>
            </a:r>
            <a:r>
              <a:rPr lang="en-US" dirty="0" err="1">
                <a:solidFill>
                  <a:srgbClr val="FF0000"/>
                </a:solidFill>
              </a:rPr>
              <a:t>legitimacioni</a:t>
            </a:r>
            <a:r>
              <a:rPr lang="en-US" dirty="0">
                <a:solidFill>
                  <a:srgbClr val="FF0000"/>
                </a:solidFill>
              </a:rPr>
              <a:t> </a:t>
            </a:r>
            <a:r>
              <a:rPr lang="en-US" dirty="0" err="1">
                <a:solidFill>
                  <a:srgbClr val="FF0000"/>
                </a:solidFill>
              </a:rPr>
              <a:t>papir</a:t>
            </a:r>
            <a:r>
              <a:rPr lang="en-US" dirty="0">
                <a:solidFill>
                  <a:srgbClr val="FF0000"/>
                </a:solidFill>
              </a:rPr>
              <a:t> </a:t>
            </a:r>
            <a:r>
              <a:rPr lang="en-US" dirty="0" err="1"/>
              <a:t>i</a:t>
            </a:r>
            <a:r>
              <a:rPr lang="en-US" dirty="0"/>
              <a:t> </a:t>
            </a:r>
            <a:r>
              <a:rPr lang="en-US" dirty="0" err="1"/>
              <a:t>prvenstveno</a:t>
            </a:r>
            <a:r>
              <a:rPr lang="en-US" dirty="0"/>
              <a:t> </a:t>
            </a:r>
            <a:r>
              <a:rPr lang="en-US" dirty="0" err="1"/>
              <a:t>služi</a:t>
            </a:r>
            <a:r>
              <a:rPr lang="en-US" dirty="0"/>
              <a:t> </a:t>
            </a:r>
            <a:r>
              <a:rPr lang="en-US" dirty="0" err="1"/>
              <a:t>kao</a:t>
            </a:r>
            <a:r>
              <a:rPr lang="en-US" dirty="0"/>
              <a:t> </a:t>
            </a:r>
            <a:r>
              <a:rPr lang="en-US" dirty="0" err="1"/>
              <a:t>dokaz</a:t>
            </a:r>
            <a:r>
              <a:rPr lang="en-US" dirty="0"/>
              <a:t> </a:t>
            </a:r>
            <a:r>
              <a:rPr lang="en-US" dirty="0" err="1"/>
              <a:t>da</a:t>
            </a:r>
            <a:r>
              <a:rPr lang="en-US" dirty="0"/>
              <a:t> je </a:t>
            </a:r>
            <a:r>
              <a:rPr lang="en-US" dirty="0" err="1"/>
              <a:t>osoba</a:t>
            </a:r>
            <a:r>
              <a:rPr lang="en-US" dirty="0"/>
              <a:t> </a:t>
            </a:r>
            <a:r>
              <a:rPr lang="en-US" dirty="0" err="1"/>
              <a:t>koja</a:t>
            </a:r>
            <a:r>
              <a:rPr lang="en-US" dirty="0"/>
              <a:t> </a:t>
            </a:r>
            <a:r>
              <a:rPr lang="en-US" dirty="0" err="1"/>
              <a:t>ga</a:t>
            </a:r>
            <a:r>
              <a:rPr lang="en-US" dirty="0"/>
              <a:t> </a:t>
            </a:r>
            <a:r>
              <a:rPr lang="en-US" dirty="0" err="1"/>
              <a:t>prezentira</a:t>
            </a:r>
            <a:r>
              <a:rPr lang="en-US" dirty="0"/>
              <a:t> </a:t>
            </a:r>
            <a:r>
              <a:rPr lang="en-US" dirty="0" err="1"/>
              <a:t>klijent</a:t>
            </a:r>
            <a:r>
              <a:rPr lang="en-US" dirty="0"/>
              <a:t> </a:t>
            </a:r>
            <a:r>
              <a:rPr lang="en-US" dirty="0" err="1"/>
              <a:t>putničke</a:t>
            </a:r>
            <a:r>
              <a:rPr lang="en-US" dirty="0"/>
              <a:t> </a:t>
            </a:r>
            <a:r>
              <a:rPr lang="en-US" dirty="0" err="1"/>
              <a:t>agencije</a:t>
            </a:r>
            <a:r>
              <a:rPr lang="en-US" dirty="0"/>
              <a:t>.</a:t>
            </a:r>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01A1394-AAEC-4D1C-956B-7FDC5C8FCC70}" type="slidenum">
              <a:rPr lang="en-US" smtClean="0"/>
              <a:pPr/>
              <a:t>24</a:t>
            </a:fld>
            <a:endParaRPr lang="en-US"/>
          </a:p>
        </p:txBody>
      </p:sp>
      <p:pic>
        <p:nvPicPr>
          <p:cNvPr id="1026" name="Picture 2" descr="VOUCH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856" y="1196752"/>
            <a:ext cx="8244172"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329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643050"/>
          <a:ext cx="6643734" cy="40330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dirty="0" smtClean="0">
                <a:ln>
                  <a:noFill/>
                </a:ln>
                <a:solidFill>
                  <a:schemeClr val="bg1"/>
                </a:solidFill>
                <a:effectLst/>
                <a:uLnTx/>
                <a:uFillTx/>
                <a:latin typeface="+mj-lt"/>
                <a:ea typeface="+mj-ea"/>
                <a:cs typeface="+mj-cs"/>
              </a:rPr>
              <a:t>Finansijske obaveze koje preuzima turistička agencija izdavanjem vaučera</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lide Number Placeholder 5"/>
          <p:cNvSpPr>
            <a:spLocks noGrp="1"/>
          </p:cNvSpPr>
          <p:nvPr>
            <p:ph type="sldNum" sz="quarter" idx="12"/>
          </p:nvPr>
        </p:nvSpPr>
        <p:spPr/>
        <p:txBody>
          <a:bodyPr/>
          <a:lstStyle/>
          <a:p>
            <a:fld id="{701A1394-AAEC-4D1C-956B-7FDC5C8FCC70}" type="slidenum">
              <a:rPr lang="en-US" smtClean="0"/>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graphicEl>
                                              <a:dgm id="{46763452-99A3-4DF3-BF4B-B113615E0B9F}"/>
                                            </p:graphicEl>
                                          </p:spTgt>
                                        </p:tgtEl>
                                        <p:attrNameLst>
                                          <p:attrName>style.visibility</p:attrName>
                                        </p:attrNameLst>
                                      </p:cBhvr>
                                      <p:to>
                                        <p:strVal val="visible"/>
                                      </p:to>
                                    </p:set>
                                    <p:animEffect transition="in" filter="wipe(down)">
                                      <p:cBhvr>
                                        <p:cTn id="7" dur="500"/>
                                        <p:tgtEl>
                                          <p:spTgt spid="10">
                                            <p:graphicEl>
                                              <a:dgm id="{46763452-99A3-4DF3-BF4B-B113615E0B9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graphicEl>
                                              <a:dgm id="{42EF457D-B717-4DBB-9582-41DF572BFB2B}"/>
                                            </p:graphicEl>
                                          </p:spTgt>
                                        </p:tgtEl>
                                        <p:attrNameLst>
                                          <p:attrName>style.visibility</p:attrName>
                                        </p:attrNameLst>
                                      </p:cBhvr>
                                      <p:to>
                                        <p:strVal val="visible"/>
                                      </p:to>
                                    </p:set>
                                    <p:animEffect transition="in" filter="wipe(down)">
                                      <p:cBhvr>
                                        <p:cTn id="12" dur="500"/>
                                        <p:tgtEl>
                                          <p:spTgt spid="10">
                                            <p:graphicEl>
                                              <a:dgm id="{42EF457D-B717-4DBB-9582-41DF572BFB2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graphicEl>
                                              <a:dgm id="{AB163B66-AB3E-4678-B129-DAAC978AE83E}"/>
                                            </p:graphicEl>
                                          </p:spTgt>
                                        </p:tgtEl>
                                        <p:attrNameLst>
                                          <p:attrName>style.visibility</p:attrName>
                                        </p:attrNameLst>
                                      </p:cBhvr>
                                      <p:to>
                                        <p:strVal val="visible"/>
                                      </p:to>
                                    </p:set>
                                    <p:animEffect transition="in" filter="wipe(down)">
                                      <p:cBhvr>
                                        <p:cTn id="17" dur="500"/>
                                        <p:tgtEl>
                                          <p:spTgt spid="10">
                                            <p:graphicEl>
                                              <a:dgm id="{AB163B66-AB3E-4678-B129-DAAC978AE83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7157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0"/>
              </a:spcBef>
              <a:defRPr/>
            </a:pPr>
            <a:r>
              <a:rPr lang="sr-Latn-CS" sz="3700" b="1" dirty="0">
                <a:solidFill>
                  <a:schemeClr val="bg1"/>
                </a:solidFill>
                <a:latin typeface="+mj-lt"/>
                <a:ea typeface="+mj-ea"/>
                <a:cs typeface="+mj-cs"/>
              </a:rPr>
              <a:t>Finansijske obaveze koje preuzima turistička agencija izdavanjem vaučera</a:t>
            </a:r>
            <a:endParaRPr lang="en-GB" sz="3700" b="1" dirty="0">
              <a:solidFill>
                <a:schemeClr val="bg1"/>
              </a:solidFill>
              <a:latin typeface="+mj-lt"/>
              <a:ea typeface="+mj-ea"/>
              <a:cs typeface="+mj-cs"/>
            </a:endParaRPr>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TextBox 5"/>
          <p:cNvSpPr txBox="1"/>
          <p:nvPr/>
        </p:nvSpPr>
        <p:spPr>
          <a:xfrm>
            <a:off x="357158" y="3571876"/>
            <a:ext cx="8501122" cy="1600438"/>
          </a:xfrm>
          <a:prstGeom prst="rect">
            <a:avLst/>
          </a:prstGeom>
          <a:noFill/>
        </p:spPr>
        <p:txBody>
          <a:bodyPr wrap="square" rtlCol="0">
            <a:spAutoFit/>
          </a:bodyPr>
          <a:lstStyle/>
          <a:p>
            <a:pPr lvl="0">
              <a:buFont typeface="Arial" pitchFamily="34" charset="0"/>
              <a:buChar char="•"/>
            </a:pPr>
            <a:r>
              <a:rPr lang="en-US" sz="2400" dirty="0" smtClean="0"/>
              <a:t> </a:t>
            </a:r>
            <a:r>
              <a:rPr lang="en-US" sz="2800" b="1" dirty="0" err="1"/>
              <a:t>agencija</a:t>
            </a:r>
            <a:r>
              <a:rPr lang="en-US" sz="2800" b="1" dirty="0"/>
              <a:t> </a:t>
            </a:r>
            <a:r>
              <a:rPr lang="en-US" sz="2800" b="1" dirty="0" err="1"/>
              <a:t>preuzima</a:t>
            </a:r>
            <a:r>
              <a:rPr lang="en-US" sz="2800" b="1" dirty="0"/>
              <a:t> </a:t>
            </a:r>
            <a:r>
              <a:rPr lang="en-US" sz="2800" b="1" dirty="0" err="1"/>
              <a:t>obavezu</a:t>
            </a:r>
            <a:r>
              <a:rPr lang="en-US" sz="2800" b="1" dirty="0"/>
              <a:t> </a:t>
            </a:r>
            <a:r>
              <a:rPr lang="en-US" sz="2800" b="1" dirty="0" err="1"/>
              <a:t>da</a:t>
            </a:r>
            <a:r>
              <a:rPr lang="en-US" sz="2800" b="1" dirty="0"/>
              <a:t> </a:t>
            </a:r>
            <a:r>
              <a:rPr lang="en-US" sz="2800" b="1" dirty="0" err="1"/>
              <a:t>plati</a:t>
            </a:r>
            <a:r>
              <a:rPr lang="en-US" sz="2800" b="1" dirty="0"/>
              <a:t> </a:t>
            </a:r>
            <a:r>
              <a:rPr lang="en-US" sz="2800" b="1" dirty="0" err="1"/>
              <a:t>sve</a:t>
            </a:r>
            <a:r>
              <a:rPr lang="en-US" sz="2800" b="1" dirty="0"/>
              <a:t> </a:t>
            </a:r>
            <a:r>
              <a:rPr lang="en-US" sz="2800" b="1" dirty="0" err="1"/>
              <a:t>navedene</a:t>
            </a:r>
            <a:r>
              <a:rPr lang="en-US" sz="2800" b="1" dirty="0"/>
              <a:t> </a:t>
            </a:r>
            <a:r>
              <a:rPr lang="en-US" sz="2800" b="1" dirty="0" err="1"/>
              <a:t>usluge</a:t>
            </a:r>
            <a:endParaRPr lang="en-US" sz="2800" b="1" dirty="0"/>
          </a:p>
          <a:p>
            <a:endParaRPr lang="sr-Latn-CS" sz="2400" b="1" dirty="0" smtClean="0"/>
          </a:p>
          <a:p>
            <a:endParaRPr lang="en-GB" dirty="0"/>
          </a:p>
        </p:txBody>
      </p:sp>
      <p:sp>
        <p:nvSpPr>
          <p:cNvPr id="7" name="Slide Number Placeholder 6"/>
          <p:cNvSpPr>
            <a:spLocks noGrp="1"/>
          </p:cNvSpPr>
          <p:nvPr>
            <p:ph type="sldNum" sz="quarter" idx="12"/>
          </p:nvPr>
        </p:nvSpPr>
        <p:spPr/>
        <p:txBody>
          <a:bodyPr/>
          <a:lstStyle/>
          <a:p>
            <a:fld id="{701A1394-AAEC-4D1C-956B-7FDC5C8FCC70}" type="slidenum">
              <a:rPr lang="en-US" smtClean="0"/>
              <a:pPr/>
              <a:t>26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28596" y="285728"/>
            <a:ext cx="8258204" cy="1011222"/>
          </a:xfrm>
          <a:noFill/>
          <a:ln w="57150">
            <a:noFill/>
          </a:ln>
        </p:spPr>
        <p:txBody>
          <a:bodyPr>
            <a:normAutofit fontScale="90000"/>
          </a:bodyPr>
          <a:lstStyle/>
          <a:p>
            <a:pPr lvl="0">
              <a:defRPr/>
            </a:pPr>
            <a:r>
              <a:rPr lang="sr-Latn-CS" sz="4100" b="1" dirty="0">
                <a:solidFill>
                  <a:schemeClr val="bg1"/>
                </a:solidFill>
              </a:rPr>
              <a:t>Finansijske obaveze koje preuzima turistička agencija izdavanjem vaučera</a:t>
            </a:r>
            <a:endParaRPr lang="en-GB" sz="4100" b="1" dirty="0">
              <a:solidFill>
                <a:schemeClr val="bg1"/>
              </a:solidFill>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42878" y="4572008"/>
            <a:ext cx="8501122" cy="1323439"/>
          </a:xfrm>
          <a:prstGeom prst="rect">
            <a:avLst/>
          </a:prstGeom>
          <a:noFill/>
        </p:spPr>
        <p:txBody>
          <a:bodyPr wrap="square" rtlCol="0">
            <a:spAutoFit/>
          </a:bodyPr>
          <a:lstStyle/>
          <a:p>
            <a:pPr lvl="0">
              <a:buFont typeface="Arial" pitchFamily="34" charset="0"/>
              <a:buChar char="•"/>
            </a:pPr>
            <a:r>
              <a:rPr lang="en-US" sz="2400" b="1" dirty="0" smtClean="0"/>
              <a:t> </a:t>
            </a:r>
            <a:r>
              <a:rPr lang="sr-Latn-CS" sz="2800" b="1" dirty="0" smtClean="0"/>
              <a:t>turistička agencija</a:t>
            </a:r>
            <a:r>
              <a:rPr lang="en-US" sz="2800" b="1" dirty="0" smtClean="0"/>
              <a:t> </a:t>
            </a:r>
            <a:r>
              <a:rPr lang="en-US" sz="2800" b="1" dirty="0" err="1"/>
              <a:t>preuzima</a:t>
            </a:r>
            <a:r>
              <a:rPr lang="en-US" sz="2800" b="1" dirty="0"/>
              <a:t> </a:t>
            </a:r>
            <a:r>
              <a:rPr lang="en-US" sz="2800" b="1" dirty="0" err="1"/>
              <a:t>obavezu</a:t>
            </a:r>
            <a:r>
              <a:rPr lang="en-US" sz="2800" b="1" dirty="0"/>
              <a:t> </a:t>
            </a:r>
            <a:r>
              <a:rPr lang="en-US" sz="2800" b="1" dirty="0" err="1"/>
              <a:t>plaćanja</a:t>
            </a:r>
            <a:r>
              <a:rPr lang="en-US" sz="2800" b="1" dirty="0"/>
              <a:t> </a:t>
            </a:r>
            <a:r>
              <a:rPr lang="en-US" sz="2800" b="1" dirty="0" err="1"/>
              <a:t>dela</a:t>
            </a:r>
            <a:r>
              <a:rPr lang="en-US" sz="2800" b="1" dirty="0"/>
              <a:t> </a:t>
            </a:r>
            <a:r>
              <a:rPr lang="en-US" sz="2800" b="1" dirty="0" err="1"/>
              <a:t>navedenih</a:t>
            </a:r>
            <a:r>
              <a:rPr lang="en-US" sz="2800" b="1" dirty="0"/>
              <a:t> </a:t>
            </a:r>
            <a:r>
              <a:rPr lang="en-US" sz="2800" b="1" dirty="0" err="1"/>
              <a:t>usluga</a:t>
            </a:r>
            <a:endParaRPr lang="en-US" sz="2800" b="1" dirty="0"/>
          </a:p>
          <a:p>
            <a:endParaRPr lang="en-GB" sz="2400" b="1" dirty="0"/>
          </a:p>
        </p:txBody>
      </p:sp>
      <p:sp>
        <p:nvSpPr>
          <p:cNvPr id="6" name="Slide Number Placeholder 5"/>
          <p:cNvSpPr>
            <a:spLocks noGrp="1"/>
          </p:cNvSpPr>
          <p:nvPr>
            <p:ph type="sldNum" sz="quarter" idx="12"/>
          </p:nvPr>
        </p:nvSpPr>
        <p:spPr/>
        <p:txBody>
          <a:bodyPr/>
          <a:lstStyle/>
          <a:p>
            <a:fld id="{701A1394-AAEC-4D1C-956B-7FDC5C8FCC70}"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3700" b="1" dirty="0">
                <a:solidFill>
                  <a:schemeClr val="bg1"/>
                </a:solidFill>
                <a:latin typeface="+mj-lt"/>
                <a:ea typeface="+mj-ea"/>
                <a:cs typeface="+mj-cs"/>
              </a:rPr>
              <a:t>Finansijske obaveze koje preuzima turistička agencija izdavanjem vaučera</a:t>
            </a:r>
            <a:endParaRPr lang="en-GB" sz="3700" b="1" dirty="0">
              <a:solidFill>
                <a:schemeClr val="bg1"/>
              </a:solidFill>
              <a:latin typeface="+mj-lt"/>
              <a:ea typeface="+mj-ea"/>
              <a:cs typeface="+mj-cs"/>
            </a:endParaRPr>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TextBox 5"/>
          <p:cNvSpPr txBox="1"/>
          <p:nvPr/>
        </p:nvSpPr>
        <p:spPr>
          <a:xfrm>
            <a:off x="214282" y="1785926"/>
            <a:ext cx="8501122" cy="2185214"/>
          </a:xfrm>
          <a:prstGeom prst="rect">
            <a:avLst/>
          </a:prstGeom>
          <a:noFill/>
        </p:spPr>
        <p:txBody>
          <a:bodyPr wrap="square" rtlCol="0">
            <a:spAutoFit/>
          </a:bodyPr>
          <a:lstStyle/>
          <a:p>
            <a:pPr marL="273050" lvl="0" indent="-273050">
              <a:buFont typeface="Arial" pitchFamily="34" charset="0"/>
              <a:buChar char="•"/>
            </a:pPr>
            <a:r>
              <a:rPr lang="en-US" sz="2800" b="1" dirty="0" err="1" smtClean="0"/>
              <a:t>nemaju</a:t>
            </a:r>
            <a:r>
              <a:rPr lang="en-US" sz="2800" b="1" dirty="0" smtClean="0"/>
              <a:t> </a:t>
            </a:r>
            <a:r>
              <a:rPr lang="en-US" sz="2800" b="1" dirty="0" err="1"/>
              <a:t>finansijsku</a:t>
            </a:r>
            <a:r>
              <a:rPr lang="en-US" sz="2800" b="1" dirty="0"/>
              <a:t> </a:t>
            </a:r>
            <a:r>
              <a:rPr lang="en-US" sz="2800" b="1" dirty="0" err="1"/>
              <a:t>obavezu</a:t>
            </a:r>
            <a:r>
              <a:rPr lang="en-US" sz="2800" b="1" dirty="0"/>
              <a:t> </a:t>
            </a:r>
            <a:r>
              <a:rPr lang="en-US" sz="2800" b="1" dirty="0" err="1"/>
              <a:t>za</a:t>
            </a:r>
            <a:r>
              <a:rPr lang="en-US" sz="2800" b="1" dirty="0"/>
              <a:t> </a:t>
            </a:r>
            <a:r>
              <a:rPr lang="sr-Latn-CS" sz="2800" b="1" dirty="0" smtClean="0"/>
              <a:t>turističku agenciju</a:t>
            </a:r>
            <a:r>
              <a:rPr lang="en-US" sz="2800" b="1" dirty="0" smtClean="0"/>
              <a:t>.  </a:t>
            </a:r>
            <a:r>
              <a:rPr lang="en-US" sz="2800" b="1" dirty="0" err="1" smtClean="0"/>
              <a:t>Vaučer</a:t>
            </a:r>
            <a:r>
              <a:rPr lang="en-US" sz="2800" b="1" dirty="0" smtClean="0"/>
              <a:t> </a:t>
            </a:r>
            <a:r>
              <a:rPr lang="en-US" sz="2800" b="1" dirty="0"/>
              <a:t>se u </a:t>
            </a:r>
            <a:r>
              <a:rPr lang="en-US" sz="2800" b="1" dirty="0" err="1"/>
              <a:t>ovom</a:t>
            </a:r>
            <a:r>
              <a:rPr lang="en-US" sz="2800" b="1" dirty="0"/>
              <a:t> </a:t>
            </a:r>
            <a:r>
              <a:rPr lang="en-US" sz="2800" b="1" dirty="0" err="1"/>
              <a:t>slučaju</a:t>
            </a:r>
            <a:r>
              <a:rPr lang="en-US" sz="2800" b="1" dirty="0"/>
              <a:t> </a:t>
            </a:r>
            <a:r>
              <a:rPr lang="en-US" sz="2800" b="1" dirty="0" err="1"/>
              <a:t>javlja</a:t>
            </a:r>
            <a:r>
              <a:rPr lang="en-US" sz="2800" b="1" dirty="0"/>
              <a:t> </a:t>
            </a:r>
            <a:r>
              <a:rPr lang="en-US" sz="2800" b="1" dirty="0" err="1"/>
              <a:t>samo</a:t>
            </a:r>
            <a:r>
              <a:rPr lang="en-US" sz="2800" b="1" dirty="0"/>
              <a:t> </a:t>
            </a:r>
            <a:r>
              <a:rPr lang="en-US" sz="2800" b="1" dirty="0" err="1"/>
              <a:t>kao</a:t>
            </a:r>
            <a:r>
              <a:rPr lang="en-US" sz="2800" b="1" dirty="0"/>
              <a:t> instrument </a:t>
            </a:r>
            <a:r>
              <a:rPr lang="en-US" sz="2800" b="1" dirty="0" err="1"/>
              <a:t>naručivanja</a:t>
            </a:r>
            <a:r>
              <a:rPr lang="en-US" sz="2800" b="1" dirty="0"/>
              <a:t> </a:t>
            </a:r>
            <a:r>
              <a:rPr lang="en-US" sz="2800" b="1" dirty="0" err="1" smtClean="0"/>
              <a:t>usluga</a:t>
            </a:r>
            <a:r>
              <a:rPr lang="sr-Latn-CS" sz="2800" b="1" dirty="0" smtClean="0"/>
              <a:t>,</a:t>
            </a:r>
            <a:r>
              <a:rPr lang="en-US" sz="2800" b="1" dirty="0" smtClean="0"/>
              <a:t> </a:t>
            </a:r>
            <a:r>
              <a:rPr lang="en-US" sz="2800" b="1" dirty="0"/>
              <a:t>a </a:t>
            </a:r>
            <a:r>
              <a:rPr lang="en-US" sz="2800" b="1" dirty="0" err="1"/>
              <a:t>korisnik</a:t>
            </a:r>
            <a:r>
              <a:rPr lang="en-US" sz="2800" b="1" dirty="0"/>
              <a:t> je </a:t>
            </a:r>
            <a:r>
              <a:rPr lang="en-US" sz="2800" b="1" dirty="0" err="1"/>
              <a:t>dužan</a:t>
            </a:r>
            <a:r>
              <a:rPr lang="en-US" sz="2800" b="1" dirty="0"/>
              <a:t> </a:t>
            </a:r>
            <a:r>
              <a:rPr lang="en-US" sz="2800" b="1" dirty="0" err="1"/>
              <a:t>da</a:t>
            </a:r>
            <a:r>
              <a:rPr lang="en-US" sz="2800" b="1" dirty="0"/>
              <a:t> </a:t>
            </a:r>
            <a:r>
              <a:rPr lang="en-US" sz="2800" b="1" dirty="0" err="1"/>
              <a:t>plati</a:t>
            </a:r>
            <a:r>
              <a:rPr lang="en-US" sz="2800" b="1" dirty="0"/>
              <a:t> </a:t>
            </a:r>
            <a:r>
              <a:rPr lang="en-US" sz="2800" b="1" dirty="0" err="1"/>
              <a:t>celokupan</a:t>
            </a:r>
            <a:r>
              <a:rPr lang="en-US" sz="2800" b="1" dirty="0"/>
              <a:t> </a:t>
            </a:r>
            <a:r>
              <a:rPr lang="en-US" sz="2800" b="1" dirty="0" err="1"/>
              <a:t>iznos</a:t>
            </a:r>
            <a:r>
              <a:rPr lang="en-US" sz="2800" b="1" dirty="0"/>
              <a:t> </a:t>
            </a:r>
            <a:r>
              <a:rPr lang="en-US" sz="2800" b="1" dirty="0" err="1"/>
              <a:t>krajnjem</a:t>
            </a:r>
            <a:r>
              <a:rPr lang="en-US" sz="2800" b="1" dirty="0"/>
              <a:t> </a:t>
            </a:r>
            <a:r>
              <a:rPr lang="en-US" sz="2800" b="1" dirty="0" err="1"/>
              <a:t>pružaocu</a:t>
            </a:r>
            <a:r>
              <a:rPr lang="en-US" sz="2800" b="1" dirty="0"/>
              <a:t> </a:t>
            </a:r>
            <a:r>
              <a:rPr lang="en-US" sz="2800" b="1" dirty="0" err="1"/>
              <a:t>usluga</a:t>
            </a:r>
            <a:r>
              <a:rPr lang="en-US" sz="2800" b="1" dirty="0"/>
              <a:t>.</a:t>
            </a:r>
          </a:p>
          <a:p>
            <a:endParaRPr lang="sr-Latn-CS" sz="2400" b="1" dirty="0" smtClean="0"/>
          </a:p>
        </p:txBody>
      </p:sp>
      <p:sp>
        <p:nvSpPr>
          <p:cNvPr id="7" name="Slide Number Placeholder 6"/>
          <p:cNvSpPr>
            <a:spLocks noGrp="1"/>
          </p:cNvSpPr>
          <p:nvPr>
            <p:ph type="sldNum" sz="quarter" idx="12"/>
          </p:nvPr>
        </p:nvSpPr>
        <p:spPr/>
        <p:txBody>
          <a:bodyPr/>
          <a:lstStyle/>
          <a:p>
            <a:fld id="{701A1394-AAEC-4D1C-956B-7FDC5C8FCC70}"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01A1394-AAEC-4D1C-956B-7FDC5C8FCC70}" type="slidenum">
              <a:rPr lang="en-US" smtClean="0"/>
              <a:pPr/>
              <a:t>29</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291488511"/>
              </p:ext>
            </p:extLst>
          </p:nvPr>
        </p:nvGraphicFramePr>
        <p:xfrm>
          <a:off x="899592" y="548680"/>
          <a:ext cx="7632848" cy="5976664"/>
        </p:xfrm>
        <a:graphic>
          <a:graphicData uri="http://schemas.openxmlformats.org/drawingml/2006/table">
            <a:tbl>
              <a:tblPr firstRow="1" firstCol="1" lastRow="1" lastCol="1" bandRow="1" bandCol="1">
                <a:tableStyleId>{5C22544A-7EE6-4342-B048-85BDC9FD1C3A}</a:tableStyleId>
              </a:tblPr>
              <a:tblGrid>
                <a:gridCol w="7632848"/>
              </a:tblGrid>
              <a:tr h="5976664">
                <a:tc>
                  <a:txBody>
                    <a:bodyPr/>
                    <a:lstStyle/>
                    <a:p>
                      <a:pPr marL="457200">
                        <a:spcBef>
                          <a:spcPts val="600"/>
                        </a:spcBef>
                        <a:spcAft>
                          <a:spcPts val="0"/>
                        </a:spcAft>
                      </a:pPr>
                      <a:r>
                        <a:rPr lang="pl-PL" sz="1800" dirty="0">
                          <a:solidFill>
                            <a:schemeClr val="tx1"/>
                          </a:solidFill>
                          <a:effectLst/>
                        </a:rPr>
                        <a:t>Kod popunjavanja vaučera u međunarodnom turističkom poslovanju koristi se niz engleskih skraćenica i raznih oznaka. Ovde je dato nekoliko karakterističnih primera:</a:t>
                      </a:r>
                      <a:endParaRPr lang="en-GB" sz="1800" dirty="0">
                        <a:solidFill>
                          <a:schemeClr val="tx1"/>
                        </a:solidFill>
                        <a:effectLst/>
                      </a:endParaRPr>
                    </a:p>
                    <a:p>
                      <a:pPr marL="457200">
                        <a:lnSpc>
                          <a:spcPts val="1300"/>
                        </a:lnSpc>
                        <a:spcBef>
                          <a:spcPts val="600"/>
                        </a:spcBef>
                        <a:spcAft>
                          <a:spcPts val="0"/>
                        </a:spcAft>
                      </a:pPr>
                      <a:r>
                        <a:rPr lang="pl-PL" sz="1800" dirty="0">
                          <a:solidFill>
                            <a:schemeClr val="tx1"/>
                          </a:solidFill>
                          <a:effectLst/>
                        </a:rPr>
                        <a:t>PAX </a:t>
                      </a:r>
                      <a:r>
                        <a:rPr lang="sr-Latn-CS" sz="1800" dirty="0">
                          <a:solidFill>
                            <a:schemeClr val="tx1"/>
                          </a:solidFill>
                          <a:effectLst/>
                        </a:rPr>
                        <a:t>= osoba, putnik  (</a:t>
                      </a:r>
                      <a:r>
                        <a:rPr lang="pl-PL" sz="1800" dirty="0">
                          <a:solidFill>
                            <a:schemeClr val="tx1"/>
                          </a:solidFill>
                          <a:effectLst/>
                        </a:rPr>
                        <a:t>ADL, odrasli; CHD, dete</a:t>
                      </a:r>
                      <a:r>
                        <a:rPr lang="sr-Latn-CS" sz="1800" dirty="0">
                          <a:solidFill>
                            <a:schemeClr val="tx1"/>
                          </a:solidFill>
                          <a:effectLst/>
                        </a:rPr>
                        <a:t>)</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IN = datum ulaska u hotel (ili: FIRST SERVICE:­­­____)</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OUT = datum napuštanja hotela (ili: LAST SERVICE:___)</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1/1 room (single) = jednokrevetna soba</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1/2 room (double ili twin) = dvokrevetna soba (‘francuski ležaj’ ili dva odvojena kreveta)</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1/3 room (tripple) = trokrevetna soba</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Rooming: 2/1 + 14/2 + 3/3 = smeštaj grupe u dve jednokrevetne sobe, 14 dvokrevetnih i tri trokrevetne</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O/N = noć, noćenje (bez doručka)</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BB = noćenje sa doručkom</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HB = polupansion: noćenje sa doručkom + ručak ili večera</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FB = pun pansion: noćenje i svi obroci</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pp = per person, po osobi</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pppd = per person per day, po osobi dnevno</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Not included = nije uključeno (u cenu)</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FREE = gratis, besplatno</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HTL = hotel</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APT = aerodrom</a:t>
                      </a:r>
                      <a:endParaRPr lang="en-GB" sz="1800" dirty="0">
                        <a:solidFill>
                          <a:schemeClr val="tx1"/>
                        </a:solidFill>
                        <a:effectLst/>
                      </a:endParaRPr>
                    </a:p>
                    <a:p>
                      <a:pPr marL="457200">
                        <a:lnSpc>
                          <a:spcPts val="1300"/>
                        </a:lnSpc>
                        <a:spcAft>
                          <a:spcPts val="0"/>
                        </a:spcAft>
                      </a:pPr>
                      <a:r>
                        <a:rPr lang="sr-Latn-CS" sz="1800" dirty="0">
                          <a:solidFill>
                            <a:schemeClr val="tx1"/>
                          </a:solidFill>
                          <a:effectLst/>
                        </a:rPr>
                        <a:t>S/S tour = razgledanje grada</a:t>
                      </a:r>
                      <a:endParaRPr lang="en-GB" sz="1800" dirty="0">
                        <a:solidFill>
                          <a:schemeClr val="tx1"/>
                        </a:solidFill>
                        <a:effectLst/>
                      </a:endParaRPr>
                    </a:p>
                    <a:p>
                      <a:pPr algn="just">
                        <a:spcAft>
                          <a:spcPts val="0"/>
                        </a:spcAft>
                      </a:pPr>
                      <a:r>
                        <a:rPr lang="en-US" sz="1800" dirty="0">
                          <a:solidFill>
                            <a:schemeClr val="tx1"/>
                          </a:solidFill>
                          <a:effectLst/>
                        </a:rPr>
                        <a:t> </a:t>
                      </a:r>
                      <a:endParaRPr lang="en-GB" sz="1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760921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a:ln w="10541" cmpd="sng">
                  <a:solidFill>
                    <a:schemeClr val="tx2"/>
                  </a:solidFill>
                  <a:prstDash val="solid"/>
                </a:ln>
                <a:solidFill>
                  <a:schemeClr val="accent1"/>
                </a:solidFill>
                <a:cs typeface="Arial" pitchFamily="34" charset="0"/>
              </a:rPr>
              <a:t>Prednosti</a:t>
            </a:r>
            <a:r>
              <a:rPr lang="en-US" sz="3600" b="1" dirty="0">
                <a:ln w="10541" cmpd="sng">
                  <a:solidFill>
                    <a:schemeClr val="tx2"/>
                  </a:solidFill>
                  <a:prstDash val="solid"/>
                </a:ln>
                <a:solidFill>
                  <a:schemeClr val="accent1"/>
                </a:solidFill>
                <a:cs typeface="Arial" pitchFamily="34" charset="0"/>
              </a:rPr>
              <a:t> </a:t>
            </a:r>
            <a:r>
              <a:rPr lang="sr-Latn-CS" sz="3600" b="1" dirty="0">
                <a:ln w="10541" cmpd="sng">
                  <a:solidFill>
                    <a:schemeClr val="tx2"/>
                  </a:solidFill>
                  <a:prstDash val="solid"/>
                </a:ln>
                <a:solidFill>
                  <a:schemeClr val="accent1"/>
                </a:solidFill>
                <a:cs typeface="Arial" pitchFamily="34" charset="0"/>
              </a:rPr>
              <a:t>izdavanja vaučera </a:t>
            </a:r>
            <a:r>
              <a:rPr lang="en-US" sz="3600" b="1" dirty="0" err="1">
                <a:ln w="10541" cmpd="sng">
                  <a:solidFill>
                    <a:schemeClr val="tx2"/>
                  </a:solidFill>
                  <a:prstDash val="solid"/>
                </a:ln>
                <a:solidFill>
                  <a:schemeClr val="accent1"/>
                </a:solidFill>
                <a:cs typeface="Arial" pitchFamily="34" charset="0"/>
              </a:rPr>
              <a:t>za</a:t>
            </a:r>
            <a:r>
              <a:rPr lang="en-US" sz="3600" b="1" dirty="0">
                <a:ln w="10541" cmpd="sng">
                  <a:solidFill>
                    <a:schemeClr val="tx2"/>
                  </a:solidFill>
                  <a:prstDash val="solid"/>
                </a:ln>
                <a:solidFill>
                  <a:schemeClr val="accent1"/>
                </a:solidFill>
                <a:cs typeface="Arial" pitchFamily="34" charset="0"/>
              </a:rPr>
              <a:t> </a:t>
            </a:r>
            <a:r>
              <a:rPr lang="sr-Latn-CS" sz="3600" b="1" dirty="0">
                <a:ln w="10541" cmpd="sng">
                  <a:solidFill>
                    <a:schemeClr val="tx2"/>
                  </a:solidFill>
                  <a:prstDash val="solid"/>
                </a:ln>
                <a:solidFill>
                  <a:schemeClr val="accent1"/>
                </a:solidFill>
                <a:cs typeface="Arial" pitchFamily="34" charset="0"/>
              </a:rPr>
              <a:t>turističku agenciju</a:t>
            </a:r>
            <a:r>
              <a:rPr lang="en-US" sz="3600" b="1" dirty="0">
                <a:ln w="10541" cmpd="sng">
                  <a:solidFill>
                    <a:schemeClr val="tx2"/>
                  </a:solidFill>
                  <a:prstDash val="solid"/>
                </a:ln>
                <a:solidFill>
                  <a:schemeClr val="accent1"/>
                </a:solidFill>
                <a:cs typeface="Arial" pitchFamily="34" charset="0"/>
              </a:rPr>
              <a:t> </a:t>
            </a:r>
          </a:p>
        </p:txBody>
      </p:sp>
      <p:sp>
        <p:nvSpPr>
          <p:cNvPr id="3" name="Content Placeholder 2"/>
          <p:cNvSpPr>
            <a:spLocks noGrp="1"/>
          </p:cNvSpPr>
          <p:nvPr>
            <p:ph idx="1"/>
          </p:nvPr>
        </p:nvSpPr>
        <p:spPr>
          <a:xfrm>
            <a:off x="457200" y="2285992"/>
            <a:ext cx="8229600" cy="3840171"/>
          </a:xfrm>
        </p:spPr>
        <p:txBody>
          <a:bodyPr/>
          <a:lstStyle/>
          <a:p>
            <a:r>
              <a:rPr lang="en-US" dirty="0" err="1"/>
              <a:t>vezani</a:t>
            </a:r>
            <a:r>
              <a:rPr lang="en-US" dirty="0"/>
              <a:t> </a:t>
            </a:r>
            <a:r>
              <a:rPr lang="en-US" dirty="0" err="1"/>
              <a:t>su</a:t>
            </a:r>
            <a:r>
              <a:rPr lang="en-US" dirty="0"/>
              <a:t> </a:t>
            </a:r>
            <a:r>
              <a:rPr lang="en-US" dirty="0" err="1"/>
              <a:t>za</a:t>
            </a:r>
            <a:r>
              <a:rPr lang="en-US" dirty="0"/>
              <a:t> </a:t>
            </a:r>
            <a:r>
              <a:rPr lang="en-US" dirty="0" err="1"/>
              <a:t>rokove</a:t>
            </a:r>
            <a:r>
              <a:rPr lang="en-US" dirty="0"/>
              <a:t> u </a:t>
            </a:r>
            <a:r>
              <a:rPr lang="en-US" dirty="0" err="1"/>
              <a:t>kojima</a:t>
            </a:r>
            <a:r>
              <a:rPr lang="en-US" dirty="0"/>
              <a:t> </a:t>
            </a:r>
            <a:r>
              <a:rPr lang="en-US" dirty="0" err="1"/>
              <a:t>nastaju</a:t>
            </a:r>
            <a:r>
              <a:rPr lang="en-US" dirty="0"/>
              <a:t> </a:t>
            </a:r>
            <a:r>
              <a:rPr lang="en-US" dirty="0" err="1"/>
              <a:t>pojedine</a:t>
            </a:r>
            <a:r>
              <a:rPr lang="en-US" dirty="0"/>
              <a:t> </a:t>
            </a:r>
            <a:r>
              <a:rPr lang="en-US" dirty="0" err="1"/>
              <a:t>finansijske</a:t>
            </a:r>
            <a:r>
              <a:rPr lang="en-US" dirty="0"/>
              <a:t> </a:t>
            </a:r>
            <a:r>
              <a:rPr lang="en-US" dirty="0" err="1"/>
              <a:t>obaveze</a:t>
            </a:r>
            <a:r>
              <a:rPr lang="en-US" dirty="0"/>
              <a:t>. Po </a:t>
            </a:r>
            <a:r>
              <a:rPr lang="en-US" dirty="0" err="1"/>
              <a:t>pravilu</a:t>
            </a:r>
            <a:r>
              <a:rPr lang="en-US" dirty="0"/>
              <a:t>, </a:t>
            </a:r>
            <a:r>
              <a:rPr lang="en-US" dirty="0" err="1"/>
              <a:t>klijent</a:t>
            </a:r>
            <a:r>
              <a:rPr lang="en-US" dirty="0"/>
              <a:t> </a:t>
            </a:r>
            <a:r>
              <a:rPr lang="en-US" dirty="0" err="1"/>
              <a:t>agencije</a:t>
            </a:r>
            <a:r>
              <a:rPr lang="en-US" dirty="0"/>
              <a:t> </a:t>
            </a:r>
            <a:r>
              <a:rPr lang="en-US" dirty="0" err="1"/>
              <a:t>usluge</a:t>
            </a:r>
            <a:r>
              <a:rPr lang="en-US" dirty="0"/>
              <a:t> </a:t>
            </a:r>
            <a:r>
              <a:rPr lang="en-US" dirty="0" err="1"/>
              <a:t>plaća</a:t>
            </a:r>
            <a:r>
              <a:rPr lang="en-US" dirty="0"/>
              <a:t> </a:t>
            </a:r>
            <a:r>
              <a:rPr lang="en-US" dirty="0" err="1"/>
              <a:t>unapred</a:t>
            </a:r>
            <a:r>
              <a:rPr lang="en-US" dirty="0"/>
              <a:t>, a </a:t>
            </a:r>
            <a:r>
              <a:rPr lang="en-US" dirty="0" err="1"/>
              <a:t>obaveza</a:t>
            </a:r>
            <a:r>
              <a:rPr lang="en-US" dirty="0"/>
              <a:t> </a:t>
            </a:r>
            <a:r>
              <a:rPr lang="en-US" dirty="0" err="1"/>
              <a:t>za</a:t>
            </a:r>
            <a:r>
              <a:rPr lang="en-US" dirty="0"/>
              <a:t> </a:t>
            </a:r>
            <a:r>
              <a:rPr lang="sr-Latn-CS" dirty="0" smtClean="0"/>
              <a:t>turističke agencije</a:t>
            </a:r>
            <a:r>
              <a:rPr lang="en-US" dirty="0" smtClean="0"/>
              <a:t> </a:t>
            </a:r>
            <a:r>
              <a:rPr lang="en-US" dirty="0" err="1"/>
              <a:t>će</a:t>
            </a:r>
            <a:r>
              <a:rPr lang="en-US" dirty="0"/>
              <a:t> </a:t>
            </a:r>
            <a:r>
              <a:rPr lang="en-US" dirty="0" err="1"/>
              <a:t>nastati</a:t>
            </a:r>
            <a:r>
              <a:rPr lang="en-US" dirty="0"/>
              <a:t> </a:t>
            </a:r>
            <a:r>
              <a:rPr lang="en-US" dirty="0" err="1"/>
              <a:t>tek</a:t>
            </a:r>
            <a:r>
              <a:rPr lang="en-US" dirty="0"/>
              <a:t> </a:t>
            </a:r>
            <a:r>
              <a:rPr lang="en-US" dirty="0" err="1"/>
              <a:t>kada</a:t>
            </a:r>
            <a:r>
              <a:rPr lang="en-US" dirty="0"/>
              <a:t> </a:t>
            </a:r>
            <a:r>
              <a:rPr lang="en-US" dirty="0" err="1"/>
              <a:t>usluga</a:t>
            </a:r>
            <a:r>
              <a:rPr lang="en-US" dirty="0"/>
              <a:t> </a:t>
            </a:r>
            <a:r>
              <a:rPr lang="en-US" dirty="0" err="1"/>
              <a:t>bude</a:t>
            </a:r>
            <a:r>
              <a:rPr lang="en-US" dirty="0"/>
              <a:t> </a:t>
            </a:r>
            <a:r>
              <a:rPr lang="en-US" dirty="0" err="1"/>
              <a:t>izvršena</a:t>
            </a:r>
            <a:r>
              <a:rPr lang="en-US" dirty="0"/>
              <a:t> </a:t>
            </a:r>
            <a:r>
              <a:rPr lang="en-US" dirty="0" err="1"/>
              <a:t>i</a:t>
            </a:r>
            <a:r>
              <a:rPr lang="en-US" dirty="0"/>
              <a:t> </a:t>
            </a:r>
            <a:r>
              <a:rPr lang="en-US" dirty="0" err="1"/>
              <a:t>dostavljena</a:t>
            </a:r>
            <a:r>
              <a:rPr lang="en-US" dirty="0"/>
              <a:t> </a:t>
            </a:r>
            <a:r>
              <a:rPr lang="en-US" dirty="0" err="1"/>
              <a:t>faktura</a:t>
            </a:r>
            <a:r>
              <a:rPr lang="en-US" dirty="0"/>
              <a:t> </a:t>
            </a:r>
            <a:r>
              <a:rPr lang="en-US" dirty="0" err="1"/>
              <a:t>od</a:t>
            </a:r>
            <a:r>
              <a:rPr lang="en-US" dirty="0"/>
              <a:t> </a:t>
            </a:r>
            <a:r>
              <a:rPr lang="en-US" dirty="0" err="1"/>
              <a:t>strane</a:t>
            </a:r>
            <a:r>
              <a:rPr lang="en-US" dirty="0"/>
              <a:t> </a:t>
            </a:r>
            <a:r>
              <a:rPr lang="en-US" dirty="0" err="1"/>
              <a:t>izvršioca</a:t>
            </a:r>
            <a:r>
              <a:rPr lang="en-US" dirty="0"/>
              <a:t>.</a:t>
            </a:r>
          </a:p>
          <a:p>
            <a:endParaRPr lang="en-US" dirty="0"/>
          </a:p>
        </p:txBody>
      </p:sp>
      <p:sp>
        <p:nvSpPr>
          <p:cNvPr id="4" name="Smiley Face 3"/>
          <p:cNvSpPr/>
          <p:nvPr/>
        </p:nvSpPr>
        <p:spPr>
          <a:xfrm>
            <a:off x="7786710" y="785794"/>
            <a:ext cx="914400" cy="914400"/>
          </a:xfrm>
          <a:prstGeom prst="smileyFac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701A1394-AAEC-4D1C-956B-7FDC5C8FCC70}"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a:ln w="10541" cmpd="sng">
                  <a:solidFill>
                    <a:schemeClr val="tx2"/>
                  </a:solidFill>
                  <a:prstDash val="solid"/>
                </a:ln>
                <a:solidFill>
                  <a:schemeClr val="accent1"/>
                </a:solidFill>
                <a:cs typeface="Arial" pitchFamily="34" charset="0"/>
              </a:rPr>
              <a:t>Prednosti</a:t>
            </a:r>
            <a:r>
              <a:rPr lang="en-US" sz="3600" b="1" dirty="0">
                <a:ln w="10541" cmpd="sng">
                  <a:solidFill>
                    <a:schemeClr val="tx2"/>
                  </a:solidFill>
                  <a:prstDash val="solid"/>
                </a:ln>
                <a:solidFill>
                  <a:schemeClr val="accent1"/>
                </a:solidFill>
                <a:cs typeface="Arial" pitchFamily="34" charset="0"/>
              </a:rPr>
              <a:t> </a:t>
            </a:r>
            <a:r>
              <a:rPr lang="sr-Latn-CS" sz="3600" b="1" dirty="0">
                <a:ln w="10541" cmpd="sng">
                  <a:solidFill>
                    <a:schemeClr val="tx2"/>
                  </a:solidFill>
                  <a:prstDash val="solid"/>
                </a:ln>
                <a:solidFill>
                  <a:schemeClr val="accent1"/>
                </a:solidFill>
                <a:cs typeface="Arial" pitchFamily="34" charset="0"/>
              </a:rPr>
              <a:t>izdavanja vaučera </a:t>
            </a:r>
            <a:r>
              <a:rPr lang="en-US" sz="3600" b="1" dirty="0" err="1">
                <a:ln w="10541" cmpd="sng">
                  <a:solidFill>
                    <a:schemeClr val="tx2"/>
                  </a:solidFill>
                  <a:prstDash val="solid"/>
                </a:ln>
                <a:solidFill>
                  <a:schemeClr val="accent1"/>
                </a:solidFill>
                <a:cs typeface="Arial" pitchFamily="34" charset="0"/>
              </a:rPr>
              <a:t>za</a:t>
            </a:r>
            <a:r>
              <a:rPr lang="en-US" sz="3600" b="1" dirty="0">
                <a:ln w="10541" cmpd="sng">
                  <a:solidFill>
                    <a:schemeClr val="tx2"/>
                  </a:solidFill>
                  <a:prstDash val="solid"/>
                </a:ln>
                <a:solidFill>
                  <a:schemeClr val="accent1"/>
                </a:solidFill>
                <a:cs typeface="Arial" pitchFamily="34" charset="0"/>
              </a:rPr>
              <a:t> </a:t>
            </a:r>
            <a:r>
              <a:rPr lang="sr-Latn-CS" sz="3600" b="1" dirty="0" smtClean="0">
                <a:ln w="10541" cmpd="sng">
                  <a:solidFill>
                    <a:schemeClr val="tx2"/>
                  </a:solidFill>
                  <a:prstDash val="solid"/>
                </a:ln>
                <a:solidFill>
                  <a:schemeClr val="accent1"/>
                </a:solidFill>
                <a:cs typeface="Arial" pitchFamily="34" charset="0"/>
              </a:rPr>
              <a:t>korisnike usluga</a:t>
            </a:r>
            <a:endParaRPr lang="en-US" sz="3600" b="1" dirty="0">
              <a:ln w="10541" cmpd="sng">
                <a:solidFill>
                  <a:schemeClr val="tx2"/>
                </a:solidFill>
                <a:prstDash val="solid"/>
              </a:ln>
              <a:solidFill>
                <a:schemeClr val="accent1"/>
              </a:solidFill>
              <a:cs typeface="Arial" pitchFamily="34" charset="0"/>
            </a:endParaRPr>
          </a:p>
        </p:txBody>
      </p:sp>
      <p:sp>
        <p:nvSpPr>
          <p:cNvPr id="3" name="Content Placeholder 2"/>
          <p:cNvSpPr>
            <a:spLocks noGrp="1"/>
          </p:cNvSpPr>
          <p:nvPr>
            <p:ph idx="1"/>
          </p:nvPr>
        </p:nvSpPr>
        <p:spPr>
          <a:xfrm>
            <a:off x="457200" y="2285992"/>
            <a:ext cx="8229600" cy="3840171"/>
          </a:xfrm>
        </p:spPr>
        <p:txBody>
          <a:bodyPr/>
          <a:lstStyle/>
          <a:p>
            <a:r>
              <a:rPr lang="sr-Latn-CS" dirty="0" smtClean="0"/>
              <a:t>O</a:t>
            </a:r>
            <a:r>
              <a:rPr lang="en-US" dirty="0" err="1" smtClean="0"/>
              <a:t>lakšavanje</a:t>
            </a:r>
            <a:r>
              <a:rPr lang="en-US" dirty="0" smtClean="0"/>
              <a:t> </a:t>
            </a:r>
            <a:r>
              <a:rPr lang="en-US" dirty="0" err="1" smtClean="0"/>
              <a:t>putovanja</a:t>
            </a:r>
            <a:r>
              <a:rPr lang="en-US" dirty="0" smtClean="0"/>
              <a:t> </a:t>
            </a:r>
            <a:r>
              <a:rPr lang="sr-Latn-CS" dirty="0" smtClean="0"/>
              <a:t>         </a:t>
            </a:r>
            <a:r>
              <a:rPr lang="en-US" dirty="0" err="1" smtClean="0"/>
              <a:t>mogu</a:t>
            </a:r>
            <a:r>
              <a:rPr lang="en-US" dirty="0" smtClean="0"/>
              <a:t> </a:t>
            </a:r>
            <a:r>
              <a:rPr lang="en-US" dirty="0"/>
              <a:t>se </a:t>
            </a:r>
            <a:r>
              <a:rPr lang="en-US" dirty="0" err="1"/>
              <a:t>obezbediti</a:t>
            </a:r>
            <a:r>
              <a:rPr lang="en-US" dirty="0"/>
              <a:t> </a:t>
            </a:r>
            <a:r>
              <a:rPr lang="en-US" dirty="0" err="1"/>
              <a:t>gotovo</a:t>
            </a:r>
            <a:r>
              <a:rPr lang="en-US" dirty="0"/>
              <a:t> </a:t>
            </a:r>
            <a:r>
              <a:rPr lang="en-US" dirty="0" err="1"/>
              <a:t>sve</a:t>
            </a:r>
            <a:r>
              <a:rPr lang="en-US" dirty="0"/>
              <a:t> </a:t>
            </a:r>
            <a:r>
              <a:rPr lang="en-US" dirty="0" err="1"/>
              <a:t>potrebne</a:t>
            </a:r>
            <a:r>
              <a:rPr lang="en-US" dirty="0"/>
              <a:t> </a:t>
            </a:r>
            <a:r>
              <a:rPr lang="en-US" dirty="0" err="1"/>
              <a:t>usluge</a:t>
            </a:r>
            <a:r>
              <a:rPr lang="en-US" dirty="0"/>
              <a:t> </a:t>
            </a:r>
            <a:r>
              <a:rPr lang="en-US" dirty="0" err="1"/>
              <a:t>i</a:t>
            </a:r>
            <a:r>
              <a:rPr lang="en-US" dirty="0"/>
              <a:t> to </a:t>
            </a:r>
            <a:r>
              <a:rPr lang="en-US" dirty="0" err="1"/>
              <a:t>uz</a:t>
            </a:r>
            <a:r>
              <a:rPr lang="en-US" dirty="0"/>
              <a:t> </a:t>
            </a:r>
            <a:r>
              <a:rPr lang="en-US" dirty="0" err="1"/>
              <a:t>znatno</a:t>
            </a:r>
            <a:r>
              <a:rPr lang="en-US" dirty="0"/>
              <a:t> </a:t>
            </a:r>
            <a:r>
              <a:rPr lang="en-US" dirty="0" err="1"/>
              <a:t>veći</a:t>
            </a:r>
            <a:r>
              <a:rPr lang="en-US" dirty="0"/>
              <a:t> </a:t>
            </a:r>
            <a:r>
              <a:rPr lang="en-US" dirty="0" err="1"/>
              <a:t>stepen</a:t>
            </a:r>
            <a:r>
              <a:rPr lang="en-US" dirty="0"/>
              <a:t> </a:t>
            </a:r>
            <a:r>
              <a:rPr lang="en-US" dirty="0" err="1"/>
              <a:t>sigurnosti</a:t>
            </a:r>
            <a:r>
              <a:rPr lang="en-US" dirty="0"/>
              <a:t> u </a:t>
            </a:r>
            <a:r>
              <a:rPr lang="en-US" dirty="0" err="1"/>
              <a:t>pogledu</a:t>
            </a:r>
            <a:r>
              <a:rPr lang="en-US" dirty="0"/>
              <a:t> </a:t>
            </a:r>
            <a:r>
              <a:rPr lang="en-US" dirty="0" err="1"/>
              <a:t>kvaliteta</a:t>
            </a:r>
            <a:r>
              <a:rPr lang="en-US" dirty="0"/>
              <a:t> </a:t>
            </a:r>
            <a:r>
              <a:rPr lang="en-US" dirty="0" err="1"/>
              <a:t>i</a:t>
            </a:r>
            <a:r>
              <a:rPr lang="en-US" dirty="0"/>
              <a:t> </a:t>
            </a:r>
            <a:r>
              <a:rPr lang="en-US" dirty="0" err="1"/>
              <a:t>obima</a:t>
            </a:r>
            <a:r>
              <a:rPr lang="en-US" dirty="0"/>
              <a:t> </a:t>
            </a:r>
            <a:r>
              <a:rPr lang="en-US" dirty="0" err="1"/>
              <a:t>usluga</a:t>
            </a:r>
            <a:r>
              <a:rPr lang="en-US" dirty="0" smtClean="0"/>
              <a:t>.</a:t>
            </a:r>
            <a:endParaRPr lang="sr-Latn-CS" dirty="0" smtClean="0"/>
          </a:p>
          <a:p>
            <a:r>
              <a:rPr lang="en-US" dirty="0" smtClean="0"/>
              <a:t> </a:t>
            </a:r>
            <a:r>
              <a:rPr lang="en-US" dirty="0" err="1"/>
              <a:t>Posebno</a:t>
            </a:r>
            <a:r>
              <a:rPr lang="en-US" dirty="0"/>
              <a:t> je </a:t>
            </a:r>
            <a:r>
              <a:rPr lang="en-US" dirty="0" err="1"/>
              <a:t>značajno</a:t>
            </a:r>
            <a:r>
              <a:rPr lang="en-US" dirty="0"/>
              <a:t> </a:t>
            </a:r>
            <a:r>
              <a:rPr lang="en-US" dirty="0" err="1"/>
              <a:t>da</a:t>
            </a:r>
            <a:r>
              <a:rPr lang="en-US" dirty="0"/>
              <a:t> se </a:t>
            </a:r>
            <a:r>
              <a:rPr lang="en-US" dirty="0" err="1"/>
              <a:t>smanjuje</a:t>
            </a:r>
            <a:r>
              <a:rPr lang="en-US" dirty="0"/>
              <a:t> </a:t>
            </a:r>
            <a:r>
              <a:rPr lang="en-US" dirty="0" err="1"/>
              <a:t>potreba</a:t>
            </a:r>
            <a:r>
              <a:rPr lang="en-US" dirty="0"/>
              <a:t> </a:t>
            </a:r>
            <a:r>
              <a:rPr lang="en-US" dirty="0" err="1"/>
              <a:t>za</a:t>
            </a:r>
            <a:r>
              <a:rPr lang="en-US" dirty="0"/>
              <a:t> </a:t>
            </a:r>
            <a:r>
              <a:rPr lang="en-US" dirty="0" err="1"/>
              <a:t>nošenjem</a:t>
            </a:r>
            <a:r>
              <a:rPr lang="en-US" dirty="0"/>
              <a:t> </a:t>
            </a:r>
            <a:r>
              <a:rPr lang="en-US" dirty="0" err="1"/>
              <a:t>veće</a:t>
            </a:r>
            <a:r>
              <a:rPr lang="en-US" dirty="0"/>
              <a:t> </a:t>
            </a:r>
            <a:r>
              <a:rPr lang="en-US" dirty="0" err="1"/>
              <a:t>količine</a:t>
            </a:r>
            <a:r>
              <a:rPr lang="en-US" dirty="0"/>
              <a:t> </a:t>
            </a:r>
            <a:r>
              <a:rPr lang="en-US" dirty="0" err="1"/>
              <a:t>gotovog</a:t>
            </a:r>
            <a:r>
              <a:rPr lang="en-US" dirty="0"/>
              <a:t> </a:t>
            </a:r>
            <a:r>
              <a:rPr lang="en-US" dirty="0" err="1"/>
              <a:t>novca</a:t>
            </a:r>
            <a:r>
              <a:rPr lang="en-US" dirty="0"/>
              <a:t>.</a:t>
            </a:r>
          </a:p>
          <a:p>
            <a:endParaRPr lang="en-US" dirty="0"/>
          </a:p>
        </p:txBody>
      </p:sp>
      <p:sp>
        <p:nvSpPr>
          <p:cNvPr id="4" name="Smiley Face 3"/>
          <p:cNvSpPr/>
          <p:nvPr/>
        </p:nvSpPr>
        <p:spPr>
          <a:xfrm>
            <a:off x="7786710" y="785794"/>
            <a:ext cx="914400" cy="914400"/>
          </a:xfrm>
          <a:prstGeom prst="smileyFac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5" name="Right Arrow 4"/>
          <p:cNvSpPr/>
          <p:nvPr/>
        </p:nvSpPr>
        <p:spPr>
          <a:xfrm>
            <a:off x="4786314" y="2500306"/>
            <a:ext cx="571504" cy="341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701A1394-AAEC-4D1C-956B-7FDC5C8FCC70}"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8229600" cy="774720"/>
          </a:xfrm>
        </p:spPr>
        <p:txBody>
          <a:bodyPr>
            <a:normAutofit fontScale="90000"/>
          </a:bodyPr>
          <a:lstStyle/>
          <a:p>
            <a:r>
              <a:rPr lang="sr-Latn-CS" sz="4000" b="1" dirty="0">
                <a:ln w="10541" cmpd="sng">
                  <a:solidFill>
                    <a:schemeClr val="tx2"/>
                  </a:solidFill>
                  <a:prstDash val="solid"/>
                </a:ln>
                <a:solidFill>
                  <a:schemeClr val="accent1"/>
                </a:solidFill>
                <a:cs typeface="Arial" pitchFamily="34" charset="0"/>
              </a:rPr>
              <a:t>POSREDNIČKE POSLOVNE OPERACIJE </a:t>
            </a:r>
            <a:r>
              <a:rPr lang="sr-Latn-CS" sz="4000" b="1" dirty="0" smtClean="0">
                <a:ln w="10541" cmpd="sng">
                  <a:solidFill>
                    <a:schemeClr val="tx2"/>
                  </a:solidFill>
                  <a:prstDash val="solid"/>
                </a:ln>
                <a:solidFill>
                  <a:schemeClr val="accent1"/>
                </a:solidFill>
                <a:cs typeface="Arial" pitchFamily="34" charset="0"/>
              </a:rPr>
              <a:t>TURISTIČKIH AGENCIJA</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sr-Latn-CS" dirty="0"/>
              <a:t>Najvažniji poslovni partneri </a:t>
            </a:r>
            <a:r>
              <a:rPr lang="sr-Latn-CS" dirty="0" smtClean="0"/>
              <a:t>turističkih agencija </a:t>
            </a:r>
            <a:r>
              <a:rPr lang="sr-Latn-CS" dirty="0"/>
              <a:t>pri obavljanju posredničkih poslovnih opeacija su :</a:t>
            </a:r>
            <a:endParaRPr lang="en-US" dirty="0"/>
          </a:p>
          <a:p>
            <a:pPr lvl="0"/>
            <a:r>
              <a:rPr lang="sr-Latn-CS" dirty="0"/>
              <a:t>Hotelska preduzeća</a:t>
            </a:r>
            <a:endParaRPr lang="en-US" dirty="0"/>
          </a:p>
          <a:p>
            <a:pPr lvl="0"/>
            <a:r>
              <a:rPr lang="sr-Latn-CS" dirty="0"/>
              <a:t>Saobraćajna preduzeća</a:t>
            </a:r>
            <a:endParaRPr lang="en-US" dirty="0"/>
          </a:p>
          <a:p>
            <a:pPr lvl="0"/>
            <a:r>
              <a:rPr lang="sr-Latn-CS" dirty="0"/>
              <a:t>Druge turističke agencije</a:t>
            </a:r>
            <a:endParaRPr lang="en-US" dirty="0"/>
          </a:p>
          <a:p>
            <a:pPr lvl="0"/>
            <a:r>
              <a:rPr lang="sr-Latn-CS" dirty="0"/>
              <a:t>Rent-a-car kompanije</a:t>
            </a:r>
            <a:endParaRPr lang="en-US" dirty="0"/>
          </a:p>
          <a:p>
            <a:pPr lvl="0"/>
            <a:r>
              <a:rPr lang="sr-Latn-CS" smtClean="0"/>
              <a:t>Trgovinska preduzeća</a:t>
            </a:r>
            <a:endParaRPr lang="en-US" dirty="0"/>
          </a:p>
          <a:p>
            <a:pPr lvl="0"/>
            <a:r>
              <a:rPr lang="sr-Latn-CS" dirty="0"/>
              <a:t>Poslovne banke</a:t>
            </a:r>
            <a:endParaRPr lang="en-US" dirty="0"/>
          </a:p>
          <a:p>
            <a:pPr lvl="0"/>
            <a:r>
              <a:rPr lang="sr-Latn-CS" dirty="0"/>
              <a:t>Osiguravjuće kompanije</a:t>
            </a:r>
            <a:endParaRPr lang="en-US" dirty="0"/>
          </a:p>
          <a:p>
            <a:endParaRPr lang="en-US"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642918"/>
            <a:ext cx="8229600" cy="1143000"/>
          </a:xfrm>
        </p:spPr>
        <p:txBody>
          <a:bodyPr>
            <a:normAutofit fontScale="90000"/>
          </a:bodyPr>
          <a:lstStyle/>
          <a:p>
            <a:r>
              <a:rPr lang="sr-Latn-CS" sz="4000" b="1" dirty="0" smtClean="0">
                <a:ln w="10541" cmpd="sng">
                  <a:solidFill>
                    <a:schemeClr val="tx2"/>
                  </a:solidFill>
                  <a:prstDash val="solid"/>
                </a:ln>
                <a:solidFill>
                  <a:schemeClr val="accent1"/>
                </a:solidFill>
                <a:cs typeface="Arial" pitchFamily="34" charset="0"/>
              </a:rPr>
              <a:t>POSREDOVANJE IZMEĐU SAOBRAĆAJNIH PREDUZEĆA I KORISNIKA USLUGA (PRODAJA KARTA)</a:t>
            </a:r>
            <a:r>
              <a:rPr lang="en-GB" sz="4000" b="1" dirty="0" smtClean="0">
                <a:ln w="10541" cmpd="sng">
                  <a:solidFill>
                    <a:schemeClr val="tx2"/>
                  </a:solidFill>
                  <a:prstDash val="solid"/>
                </a:ln>
                <a:solidFill>
                  <a:schemeClr val="accent1"/>
                </a:solidFill>
                <a:cs typeface="Arial" pitchFamily="34" charset="0"/>
              </a:rPr>
              <a:t/>
            </a:r>
            <a:br>
              <a:rPr lang="en-GB" sz="4000" b="1" dirty="0" smtClean="0">
                <a:ln w="10541" cmpd="sng">
                  <a:solidFill>
                    <a:schemeClr val="tx2"/>
                  </a:solidFill>
                  <a:prstDash val="solid"/>
                </a:ln>
                <a:solidFill>
                  <a:schemeClr val="accent1"/>
                </a:solidFill>
                <a:cs typeface="Arial" pitchFamily="34" charset="0"/>
              </a:rPr>
            </a:br>
            <a:endParaRPr lang="en-GB" sz="4000" b="1" dirty="0">
              <a:ln w="10541" cmpd="sng">
                <a:solidFill>
                  <a:schemeClr val="tx2"/>
                </a:solidFill>
                <a:prstDash val="solid"/>
              </a:ln>
              <a:solidFill>
                <a:schemeClr val="accent1"/>
              </a:solidFill>
              <a:cs typeface="Arial" pitchFamily="34" charset="0"/>
            </a:endParaRPr>
          </a:p>
        </p:txBody>
      </p:sp>
      <p:sp>
        <p:nvSpPr>
          <p:cNvPr id="3" name="Content Placeholder 2"/>
          <p:cNvSpPr>
            <a:spLocks noGrp="1"/>
          </p:cNvSpPr>
          <p:nvPr>
            <p:ph idx="1"/>
          </p:nvPr>
        </p:nvSpPr>
        <p:spPr>
          <a:xfrm>
            <a:off x="457200" y="1857364"/>
            <a:ext cx="8229600" cy="4268799"/>
          </a:xfrm>
        </p:spPr>
        <p:txBody>
          <a:bodyPr>
            <a:normAutofit fontScale="92500" lnSpcReduction="20000"/>
          </a:bodyPr>
          <a:lstStyle/>
          <a:p>
            <a:r>
              <a:rPr lang="sr-Latn-CS" dirty="0" smtClean="0"/>
              <a:t>Turističke agencije uspostavljaju saradnju sa različitim saobraćajnim preduzećima. Kao posrednik agencija obezbeđuje putniku pojedinačnu uslugu prevoza.</a:t>
            </a:r>
            <a:endParaRPr lang="en-GB" dirty="0" smtClean="0"/>
          </a:p>
          <a:p>
            <a:r>
              <a:rPr lang="sr-Latn-CS" dirty="0" smtClean="0"/>
              <a:t>Turističke agencije i sobraćajna preduzeća sklapaju ugovor o prodaji karata kojim agencije preuzimaju obavezu da će u ime i za račun prevoznika zaključivati ugovore o prevozu putnika, a za uzvrat se prevoznik obavezuje da će platiti određenu </a:t>
            </a:r>
            <a:r>
              <a:rPr lang="sr-Latn-CS" dirty="0" smtClean="0">
                <a:solidFill>
                  <a:srgbClr val="FF0000"/>
                </a:solidFill>
              </a:rPr>
              <a:t>proviziju</a:t>
            </a:r>
            <a:r>
              <a:rPr lang="sr-Latn-CS" dirty="0" smtClean="0"/>
              <a:t>. </a:t>
            </a:r>
            <a:endParaRPr lang="en-GB" dirty="0" smtClean="0"/>
          </a:p>
          <a:p>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054617"/>
          </a:xfrm>
        </p:spPr>
        <p:txBody>
          <a:bodyPr>
            <a:normAutofit/>
          </a:bodyPr>
          <a:lstStyle/>
          <a:p>
            <a:pPr>
              <a:buFont typeface="Wingdings" pitchFamily="2" charset="2"/>
              <a:buChar char="Ø"/>
            </a:pPr>
            <a:r>
              <a:rPr lang="sr-Latn-CS" dirty="0" smtClean="0"/>
              <a:t>Da bi došlo do sklapanja ugovora TA mora da ispunjava određene uslove:</a:t>
            </a:r>
            <a:endParaRPr lang="en-GB" dirty="0" smtClean="0"/>
          </a:p>
          <a:p>
            <a:pPr lvl="0"/>
            <a:r>
              <a:rPr lang="sr-Latn-CS" dirty="0" smtClean="0"/>
              <a:t>Da ima kadrove osposobljene za prodaju pojedinih vrsta prevoznih karata</a:t>
            </a:r>
            <a:endParaRPr lang="en-GB" dirty="0" smtClean="0"/>
          </a:p>
          <a:p>
            <a:pPr lvl="0"/>
            <a:r>
              <a:rPr lang="sr-Latn-CS" dirty="0" smtClean="0"/>
              <a:t>Da poseduje poslovni prostor i odgovarajuću opremu koja obezbeđuje čuvanje prateće dokumentacije</a:t>
            </a:r>
            <a:endParaRPr lang="en-GB" dirty="0" smtClean="0"/>
          </a:p>
          <a:p>
            <a:pPr lvl="0"/>
            <a:r>
              <a:rPr lang="sr-Latn-CS" dirty="0" smtClean="0"/>
              <a:t>Da je finansijski podobna da redovno izvršava preuzete obaveze prema prevoziku</a:t>
            </a:r>
            <a:endParaRPr lang="en-GB" dirty="0" smtClean="0"/>
          </a:p>
          <a:p>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a:bodyPr>
          <a:lstStyle/>
          <a:p>
            <a:r>
              <a:rPr lang="sr-Latn-CS" sz="3600" b="1" dirty="0" smtClean="0">
                <a:ln w="10541" cmpd="sng">
                  <a:solidFill>
                    <a:schemeClr val="tx2"/>
                  </a:solidFill>
                  <a:prstDash val="solid"/>
                </a:ln>
                <a:solidFill>
                  <a:schemeClr val="accent1"/>
                </a:solidFill>
                <a:cs typeface="Arial" pitchFamily="34" charset="0"/>
              </a:rPr>
              <a:t>Ugovorne obaveze :</a:t>
            </a:r>
            <a:endParaRPr lang="en-GB" sz="3600" b="1" dirty="0" smtClean="0">
              <a:ln w="10541" cmpd="sng">
                <a:solidFill>
                  <a:schemeClr val="tx2"/>
                </a:solidFill>
                <a:prstDash val="solid"/>
              </a:ln>
              <a:solidFill>
                <a:schemeClr val="accent1"/>
              </a:solidFill>
              <a:cs typeface="Arial" pitchFamily="34" charset="0"/>
            </a:endParaRPr>
          </a:p>
        </p:txBody>
      </p:sp>
      <p:sp>
        <p:nvSpPr>
          <p:cNvPr id="3" name="Content Placeholder 2"/>
          <p:cNvSpPr>
            <a:spLocks noGrp="1"/>
          </p:cNvSpPr>
          <p:nvPr>
            <p:ph sz="half" idx="1"/>
          </p:nvPr>
        </p:nvSpPr>
        <p:spPr>
          <a:xfrm>
            <a:off x="457200" y="1071546"/>
            <a:ext cx="4038600" cy="5054617"/>
          </a:xfrm>
        </p:spPr>
        <p:txBody>
          <a:bodyPr>
            <a:noAutofit/>
          </a:bodyPr>
          <a:lstStyle/>
          <a:p>
            <a:pPr>
              <a:buFont typeface="Wingdings" pitchFamily="2" charset="2"/>
              <a:buChar char="Ø"/>
            </a:pPr>
            <a:r>
              <a:rPr lang="sr-Latn-CS" sz="2400" b="1" dirty="0" smtClean="0"/>
              <a:t>Turističke agencije</a:t>
            </a:r>
            <a:endParaRPr lang="en-GB" sz="2400" b="1" dirty="0" smtClean="0"/>
          </a:p>
          <a:p>
            <a:pPr lvl="0"/>
            <a:r>
              <a:rPr lang="sr-Latn-CS" sz="2400" dirty="0" smtClean="0"/>
              <a:t>prodaja veće količine voznih karata putnicima</a:t>
            </a:r>
            <a:endParaRPr lang="en-GB" sz="2400" dirty="0" smtClean="0"/>
          </a:p>
          <a:p>
            <a:pPr lvl="0"/>
            <a:r>
              <a:rPr lang="sr-Latn-CS" sz="2400" dirty="0" smtClean="0"/>
              <a:t>poštovanje cena i drugih odredaba iz cenovnika prevoznika</a:t>
            </a:r>
            <a:endParaRPr lang="en-GB" sz="2400" dirty="0" smtClean="0"/>
          </a:p>
          <a:p>
            <a:pPr lvl="0"/>
            <a:r>
              <a:rPr lang="sr-Latn-CS" sz="2400" dirty="0" smtClean="0"/>
              <a:t>poštovanje upustva i uslova za prevoz putnika i prtljaga od strane prevoznika</a:t>
            </a:r>
            <a:endParaRPr lang="en-GB" sz="2400" dirty="0" smtClean="0"/>
          </a:p>
          <a:p>
            <a:pPr lvl="0"/>
            <a:r>
              <a:rPr lang="sr-Latn-CS" sz="2400" dirty="0" smtClean="0"/>
              <a:t>redovno podnošenje obračuna o prodaji karata i dostavljanje naplaćenog iznosa na račun prevoznika</a:t>
            </a:r>
            <a:endParaRPr lang="en-GB" sz="2400" dirty="0" smtClean="0"/>
          </a:p>
          <a:p>
            <a:pPr lvl="0"/>
            <a:r>
              <a:rPr lang="sr-Latn-CS" sz="2400" dirty="0" smtClean="0"/>
              <a:t>promocija prevoznika</a:t>
            </a:r>
            <a:endParaRPr lang="en-GB" sz="2400" dirty="0" smtClean="0"/>
          </a:p>
          <a:p>
            <a:endParaRPr lang="en-GB" sz="2400" dirty="0"/>
          </a:p>
        </p:txBody>
      </p:sp>
      <p:sp>
        <p:nvSpPr>
          <p:cNvPr id="4" name="Content Placeholder 3"/>
          <p:cNvSpPr>
            <a:spLocks noGrp="1"/>
          </p:cNvSpPr>
          <p:nvPr>
            <p:ph sz="half" idx="2"/>
          </p:nvPr>
        </p:nvSpPr>
        <p:spPr>
          <a:xfrm>
            <a:off x="4648200" y="1142985"/>
            <a:ext cx="4038600" cy="4714907"/>
          </a:xfrm>
        </p:spPr>
        <p:txBody>
          <a:bodyPr>
            <a:normAutofit fontScale="92500"/>
          </a:bodyPr>
          <a:lstStyle/>
          <a:p>
            <a:pPr>
              <a:buFont typeface="Wingdings" pitchFamily="2" charset="2"/>
              <a:buChar char="Ø"/>
            </a:pPr>
            <a:r>
              <a:rPr lang="sr-Latn-CS" sz="2600" b="1" dirty="0" smtClean="0"/>
              <a:t>Prevoznika</a:t>
            </a:r>
            <a:endParaRPr lang="en-GB" sz="2600" b="1" dirty="0" smtClean="0"/>
          </a:p>
          <a:p>
            <a:pPr lvl="0"/>
            <a:r>
              <a:rPr lang="sr-Latn-CS" sz="2600" dirty="0" smtClean="0"/>
              <a:t>plaćanje provizije agenciji za izvršene usluge prodaje voznih karata</a:t>
            </a:r>
            <a:endParaRPr lang="en-GB" sz="2600" dirty="0" smtClean="0"/>
          </a:p>
          <a:p>
            <a:pPr lvl="0"/>
            <a:r>
              <a:rPr lang="sr-Latn-CS" sz="2600" dirty="0" smtClean="0"/>
              <a:t>dostavljanje turističkoj agenciji određene količine voznih karata i prateće dokumentacije za obračun</a:t>
            </a:r>
            <a:endParaRPr lang="en-GB" sz="2600" dirty="0" smtClean="0"/>
          </a:p>
          <a:p>
            <a:pPr lvl="0"/>
            <a:r>
              <a:rPr lang="sr-Latn-CS" sz="2600" dirty="0" smtClean="0"/>
              <a:t>dostavljanje turističkoj agenciji  redova vožnje, tarifa, propagandnog materijala</a:t>
            </a:r>
            <a:endParaRPr lang="en-GB" sz="2600" dirty="0" smtClean="0"/>
          </a:p>
          <a:p>
            <a:endParaRPr lang="en-GB" dirty="0"/>
          </a:p>
        </p:txBody>
      </p:sp>
      <p:sp>
        <p:nvSpPr>
          <p:cNvPr id="5" name="Slide Number Placeholder 4"/>
          <p:cNvSpPr>
            <a:spLocks noGrp="1"/>
          </p:cNvSpPr>
          <p:nvPr>
            <p:ph type="sldNum" sz="quarter" idx="12"/>
          </p:nvPr>
        </p:nvSpPr>
        <p:spPr/>
        <p:txBody>
          <a:bodyPr/>
          <a:lstStyle/>
          <a:p>
            <a:fld id="{701A1394-AAEC-4D1C-956B-7FDC5C8FCC70}"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sz="4000" b="1" dirty="0" smtClean="0">
                <a:ln w="10541" cmpd="sng">
                  <a:solidFill>
                    <a:schemeClr val="tx2"/>
                  </a:solidFill>
                  <a:prstDash val="solid"/>
                </a:ln>
                <a:solidFill>
                  <a:schemeClr val="accent1"/>
                </a:solidFill>
                <a:cs typeface="Arial" pitchFamily="34" charset="0"/>
              </a:rPr>
              <a:t/>
            </a:r>
            <a:br>
              <a:rPr lang="sr-Latn-CS" sz="4000" b="1" dirty="0" smtClean="0">
                <a:ln w="10541" cmpd="sng">
                  <a:solidFill>
                    <a:schemeClr val="tx2"/>
                  </a:solidFill>
                  <a:prstDash val="solid"/>
                </a:ln>
                <a:solidFill>
                  <a:schemeClr val="accent1"/>
                </a:solidFill>
                <a:cs typeface="Arial" pitchFamily="34" charset="0"/>
              </a:rPr>
            </a:br>
            <a:r>
              <a:rPr lang="sr-Latn-CS" sz="4000" b="1" dirty="0" smtClean="0">
                <a:ln w="10541" cmpd="sng">
                  <a:solidFill>
                    <a:schemeClr val="tx2"/>
                  </a:solidFill>
                  <a:prstDash val="solid"/>
                </a:ln>
                <a:solidFill>
                  <a:schemeClr val="accent1"/>
                </a:solidFill>
                <a:cs typeface="Arial" pitchFamily="34" charset="0"/>
              </a:rPr>
              <a:t>Prodaja međunarodnih avionskih karata</a:t>
            </a:r>
            <a:r>
              <a:rPr lang="en-GB" dirty="0" smtClean="0"/>
              <a:t/>
            </a:r>
            <a:br>
              <a:rPr lang="en-GB" dirty="0" smtClean="0"/>
            </a:br>
            <a:endParaRPr lang="en-GB" dirty="0"/>
          </a:p>
        </p:txBody>
      </p:sp>
      <p:sp>
        <p:nvSpPr>
          <p:cNvPr id="3" name="Content Placeholder 2"/>
          <p:cNvSpPr>
            <a:spLocks noGrp="1"/>
          </p:cNvSpPr>
          <p:nvPr>
            <p:ph idx="1"/>
          </p:nvPr>
        </p:nvSpPr>
        <p:spPr>
          <a:xfrm>
            <a:off x="571472" y="1214422"/>
            <a:ext cx="8115328" cy="5214974"/>
          </a:xfrm>
        </p:spPr>
        <p:txBody>
          <a:bodyPr>
            <a:normAutofit fontScale="85000" lnSpcReduction="20000"/>
          </a:bodyPr>
          <a:lstStyle/>
          <a:p>
            <a:pPr>
              <a:buFont typeface="Wingdings" pitchFamily="2" charset="2"/>
              <a:buChar char="Ø"/>
            </a:pPr>
            <a:r>
              <a:rPr lang="sr-Latn-CS" dirty="0" smtClean="0"/>
              <a:t>Mora biti u skladu sa </a:t>
            </a:r>
            <a:r>
              <a:rPr lang="sr-Latn-CS" b="1" i="1" dirty="0" smtClean="0"/>
              <a:t>IATA</a:t>
            </a:r>
            <a:r>
              <a:rPr lang="sr-Latn-CS" dirty="0" smtClean="0"/>
              <a:t> propisima,a to podrazumeva sledeće što agencija mora ispuniti:</a:t>
            </a:r>
            <a:endParaRPr lang="en-GB" dirty="0" smtClean="0"/>
          </a:p>
          <a:p>
            <a:pPr lvl="0"/>
            <a:r>
              <a:rPr lang="sr-Latn-CS" dirty="0" smtClean="0"/>
              <a:t>Da raspolaže određenim kapitalom kao garancijom da će uredno izvršavati svoje finansijske obaveze prema prevoznicima</a:t>
            </a:r>
            <a:endParaRPr lang="en-GB" dirty="0" smtClean="0"/>
          </a:p>
          <a:p>
            <a:pPr lvl="0"/>
            <a:r>
              <a:rPr lang="sr-Latn-CS" dirty="0" smtClean="0"/>
              <a:t>Da ima kadrove koji su stručno osposobljeni za obavljanje ove vrste poslova</a:t>
            </a:r>
            <a:endParaRPr lang="en-GB" dirty="0" smtClean="0"/>
          </a:p>
          <a:p>
            <a:pPr lvl="0"/>
            <a:r>
              <a:rPr lang="sr-Latn-CS" dirty="0" smtClean="0"/>
              <a:t>Da raspolažu prodajnim prostorom i odgovarajućom opremom (savremeni prostor, poseban pult za prodaju avionskih karata, čelična kasa za čuvanje dokumentacije)</a:t>
            </a:r>
            <a:endParaRPr lang="en-GB" dirty="0" smtClean="0"/>
          </a:p>
          <a:p>
            <a:pPr lvl="0"/>
            <a:r>
              <a:rPr lang="sr-Latn-CS" dirty="0" smtClean="0"/>
              <a:t>Da za prvu godinu rada u prodaji avio karata dostave procenu o očekivanim komercijalnim efektima</a:t>
            </a:r>
            <a:endParaRPr lang="en-GB" dirty="0" smtClean="0"/>
          </a:p>
          <a:p>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29288"/>
          </a:xfrm>
        </p:spPr>
        <p:txBody>
          <a:bodyPr>
            <a:normAutofit/>
          </a:bodyPr>
          <a:lstStyle/>
          <a:p>
            <a:r>
              <a:rPr lang="sr-Latn-CS" b="1" i="1" dirty="0" smtClean="0"/>
              <a:t>IATA</a:t>
            </a:r>
            <a:r>
              <a:rPr lang="sr-Latn-CS" dirty="0" smtClean="0"/>
              <a:t> formira tročlanu komisiju koja nakon prihvaćenog zahteva, isti prosleđuje centralnoj komisiji sa sedištem u Ženevi koja donosi konačnu odluku o izdavanju licence turističkoj agenciji. Nakon pozitivnog stava potpisuje se ugovor o agentskoj putničkoj prodaji (</a:t>
            </a:r>
            <a:r>
              <a:rPr lang="sr-Latn-CS" i="1" dirty="0" smtClean="0"/>
              <a:t>Passenger Sales Agreement</a:t>
            </a:r>
            <a:r>
              <a:rPr lang="sr-Latn-CS" dirty="0" smtClean="0"/>
              <a:t>)</a:t>
            </a:r>
            <a:endParaRPr lang="en-GB" dirty="0" smtClean="0"/>
          </a:p>
          <a:p>
            <a:pPr>
              <a:buNone/>
            </a:pPr>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sz="4000" b="1" dirty="0" smtClean="0">
                <a:ln w="10541" cmpd="sng">
                  <a:solidFill>
                    <a:schemeClr val="tx2"/>
                  </a:solidFill>
                  <a:prstDash val="solid"/>
                </a:ln>
                <a:solidFill>
                  <a:schemeClr val="accent1"/>
                </a:solidFill>
                <a:cs typeface="Arial" pitchFamily="34" charset="0"/>
              </a:rPr>
              <a:t/>
            </a:r>
            <a:br>
              <a:rPr lang="sr-Latn-CS" sz="4000" b="1" dirty="0" smtClean="0">
                <a:ln w="10541" cmpd="sng">
                  <a:solidFill>
                    <a:schemeClr val="tx2"/>
                  </a:solidFill>
                  <a:prstDash val="solid"/>
                </a:ln>
                <a:solidFill>
                  <a:schemeClr val="accent1"/>
                </a:solidFill>
                <a:cs typeface="Arial" pitchFamily="34" charset="0"/>
              </a:rPr>
            </a:br>
            <a:r>
              <a:rPr lang="sr-Latn-CS" sz="4000" b="1" dirty="0" smtClean="0">
                <a:ln w="10541" cmpd="sng">
                  <a:solidFill>
                    <a:schemeClr val="tx2"/>
                  </a:solidFill>
                  <a:prstDash val="solid"/>
                </a:ln>
                <a:solidFill>
                  <a:schemeClr val="accent1"/>
                </a:solidFill>
                <a:cs typeface="Arial" pitchFamily="34" charset="0"/>
              </a:rPr>
              <a:t>Avionska  karta</a:t>
            </a:r>
            <a:r>
              <a:rPr lang="en-GB" dirty="0" smtClean="0"/>
              <a:t/>
            </a:r>
            <a:br>
              <a:rPr lang="en-GB" dirty="0" smtClean="0"/>
            </a:br>
            <a:endParaRPr lang="en-GB" dirty="0"/>
          </a:p>
        </p:txBody>
      </p:sp>
      <p:sp>
        <p:nvSpPr>
          <p:cNvPr id="3" name="Content Placeholder 2"/>
          <p:cNvSpPr>
            <a:spLocks noGrp="1"/>
          </p:cNvSpPr>
          <p:nvPr>
            <p:ph idx="1"/>
          </p:nvPr>
        </p:nvSpPr>
        <p:spPr>
          <a:xfrm>
            <a:off x="457200" y="1285860"/>
            <a:ext cx="8229600" cy="5143536"/>
          </a:xfrm>
        </p:spPr>
        <p:txBody>
          <a:bodyPr>
            <a:normAutofit fontScale="92500" lnSpcReduction="20000"/>
          </a:bodyPr>
          <a:lstStyle/>
          <a:p>
            <a:r>
              <a:rPr lang="sr-Latn-CS" dirty="0" smtClean="0"/>
              <a:t>Predstavlja prevozni dokument koji služi kao dokaz da je između prevoznika i putnika zaljučen ugovor o prevozu kojim se vazduhoplovna kompanija obavezuje da izvrši prevoz na određenoj relaciji, a putnik da će platiti prema utvrđenoj ceni.</a:t>
            </a:r>
            <a:endParaRPr lang="en-GB" dirty="0" smtClean="0"/>
          </a:p>
          <a:p>
            <a:r>
              <a:rPr lang="sr-Latn-CS" dirty="0" smtClean="0"/>
              <a:t>Avionska karta glasi na ime i nije prenosiva na drugo lice.</a:t>
            </a:r>
          </a:p>
          <a:p>
            <a:r>
              <a:rPr lang="sr-Latn-CS" dirty="0" smtClean="0"/>
              <a:t>Karta se štampa uvek na dva jezika – jeziku zemlje i engleskom jeziku. </a:t>
            </a:r>
          </a:p>
          <a:p>
            <a:r>
              <a:rPr lang="sr-Latn-CS" dirty="0" smtClean="0"/>
              <a:t>Na poleđini su navedeni uslovi iz ugovora o prevozu u avionskom saobraćaju.</a:t>
            </a:r>
            <a:endParaRPr lang="en-GB" dirty="0" smtClean="0"/>
          </a:p>
          <a:p>
            <a:endParaRPr lang="en-GB" dirty="0" smtClean="0"/>
          </a:p>
          <a:p>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ln w="10541" cmpd="sng">
                  <a:solidFill>
                    <a:schemeClr val="tx2"/>
                  </a:solidFill>
                  <a:prstDash val="solid"/>
                </a:ln>
                <a:solidFill>
                  <a:schemeClr val="accent1"/>
                </a:solidFill>
                <a:cs typeface="Arial" pitchFamily="34" charset="0"/>
              </a:rPr>
              <a:t>Tri vrste putničkih avionskih karata:</a:t>
            </a:r>
            <a:endParaRPr lang="en-GB" sz="3600" b="1" dirty="0" smtClean="0">
              <a:ln w="10541" cmpd="sng">
                <a:solidFill>
                  <a:schemeClr val="tx2"/>
                </a:solidFill>
                <a:prstDash val="solid"/>
              </a:ln>
              <a:solidFill>
                <a:schemeClr val="accent1"/>
              </a:solidFill>
              <a:cs typeface="Arial" pitchFamily="34" charset="0"/>
            </a:endParaRPr>
          </a:p>
        </p:txBody>
      </p:sp>
      <p:sp>
        <p:nvSpPr>
          <p:cNvPr id="3" name="Content Placeholder 2"/>
          <p:cNvSpPr>
            <a:spLocks noGrp="1"/>
          </p:cNvSpPr>
          <p:nvPr>
            <p:ph idx="1"/>
          </p:nvPr>
        </p:nvSpPr>
        <p:spPr/>
        <p:txBody>
          <a:bodyPr/>
          <a:lstStyle/>
          <a:p>
            <a:pPr marL="514350" lvl="0" indent="-514350">
              <a:buFont typeface="+mj-lt"/>
              <a:buAutoNum type="arabicPeriod"/>
            </a:pPr>
            <a:r>
              <a:rPr lang="sr-Latn-CS" dirty="0" smtClean="0"/>
              <a:t>Domaća</a:t>
            </a:r>
            <a:endParaRPr lang="en-GB" dirty="0" smtClean="0"/>
          </a:p>
          <a:p>
            <a:pPr marL="514350" lvl="0" indent="-514350">
              <a:buFont typeface="+mj-lt"/>
              <a:buAutoNum type="arabicPeriod"/>
            </a:pPr>
            <a:r>
              <a:rPr lang="sr-Latn-CS" dirty="0" smtClean="0"/>
              <a:t>Međunarodna</a:t>
            </a:r>
            <a:endParaRPr lang="en-GB" dirty="0" smtClean="0"/>
          </a:p>
          <a:p>
            <a:pPr marL="514350" lvl="0" indent="-514350">
              <a:buFont typeface="+mj-lt"/>
              <a:buAutoNum type="arabicPeriod"/>
            </a:pPr>
            <a:r>
              <a:rPr lang="sr-Latn-CS" dirty="0" smtClean="0"/>
              <a:t>Čarter</a:t>
            </a:r>
            <a:endParaRPr lang="en-GB" dirty="0" smtClean="0"/>
          </a:p>
          <a:p>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sz="4000" b="1" dirty="0" smtClean="0">
                <a:ln w="10541" cmpd="sng">
                  <a:solidFill>
                    <a:schemeClr val="tx2"/>
                  </a:solidFill>
                  <a:prstDash val="solid"/>
                </a:ln>
                <a:solidFill>
                  <a:schemeClr val="accent1"/>
                </a:solidFill>
                <a:cs typeface="Arial" pitchFamily="34" charset="0"/>
              </a:rPr>
              <a:t/>
            </a:r>
            <a:br>
              <a:rPr lang="sr-Latn-CS" sz="4000" b="1" dirty="0" smtClean="0">
                <a:ln w="10541" cmpd="sng">
                  <a:solidFill>
                    <a:schemeClr val="tx2"/>
                  </a:solidFill>
                  <a:prstDash val="solid"/>
                </a:ln>
                <a:solidFill>
                  <a:schemeClr val="accent1"/>
                </a:solidFill>
                <a:cs typeface="Arial" pitchFamily="34" charset="0"/>
              </a:rPr>
            </a:br>
            <a:r>
              <a:rPr lang="sr-Latn-CS" sz="4000" b="1" dirty="0" smtClean="0">
                <a:ln w="10541" cmpd="sng">
                  <a:solidFill>
                    <a:schemeClr val="tx2"/>
                  </a:solidFill>
                  <a:prstDash val="solid"/>
                </a:ln>
                <a:solidFill>
                  <a:schemeClr val="accent1"/>
                </a:solidFill>
                <a:cs typeface="Arial" pitchFamily="34" charset="0"/>
              </a:rPr>
              <a:t>Sam posao prodaje avionskih karata sastoji se iz tri faze :</a:t>
            </a:r>
            <a:r>
              <a:rPr lang="en-GB" dirty="0" smtClean="0"/>
              <a:t/>
            </a:r>
            <a:br>
              <a:rPr lang="en-GB" dirty="0" smtClean="0"/>
            </a:br>
            <a:endParaRPr lang="en-GB" dirty="0"/>
          </a:p>
        </p:txBody>
      </p:sp>
      <p:sp>
        <p:nvSpPr>
          <p:cNvPr id="3" name="Content Placeholder 2"/>
          <p:cNvSpPr>
            <a:spLocks noGrp="1"/>
          </p:cNvSpPr>
          <p:nvPr>
            <p:ph idx="1"/>
          </p:nvPr>
        </p:nvSpPr>
        <p:spPr/>
        <p:txBody>
          <a:bodyPr>
            <a:normAutofit fontScale="92500" lnSpcReduction="10000"/>
          </a:bodyPr>
          <a:lstStyle/>
          <a:p>
            <a:pPr marL="514350" lvl="0" indent="-514350">
              <a:buFont typeface="+mj-lt"/>
              <a:buAutoNum type="arabicPeriod"/>
            </a:pPr>
            <a:r>
              <a:rPr lang="sr-Latn-CS" b="1" dirty="0" smtClean="0"/>
              <a:t>Rezervacija karte </a:t>
            </a:r>
            <a:r>
              <a:rPr lang="sr-Latn-CS" dirty="0" smtClean="0"/>
              <a:t>– karta se ne može izdati bez prethodno potvrđene rezervacije na određenom letu. Moguća su tri stanja rezervacije:</a:t>
            </a:r>
            <a:endParaRPr lang="en-GB" dirty="0" smtClean="0"/>
          </a:p>
          <a:p>
            <a:pPr lvl="0"/>
            <a:r>
              <a:rPr lang="sr-Latn-CS" b="1" dirty="0" smtClean="0">
                <a:solidFill>
                  <a:schemeClr val="accent1">
                    <a:lumMod val="75000"/>
                  </a:schemeClr>
                </a:solidFill>
              </a:rPr>
              <a:t>O.K.</a:t>
            </a:r>
            <a:r>
              <a:rPr lang="sr-Latn-CS" dirty="0" smtClean="0"/>
              <a:t> oznaka ukazuje da je potvrđena rezervacija</a:t>
            </a:r>
            <a:endParaRPr lang="en-GB" dirty="0" smtClean="0"/>
          </a:p>
          <a:p>
            <a:pPr lvl="0"/>
            <a:r>
              <a:rPr lang="sr-Latn-CS" b="1" dirty="0" smtClean="0">
                <a:solidFill>
                  <a:schemeClr val="accent1">
                    <a:lumMod val="75000"/>
                  </a:schemeClr>
                </a:solidFill>
              </a:rPr>
              <a:t>R.Q.</a:t>
            </a:r>
            <a:r>
              <a:rPr lang="sr-Latn-CS" dirty="0" smtClean="0"/>
              <a:t> (</a:t>
            </a:r>
            <a:r>
              <a:rPr lang="sr-Latn-CS" i="1" dirty="0" smtClean="0"/>
              <a:t>requested</a:t>
            </a:r>
            <a:r>
              <a:rPr lang="sr-Latn-CS" dirty="0" smtClean="0"/>
              <a:t>) – evidentiran je zahtev za rezervacijom ali još nije potvrđena</a:t>
            </a:r>
            <a:endParaRPr lang="en-GB" dirty="0" smtClean="0"/>
          </a:p>
          <a:p>
            <a:pPr lvl="0"/>
            <a:r>
              <a:rPr lang="sr-Latn-CS" b="1" dirty="0" smtClean="0">
                <a:solidFill>
                  <a:schemeClr val="accent1">
                    <a:lumMod val="75000"/>
                  </a:schemeClr>
                </a:solidFill>
              </a:rPr>
              <a:t>Lista čekanja </a:t>
            </a:r>
            <a:r>
              <a:rPr lang="sr-Latn-CS" dirty="0" smtClean="0"/>
              <a:t>(</a:t>
            </a:r>
            <a:r>
              <a:rPr lang="sr-Latn-CS" i="1" dirty="0" smtClean="0"/>
              <a:t>Waiting List</a:t>
            </a:r>
            <a:r>
              <a:rPr lang="sr-Latn-CS" dirty="0" smtClean="0"/>
              <a:t>) – na letu nema više slobodnih mesta i samo u slučaju otkazivanja nekog od  putnika postoji mogućnost za dobijanje mesta </a:t>
            </a:r>
          </a:p>
          <a:p>
            <a:pPr lvl="0"/>
            <a:endParaRPr lang="sr-Latn-CS" dirty="0" smtClean="0"/>
          </a:p>
          <a:p>
            <a:pPr lvl="0"/>
            <a:endParaRPr lang="sr-Latn-CS" dirty="0" smtClean="0"/>
          </a:p>
          <a:p>
            <a:pPr lvl="0"/>
            <a:endParaRPr lang="sr-Latn-CS" dirty="0" smtClean="0"/>
          </a:p>
          <a:p>
            <a:pPr lvl="0">
              <a:buNone/>
            </a:pPr>
            <a:endParaRPr lang="en-GB" dirty="0" smtClean="0"/>
          </a:p>
          <a:p>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r>
              <a:rPr lang="sl-SI" dirty="0"/>
              <a:t>U oblasti vazdušnog saobraćaja važi pravilo da se prvo mora dobiti rezervacije mesta na određenom letu. Prilikom rezervacije u bazu podataka unose se podaci koji su od značaja za obavljanje samog prevoza. </a:t>
            </a:r>
            <a:endParaRPr lang="en-GB" dirty="0"/>
          </a:p>
          <a:p>
            <a:r>
              <a:rPr lang="sl-SI" b="1" dirty="0"/>
              <a:t>Podaci o</a:t>
            </a:r>
            <a:r>
              <a:rPr lang="sr-Latn-CS" b="1" dirty="0"/>
              <a:t> rezervaciji</a:t>
            </a:r>
            <a:r>
              <a:rPr lang="sr-Latn-CS" dirty="0"/>
              <a:t> (PNR, </a:t>
            </a:r>
            <a:r>
              <a:rPr lang="sl-SI" i="1" dirty="0"/>
              <a:t>Passenger Name Record</a:t>
            </a:r>
            <a:r>
              <a:rPr lang="sl-SI" dirty="0"/>
              <a:t>) </a:t>
            </a:r>
            <a:r>
              <a:rPr lang="sr-Latn-CS" dirty="0"/>
              <a:t>uključuju ime i prezime putnika, itinerer putovanja, rok važenja rezervacije (rok za kupovinu karte) ili broj izdate avio karte, podatak o turističkoj agenciji ili poslovnici avio kompanije koja je izvršila rezervaciju, kao i ime osobe koja je rezervaciju unela u bazu podataka. Osim ovih koji su neophodni, PNR može sadržati i niz dodatnih informacija, kao što su detalji o tarifi, određene restrikcije, posebni zahtevi putnika (na primer dijetalna ishrana tokom leta) i slično. </a:t>
            </a:r>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41</a:t>
            </a:fld>
            <a:endParaRPr lang="en-US"/>
          </a:p>
        </p:txBody>
      </p:sp>
    </p:spTree>
    <p:extLst>
      <p:ext uri="{BB962C8B-B14F-4D97-AF65-F5344CB8AC3E}">
        <p14:creationId xmlns:p14="http://schemas.microsoft.com/office/powerpoint/2010/main" val="203131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marL="514350" lvl="0" indent="-514350">
              <a:buNone/>
            </a:pPr>
            <a:r>
              <a:rPr lang="sr-Latn-CS" b="1" dirty="0" smtClean="0"/>
              <a:t>2. Izračunavanje cene avionskih karata </a:t>
            </a:r>
            <a:r>
              <a:rPr lang="sr-Latn-CS" dirty="0" smtClean="0"/>
              <a:t>spada u veoma složene operacije – potrebno je koristiti tarifere avio-prevoznika i posebne priručnike. Zadatak prodavca je da primeni najnižu moguću cenu na koju korisnik usluge ima pravo.</a:t>
            </a:r>
          </a:p>
          <a:p>
            <a:pPr marL="514350" lvl="0" indent="-514350">
              <a:buNone/>
            </a:pPr>
            <a:endParaRPr lang="en-GB" dirty="0" smtClean="0"/>
          </a:p>
          <a:p>
            <a:pPr marL="514350" lvl="0" indent="-514350">
              <a:buNone/>
            </a:pPr>
            <a:r>
              <a:rPr lang="sr-Latn-CS" b="1" dirty="0" smtClean="0"/>
              <a:t>3. Dostavljanje obračuna i izveštaja </a:t>
            </a:r>
            <a:r>
              <a:rPr lang="sr-Latn-CS" dirty="0" smtClean="0"/>
              <a:t>avio prevoznicima ,kao i plaćanje u ogovorenom roku.</a:t>
            </a:r>
            <a:endParaRPr lang="en-GB" dirty="0" smtClean="0"/>
          </a:p>
          <a:p>
            <a:pPr marL="514350" indent="-514350">
              <a:buFont typeface="+mj-lt"/>
              <a:buAutoNum type="arabicPeriod"/>
            </a:pPr>
            <a:endParaRPr lang="sr-Latn-CS" dirty="0" smtClean="0"/>
          </a:p>
          <a:p>
            <a:pPr marL="514350" indent="-514350">
              <a:buNone/>
            </a:pPr>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t"/>
            <a:r>
              <a:rPr lang="sr-Latn-CS" sz="3600" b="1" dirty="0" smtClean="0">
                <a:ln w="10541" cmpd="sng">
                  <a:solidFill>
                    <a:schemeClr val="tx2"/>
                  </a:solidFill>
                  <a:prstDash val="solid"/>
                </a:ln>
                <a:solidFill>
                  <a:schemeClr val="accent1"/>
                </a:solidFill>
                <a:cs typeface="Arial" pitchFamily="34" charset="0"/>
              </a:rPr>
              <a:t>JAT - i</a:t>
            </a:r>
            <a:r>
              <a:rPr lang="en-US" sz="3600" b="1" dirty="0" err="1" smtClean="0">
                <a:ln w="10541" cmpd="sng">
                  <a:solidFill>
                    <a:schemeClr val="tx2"/>
                  </a:solidFill>
                  <a:prstDash val="solid"/>
                </a:ln>
                <a:solidFill>
                  <a:schemeClr val="accent1"/>
                </a:solidFill>
                <a:cs typeface="Arial" pitchFamily="34" charset="0"/>
              </a:rPr>
              <a:t>zdavanje</a:t>
            </a:r>
            <a:r>
              <a:rPr lang="en-US" sz="3600" b="1" dirty="0" smtClean="0">
                <a:ln w="10541" cmpd="sng">
                  <a:solidFill>
                    <a:schemeClr val="tx2"/>
                  </a:solidFill>
                  <a:prstDash val="solid"/>
                </a:ln>
                <a:solidFill>
                  <a:schemeClr val="accent1"/>
                </a:solidFill>
                <a:cs typeface="Arial" pitchFamily="34" charset="0"/>
              </a:rPr>
              <a:t> </a:t>
            </a:r>
            <a:r>
              <a:rPr lang="sr-Latn-CS" sz="3600" b="1" dirty="0" smtClean="0">
                <a:ln w="10541" cmpd="sng">
                  <a:solidFill>
                    <a:schemeClr val="tx2"/>
                  </a:solidFill>
                  <a:prstDash val="solid"/>
                </a:ln>
                <a:solidFill>
                  <a:schemeClr val="accent1"/>
                </a:solidFill>
                <a:cs typeface="Arial" pitchFamily="34" charset="0"/>
              </a:rPr>
              <a:t>e</a:t>
            </a:r>
            <a:r>
              <a:rPr lang="en-US" sz="3600" b="1" dirty="0" err="1" smtClean="0">
                <a:ln w="10541" cmpd="sng">
                  <a:solidFill>
                    <a:schemeClr val="tx2"/>
                  </a:solidFill>
                  <a:prstDash val="solid"/>
                </a:ln>
                <a:solidFill>
                  <a:schemeClr val="accent1"/>
                </a:solidFill>
                <a:cs typeface="Arial" pitchFamily="34" charset="0"/>
              </a:rPr>
              <a:t>lektronske</a:t>
            </a:r>
            <a:r>
              <a:rPr lang="en-US" sz="3600" b="1" dirty="0" smtClean="0">
                <a:ln w="10541" cmpd="sng">
                  <a:solidFill>
                    <a:schemeClr val="tx2"/>
                  </a:solidFill>
                  <a:prstDash val="solid"/>
                </a:ln>
                <a:solidFill>
                  <a:schemeClr val="accent1"/>
                </a:solidFill>
                <a:cs typeface="Arial" pitchFamily="34" charset="0"/>
              </a:rPr>
              <a:t> </a:t>
            </a:r>
            <a:r>
              <a:rPr lang="en-US" sz="3600" b="1" dirty="0" err="1" smtClean="0">
                <a:ln w="10541" cmpd="sng">
                  <a:solidFill>
                    <a:schemeClr val="tx2"/>
                  </a:solidFill>
                  <a:prstDash val="solid"/>
                </a:ln>
                <a:solidFill>
                  <a:schemeClr val="accent1"/>
                </a:solidFill>
                <a:cs typeface="Arial" pitchFamily="34" charset="0"/>
              </a:rPr>
              <a:t>karte</a:t>
            </a:r>
            <a:r>
              <a:rPr lang="en-GB" sz="3600" b="1" dirty="0" smtClean="0">
                <a:ln w="10541" cmpd="sng">
                  <a:solidFill>
                    <a:schemeClr val="tx2"/>
                  </a:solidFill>
                  <a:prstDash val="solid"/>
                </a:ln>
                <a:solidFill>
                  <a:schemeClr val="accent1"/>
                </a:solidFill>
                <a:cs typeface="Arial" pitchFamily="34" charset="0"/>
              </a:rPr>
              <a:t/>
            </a:r>
            <a:br>
              <a:rPr lang="en-GB" sz="3600" b="1" dirty="0" smtClean="0">
                <a:ln w="10541" cmpd="sng">
                  <a:solidFill>
                    <a:schemeClr val="tx2"/>
                  </a:solidFill>
                  <a:prstDash val="solid"/>
                </a:ln>
                <a:solidFill>
                  <a:schemeClr val="accent1"/>
                </a:solidFill>
                <a:cs typeface="Arial" pitchFamily="34" charset="0"/>
              </a:rPr>
            </a:br>
            <a:endParaRPr lang="en-GB" sz="3600" b="1" dirty="0" smtClean="0">
              <a:ln w="10541" cmpd="sng">
                <a:solidFill>
                  <a:schemeClr val="tx2"/>
                </a:solidFill>
                <a:prstDash val="solid"/>
              </a:ln>
              <a:solidFill>
                <a:schemeClr val="accent1"/>
              </a:solidFill>
              <a:cs typeface="Arial" pitchFamily="34" charset="0"/>
            </a:endParaRPr>
          </a:p>
        </p:txBody>
      </p:sp>
      <p:sp>
        <p:nvSpPr>
          <p:cNvPr id="3" name="Content Placeholder 2"/>
          <p:cNvSpPr>
            <a:spLocks noGrp="1"/>
          </p:cNvSpPr>
          <p:nvPr>
            <p:ph idx="1"/>
          </p:nvPr>
        </p:nvSpPr>
        <p:spPr/>
        <p:txBody>
          <a:bodyPr/>
          <a:lstStyle/>
          <a:p>
            <a:r>
              <a:rPr lang="en-US" dirty="0" err="1" smtClean="0"/>
              <a:t>Ukoliko</a:t>
            </a:r>
            <a:r>
              <a:rPr lang="en-US" dirty="0" smtClean="0"/>
              <a:t> je </a:t>
            </a:r>
            <a:r>
              <a:rPr lang="en-US" dirty="0" err="1" smtClean="0"/>
              <a:t>plaćanje</a:t>
            </a:r>
            <a:r>
              <a:rPr lang="en-US" dirty="0" smtClean="0"/>
              <a:t> </a:t>
            </a:r>
            <a:r>
              <a:rPr lang="en-US" dirty="0" err="1" smtClean="0"/>
              <a:t>uspešno</a:t>
            </a:r>
            <a:r>
              <a:rPr lang="en-US" dirty="0" smtClean="0"/>
              <a:t> </a:t>
            </a:r>
            <a:r>
              <a:rPr lang="en-US" dirty="0" err="1" smtClean="0"/>
              <a:t>izvršeno</a:t>
            </a:r>
            <a:r>
              <a:rPr lang="en-US" dirty="0" smtClean="0"/>
              <a:t>, </a:t>
            </a:r>
            <a:r>
              <a:rPr lang="en-US" dirty="0" err="1" smtClean="0"/>
              <a:t>dobićete</a:t>
            </a:r>
            <a:r>
              <a:rPr lang="en-US" dirty="0" smtClean="0"/>
              <a:t> </a:t>
            </a:r>
            <a:r>
              <a:rPr lang="en-US" dirty="0" err="1" smtClean="0"/>
              <a:t>dve</a:t>
            </a:r>
            <a:r>
              <a:rPr lang="en-US" dirty="0" smtClean="0"/>
              <a:t> e-mail </a:t>
            </a:r>
            <a:r>
              <a:rPr lang="en-US" dirty="0" err="1" smtClean="0"/>
              <a:t>poruke</a:t>
            </a:r>
            <a:r>
              <a:rPr lang="en-US" dirty="0" smtClean="0"/>
              <a:t>:</a:t>
            </a:r>
            <a:endParaRPr lang="sr-Latn-CS" dirty="0" smtClean="0"/>
          </a:p>
          <a:p>
            <a:pPr>
              <a:buNone/>
            </a:pPr>
            <a:r>
              <a:rPr lang="en-GB" dirty="0" smtClean="0"/>
              <a:t/>
            </a:r>
            <a:br>
              <a:rPr lang="en-GB" dirty="0" smtClean="0"/>
            </a:br>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742950" lvl="0" indent="-742950" algn="l"/>
            <a:r>
              <a:rPr lang="sr-Latn-CS" sz="4000" dirty="0" smtClean="0"/>
              <a:t/>
            </a:r>
            <a:br>
              <a:rPr lang="sr-Latn-CS" sz="4000" dirty="0" smtClean="0"/>
            </a:br>
            <a:r>
              <a:rPr lang="sr-Latn-CS" sz="4000" dirty="0" smtClean="0"/>
              <a:t>1. </a:t>
            </a:r>
            <a:r>
              <a:rPr lang="en-US" sz="4000" dirty="0" err="1" smtClean="0"/>
              <a:t>Potvrdu</a:t>
            </a:r>
            <a:r>
              <a:rPr lang="en-US" sz="4000" dirty="0" smtClean="0"/>
              <a:t> o </a:t>
            </a:r>
            <a:r>
              <a:rPr lang="en-US" sz="4000" dirty="0" err="1" smtClean="0"/>
              <a:t>rezervaciji</a:t>
            </a:r>
            <a:r>
              <a:rPr lang="en-US" sz="4000" dirty="0" smtClean="0"/>
              <a:t> </a:t>
            </a:r>
            <a:r>
              <a:rPr lang="sr-Latn-CS" sz="4000" dirty="0" smtClean="0"/>
              <a:t/>
            </a:r>
            <a:br>
              <a:rPr lang="sr-Latn-CS" sz="4000" dirty="0" smtClean="0"/>
            </a:br>
            <a:r>
              <a:rPr lang="en-US" sz="4000" dirty="0" smtClean="0"/>
              <a:t>(Confirmation for reservation) </a:t>
            </a:r>
            <a:r>
              <a:rPr lang="en-GB" dirty="0" smtClean="0"/>
              <a:t/>
            </a:r>
            <a:br>
              <a:rPr lang="en-GB" dirty="0" smtClean="0"/>
            </a:br>
            <a:endParaRPr lang="en-GB" dirty="0"/>
          </a:p>
        </p:txBody>
      </p:sp>
      <p:pic>
        <p:nvPicPr>
          <p:cNvPr id="4" name="Content Placeholder 3" descr="C:\Documents and Settings\xp\My Documents\My Pictures\confirmation_for_reservation_srlatin_no1.jpg"/>
          <p:cNvPicPr>
            <a:picLocks noGrp="1"/>
          </p:cNvPicPr>
          <p:nvPr>
            <p:ph idx="1"/>
          </p:nvPr>
        </p:nvPicPr>
        <p:blipFill>
          <a:blip r:embed="rId2"/>
          <a:srcRect/>
          <a:stretch>
            <a:fillRect/>
          </a:stretch>
        </p:blipFill>
        <p:spPr bwMode="auto">
          <a:xfrm>
            <a:off x="500034" y="1571612"/>
            <a:ext cx="8643965" cy="5072098"/>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01A1394-AAEC-4D1C-956B-7FDC5C8FCC70}"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22"/>
          </a:xfrm>
        </p:spPr>
        <p:txBody>
          <a:bodyPr>
            <a:noAutofit/>
          </a:bodyPr>
          <a:lstStyle/>
          <a:p>
            <a:r>
              <a:rPr lang="sr-Latn-CS" sz="3600" dirty="0" smtClean="0"/>
              <a:t>2. </a:t>
            </a:r>
            <a:r>
              <a:rPr lang="en-US" sz="3600" dirty="0" smtClean="0"/>
              <a:t>E-Ticket passenger receipt (</a:t>
            </a:r>
            <a:r>
              <a:rPr lang="en-US" sz="3600" dirty="0" err="1" smtClean="0"/>
              <a:t>potvrdu</a:t>
            </a:r>
            <a:r>
              <a:rPr lang="en-US" sz="3600" dirty="0" smtClean="0"/>
              <a:t> o </a:t>
            </a:r>
            <a:r>
              <a:rPr lang="en-US" sz="3600" dirty="0" err="1" smtClean="0"/>
              <a:t>izdatoj</a:t>
            </a:r>
            <a:r>
              <a:rPr lang="en-US" sz="3600" dirty="0" smtClean="0"/>
              <a:t> </a:t>
            </a:r>
            <a:r>
              <a:rPr lang="en-US" sz="3600" dirty="0" err="1" smtClean="0"/>
              <a:t>elektronskoj</a:t>
            </a:r>
            <a:r>
              <a:rPr lang="en-US" sz="3600" dirty="0" smtClean="0"/>
              <a:t> </a:t>
            </a:r>
            <a:r>
              <a:rPr lang="en-US" sz="3600" dirty="0" err="1" smtClean="0"/>
              <a:t>karti</a:t>
            </a:r>
            <a:r>
              <a:rPr lang="en-US" sz="3600" dirty="0" smtClean="0"/>
              <a:t>)</a:t>
            </a:r>
            <a:endParaRPr lang="en-GB" sz="3600" dirty="0"/>
          </a:p>
        </p:txBody>
      </p:sp>
      <p:pic>
        <p:nvPicPr>
          <p:cNvPr id="4" name="Content Placeholder 3" descr="C:\Documents and Settings\xp\My Documents\My Pictures\eticket_receipt_srlatin_no1.jpg"/>
          <p:cNvPicPr>
            <a:picLocks noGrp="1"/>
          </p:cNvPicPr>
          <p:nvPr>
            <p:ph idx="1"/>
          </p:nvPr>
        </p:nvPicPr>
        <p:blipFill>
          <a:blip r:embed="rId2"/>
          <a:srcRect/>
          <a:stretch>
            <a:fillRect/>
          </a:stretch>
        </p:blipFill>
        <p:spPr bwMode="auto">
          <a:xfrm>
            <a:off x="785786" y="1357298"/>
            <a:ext cx="7215237" cy="514353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01A1394-AAEC-4D1C-956B-7FDC5C8FCC70}"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6072230"/>
          </a:xfrm>
        </p:spPr>
        <p:txBody>
          <a:bodyPr>
            <a:normAutofit fontScale="77500" lnSpcReduction="20000"/>
          </a:bodyPr>
          <a:lstStyle/>
          <a:p>
            <a:pPr fontAlgn="t"/>
            <a:r>
              <a:rPr lang="en-US" dirty="0" smtClean="0"/>
              <a:t>U </a:t>
            </a:r>
            <a:r>
              <a:rPr lang="en-US" dirty="0" err="1" smtClean="0"/>
              <a:t>oba</a:t>
            </a:r>
            <a:r>
              <a:rPr lang="en-US" dirty="0" smtClean="0"/>
              <a:t> e-mail-a se </a:t>
            </a:r>
            <a:r>
              <a:rPr lang="en-US" dirty="0" err="1" smtClean="0"/>
              <a:t>nalazi</a:t>
            </a:r>
            <a:r>
              <a:rPr lang="en-US" dirty="0" smtClean="0"/>
              <a:t> </a:t>
            </a:r>
            <a:r>
              <a:rPr lang="en-US" dirty="0" err="1" smtClean="0"/>
              <a:t>broj</a:t>
            </a:r>
            <a:r>
              <a:rPr lang="en-US" dirty="0" smtClean="0"/>
              <a:t> </a:t>
            </a:r>
            <a:r>
              <a:rPr lang="en-US" dirty="0" err="1" smtClean="0"/>
              <a:t>elektronske</a:t>
            </a:r>
            <a:r>
              <a:rPr lang="en-US" dirty="0" smtClean="0"/>
              <a:t> </a:t>
            </a:r>
            <a:r>
              <a:rPr lang="en-US" dirty="0" err="1" smtClean="0"/>
              <a:t>karte</a:t>
            </a:r>
            <a:r>
              <a:rPr lang="en-US" dirty="0" smtClean="0"/>
              <a:t> </a:t>
            </a:r>
            <a:r>
              <a:rPr lang="en-US" dirty="0" err="1" smtClean="0"/>
              <a:t>koji</a:t>
            </a:r>
            <a:r>
              <a:rPr lang="en-US" dirty="0" smtClean="0"/>
              <a:t> </a:t>
            </a:r>
            <a:r>
              <a:rPr lang="en-US" dirty="0" err="1" smtClean="0"/>
              <a:t>pokazuje</a:t>
            </a:r>
            <a:r>
              <a:rPr lang="en-US" dirty="0" smtClean="0"/>
              <a:t> </a:t>
            </a:r>
            <a:r>
              <a:rPr lang="en-US" dirty="0" err="1" smtClean="0"/>
              <a:t>da</a:t>
            </a:r>
            <a:r>
              <a:rPr lang="en-US" dirty="0" smtClean="0"/>
              <a:t> je </a:t>
            </a:r>
            <a:r>
              <a:rPr lang="en-US" dirty="0" err="1" smtClean="0"/>
              <a:t>Vaše</a:t>
            </a:r>
            <a:r>
              <a:rPr lang="en-US" dirty="0" smtClean="0"/>
              <a:t> </a:t>
            </a:r>
            <a:r>
              <a:rPr lang="en-US" dirty="0" err="1" smtClean="0"/>
              <a:t>putovanje</a:t>
            </a:r>
            <a:r>
              <a:rPr lang="en-US" dirty="0" smtClean="0"/>
              <a:t> </a:t>
            </a:r>
            <a:r>
              <a:rPr lang="en-US" dirty="0" err="1" smtClean="0"/>
              <a:t>plaćeno</a:t>
            </a:r>
            <a:r>
              <a:rPr lang="en-US" dirty="0" smtClean="0"/>
              <a:t> </a:t>
            </a:r>
            <a:r>
              <a:rPr lang="en-US" dirty="0" err="1" smtClean="0"/>
              <a:t>i</a:t>
            </a:r>
            <a:r>
              <a:rPr lang="en-US" dirty="0" smtClean="0"/>
              <a:t> </a:t>
            </a:r>
            <a:r>
              <a:rPr lang="en-US" dirty="0" err="1" smtClean="0"/>
              <a:t>karta</a:t>
            </a:r>
            <a:r>
              <a:rPr lang="en-US" dirty="0" smtClean="0"/>
              <a:t> </a:t>
            </a:r>
            <a:r>
              <a:rPr lang="en-US" dirty="0" err="1" smtClean="0"/>
              <a:t>izdata</a:t>
            </a:r>
            <a:r>
              <a:rPr lang="en-US" dirty="0" smtClean="0"/>
              <a:t>.</a:t>
            </a:r>
            <a:endParaRPr lang="en-GB" dirty="0" smtClean="0"/>
          </a:p>
          <a:p>
            <a:pPr fontAlgn="t"/>
            <a:r>
              <a:rPr lang="en-US" dirty="0" err="1" smtClean="0"/>
              <a:t>Preporučujemo</a:t>
            </a:r>
            <a:r>
              <a:rPr lang="en-US" dirty="0" smtClean="0"/>
              <a:t> </a:t>
            </a:r>
            <a:r>
              <a:rPr lang="en-US" dirty="0" err="1" smtClean="0"/>
              <a:t>da</a:t>
            </a:r>
            <a:r>
              <a:rPr lang="en-US" dirty="0" smtClean="0"/>
              <a:t> </a:t>
            </a:r>
            <a:r>
              <a:rPr lang="en-US" dirty="0" smtClean="0">
                <a:solidFill>
                  <a:srgbClr val="FF0000"/>
                </a:solidFill>
              </a:rPr>
              <a:t>OBE E-MAIL PORUKE ŠTAMPATE I NOSITE SA SOBOM TOKOM </a:t>
            </a:r>
            <a:r>
              <a:rPr lang="en-US" dirty="0" err="1" smtClean="0">
                <a:solidFill>
                  <a:srgbClr val="FF0000"/>
                </a:solidFill>
              </a:rPr>
              <a:t>PUTOVANjA</a:t>
            </a:r>
            <a:r>
              <a:rPr lang="en-US" dirty="0" smtClean="0">
                <a:solidFill>
                  <a:srgbClr val="FF0000"/>
                </a:solidFill>
              </a:rPr>
              <a:t>, KAO I DA IH IMATE PRI RUCI UKOLIKO IMATE POTREBU DA KONTAKTIRATE NAŠA PRODAJNA MESTA.</a:t>
            </a:r>
            <a:endParaRPr lang="en-GB" dirty="0" smtClean="0">
              <a:solidFill>
                <a:srgbClr val="FF0000"/>
              </a:solidFill>
            </a:endParaRPr>
          </a:p>
          <a:p>
            <a:pPr fontAlgn="t"/>
            <a:r>
              <a:rPr lang="en-US" b="1" dirty="0" smtClean="0">
                <a:solidFill>
                  <a:srgbClr val="FF0000"/>
                </a:solidFill>
              </a:rPr>
              <a:t>VAŽNO!!!</a:t>
            </a:r>
            <a:endParaRPr lang="en-GB" dirty="0" smtClean="0">
              <a:solidFill>
                <a:srgbClr val="FF0000"/>
              </a:solidFill>
            </a:endParaRPr>
          </a:p>
          <a:p>
            <a:pPr fontAlgn="t"/>
            <a:r>
              <a:rPr lang="en-US" dirty="0" err="1" smtClean="0"/>
              <a:t>Za</a:t>
            </a:r>
            <a:r>
              <a:rPr lang="en-US" dirty="0" smtClean="0"/>
              <a:t> </a:t>
            </a:r>
            <a:r>
              <a:rPr lang="en-US" dirty="0" err="1" smtClean="0"/>
              <a:t>potrebe</a:t>
            </a:r>
            <a:r>
              <a:rPr lang="en-US" dirty="0" smtClean="0"/>
              <a:t> </a:t>
            </a:r>
            <a:r>
              <a:rPr lang="en-US" dirty="0" err="1" smtClean="0"/>
              <a:t>izdavanja</a:t>
            </a:r>
            <a:r>
              <a:rPr lang="en-US" dirty="0" smtClean="0"/>
              <a:t> </a:t>
            </a:r>
            <a:r>
              <a:rPr lang="en-US" dirty="0" err="1" smtClean="0"/>
              <a:t>elektronske</a:t>
            </a:r>
            <a:r>
              <a:rPr lang="en-US" dirty="0" smtClean="0"/>
              <a:t> </a:t>
            </a:r>
            <a:r>
              <a:rPr lang="en-US" dirty="0" err="1" smtClean="0"/>
              <a:t>karte</a:t>
            </a:r>
            <a:r>
              <a:rPr lang="en-US" dirty="0" smtClean="0"/>
              <a:t> </a:t>
            </a:r>
            <a:r>
              <a:rPr lang="en-US" dirty="0" err="1" smtClean="0"/>
              <a:t>potrebno</a:t>
            </a:r>
            <a:r>
              <a:rPr lang="en-US" dirty="0" smtClean="0"/>
              <a:t> je </a:t>
            </a:r>
            <a:r>
              <a:rPr lang="en-US" dirty="0" err="1" smtClean="0"/>
              <a:t>da</a:t>
            </a:r>
            <a:r>
              <a:rPr lang="en-US" dirty="0" smtClean="0"/>
              <a:t> u </a:t>
            </a:r>
            <a:r>
              <a:rPr lang="en-US" dirty="0" err="1" smtClean="0"/>
              <a:t>toku</a:t>
            </a:r>
            <a:r>
              <a:rPr lang="en-US" dirty="0" smtClean="0"/>
              <a:t> </a:t>
            </a:r>
            <a:r>
              <a:rPr lang="en-US" dirty="0" err="1" smtClean="0"/>
              <a:t>procesa</a:t>
            </a:r>
            <a:r>
              <a:rPr lang="en-US" dirty="0" smtClean="0"/>
              <a:t> </a:t>
            </a:r>
            <a:r>
              <a:rPr lang="en-US" dirty="0" err="1" smtClean="0"/>
              <a:t>rezervacije</a:t>
            </a:r>
            <a:r>
              <a:rPr lang="en-US" dirty="0" smtClean="0"/>
              <a:t> </a:t>
            </a:r>
            <a:r>
              <a:rPr lang="en-US" dirty="0" err="1" smtClean="0"/>
              <a:t>unesete</a:t>
            </a:r>
            <a:r>
              <a:rPr lang="en-US" dirty="0" smtClean="0"/>
              <a:t> </a:t>
            </a:r>
            <a:r>
              <a:rPr lang="en-US" dirty="0" err="1" smtClean="0"/>
              <a:t>broj</a:t>
            </a:r>
            <a:r>
              <a:rPr lang="en-US" dirty="0" smtClean="0"/>
              <a:t> </a:t>
            </a:r>
            <a:r>
              <a:rPr lang="en-US" dirty="0" err="1" smtClean="0"/>
              <a:t>Vaše</a:t>
            </a:r>
            <a:r>
              <a:rPr lang="en-US" dirty="0" smtClean="0"/>
              <a:t> </a:t>
            </a:r>
            <a:r>
              <a:rPr lang="en-US" dirty="0" err="1" smtClean="0"/>
              <a:t>važeće</a:t>
            </a:r>
            <a:r>
              <a:rPr lang="en-US" dirty="0" smtClean="0"/>
              <a:t> </a:t>
            </a:r>
            <a:r>
              <a:rPr lang="en-US" dirty="0" err="1" smtClean="0"/>
              <a:t>putne</a:t>
            </a:r>
            <a:r>
              <a:rPr lang="en-US" dirty="0" smtClean="0"/>
              <a:t> </a:t>
            </a:r>
            <a:r>
              <a:rPr lang="en-US" dirty="0" err="1" smtClean="0"/>
              <a:t>isprave</a:t>
            </a:r>
            <a:r>
              <a:rPr lang="en-US" dirty="0" smtClean="0"/>
              <a:t> (</a:t>
            </a:r>
            <a:r>
              <a:rPr lang="en-US" dirty="0" err="1" smtClean="0"/>
              <a:t>pasoša</a:t>
            </a:r>
            <a:r>
              <a:rPr lang="en-US" dirty="0" smtClean="0"/>
              <a:t>) </a:t>
            </a:r>
            <a:r>
              <a:rPr lang="en-US" dirty="0" err="1" smtClean="0"/>
              <a:t>koju</a:t>
            </a:r>
            <a:r>
              <a:rPr lang="en-US" dirty="0" smtClean="0"/>
              <a:t> </a:t>
            </a:r>
            <a:r>
              <a:rPr lang="en-US" dirty="0" err="1" smtClean="0"/>
              <a:t>ćete</a:t>
            </a:r>
            <a:r>
              <a:rPr lang="en-US" dirty="0" smtClean="0"/>
              <a:t> </a:t>
            </a:r>
            <a:r>
              <a:rPr lang="en-US" dirty="0" err="1" smtClean="0"/>
              <a:t>koristiti</a:t>
            </a:r>
            <a:r>
              <a:rPr lang="en-US" dirty="0" smtClean="0"/>
              <a:t> </a:t>
            </a:r>
            <a:r>
              <a:rPr lang="en-US" dirty="0" err="1" smtClean="0"/>
              <a:t>za</a:t>
            </a:r>
            <a:r>
              <a:rPr lang="en-US" dirty="0" smtClean="0"/>
              <a:t> </a:t>
            </a:r>
            <a:r>
              <a:rPr lang="en-US" dirty="0" err="1" smtClean="0"/>
              <a:t>putovanje</a:t>
            </a:r>
            <a:r>
              <a:rPr lang="en-US" dirty="0" smtClean="0"/>
              <a:t>. </a:t>
            </a:r>
            <a:r>
              <a:rPr lang="en-US" dirty="0" err="1" smtClean="0"/>
              <a:t>Kako</a:t>
            </a:r>
            <a:r>
              <a:rPr lang="en-US" dirty="0" smtClean="0"/>
              <a:t> ne </a:t>
            </a:r>
            <a:r>
              <a:rPr lang="en-US" dirty="0" err="1" smtClean="0"/>
              <a:t>postoji</a:t>
            </a:r>
            <a:r>
              <a:rPr lang="en-US" dirty="0" smtClean="0"/>
              <a:t> </a:t>
            </a:r>
            <a:r>
              <a:rPr lang="en-US" dirty="0" err="1" smtClean="0"/>
              <a:t>više</a:t>
            </a:r>
            <a:r>
              <a:rPr lang="en-US" dirty="0" smtClean="0"/>
              <a:t> </a:t>
            </a:r>
            <a:r>
              <a:rPr lang="en-US" dirty="0" err="1" smtClean="0"/>
              <a:t>papirna</a:t>
            </a:r>
            <a:r>
              <a:rPr lang="en-US" dirty="0" smtClean="0"/>
              <a:t> </a:t>
            </a:r>
            <a:r>
              <a:rPr lang="en-US" dirty="0" err="1" smtClean="0"/>
              <a:t>karta</a:t>
            </a:r>
            <a:r>
              <a:rPr lang="en-US" dirty="0" smtClean="0"/>
              <a:t>, </a:t>
            </a:r>
            <a:r>
              <a:rPr lang="en-US" dirty="0" err="1" smtClean="0"/>
              <a:t>broj</a:t>
            </a:r>
            <a:r>
              <a:rPr lang="en-US" dirty="0" smtClean="0"/>
              <a:t> </a:t>
            </a:r>
            <a:r>
              <a:rPr lang="en-US" dirty="0" err="1" smtClean="0"/>
              <a:t>važeće</a:t>
            </a:r>
            <a:r>
              <a:rPr lang="en-US" dirty="0" smtClean="0"/>
              <a:t> </a:t>
            </a:r>
            <a:r>
              <a:rPr lang="en-US" dirty="0" err="1" smtClean="0"/>
              <a:t>putne</a:t>
            </a:r>
            <a:r>
              <a:rPr lang="en-US" dirty="0" smtClean="0"/>
              <a:t> </a:t>
            </a:r>
            <a:r>
              <a:rPr lang="en-US" dirty="0" err="1" smtClean="0"/>
              <a:t>isprave</a:t>
            </a:r>
            <a:r>
              <a:rPr lang="en-US" dirty="0" smtClean="0"/>
              <a:t> (</a:t>
            </a:r>
            <a:r>
              <a:rPr lang="en-US" dirty="0" err="1" smtClean="0"/>
              <a:t>pasoša</a:t>
            </a:r>
            <a:r>
              <a:rPr lang="en-US" dirty="0" smtClean="0"/>
              <a:t>) </a:t>
            </a:r>
            <a:r>
              <a:rPr lang="en-US" dirty="0" err="1" smtClean="0"/>
              <a:t>koji</a:t>
            </a:r>
            <a:r>
              <a:rPr lang="en-US" dirty="0" smtClean="0"/>
              <a:t> </a:t>
            </a:r>
            <a:r>
              <a:rPr lang="en-US" dirty="0" err="1" smtClean="0"/>
              <a:t>ste</a:t>
            </a:r>
            <a:r>
              <a:rPr lang="en-US" dirty="0" smtClean="0"/>
              <a:t> </a:t>
            </a:r>
            <a:r>
              <a:rPr lang="en-US" dirty="0" err="1" smtClean="0"/>
              <a:t>uneli</a:t>
            </a:r>
            <a:r>
              <a:rPr lang="en-US" dirty="0" smtClean="0"/>
              <a:t> u </a:t>
            </a:r>
            <a:r>
              <a:rPr lang="en-US" dirty="0" err="1" smtClean="0"/>
              <a:t>toku</a:t>
            </a:r>
            <a:r>
              <a:rPr lang="en-US" dirty="0" smtClean="0"/>
              <a:t> </a:t>
            </a:r>
            <a:r>
              <a:rPr lang="en-US" dirty="0" err="1" smtClean="0"/>
              <a:t>rezervacije</a:t>
            </a:r>
            <a:r>
              <a:rPr lang="en-US" dirty="0" smtClean="0"/>
              <a:t> </a:t>
            </a:r>
            <a:r>
              <a:rPr lang="en-US" dirty="0" err="1" smtClean="0"/>
              <a:t>i</a:t>
            </a:r>
            <a:r>
              <a:rPr lang="en-US" dirty="0" smtClean="0"/>
              <a:t> </a:t>
            </a:r>
            <a:r>
              <a:rPr lang="en-US" dirty="0" err="1" smtClean="0"/>
              <a:t>kupovine</a:t>
            </a:r>
            <a:r>
              <a:rPr lang="en-US" dirty="0" smtClean="0"/>
              <a:t> </a:t>
            </a:r>
            <a:r>
              <a:rPr lang="en-US" dirty="0" err="1" smtClean="0"/>
              <a:t>karte</a:t>
            </a:r>
            <a:r>
              <a:rPr lang="en-US" dirty="0" smtClean="0"/>
              <a:t> </a:t>
            </a:r>
            <a:r>
              <a:rPr lang="en-US" dirty="0" err="1" smtClean="0"/>
              <a:t>će</a:t>
            </a:r>
            <a:r>
              <a:rPr lang="en-US" dirty="0" smtClean="0"/>
              <a:t> se </a:t>
            </a:r>
            <a:r>
              <a:rPr lang="en-US" dirty="0" err="1" smtClean="0"/>
              <a:t>koristiti</a:t>
            </a:r>
            <a:r>
              <a:rPr lang="en-US" dirty="0" smtClean="0"/>
              <a:t> </a:t>
            </a:r>
            <a:r>
              <a:rPr lang="en-US" dirty="0" err="1" smtClean="0"/>
              <a:t>za</a:t>
            </a:r>
            <a:r>
              <a:rPr lang="en-US" dirty="0" smtClean="0"/>
              <a:t> </a:t>
            </a:r>
            <a:r>
              <a:rPr lang="en-US" dirty="0" err="1" smtClean="0"/>
              <a:t>Vašu</a:t>
            </a:r>
            <a:r>
              <a:rPr lang="en-US" dirty="0" smtClean="0"/>
              <a:t> </a:t>
            </a:r>
            <a:r>
              <a:rPr lang="en-US" dirty="0" err="1" smtClean="0"/>
              <a:t>identifikaciju</a:t>
            </a:r>
            <a:r>
              <a:rPr lang="en-US" dirty="0" smtClean="0"/>
              <a:t> </a:t>
            </a:r>
            <a:r>
              <a:rPr lang="en-US" dirty="0" err="1" smtClean="0"/>
              <a:t>po</a:t>
            </a:r>
            <a:r>
              <a:rPr lang="en-US" dirty="0" smtClean="0"/>
              <a:t> </a:t>
            </a:r>
            <a:r>
              <a:rPr lang="en-US" dirty="0" err="1" smtClean="0"/>
              <a:t>dolasku</a:t>
            </a:r>
            <a:r>
              <a:rPr lang="en-US" dirty="0" smtClean="0"/>
              <a:t> </a:t>
            </a:r>
            <a:r>
              <a:rPr lang="en-US" dirty="0" err="1" smtClean="0"/>
              <a:t>na</a:t>
            </a:r>
            <a:r>
              <a:rPr lang="en-US" dirty="0" smtClean="0"/>
              <a:t> </a:t>
            </a:r>
            <a:r>
              <a:rPr lang="en-US" dirty="0" err="1" smtClean="0"/>
              <a:t>aerodrom</a:t>
            </a:r>
            <a:r>
              <a:rPr lang="en-US" dirty="0" smtClean="0"/>
              <a:t>.</a:t>
            </a:r>
            <a:endParaRPr lang="en-GB" dirty="0" smtClean="0"/>
          </a:p>
          <a:p>
            <a:pPr fontAlgn="t"/>
            <a:r>
              <a:rPr lang="en-US" dirty="0" err="1" smtClean="0"/>
              <a:t>Vaše</a:t>
            </a:r>
            <a:r>
              <a:rPr lang="en-US" dirty="0" smtClean="0"/>
              <a:t> </a:t>
            </a:r>
            <a:r>
              <a:rPr lang="en-US" dirty="0" err="1" smtClean="0"/>
              <a:t>putovanje</a:t>
            </a:r>
            <a:r>
              <a:rPr lang="en-US" dirty="0" smtClean="0"/>
              <a:t> </a:t>
            </a:r>
            <a:r>
              <a:rPr lang="en-US" dirty="0" err="1" smtClean="0"/>
              <a:t>ćete</a:t>
            </a:r>
            <a:r>
              <a:rPr lang="en-US" dirty="0" smtClean="0"/>
              <a:t> </a:t>
            </a:r>
            <a:r>
              <a:rPr lang="en-US" dirty="0" err="1" smtClean="0"/>
              <a:t>biti</a:t>
            </a:r>
            <a:r>
              <a:rPr lang="en-US" dirty="0" smtClean="0"/>
              <a:t> u </a:t>
            </a:r>
            <a:r>
              <a:rPr lang="en-US" dirty="0" err="1" smtClean="0"/>
              <a:t>stanju</a:t>
            </a:r>
            <a:r>
              <a:rPr lang="en-US" dirty="0" smtClean="0"/>
              <a:t> </a:t>
            </a:r>
            <a:r>
              <a:rPr lang="en-US" dirty="0" err="1" smtClean="0"/>
              <a:t>da</a:t>
            </a:r>
            <a:r>
              <a:rPr lang="en-US" dirty="0" smtClean="0"/>
              <a:t> </a:t>
            </a:r>
            <a:r>
              <a:rPr lang="en-US" dirty="0" err="1" smtClean="0"/>
              <a:t>realizujete</a:t>
            </a:r>
            <a:r>
              <a:rPr lang="en-US" dirty="0" smtClean="0"/>
              <a:t> </a:t>
            </a:r>
            <a:r>
              <a:rPr lang="en-US" dirty="0" smtClean="0">
                <a:solidFill>
                  <a:srgbClr val="FF0000"/>
                </a:solidFill>
              </a:rPr>
              <a:t>SAMO AKO TOKOM CHECK-IN PROCESA SA SOBOM POSEDUJETE PUTNU ISPRAVU ČIJI BROJ STE UNELI PRILIKOM </a:t>
            </a:r>
            <a:r>
              <a:rPr lang="en-US" dirty="0" err="1" smtClean="0">
                <a:solidFill>
                  <a:srgbClr val="FF0000"/>
                </a:solidFill>
              </a:rPr>
              <a:t>PRAVLjENjA</a:t>
            </a:r>
            <a:r>
              <a:rPr lang="en-US" dirty="0" smtClean="0">
                <a:solidFill>
                  <a:srgbClr val="FF0000"/>
                </a:solidFill>
              </a:rPr>
              <a:t> REZERVACIJE!</a:t>
            </a:r>
            <a:endParaRPr lang="en-GB" dirty="0" smtClean="0">
              <a:solidFill>
                <a:srgbClr val="FF0000"/>
              </a:solidFill>
            </a:endParaRPr>
          </a:p>
          <a:p>
            <a:pPr>
              <a:buNone/>
            </a:pPr>
            <a:endParaRPr lang="en-GB" dirty="0"/>
          </a:p>
        </p:txBody>
      </p:sp>
      <p:sp>
        <p:nvSpPr>
          <p:cNvPr id="4" name="Slide Number Placeholder 3"/>
          <p:cNvSpPr>
            <a:spLocks noGrp="1"/>
          </p:cNvSpPr>
          <p:nvPr>
            <p:ph type="sldNum" sz="quarter" idx="12"/>
          </p:nvPr>
        </p:nvSpPr>
        <p:spPr/>
        <p:txBody>
          <a:bodyPr/>
          <a:lstStyle/>
          <a:p>
            <a:fld id="{701A1394-AAEC-4D1C-956B-7FDC5C8FCC70}"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b="1" dirty="0"/>
              <a:t>Vrste tarifa u avio saobraćaju</a:t>
            </a:r>
            <a:endParaRPr lang="en-GB" dirty="0"/>
          </a:p>
        </p:txBody>
      </p:sp>
      <p:sp>
        <p:nvSpPr>
          <p:cNvPr id="3" name="Content Placeholder 2"/>
          <p:cNvSpPr>
            <a:spLocks noGrp="1"/>
          </p:cNvSpPr>
          <p:nvPr>
            <p:ph idx="1"/>
          </p:nvPr>
        </p:nvSpPr>
        <p:spPr/>
        <p:txBody>
          <a:bodyPr>
            <a:normAutofit fontScale="85000" lnSpcReduction="10000"/>
          </a:bodyPr>
          <a:lstStyle/>
          <a:p>
            <a:pPr lvl="0"/>
            <a:r>
              <a:rPr lang="sl-SI" b="1" dirty="0"/>
              <a:t>tarife u domaćem saobraćaju</a:t>
            </a:r>
            <a:r>
              <a:rPr lang="sl-SI" dirty="0"/>
              <a:t> koje postavljaju prevoznici, često uz saglasnost vlada određenih zemalja;</a:t>
            </a:r>
            <a:endParaRPr lang="en-GB" dirty="0"/>
          </a:p>
          <a:p>
            <a:pPr lvl="0"/>
            <a:r>
              <a:rPr lang="sl-SI" b="1" dirty="0"/>
              <a:t>tarife na čarter letovima</a:t>
            </a:r>
            <a:r>
              <a:rPr lang="sl-SI" dirty="0"/>
              <a:t> koje postavlja organizator leta (avionska kompanija ili turoperator) na bazi sopstvene kalkulacije u zavisnosti od cene leta i mogućnosti popunjavanja mesta u avionu;</a:t>
            </a:r>
            <a:endParaRPr lang="en-GB" dirty="0"/>
          </a:p>
          <a:p>
            <a:pPr lvl="0"/>
            <a:r>
              <a:rPr lang="sl-SI" b="1" dirty="0"/>
              <a:t>tarife u međunarodnom vazdušnom saobraćaju, </a:t>
            </a:r>
            <a:r>
              <a:rPr lang="sl-SI" dirty="0"/>
              <a:t>koje predstavljaju posebno složeno pitanje zbog brojnosti različitih tarifa i uslova za njihovu primenu.</a:t>
            </a:r>
            <a:r>
              <a:rPr lang="sl-SI" b="1" dirty="0"/>
              <a:t> </a:t>
            </a:r>
            <a:endParaRPr lang="en-GB" dirty="0"/>
          </a:p>
          <a:p>
            <a:endParaRPr lang="en-GB" dirty="0"/>
          </a:p>
        </p:txBody>
      </p:sp>
      <p:sp>
        <p:nvSpPr>
          <p:cNvPr id="4" name="Slide Number Placeholder 3"/>
          <p:cNvSpPr>
            <a:spLocks noGrp="1"/>
          </p:cNvSpPr>
          <p:nvPr>
            <p:ph type="sldNum" sz="quarter" idx="12"/>
          </p:nvPr>
        </p:nvSpPr>
        <p:spPr/>
        <p:txBody>
          <a:bodyPr/>
          <a:lstStyle/>
          <a:p>
            <a:fld id="{FEF63551-274B-45DD-B954-ADBF9B52BF51}" type="slidenum">
              <a:rPr lang="en-GB" smtClean="0"/>
              <a:pPr/>
              <a:t>47</a:t>
            </a:fld>
            <a:endParaRPr lang="en-GB"/>
          </a:p>
        </p:txBody>
      </p:sp>
    </p:spTree>
    <p:extLst>
      <p:ext uri="{BB962C8B-B14F-4D97-AF65-F5344CB8AC3E}">
        <p14:creationId xmlns:p14="http://schemas.microsoft.com/office/powerpoint/2010/main" val="3152327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a:t>U međunarodnom vazdušnom saobraćaju javljaju se različite tarife </a:t>
            </a:r>
            <a:endParaRPr lang="en-GB" dirty="0"/>
          </a:p>
        </p:txBody>
      </p:sp>
      <p:sp>
        <p:nvSpPr>
          <p:cNvPr id="3" name="Content Placeholder 2"/>
          <p:cNvSpPr>
            <a:spLocks noGrp="1"/>
          </p:cNvSpPr>
          <p:nvPr>
            <p:ph idx="1"/>
          </p:nvPr>
        </p:nvSpPr>
        <p:spPr>
          <a:xfrm>
            <a:off x="611560" y="2204864"/>
            <a:ext cx="8075240" cy="3921299"/>
          </a:xfrm>
        </p:spPr>
        <p:txBody>
          <a:bodyPr/>
          <a:lstStyle/>
          <a:p>
            <a:r>
              <a:rPr lang="pl-PL" b="1" dirty="0"/>
              <a:t>Prema kategoriji</a:t>
            </a:r>
            <a:r>
              <a:rPr lang="pl-PL" dirty="0"/>
              <a:t>, može se izvršiti podela na:</a:t>
            </a:r>
            <a:endParaRPr lang="en-GB" dirty="0"/>
          </a:p>
          <a:p>
            <a:pPr lvl="0"/>
            <a:r>
              <a:rPr lang="en-US" dirty="0" err="1"/>
              <a:t>normalne</a:t>
            </a:r>
            <a:r>
              <a:rPr lang="en-US" dirty="0"/>
              <a:t> – </a:t>
            </a:r>
            <a:r>
              <a:rPr lang="en-US" i="1" dirty="0"/>
              <a:t>Normal Fares</a:t>
            </a:r>
            <a:r>
              <a:rPr lang="en-US" b="1" dirty="0"/>
              <a:t>,</a:t>
            </a:r>
            <a:endParaRPr lang="en-GB" dirty="0"/>
          </a:p>
          <a:p>
            <a:pPr lvl="0"/>
            <a:r>
              <a:rPr lang="en-US" dirty="0" err="1"/>
              <a:t>specijalne</a:t>
            </a:r>
            <a:r>
              <a:rPr lang="en-US" dirty="0"/>
              <a:t> – </a:t>
            </a:r>
            <a:r>
              <a:rPr lang="en-US" i="1" dirty="0"/>
              <a:t>Special Fares </a:t>
            </a:r>
            <a:r>
              <a:rPr lang="en-US" i="1" dirty="0" err="1"/>
              <a:t>i</a:t>
            </a:r>
            <a:endParaRPr lang="en-GB" dirty="0"/>
          </a:p>
          <a:p>
            <a:pPr lvl="0"/>
            <a:r>
              <a:rPr lang="en-US" dirty="0" err="1"/>
              <a:t>povlašćene</a:t>
            </a:r>
            <a:r>
              <a:rPr lang="en-US" dirty="0"/>
              <a:t> </a:t>
            </a:r>
            <a:r>
              <a:rPr lang="en-US" dirty="0" err="1"/>
              <a:t>tarife</a:t>
            </a:r>
            <a:r>
              <a:rPr lang="en-US" dirty="0"/>
              <a:t> – </a:t>
            </a:r>
            <a:r>
              <a:rPr lang="en-US" i="1" dirty="0"/>
              <a:t>Discount Fares.</a:t>
            </a:r>
            <a:endParaRPr lang="en-GB" dirty="0"/>
          </a:p>
          <a:p>
            <a:endParaRPr lang="en-GB" dirty="0"/>
          </a:p>
        </p:txBody>
      </p:sp>
      <p:sp>
        <p:nvSpPr>
          <p:cNvPr id="4" name="Slide Number Placeholder 3"/>
          <p:cNvSpPr>
            <a:spLocks noGrp="1"/>
          </p:cNvSpPr>
          <p:nvPr>
            <p:ph type="sldNum" sz="quarter" idx="12"/>
          </p:nvPr>
        </p:nvSpPr>
        <p:spPr/>
        <p:txBody>
          <a:bodyPr/>
          <a:lstStyle/>
          <a:p>
            <a:fld id="{FEF63551-274B-45DD-B954-ADBF9B52BF51}" type="slidenum">
              <a:rPr lang="en-GB" smtClean="0"/>
              <a:pPr/>
              <a:t>48</a:t>
            </a:fld>
            <a:endParaRPr lang="en-GB"/>
          </a:p>
        </p:txBody>
      </p:sp>
    </p:spTree>
    <p:extLst>
      <p:ext uri="{BB962C8B-B14F-4D97-AF65-F5344CB8AC3E}">
        <p14:creationId xmlns:p14="http://schemas.microsoft.com/office/powerpoint/2010/main" val="24945075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76672"/>
            <a:ext cx="8363272" cy="5976664"/>
          </a:xfrm>
        </p:spPr>
        <p:txBody>
          <a:bodyPr>
            <a:normAutofit fontScale="77500" lnSpcReduction="20000"/>
          </a:bodyPr>
          <a:lstStyle/>
          <a:p>
            <a:r>
              <a:rPr lang="pl-PL" b="1" dirty="0"/>
              <a:t>Specijalne tarife</a:t>
            </a:r>
            <a:r>
              <a:rPr lang="pl-PL" dirty="0"/>
              <a:t> predstavljaju precizno utvrđene kategorije putničkih tarifa, čije je najbitnije obeležje da su niže od normalnih tarifa. </a:t>
            </a:r>
            <a:r>
              <a:rPr lang="sl-SI" dirty="0"/>
              <a:t>Uvođenje specijalnih tarifa od strane avio prevozilaca bilo je uslovljeno potrebom da se obezbedi veća iskorišćenost prevoznih kapaciteta na redovnim linijama. Specijalne tarife postale su snažan instrument konkurentske borbe među vazduhoplovnim kompanijama na tržištu, a poseban značaj imaju </a:t>
            </a:r>
            <a:r>
              <a:rPr lang="sl-SI" b="1" dirty="0"/>
              <a:t>IT tarife </a:t>
            </a:r>
            <a:r>
              <a:rPr lang="sl-SI" dirty="0"/>
              <a:t>(</a:t>
            </a:r>
            <a:r>
              <a:rPr lang="sl-SI" i="1" dirty="0"/>
              <a:t>Inclusive Tours</a:t>
            </a:r>
            <a:r>
              <a:rPr lang="sl-SI" dirty="0"/>
              <a:t>) koje su primenjuju za organizovana putovanja. Ovim tarifama avio-kompanije podstiču turoperatore da za svoje aranžmane koriste raspoložive kapacitete na redovnim linijama i među specijalnim tarifama spadaju u najniže. </a:t>
            </a:r>
            <a:endParaRPr lang="en-GB" dirty="0"/>
          </a:p>
          <a:p>
            <a:r>
              <a:rPr lang="sl-SI" dirty="0"/>
              <a:t>Zaštita od nelojalne konkurencije, odnosno sprečavanje mogućih zloupotreba, uticali su na utvrđivanje određenih pravila u primeni IT tarifa. Njihova osnovna karakteristika je da se koriste za formiranje turističkih aranžmana (tzv. IT aranžmani) koji pored avionskog prevoza sadrže bar još jednu, tzv. zemaljsku uslugu uslugu (smeštaj, transfer, rent-a-car i sl.).</a:t>
            </a:r>
            <a:endParaRPr lang="en-GB" dirty="0"/>
          </a:p>
          <a:p>
            <a:endParaRPr lang="en-GB" dirty="0"/>
          </a:p>
        </p:txBody>
      </p:sp>
      <p:sp>
        <p:nvSpPr>
          <p:cNvPr id="4" name="Slide Number Placeholder 3"/>
          <p:cNvSpPr>
            <a:spLocks noGrp="1"/>
          </p:cNvSpPr>
          <p:nvPr>
            <p:ph type="sldNum" sz="quarter" idx="12"/>
          </p:nvPr>
        </p:nvSpPr>
        <p:spPr/>
        <p:txBody>
          <a:bodyPr/>
          <a:lstStyle/>
          <a:p>
            <a:fld id="{FEF63551-274B-45DD-B954-ADBF9B52BF51}" type="slidenum">
              <a:rPr lang="en-GB" smtClean="0"/>
              <a:pPr/>
              <a:t>49</a:t>
            </a:fld>
            <a:endParaRPr lang="en-GB"/>
          </a:p>
        </p:txBody>
      </p:sp>
    </p:spTree>
    <p:extLst>
      <p:ext uri="{BB962C8B-B14F-4D97-AF65-F5344CB8AC3E}">
        <p14:creationId xmlns:p14="http://schemas.microsoft.com/office/powerpoint/2010/main" val="38889049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pt-BR" b="1" dirty="0"/>
              <a:t>Prema klasi prevoza</a:t>
            </a:r>
            <a:r>
              <a:rPr lang="pt-BR" dirty="0"/>
              <a:t> tarife se dele na:</a:t>
            </a:r>
            <a:endParaRPr lang="en-GB" dirty="0"/>
          </a:p>
          <a:p>
            <a:pPr lvl="0"/>
            <a:r>
              <a:rPr lang="pl-PL" dirty="0"/>
              <a:t>tarifa za ekonomsku klasu – </a:t>
            </a:r>
            <a:r>
              <a:rPr lang="pl-PL" i="1" dirty="0"/>
              <a:t>Coach</a:t>
            </a:r>
            <a:r>
              <a:rPr lang="pl-PL" dirty="0"/>
              <a:t> ili </a:t>
            </a:r>
            <a:r>
              <a:rPr lang="pl-PL" i="1" dirty="0"/>
              <a:t>Economy Class</a:t>
            </a:r>
            <a:r>
              <a:rPr lang="pl-PL" dirty="0"/>
              <a:t>, </a:t>
            </a:r>
            <a:endParaRPr lang="en-GB" dirty="0"/>
          </a:p>
          <a:p>
            <a:pPr lvl="0"/>
            <a:r>
              <a:rPr lang="en-US" dirty="0" err="1"/>
              <a:t>tarifa</a:t>
            </a:r>
            <a:r>
              <a:rPr lang="en-US" dirty="0"/>
              <a:t> </a:t>
            </a:r>
            <a:r>
              <a:rPr lang="en-US" dirty="0" err="1"/>
              <a:t>za</a:t>
            </a:r>
            <a:r>
              <a:rPr lang="en-US" dirty="0"/>
              <a:t> </a:t>
            </a:r>
            <a:r>
              <a:rPr lang="en-US" dirty="0" err="1"/>
              <a:t>poslovnu</a:t>
            </a:r>
            <a:r>
              <a:rPr lang="en-US" dirty="0"/>
              <a:t> </a:t>
            </a:r>
            <a:r>
              <a:rPr lang="en-US" dirty="0" err="1"/>
              <a:t>klasu</a:t>
            </a:r>
            <a:r>
              <a:rPr lang="en-US" dirty="0"/>
              <a:t> – </a:t>
            </a:r>
            <a:r>
              <a:rPr lang="en-US" i="1" dirty="0"/>
              <a:t>Business Class</a:t>
            </a:r>
            <a:r>
              <a:rPr lang="en-US" dirty="0"/>
              <a:t> </a:t>
            </a:r>
            <a:r>
              <a:rPr lang="en-US" dirty="0" err="1"/>
              <a:t>i</a:t>
            </a:r>
            <a:endParaRPr lang="en-GB" dirty="0"/>
          </a:p>
          <a:p>
            <a:pPr lvl="0"/>
            <a:r>
              <a:rPr lang="en-US" dirty="0" err="1"/>
              <a:t>tarifa</a:t>
            </a:r>
            <a:r>
              <a:rPr lang="en-US" dirty="0"/>
              <a:t> </a:t>
            </a:r>
            <a:r>
              <a:rPr lang="en-US" dirty="0" err="1"/>
              <a:t>za</a:t>
            </a:r>
            <a:r>
              <a:rPr lang="en-US" dirty="0"/>
              <a:t> </a:t>
            </a:r>
            <a:r>
              <a:rPr lang="en-US" dirty="0" err="1"/>
              <a:t>prvu</a:t>
            </a:r>
            <a:r>
              <a:rPr lang="en-US" dirty="0"/>
              <a:t> </a:t>
            </a:r>
            <a:r>
              <a:rPr lang="en-US" dirty="0" err="1"/>
              <a:t>klase</a:t>
            </a:r>
            <a:r>
              <a:rPr lang="en-US" dirty="0"/>
              <a:t> – </a:t>
            </a:r>
            <a:r>
              <a:rPr lang="en-US" i="1" dirty="0"/>
              <a:t>First Class</a:t>
            </a:r>
            <a:endParaRPr lang="en-GB" dirty="0"/>
          </a:p>
          <a:p>
            <a:endParaRPr lang="en-GB" dirty="0"/>
          </a:p>
        </p:txBody>
      </p:sp>
      <p:sp>
        <p:nvSpPr>
          <p:cNvPr id="4" name="Slide Number Placeholder 3"/>
          <p:cNvSpPr>
            <a:spLocks noGrp="1"/>
          </p:cNvSpPr>
          <p:nvPr>
            <p:ph type="sldNum" sz="quarter" idx="12"/>
          </p:nvPr>
        </p:nvSpPr>
        <p:spPr/>
        <p:txBody>
          <a:bodyPr/>
          <a:lstStyle/>
          <a:p>
            <a:fld id="{FEF63551-274B-45DD-B954-ADBF9B52BF51}" type="slidenum">
              <a:rPr lang="en-GB" smtClean="0"/>
              <a:pPr/>
              <a:t>50</a:t>
            </a:fld>
            <a:endParaRPr lang="en-GB"/>
          </a:p>
        </p:txBody>
      </p:sp>
    </p:spTree>
    <p:extLst>
      <p:ext uri="{BB962C8B-B14F-4D97-AF65-F5344CB8AC3E}">
        <p14:creationId xmlns:p14="http://schemas.microsoft.com/office/powerpoint/2010/main" val="41003078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pt-BR" b="1" dirty="0"/>
              <a:t>Prema vrsti putovanja</a:t>
            </a:r>
            <a:r>
              <a:rPr lang="pt-BR" dirty="0"/>
              <a:t> tarife se mogu odnositi na putovanja u:</a:t>
            </a:r>
            <a:endParaRPr lang="en-GB" dirty="0"/>
          </a:p>
          <a:p>
            <a:pPr lvl="0"/>
            <a:r>
              <a:rPr lang="en-US" dirty="0" err="1"/>
              <a:t>jednom</a:t>
            </a:r>
            <a:r>
              <a:rPr lang="en-US" dirty="0"/>
              <a:t> </a:t>
            </a:r>
            <a:r>
              <a:rPr lang="en-US" dirty="0" err="1"/>
              <a:t>pravcu</a:t>
            </a:r>
            <a:r>
              <a:rPr lang="en-US" dirty="0"/>
              <a:t> (</a:t>
            </a:r>
            <a:r>
              <a:rPr lang="en-US" i="1" dirty="0"/>
              <a:t>One Way – OW)</a:t>
            </a:r>
            <a:endParaRPr lang="en-GB" dirty="0"/>
          </a:p>
          <a:p>
            <a:pPr lvl="0"/>
            <a:r>
              <a:rPr lang="en-US" dirty="0" err="1"/>
              <a:t>povratna</a:t>
            </a:r>
            <a:r>
              <a:rPr lang="en-US" dirty="0"/>
              <a:t> (</a:t>
            </a:r>
            <a:r>
              <a:rPr lang="en-US" i="1" dirty="0"/>
              <a:t>Round Trip – RT</a:t>
            </a:r>
            <a:r>
              <a:rPr lang="en-US" dirty="0"/>
              <a:t>)</a:t>
            </a:r>
            <a:endParaRPr lang="en-GB" dirty="0"/>
          </a:p>
          <a:p>
            <a:pPr lvl="0"/>
            <a:r>
              <a:rPr lang="en-US" dirty="0" err="1"/>
              <a:t>kružna</a:t>
            </a:r>
            <a:r>
              <a:rPr lang="en-US" dirty="0"/>
              <a:t> </a:t>
            </a:r>
            <a:r>
              <a:rPr lang="en-US" dirty="0" err="1"/>
              <a:t>putovanja</a:t>
            </a:r>
            <a:r>
              <a:rPr lang="en-US" dirty="0"/>
              <a:t> (</a:t>
            </a:r>
            <a:r>
              <a:rPr lang="en-US" i="1" dirty="0"/>
              <a:t>Circle Trip – CT</a:t>
            </a:r>
            <a:r>
              <a:rPr lang="en-US" dirty="0"/>
              <a:t>) </a:t>
            </a:r>
            <a:r>
              <a:rPr lang="en-US" dirty="0" err="1"/>
              <a:t>i</a:t>
            </a:r>
            <a:endParaRPr lang="en-GB" dirty="0"/>
          </a:p>
          <a:p>
            <a:pPr lvl="0"/>
            <a:r>
              <a:rPr lang="en-US" dirty="0" err="1"/>
              <a:t>putovanja</a:t>
            </a:r>
            <a:r>
              <a:rPr lang="en-US" dirty="0"/>
              <a:t> </a:t>
            </a:r>
            <a:r>
              <a:rPr lang="en-US" dirty="0" err="1"/>
              <a:t>oko</a:t>
            </a:r>
            <a:r>
              <a:rPr lang="en-US" dirty="0"/>
              <a:t> </a:t>
            </a:r>
            <a:r>
              <a:rPr lang="en-US" dirty="0" err="1"/>
              <a:t>sveta</a:t>
            </a:r>
            <a:r>
              <a:rPr lang="en-US" dirty="0"/>
              <a:t> (</a:t>
            </a:r>
            <a:r>
              <a:rPr lang="en-US" i="1" dirty="0"/>
              <a:t>Round the World Fare – RTW</a:t>
            </a:r>
            <a:r>
              <a:rPr lang="en-US" dirty="0"/>
              <a:t>).</a:t>
            </a:r>
            <a:endParaRPr lang="en-GB" dirty="0"/>
          </a:p>
          <a:p>
            <a:endParaRPr lang="en-GB" dirty="0"/>
          </a:p>
        </p:txBody>
      </p:sp>
      <p:sp>
        <p:nvSpPr>
          <p:cNvPr id="4" name="Slide Number Placeholder 3"/>
          <p:cNvSpPr>
            <a:spLocks noGrp="1"/>
          </p:cNvSpPr>
          <p:nvPr>
            <p:ph type="sldNum" sz="quarter" idx="12"/>
          </p:nvPr>
        </p:nvSpPr>
        <p:spPr/>
        <p:txBody>
          <a:bodyPr/>
          <a:lstStyle/>
          <a:p>
            <a:fld id="{FEF63551-274B-45DD-B954-ADBF9B52BF51}" type="slidenum">
              <a:rPr lang="en-GB" smtClean="0"/>
              <a:pPr/>
              <a:t>51</a:t>
            </a:fld>
            <a:endParaRPr lang="en-GB"/>
          </a:p>
        </p:txBody>
      </p:sp>
    </p:spTree>
    <p:extLst>
      <p:ext uri="{BB962C8B-B14F-4D97-AF65-F5344CB8AC3E}">
        <p14:creationId xmlns:p14="http://schemas.microsoft.com/office/powerpoint/2010/main" val="31960482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TotalTime>
  <Words>3068</Words>
  <Application>Microsoft Office PowerPoint</Application>
  <PresentationFormat>On-screen Show (4:3)</PresentationFormat>
  <Paragraphs>309</Paragraphs>
  <Slides>51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Arial Black</vt:lpstr>
      <vt:lpstr>Calibri</vt:lpstr>
      <vt:lpstr>Times New Roman</vt:lpstr>
      <vt:lpstr>Wingdings</vt:lpstr>
      <vt:lpstr>Office Theme</vt:lpstr>
      <vt:lpstr> Turističko informativna dokumentacija  </vt:lpstr>
      <vt:lpstr>PowerPoint Presentation</vt:lpstr>
      <vt:lpstr>PowerPoint Presentation</vt:lpstr>
      <vt:lpstr>PowerPoint Presentation</vt:lpstr>
      <vt:lpstr>PowerPoint Presentation</vt:lpstr>
      <vt:lpstr>PowerPoint Presentation</vt:lpstr>
      <vt:lpstr>PowerPoint Presentation</vt:lpstr>
      <vt:lpstr>Turističko informativna dokumentacija</vt:lpstr>
      <vt:lpstr>Turističko informativna dokumentacija</vt:lpstr>
      <vt:lpstr>Turističko informativna dokumentacija</vt:lpstr>
      <vt:lpstr>PowerPoint Presentation</vt:lpstr>
      <vt:lpstr>Turističko informativna dokumentacija</vt:lpstr>
      <vt:lpstr>Turističko informativna dokumentacija</vt:lpstr>
      <vt:lpstr>Turističko informativna dokumentacija</vt:lpstr>
      <vt:lpstr>Turističko informativna dokumentacija</vt:lpstr>
      <vt:lpstr>Karakteristike turističke tražnje</vt:lpstr>
      <vt:lpstr>Karakteristike turističke tražnje</vt:lpstr>
      <vt:lpstr>Obrasci za obavljanje poslovnih operacija turističkih agencija i organizatoria putovanja</vt:lpstr>
      <vt:lpstr>Turistička uputnica – vaučer </vt:lpstr>
      <vt:lpstr>Vaučer uvek mora biti u pisanoj formi i sadržati sledeće elemente: </vt:lpstr>
      <vt:lpstr>Turistička uputnica – vaučer</vt:lpstr>
      <vt:lpstr>Turistička uputnica – vaučer</vt:lpstr>
      <vt:lpstr>Turistička uputnica – vaučer</vt:lpstr>
      <vt:lpstr>PowerPoint Presentation</vt:lpstr>
      <vt:lpstr>Karakteristike turističke tražnje</vt:lpstr>
      <vt:lpstr>Karakteristike turističke tražnje</vt:lpstr>
      <vt:lpstr>Finansijske obaveze koje preuzima turistička agencija izdavanjem vaučera</vt:lpstr>
      <vt:lpstr>Karakteristike turističke tražnje</vt:lpstr>
      <vt:lpstr>PowerPoint Presentation</vt:lpstr>
      <vt:lpstr>Prednosti izdavanja vaučera za turističku agenciju </vt:lpstr>
      <vt:lpstr>Prednosti izdavanja vaučera za korisnike usluga</vt:lpstr>
      <vt:lpstr>POSREDNIČKE POSLOVNE OPERACIJE TURISTIČKIH AGENCIJA </vt:lpstr>
      <vt:lpstr>POSREDOVANJE IZMEĐU SAOBRAĆAJNIH PREDUZEĆA I KORISNIKA USLUGA (PRODAJA KARTA) </vt:lpstr>
      <vt:lpstr>PowerPoint Presentation</vt:lpstr>
      <vt:lpstr>Ugovorne obaveze :</vt:lpstr>
      <vt:lpstr> Prodaja međunarodnih avionskih karata </vt:lpstr>
      <vt:lpstr>PowerPoint Presentation</vt:lpstr>
      <vt:lpstr> Avionska  karta </vt:lpstr>
      <vt:lpstr>Tri vrste putničkih avionskih karata:</vt:lpstr>
      <vt:lpstr> Sam posao prodaje avionskih karata sastoji se iz tri faze : </vt:lpstr>
      <vt:lpstr>PowerPoint Presentation</vt:lpstr>
      <vt:lpstr>PowerPoint Presentation</vt:lpstr>
      <vt:lpstr>JAT - izdavanje elektronske karte </vt:lpstr>
      <vt:lpstr> 1. Potvrdu o rezervaciji  (Confirmation for reservation)  </vt:lpstr>
      <vt:lpstr>2. E-Ticket passenger receipt (potvrdu o izdatoj elektronskoj karti)</vt:lpstr>
      <vt:lpstr>PowerPoint Presentation</vt:lpstr>
      <vt:lpstr>Vrste tarifa u avio saobraćaju</vt:lpstr>
      <vt:lpstr>U međunarodnom vazdušnom saobraćaju javljaju se različite tarife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Turističko informativna dokumentacija</dc:title>
  <dc:creator>XP</dc:creator>
  <cp:lastModifiedBy>mina</cp:lastModifiedBy>
  <cp:revision>104</cp:revision>
  <dcterms:created xsi:type="dcterms:W3CDTF">2008-10-29T08:30:16Z</dcterms:created>
  <dcterms:modified xsi:type="dcterms:W3CDTF">2024-12-09T18:44:20Z</dcterms:modified>
</cp:coreProperties>
</file>