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90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307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/>
      <dgm:t>
        <a:bodyPr/>
        <a:lstStyle/>
        <a:p>
          <a:pPr rtl="0"/>
          <a:r>
            <a:rPr lang="sr-Latn-CS" b="1" dirty="0" smtClean="0"/>
            <a:t>Usluge iz domena produkcije i plasmana turističkog aranžmana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/>
      <dgm:t>
        <a:bodyPr/>
        <a:lstStyle/>
        <a:p>
          <a:pPr rtl="0"/>
          <a:r>
            <a:rPr lang="sr-Latn-CS" b="1" dirty="0" smtClean="0"/>
            <a:t>Usluge vezane za hotelijerstvo i restoraterstvo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/>
      <dgm:t>
        <a:bodyPr/>
        <a:lstStyle/>
        <a:p>
          <a:pPr rtl="0"/>
          <a:r>
            <a:rPr lang="sr-Latn-CS" b="1" dirty="0" smtClean="0"/>
            <a:t>Usluge vezane za prevoz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/>
      <dgm:t>
        <a:bodyPr/>
        <a:lstStyle/>
        <a:p>
          <a:pPr rtl="0"/>
          <a:r>
            <a:rPr lang="sr-Latn-CS" b="1" dirty="0" smtClean="0"/>
            <a:t>Ostale usluge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18FDA678-FD6F-4681-B293-D226499096E3}" type="presOf" srcId="{E8FEC5DC-E875-4AA7-B94A-DBC31A5687D4}" destId="{2384D4DC-AEAA-4DFC-B1AD-AD3B9AA88A2B}" srcOrd="0" destOrd="0" presId="urn:microsoft.com/office/officeart/2005/8/layout/vList2"/>
    <dgm:cxn modelId="{58F69CF8-4E5F-40B4-8E73-1FA272A0D9F0}" type="presOf" srcId="{266D9BDF-2DEC-426F-8A0E-021285981875}" destId="{CFAC7CBA-8BA8-4357-BE7C-E98EA3249200}" srcOrd="0" destOrd="0" presId="urn:microsoft.com/office/officeart/2005/8/layout/vList2"/>
    <dgm:cxn modelId="{046493AA-33C8-4DC4-8F7C-ACF29B453112}" type="presOf" srcId="{F0DE8135-4841-43D0-BD5D-3546CC0EB844}" destId="{AB163B66-AB3E-4678-B129-DAAC978AE83E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EFE1B2F4-6B49-45D0-99DB-F63C57BE156D}" type="presOf" srcId="{030EC87A-DC12-464A-AE95-B4374B3568BE}" destId="{42EF457D-B717-4DBB-9582-41DF572BFB2B}" srcOrd="0" destOrd="0" presId="urn:microsoft.com/office/officeart/2005/8/layout/vList2"/>
    <dgm:cxn modelId="{2A72BA62-EE2B-45F6-BC83-2181DC170854}" type="presOf" srcId="{8A06EA0B-27E6-44F9-B898-C7A0E940F1AD}" destId="{46763452-99A3-4DF3-BF4B-B113615E0B9F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5F32C620-97FA-43E5-A6DA-C738D2D2A877}" type="presParOf" srcId="{CFAC7CBA-8BA8-4357-BE7C-E98EA3249200}" destId="{46763452-99A3-4DF3-BF4B-B113615E0B9F}" srcOrd="0" destOrd="0" presId="urn:microsoft.com/office/officeart/2005/8/layout/vList2"/>
    <dgm:cxn modelId="{4AF92B9A-9BFB-49DA-A84E-666E39D1360D}" type="presParOf" srcId="{CFAC7CBA-8BA8-4357-BE7C-E98EA3249200}" destId="{0D45B1F4-E032-4FC0-83AF-FA83C41ECBCF}" srcOrd="1" destOrd="0" presId="urn:microsoft.com/office/officeart/2005/8/layout/vList2"/>
    <dgm:cxn modelId="{033E71FC-B0E9-4156-BA5B-D4E67CE4C8D6}" type="presParOf" srcId="{CFAC7CBA-8BA8-4357-BE7C-E98EA3249200}" destId="{42EF457D-B717-4DBB-9582-41DF572BFB2B}" srcOrd="2" destOrd="0" presId="urn:microsoft.com/office/officeart/2005/8/layout/vList2"/>
    <dgm:cxn modelId="{2560E152-7BE2-46EE-8E3E-953390425222}" type="presParOf" srcId="{CFAC7CBA-8BA8-4357-BE7C-E98EA3249200}" destId="{9F8C0636-67D1-4AA0-8BB3-C681CF3C0977}" srcOrd="3" destOrd="0" presId="urn:microsoft.com/office/officeart/2005/8/layout/vList2"/>
    <dgm:cxn modelId="{3127FE73-C475-4354-985B-B0C9E4148CD8}" type="presParOf" srcId="{CFAC7CBA-8BA8-4357-BE7C-E98EA3249200}" destId="{AB163B66-AB3E-4678-B129-DAAC978AE83E}" srcOrd="4" destOrd="0" presId="urn:microsoft.com/office/officeart/2005/8/layout/vList2"/>
    <dgm:cxn modelId="{56B439AA-501B-4762-9735-E926F01D2CED}" type="presParOf" srcId="{CFAC7CBA-8BA8-4357-BE7C-E98EA3249200}" destId="{F521EBB7-4610-4292-A927-8097052EB71A}" srcOrd="5" destOrd="0" presId="urn:microsoft.com/office/officeart/2005/8/layout/vList2"/>
    <dgm:cxn modelId="{C13655F4-91C9-49CF-8B7D-1DBF423F86FE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Usluge iz domena produkcije i plasmana turističkog aranžmana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Usluge vezane za hotelijerstvo i restoraterstvo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Usluge vezane za prevoz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Ostale usluge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3A1A687-E350-4D5B-80F0-1D44C34395BB}" type="presOf" srcId="{266D9BDF-2DEC-426F-8A0E-021285981875}" destId="{CFAC7CBA-8BA8-4357-BE7C-E98EA3249200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09B254EA-70ED-4227-A0F9-995300AE5CA2}" type="presOf" srcId="{030EC87A-DC12-464A-AE95-B4374B3568BE}" destId="{42EF457D-B717-4DBB-9582-41DF572BFB2B}" srcOrd="0" destOrd="0" presId="urn:microsoft.com/office/officeart/2005/8/layout/vList2"/>
    <dgm:cxn modelId="{0CFFA42F-ECEF-416B-A341-7CBCF0CADD22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CF88F84B-FBAC-45CC-BD7A-6A97071D6515}" type="presOf" srcId="{F0DE8135-4841-43D0-BD5D-3546CC0EB844}" destId="{AB163B66-AB3E-4678-B129-DAAC978AE83E}" srcOrd="0" destOrd="0" presId="urn:microsoft.com/office/officeart/2005/8/layout/vList2"/>
    <dgm:cxn modelId="{AC30DC6F-3CE3-4432-8781-E83B9CBB6288}" type="presOf" srcId="{E8FEC5DC-E875-4AA7-B94A-DBC31A5687D4}" destId="{2384D4DC-AEAA-4DFC-B1AD-AD3B9AA88A2B}" srcOrd="0" destOrd="0" presId="urn:microsoft.com/office/officeart/2005/8/layout/vList2"/>
    <dgm:cxn modelId="{7831D6EB-8DFE-4F4F-80AF-8A8B1EFB914A}" type="presParOf" srcId="{CFAC7CBA-8BA8-4357-BE7C-E98EA3249200}" destId="{46763452-99A3-4DF3-BF4B-B113615E0B9F}" srcOrd="0" destOrd="0" presId="urn:microsoft.com/office/officeart/2005/8/layout/vList2"/>
    <dgm:cxn modelId="{E9EA2953-A89A-4234-AAC9-8B20DD21EC23}" type="presParOf" srcId="{CFAC7CBA-8BA8-4357-BE7C-E98EA3249200}" destId="{0D45B1F4-E032-4FC0-83AF-FA83C41ECBCF}" srcOrd="1" destOrd="0" presId="urn:microsoft.com/office/officeart/2005/8/layout/vList2"/>
    <dgm:cxn modelId="{0DDACB2F-8BEF-4632-9B46-353848A693B1}" type="presParOf" srcId="{CFAC7CBA-8BA8-4357-BE7C-E98EA3249200}" destId="{42EF457D-B717-4DBB-9582-41DF572BFB2B}" srcOrd="2" destOrd="0" presId="urn:microsoft.com/office/officeart/2005/8/layout/vList2"/>
    <dgm:cxn modelId="{37E9BC16-1B2C-4B18-B44A-F9129F315F10}" type="presParOf" srcId="{CFAC7CBA-8BA8-4357-BE7C-E98EA3249200}" destId="{9F8C0636-67D1-4AA0-8BB3-C681CF3C0977}" srcOrd="3" destOrd="0" presId="urn:microsoft.com/office/officeart/2005/8/layout/vList2"/>
    <dgm:cxn modelId="{6F8EDC57-D226-4C31-BF43-DC651F93009B}" type="presParOf" srcId="{CFAC7CBA-8BA8-4357-BE7C-E98EA3249200}" destId="{AB163B66-AB3E-4678-B129-DAAC978AE83E}" srcOrd="4" destOrd="0" presId="urn:microsoft.com/office/officeart/2005/8/layout/vList2"/>
    <dgm:cxn modelId="{D41969DA-AE5F-477B-B6A6-1511CAAA3EDA}" type="presParOf" srcId="{CFAC7CBA-8BA8-4357-BE7C-E98EA3249200}" destId="{F521EBB7-4610-4292-A927-8097052EB71A}" srcOrd="5" destOrd="0" presId="urn:microsoft.com/office/officeart/2005/8/layout/vList2"/>
    <dgm:cxn modelId="{2B489211-FC29-48EF-96D6-65EE7606471A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Usluge iz domena produkcije i plasmana turističkog aranžmana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Usluge vezane za hotelijerstvo i restoraterstvo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Usluge vezane za prevoz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Ostale usluge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 custScaleY="103322" custLinFactNeighborY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48241B7B-A0CA-4DD4-ACB2-6B139D51F4B2}" type="presOf" srcId="{8A06EA0B-27E6-44F9-B898-C7A0E940F1AD}" destId="{46763452-99A3-4DF3-BF4B-B113615E0B9F}" srcOrd="0" destOrd="0" presId="urn:microsoft.com/office/officeart/2005/8/layout/vList2"/>
    <dgm:cxn modelId="{4C7592F2-B3B3-4F58-B47B-2D65AF3A03C6}" type="presOf" srcId="{030EC87A-DC12-464A-AE95-B4374B3568BE}" destId="{42EF457D-B717-4DBB-9582-41DF572BFB2B}" srcOrd="0" destOrd="0" presId="urn:microsoft.com/office/officeart/2005/8/layout/vList2"/>
    <dgm:cxn modelId="{205318AD-9D60-4FF1-9A3D-ED91C12D19B2}" type="presOf" srcId="{266D9BDF-2DEC-426F-8A0E-021285981875}" destId="{CFAC7CBA-8BA8-4357-BE7C-E98EA3249200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9600BB5F-AB45-4582-80AE-36E43A314698}" type="presOf" srcId="{E8FEC5DC-E875-4AA7-B94A-DBC31A5687D4}" destId="{2384D4DC-AEAA-4DFC-B1AD-AD3B9AA88A2B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445944C7-6383-4356-BC7E-BE486566FD73}" type="presOf" srcId="{F0DE8135-4841-43D0-BD5D-3546CC0EB844}" destId="{AB163B66-AB3E-4678-B129-DAAC978AE83E}" srcOrd="0" destOrd="0" presId="urn:microsoft.com/office/officeart/2005/8/layout/vList2"/>
    <dgm:cxn modelId="{592B6A56-2D18-47CE-BB77-42F80A0A4275}" type="presParOf" srcId="{CFAC7CBA-8BA8-4357-BE7C-E98EA3249200}" destId="{46763452-99A3-4DF3-BF4B-B113615E0B9F}" srcOrd="0" destOrd="0" presId="urn:microsoft.com/office/officeart/2005/8/layout/vList2"/>
    <dgm:cxn modelId="{A55AB811-C77B-4F3D-9E67-D340BF08FEAC}" type="presParOf" srcId="{CFAC7CBA-8BA8-4357-BE7C-E98EA3249200}" destId="{0D45B1F4-E032-4FC0-83AF-FA83C41ECBCF}" srcOrd="1" destOrd="0" presId="urn:microsoft.com/office/officeart/2005/8/layout/vList2"/>
    <dgm:cxn modelId="{8C53FA2E-941C-48DF-96C7-2683030C74EF}" type="presParOf" srcId="{CFAC7CBA-8BA8-4357-BE7C-E98EA3249200}" destId="{42EF457D-B717-4DBB-9582-41DF572BFB2B}" srcOrd="2" destOrd="0" presId="urn:microsoft.com/office/officeart/2005/8/layout/vList2"/>
    <dgm:cxn modelId="{41917049-6B63-48DF-BF88-D254F04EF9E6}" type="presParOf" srcId="{CFAC7CBA-8BA8-4357-BE7C-E98EA3249200}" destId="{9F8C0636-67D1-4AA0-8BB3-C681CF3C0977}" srcOrd="3" destOrd="0" presId="urn:microsoft.com/office/officeart/2005/8/layout/vList2"/>
    <dgm:cxn modelId="{FC798CE5-9D3D-42EB-B1CA-5D7CF4AC915E}" type="presParOf" srcId="{CFAC7CBA-8BA8-4357-BE7C-E98EA3249200}" destId="{AB163B66-AB3E-4678-B129-DAAC978AE83E}" srcOrd="4" destOrd="0" presId="urn:microsoft.com/office/officeart/2005/8/layout/vList2"/>
    <dgm:cxn modelId="{CCE80753-9CBC-4E2B-98E9-997AFEAFA9FB}" type="presParOf" srcId="{CFAC7CBA-8BA8-4357-BE7C-E98EA3249200}" destId="{F521EBB7-4610-4292-A927-8097052EB71A}" srcOrd="5" destOrd="0" presId="urn:microsoft.com/office/officeart/2005/8/layout/vList2"/>
    <dgm:cxn modelId="{35858EA1-EF0A-4A29-AA25-3C94701C7FF2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Usluge iz domena produkcije i plasmana turističkog aranžmana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Usluge vezane za hotelijerstvo i restoraterstvo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Usluge vezane za prevoz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Ostale usluge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62731F33-7786-479F-842D-EB3D621D5F41}" type="presOf" srcId="{F0DE8135-4841-43D0-BD5D-3546CC0EB844}" destId="{AB163B66-AB3E-4678-B129-DAAC978AE83E}" srcOrd="0" destOrd="0" presId="urn:microsoft.com/office/officeart/2005/8/layout/vList2"/>
    <dgm:cxn modelId="{F037AB8F-BB3F-4879-A2C6-11415DDB8B87}" type="presOf" srcId="{E8FEC5DC-E875-4AA7-B94A-DBC31A5687D4}" destId="{2384D4DC-AEAA-4DFC-B1AD-AD3B9AA88A2B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4F3861D9-200C-41CD-9AE0-DD2E32CADCAD}" type="presOf" srcId="{030EC87A-DC12-464A-AE95-B4374B3568BE}" destId="{42EF457D-B717-4DBB-9582-41DF572BFB2B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2A761D1C-F404-406D-ACCE-A68E67CB0910}" type="presOf" srcId="{266D9BDF-2DEC-426F-8A0E-021285981875}" destId="{CFAC7CBA-8BA8-4357-BE7C-E98EA3249200}" srcOrd="0" destOrd="0" presId="urn:microsoft.com/office/officeart/2005/8/layout/vList2"/>
    <dgm:cxn modelId="{0A7F043F-1B6E-487A-9782-00D63AB3F2F7}" type="presOf" srcId="{8A06EA0B-27E6-44F9-B898-C7A0E940F1AD}" destId="{46763452-99A3-4DF3-BF4B-B113615E0B9F}" srcOrd="0" destOrd="0" presId="urn:microsoft.com/office/officeart/2005/8/layout/vList2"/>
    <dgm:cxn modelId="{F8F2FEFC-7AFB-4733-96AB-7CA3FC2C0357}" type="presParOf" srcId="{CFAC7CBA-8BA8-4357-BE7C-E98EA3249200}" destId="{46763452-99A3-4DF3-BF4B-B113615E0B9F}" srcOrd="0" destOrd="0" presId="urn:microsoft.com/office/officeart/2005/8/layout/vList2"/>
    <dgm:cxn modelId="{486F84BA-AF05-486F-9A08-A45AFDEDD147}" type="presParOf" srcId="{CFAC7CBA-8BA8-4357-BE7C-E98EA3249200}" destId="{0D45B1F4-E032-4FC0-83AF-FA83C41ECBCF}" srcOrd="1" destOrd="0" presId="urn:microsoft.com/office/officeart/2005/8/layout/vList2"/>
    <dgm:cxn modelId="{0C51EA4B-A93F-47C6-85F4-4E1EF9855C78}" type="presParOf" srcId="{CFAC7CBA-8BA8-4357-BE7C-E98EA3249200}" destId="{42EF457D-B717-4DBB-9582-41DF572BFB2B}" srcOrd="2" destOrd="0" presId="urn:microsoft.com/office/officeart/2005/8/layout/vList2"/>
    <dgm:cxn modelId="{66A4C701-84D5-49EA-98EC-B281D423D676}" type="presParOf" srcId="{CFAC7CBA-8BA8-4357-BE7C-E98EA3249200}" destId="{9F8C0636-67D1-4AA0-8BB3-C681CF3C0977}" srcOrd="3" destOrd="0" presId="urn:microsoft.com/office/officeart/2005/8/layout/vList2"/>
    <dgm:cxn modelId="{10CBB063-498A-4837-A150-04F4B46B5B86}" type="presParOf" srcId="{CFAC7CBA-8BA8-4357-BE7C-E98EA3249200}" destId="{AB163B66-AB3E-4678-B129-DAAC978AE83E}" srcOrd="4" destOrd="0" presId="urn:microsoft.com/office/officeart/2005/8/layout/vList2"/>
    <dgm:cxn modelId="{E6D98204-05A3-4610-A1D2-D069AAABECFD}" type="presParOf" srcId="{CFAC7CBA-8BA8-4357-BE7C-E98EA3249200}" destId="{F521EBB7-4610-4292-A927-8097052EB71A}" srcOrd="5" destOrd="0" presId="urn:microsoft.com/office/officeart/2005/8/layout/vList2"/>
    <dgm:cxn modelId="{9F995DB5-3883-4D22-BF7B-3F32D0B08C2D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Usluge iz domena produkcije i plasmana turističkog aranžmana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Usluge vezane za hotelijerstvo i restoraterstvo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Usluge vezane za prevoz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smtClean="0"/>
            <a:t>Ostale usluge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3E8046B-5570-4FCE-9EBB-DF9636EF1341}" type="presOf" srcId="{F0DE8135-4841-43D0-BD5D-3546CC0EB844}" destId="{AB163B66-AB3E-4678-B129-DAAC978AE83E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0E1EEE51-A41F-4884-A6BF-5F22ACCD12D6}" type="presOf" srcId="{266D9BDF-2DEC-426F-8A0E-021285981875}" destId="{CFAC7CBA-8BA8-4357-BE7C-E98EA3249200}" srcOrd="0" destOrd="0" presId="urn:microsoft.com/office/officeart/2005/8/layout/vList2"/>
    <dgm:cxn modelId="{53EA325B-EC2E-456D-9BEC-C6A077A5CAAF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5ADCCC77-F5E8-406F-A557-E11B770D4566}" type="presOf" srcId="{030EC87A-DC12-464A-AE95-B4374B3568BE}" destId="{42EF457D-B717-4DBB-9582-41DF572BFB2B}" srcOrd="0" destOrd="0" presId="urn:microsoft.com/office/officeart/2005/8/layout/vList2"/>
    <dgm:cxn modelId="{F00B7796-28C1-4274-B06A-2280932489FE}" type="presOf" srcId="{E8FEC5DC-E875-4AA7-B94A-DBC31A5687D4}" destId="{2384D4DC-AEAA-4DFC-B1AD-AD3B9AA88A2B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58EC2CC6-B9AD-4C67-8E65-75912208A282}" type="presParOf" srcId="{CFAC7CBA-8BA8-4357-BE7C-E98EA3249200}" destId="{46763452-99A3-4DF3-BF4B-B113615E0B9F}" srcOrd="0" destOrd="0" presId="urn:microsoft.com/office/officeart/2005/8/layout/vList2"/>
    <dgm:cxn modelId="{2F7FAEAA-DAB6-4849-B29D-BBB2AE80BBB0}" type="presParOf" srcId="{CFAC7CBA-8BA8-4357-BE7C-E98EA3249200}" destId="{0D45B1F4-E032-4FC0-83AF-FA83C41ECBCF}" srcOrd="1" destOrd="0" presId="urn:microsoft.com/office/officeart/2005/8/layout/vList2"/>
    <dgm:cxn modelId="{36C1AEB1-77AD-4DB3-BCE1-2F09C816C450}" type="presParOf" srcId="{CFAC7CBA-8BA8-4357-BE7C-E98EA3249200}" destId="{42EF457D-B717-4DBB-9582-41DF572BFB2B}" srcOrd="2" destOrd="0" presId="urn:microsoft.com/office/officeart/2005/8/layout/vList2"/>
    <dgm:cxn modelId="{39EBF6D9-D77A-4D4F-9777-F0B238EFB08A}" type="presParOf" srcId="{CFAC7CBA-8BA8-4357-BE7C-E98EA3249200}" destId="{9F8C0636-67D1-4AA0-8BB3-C681CF3C0977}" srcOrd="3" destOrd="0" presId="urn:microsoft.com/office/officeart/2005/8/layout/vList2"/>
    <dgm:cxn modelId="{544211CC-B175-47B2-8B06-314AC35510FC}" type="presParOf" srcId="{CFAC7CBA-8BA8-4357-BE7C-E98EA3249200}" destId="{AB163B66-AB3E-4678-B129-DAAC978AE83E}" srcOrd="4" destOrd="0" presId="urn:microsoft.com/office/officeart/2005/8/layout/vList2"/>
    <dgm:cxn modelId="{B0065786-C56E-4C60-9D1A-A9AAD354557C}" type="presParOf" srcId="{CFAC7CBA-8BA8-4357-BE7C-E98EA3249200}" destId="{F521EBB7-4610-4292-A927-8097052EB71A}" srcOrd="5" destOrd="0" presId="urn:microsoft.com/office/officeart/2005/8/layout/vList2"/>
    <dgm:cxn modelId="{2F5EBDE2-BB5C-49A6-98E2-629393A3E7E5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/>
      <dgm:t>
        <a:bodyPr/>
        <a:lstStyle/>
        <a:p>
          <a:pPr rtl="0"/>
          <a:r>
            <a:rPr lang="sr-Latn-CS" b="1" dirty="0" smtClean="0"/>
            <a:t>Stručna osposobljenost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/>
      <dgm:t>
        <a:bodyPr/>
        <a:lstStyle/>
        <a:p>
          <a:pPr rtl="0"/>
          <a:r>
            <a:rPr lang="sr-Latn-CS" b="1" dirty="0" smtClean="0"/>
            <a:t>Moralna podobnost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/>
      <dgm:t>
        <a:bodyPr/>
        <a:lstStyle/>
        <a:p>
          <a:pPr rtl="0"/>
          <a:r>
            <a:rPr lang="sr-Latn-CS" b="1" dirty="0" smtClean="0"/>
            <a:t>Solventnost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B6D55A85-54E5-4EAF-8731-1006767E16B9}">
      <dgm:prSet/>
      <dgm:spPr/>
      <dgm:t>
        <a:bodyPr/>
        <a:lstStyle/>
        <a:p>
          <a:pPr rtl="0"/>
          <a:r>
            <a:rPr lang="sr-Latn-CS" b="1" dirty="0" smtClean="0"/>
            <a:t>Materijalni uslovi</a:t>
          </a:r>
          <a:endParaRPr lang="en-GB" b="1" dirty="0"/>
        </a:p>
      </dgm:t>
    </dgm:pt>
    <dgm:pt modelId="{DB145890-E5EB-4DB2-BB71-7CF6D29ADB2A}" type="parTrans" cxnId="{38F14F81-2F1A-47A2-B31D-F10DC960C57D}">
      <dgm:prSet/>
      <dgm:spPr/>
    </dgm:pt>
    <dgm:pt modelId="{96ABBCB0-6E1C-4A32-93AE-A91BE4584B1E}" type="sibTrans" cxnId="{38F14F81-2F1A-47A2-B31D-F10DC960C57D}">
      <dgm:prSet/>
      <dgm:spPr/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7CB174DC-DC7E-47CD-AB48-8FB31403BE97}" type="pres">
      <dgm:prSet presAssocID="{B6D55A85-54E5-4EAF-8731-1006767E16B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F12676-3400-4106-92EF-1BBA3A994DF4}" type="presOf" srcId="{F0DE8135-4841-43D0-BD5D-3546CC0EB844}" destId="{AB163B66-AB3E-4678-B129-DAAC978AE83E}" srcOrd="0" destOrd="0" presId="urn:microsoft.com/office/officeart/2005/8/layout/vList2"/>
    <dgm:cxn modelId="{38F14F81-2F1A-47A2-B31D-F10DC960C57D}" srcId="{266D9BDF-2DEC-426F-8A0E-021285981875}" destId="{B6D55A85-54E5-4EAF-8731-1006767E16B9}" srcOrd="3" destOrd="0" parTransId="{DB145890-E5EB-4DB2-BB71-7CF6D29ADB2A}" sibTransId="{96ABBCB0-6E1C-4A32-93AE-A91BE4584B1E}"/>
    <dgm:cxn modelId="{4210F59A-9D9C-45AB-A4CD-0D1488E755E7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1F5C2C6B-C24B-4675-8743-5A33ADCE7097}" type="presOf" srcId="{266D9BDF-2DEC-426F-8A0E-021285981875}" destId="{CFAC7CBA-8BA8-4357-BE7C-E98EA3249200}" srcOrd="0" destOrd="0" presId="urn:microsoft.com/office/officeart/2005/8/layout/vList2"/>
    <dgm:cxn modelId="{8A69FF77-CB0F-4209-9B67-F7B3B89B2DF2}" type="presOf" srcId="{B6D55A85-54E5-4EAF-8731-1006767E16B9}" destId="{7CB174DC-DC7E-47CD-AB48-8FB31403BE97}" srcOrd="0" destOrd="0" presId="urn:microsoft.com/office/officeart/2005/8/layout/vList2"/>
    <dgm:cxn modelId="{70830A46-857C-4992-B1C0-9E3E4F05087B}" type="presOf" srcId="{030EC87A-DC12-464A-AE95-B4374B3568BE}" destId="{42EF457D-B717-4DBB-9582-41DF572BFB2B}" srcOrd="0" destOrd="0" presId="urn:microsoft.com/office/officeart/2005/8/layout/vList2"/>
    <dgm:cxn modelId="{3AEE8A65-5E85-4715-963B-AAF2495CA4AB}" type="presParOf" srcId="{CFAC7CBA-8BA8-4357-BE7C-E98EA3249200}" destId="{46763452-99A3-4DF3-BF4B-B113615E0B9F}" srcOrd="0" destOrd="0" presId="urn:microsoft.com/office/officeart/2005/8/layout/vList2"/>
    <dgm:cxn modelId="{5777FB35-7C06-4098-A388-A84096E16259}" type="presParOf" srcId="{CFAC7CBA-8BA8-4357-BE7C-E98EA3249200}" destId="{0D45B1F4-E032-4FC0-83AF-FA83C41ECBCF}" srcOrd="1" destOrd="0" presId="urn:microsoft.com/office/officeart/2005/8/layout/vList2"/>
    <dgm:cxn modelId="{8879E77C-7376-4450-BA75-4AACF6222044}" type="presParOf" srcId="{CFAC7CBA-8BA8-4357-BE7C-E98EA3249200}" destId="{42EF457D-B717-4DBB-9582-41DF572BFB2B}" srcOrd="2" destOrd="0" presId="urn:microsoft.com/office/officeart/2005/8/layout/vList2"/>
    <dgm:cxn modelId="{5D9B54DB-2AB7-4C91-965A-B8FDC3461C60}" type="presParOf" srcId="{CFAC7CBA-8BA8-4357-BE7C-E98EA3249200}" destId="{9F8C0636-67D1-4AA0-8BB3-C681CF3C0977}" srcOrd="3" destOrd="0" presId="urn:microsoft.com/office/officeart/2005/8/layout/vList2"/>
    <dgm:cxn modelId="{F7618A50-B060-4D61-8B91-57DAFA5B6F43}" type="presParOf" srcId="{CFAC7CBA-8BA8-4357-BE7C-E98EA3249200}" destId="{AB163B66-AB3E-4678-B129-DAAC978AE83E}" srcOrd="4" destOrd="0" presId="urn:microsoft.com/office/officeart/2005/8/layout/vList2"/>
    <dgm:cxn modelId="{DB6FF136-EDA9-4520-ABEC-A009C2E76D9C}" type="presParOf" srcId="{CFAC7CBA-8BA8-4357-BE7C-E98EA3249200}" destId="{F521EBB7-4610-4292-A927-8097052EB71A}" srcOrd="5" destOrd="0" presId="urn:microsoft.com/office/officeart/2005/8/layout/vList2"/>
    <dgm:cxn modelId="{6C9BEFCF-2482-4497-9463-A6F991290DF0}" type="presParOf" srcId="{CFAC7CBA-8BA8-4357-BE7C-E98EA3249200}" destId="{7CB174DC-DC7E-47CD-AB48-8FB31403BE9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Stručna osposobljenost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Moralna podobnost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Solventnost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03248D0-068E-4ACA-8D66-3C42547C73EC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Materijalni uslovi</a:t>
          </a:r>
          <a:endParaRPr lang="en-GB" b="1" dirty="0"/>
        </a:p>
      </dgm:t>
    </dgm:pt>
    <dgm:pt modelId="{145E5FC2-A39E-40E4-A4AD-A3DB8E02A9DA}" type="parTrans" cxnId="{4F795670-33DD-4806-BD44-2A77FE842ED0}">
      <dgm:prSet/>
      <dgm:spPr/>
    </dgm:pt>
    <dgm:pt modelId="{3035045F-F5BF-4DF6-B82A-A50A812C6336}" type="sibTrans" cxnId="{4F795670-33DD-4806-BD44-2A77FE842ED0}">
      <dgm:prSet/>
      <dgm:spPr/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 custLinFactNeighborY="-377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A500C308-FB3A-4489-98C1-722016CEB91C}" type="pres">
      <dgm:prSet presAssocID="{E03248D0-068E-4ACA-8D66-3C42547C73E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0715A7-4B47-40B9-8DDC-ACB54D98C2A0}" type="presOf" srcId="{F0DE8135-4841-43D0-BD5D-3546CC0EB844}" destId="{AB163B66-AB3E-4678-B129-DAAC978AE83E}" srcOrd="0" destOrd="0" presId="urn:microsoft.com/office/officeart/2005/8/layout/vList2"/>
    <dgm:cxn modelId="{02F1E789-E90B-4847-A1D4-BC075E468975}" type="presOf" srcId="{8A06EA0B-27E6-44F9-B898-C7A0E940F1AD}" destId="{46763452-99A3-4DF3-BF4B-B113615E0B9F}" srcOrd="0" destOrd="0" presId="urn:microsoft.com/office/officeart/2005/8/layout/vList2"/>
    <dgm:cxn modelId="{50E78C37-30E6-4E52-AF75-35EA922A6E3F}" type="presOf" srcId="{266D9BDF-2DEC-426F-8A0E-021285981875}" destId="{CFAC7CBA-8BA8-4357-BE7C-E98EA3249200}" srcOrd="0" destOrd="0" presId="urn:microsoft.com/office/officeart/2005/8/layout/vList2"/>
    <dgm:cxn modelId="{38A72143-6EA1-4A66-A7C2-7C8DF166E456}" type="presOf" srcId="{030EC87A-DC12-464A-AE95-B4374B3568BE}" destId="{42EF457D-B717-4DBB-9582-41DF572BFB2B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4F795670-33DD-4806-BD44-2A77FE842ED0}" srcId="{266D9BDF-2DEC-426F-8A0E-021285981875}" destId="{E03248D0-068E-4ACA-8D66-3C42547C73EC}" srcOrd="3" destOrd="0" parTransId="{145E5FC2-A39E-40E4-A4AD-A3DB8E02A9DA}" sibTransId="{3035045F-F5BF-4DF6-B82A-A50A812C6336}"/>
    <dgm:cxn modelId="{EE754A14-A248-4566-9ECD-3676D28D8BF1}" type="presOf" srcId="{E03248D0-068E-4ACA-8D66-3C42547C73EC}" destId="{A500C308-FB3A-4489-98C1-722016CEB91C}" srcOrd="0" destOrd="0" presId="urn:microsoft.com/office/officeart/2005/8/layout/vList2"/>
    <dgm:cxn modelId="{D1664C3A-B65B-4961-A8F4-9A300686A7E3}" type="presParOf" srcId="{CFAC7CBA-8BA8-4357-BE7C-E98EA3249200}" destId="{46763452-99A3-4DF3-BF4B-B113615E0B9F}" srcOrd="0" destOrd="0" presId="urn:microsoft.com/office/officeart/2005/8/layout/vList2"/>
    <dgm:cxn modelId="{37C0D9F2-5191-4F28-B984-F0D971D70430}" type="presParOf" srcId="{CFAC7CBA-8BA8-4357-BE7C-E98EA3249200}" destId="{0D45B1F4-E032-4FC0-83AF-FA83C41ECBCF}" srcOrd="1" destOrd="0" presId="urn:microsoft.com/office/officeart/2005/8/layout/vList2"/>
    <dgm:cxn modelId="{26EF8C14-331C-4B1C-B983-EBB7EC4A4406}" type="presParOf" srcId="{CFAC7CBA-8BA8-4357-BE7C-E98EA3249200}" destId="{42EF457D-B717-4DBB-9582-41DF572BFB2B}" srcOrd="2" destOrd="0" presId="urn:microsoft.com/office/officeart/2005/8/layout/vList2"/>
    <dgm:cxn modelId="{13EAB0DE-C1B1-4737-950B-9BA874A542EF}" type="presParOf" srcId="{CFAC7CBA-8BA8-4357-BE7C-E98EA3249200}" destId="{9F8C0636-67D1-4AA0-8BB3-C681CF3C0977}" srcOrd="3" destOrd="0" presId="urn:microsoft.com/office/officeart/2005/8/layout/vList2"/>
    <dgm:cxn modelId="{D0D9085D-9073-47F7-9D1B-A671D40B6F44}" type="presParOf" srcId="{CFAC7CBA-8BA8-4357-BE7C-E98EA3249200}" destId="{AB163B66-AB3E-4678-B129-DAAC978AE83E}" srcOrd="4" destOrd="0" presId="urn:microsoft.com/office/officeart/2005/8/layout/vList2"/>
    <dgm:cxn modelId="{AB7C8ADC-64F0-4D3F-95EF-F4368BD63CCE}" type="presParOf" srcId="{CFAC7CBA-8BA8-4357-BE7C-E98EA3249200}" destId="{F521EBB7-4610-4292-A927-8097052EB71A}" srcOrd="5" destOrd="0" presId="urn:microsoft.com/office/officeart/2005/8/layout/vList2"/>
    <dgm:cxn modelId="{DEE9C21B-5ACE-4A0E-8E3D-ABF6F8776D7A}" type="presParOf" srcId="{CFAC7CBA-8BA8-4357-BE7C-E98EA3249200}" destId="{A500C308-FB3A-4489-98C1-722016CEB91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Stručna osposobljenost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Moralna podobnost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Solventnost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443806EE-479A-4500-8F81-664F8FF73CCC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Materijalni uslovi</a:t>
          </a:r>
          <a:endParaRPr lang="en-GB" b="1" dirty="0"/>
        </a:p>
      </dgm:t>
    </dgm:pt>
    <dgm:pt modelId="{19460C4B-5AF2-4DDF-B092-78FC72CF69C0}" type="parTrans" cxnId="{BE52D139-A25F-4165-8EEE-9493AE5EDEE5}">
      <dgm:prSet/>
      <dgm:spPr/>
    </dgm:pt>
    <dgm:pt modelId="{BCFFB66C-1E7A-45A1-92BE-1FB4F1EB4844}" type="sibTrans" cxnId="{BE52D139-A25F-4165-8EEE-9493AE5EDEE5}">
      <dgm:prSet/>
      <dgm:spPr/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 custScaleY="103322" custLinFactNeighborY="-1925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9CCAEA04-6DF1-437B-A3CB-223EE5CB4ED4}" type="pres">
      <dgm:prSet presAssocID="{443806EE-479A-4500-8F81-664F8FF73CC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A19998-91B5-4EC5-A572-87F49FBFC9E0}" type="presOf" srcId="{266D9BDF-2DEC-426F-8A0E-021285981875}" destId="{CFAC7CBA-8BA8-4357-BE7C-E98EA3249200}" srcOrd="0" destOrd="0" presId="urn:microsoft.com/office/officeart/2005/8/layout/vList2"/>
    <dgm:cxn modelId="{C8D7E47D-DD89-4E3C-85A1-10B49180291F}" type="presOf" srcId="{443806EE-479A-4500-8F81-664F8FF73CCC}" destId="{9CCAEA04-6DF1-437B-A3CB-223EE5CB4ED4}" srcOrd="0" destOrd="0" presId="urn:microsoft.com/office/officeart/2005/8/layout/vList2"/>
    <dgm:cxn modelId="{6A69F493-379E-476F-9FC1-8A7E117803A5}" type="presOf" srcId="{F0DE8135-4841-43D0-BD5D-3546CC0EB844}" destId="{AB163B66-AB3E-4678-B129-DAAC978AE83E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81A2A49-BF73-4E34-A400-5E2C15A97A3D}" type="presOf" srcId="{8A06EA0B-27E6-44F9-B898-C7A0E940F1AD}" destId="{46763452-99A3-4DF3-BF4B-B113615E0B9F}" srcOrd="0" destOrd="0" presId="urn:microsoft.com/office/officeart/2005/8/layout/vList2"/>
    <dgm:cxn modelId="{BE52D139-A25F-4165-8EEE-9493AE5EDEE5}" srcId="{266D9BDF-2DEC-426F-8A0E-021285981875}" destId="{443806EE-479A-4500-8F81-664F8FF73CCC}" srcOrd="3" destOrd="0" parTransId="{19460C4B-5AF2-4DDF-B092-78FC72CF69C0}" sibTransId="{BCFFB66C-1E7A-45A1-92BE-1FB4F1EB4844}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39436C3A-3ED6-4795-9480-008F46F9D3F1}" type="presOf" srcId="{030EC87A-DC12-464A-AE95-B4374B3568BE}" destId="{42EF457D-B717-4DBB-9582-41DF572BFB2B}" srcOrd="0" destOrd="0" presId="urn:microsoft.com/office/officeart/2005/8/layout/vList2"/>
    <dgm:cxn modelId="{36FEBFA5-E51D-42BE-9162-D55DA36C800E}" type="presParOf" srcId="{CFAC7CBA-8BA8-4357-BE7C-E98EA3249200}" destId="{46763452-99A3-4DF3-BF4B-B113615E0B9F}" srcOrd="0" destOrd="0" presId="urn:microsoft.com/office/officeart/2005/8/layout/vList2"/>
    <dgm:cxn modelId="{C711098E-0D71-4FB9-BE7F-38EF506E5325}" type="presParOf" srcId="{CFAC7CBA-8BA8-4357-BE7C-E98EA3249200}" destId="{0D45B1F4-E032-4FC0-83AF-FA83C41ECBCF}" srcOrd="1" destOrd="0" presId="urn:microsoft.com/office/officeart/2005/8/layout/vList2"/>
    <dgm:cxn modelId="{15C2570C-42FB-4C8C-8E9D-4D63E18E5C2B}" type="presParOf" srcId="{CFAC7CBA-8BA8-4357-BE7C-E98EA3249200}" destId="{42EF457D-B717-4DBB-9582-41DF572BFB2B}" srcOrd="2" destOrd="0" presId="urn:microsoft.com/office/officeart/2005/8/layout/vList2"/>
    <dgm:cxn modelId="{4D574C3A-71E6-4688-901B-CE30EB340423}" type="presParOf" srcId="{CFAC7CBA-8BA8-4357-BE7C-E98EA3249200}" destId="{9F8C0636-67D1-4AA0-8BB3-C681CF3C0977}" srcOrd="3" destOrd="0" presId="urn:microsoft.com/office/officeart/2005/8/layout/vList2"/>
    <dgm:cxn modelId="{A5EB564F-8458-4A0F-BD37-371E83D3797C}" type="presParOf" srcId="{CFAC7CBA-8BA8-4357-BE7C-E98EA3249200}" destId="{AB163B66-AB3E-4678-B129-DAAC978AE83E}" srcOrd="4" destOrd="0" presId="urn:microsoft.com/office/officeart/2005/8/layout/vList2"/>
    <dgm:cxn modelId="{8A18F25F-E455-4295-A061-F763A353F6F1}" type="presParOf" srcId="{CFAC7CBA-8BA8-4357-BE7C-E98EA3249200}" destId="{F521EBB7-4610-4292-A927-8097052EB71A}" srcOrd="5" destOrd="0" presId="urn:microsoft.com/office/officeart/2005/8/layout/vList2"/>
    <dgm:cxn modelId="{E06C9E3C-8A76-444E-B7B4-89427BC107B3}" type="presParOf" srcId="{CFAC7CBA-8BA8-4357-BE7C-E98EA3249200}" destId="{9CCAEA04-6DF1-437B-A3CB-223EE5CB4ED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Stručna osposobljenost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Moralna podobnost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Solventnost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Materijalni uslovi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647BB71-6F42-449B-80D5-2D00329E7919}" type="presOf" srcId="{E8FEC5DC-E875-4AA7-B94A-DBC31A5687D4}" destId="{2384D4DC-AEAA-4DFC-B1AD-AD3B9AA88A2B}" srcOrd="0" destOrd="0" presId="urn:microsoft.com/office/officeart/2005/8/layout/vList2"/>
    <dgm:cxn modelId="{F31DCF97-0634-457A-8056-84A726EE6E3C}" type="presOf" srcId="{F0DE8135-4841-43D0-BD5D-3546CC0EB844}" destId="{AB163B66-AB3E-4678-B129-DAAC978AE83E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0CEA73D3-CF1F-480D-B216-E8F7C54CCFA9}" type="presOf" srcId="{030EC87A-DC12-464A-AE95-B4374B3568BE}" destId="{42EF457D-B717-4DBB-9582-41DF572BFB2B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E7E43FDB-8F49-4C1F-B8E0-939C878958FC}" type="presOf" srcId="{266D9BDF-2DEC-426F-8A0E-021285981875}" destId="{CFAC7CBA-8BA8-4357-BE7C-E98EA3249200}" srcOrd="0" destOrd="0" presId="urn:microsoft.com/office/officeart/2005/8/layout/vList2"/>
    <dgm:cxn modelId="{874853A6-B8CC-4F87-8691-9EF2AF6634D6}" type="presOf" srcId="{8A06EA0B-27E6-44F9-B898-C7A0E940F1AD}" destId="{46763452-99A3-4DF3-BF4B-B113615E0B9F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96FD2900-467E-43CF-8D32-DD577D726F55}" type="presParOf" srcId="{CFAC7CBA-8BA8-4357-BE7C-E98EA3249200}" destId="{46763452-99A3-4DF3-BF4B-B113615E0B9F}" srcOrd="0" destOrd="0" presId="urn:microsoft.com/office/officeart/2005/8/layout/vList2"/>
    <dgm:cxn modelId="{50DFADF9-9131-4038-A330-2E7A17CC272E}" type="presParOf" srcId="{CFAC7CBA-8BA8-4357-BE7C-E98EA3249200}" destId="{0D45B1F4-E032-4FC0-83AF-FA83C41ECBCF}" srcOrd="1" destOrd="0" presId="urn:microsoft.com/office/officeart/2005/8/layout/vList2"/>
    <dgm:cxn modelId="{B53C1A47-21C8-47D7-A25B-318BD395D357}" type="presParOf" srcId="{CFAC7CBA-8BA8-4357-BE7C-E98EA3249200}" destId="{42EF457D-B717-4DBB-9582-41DF572BFB2B}" srcOrd="2" destOrd="0" presId="urn:microsoft.com/office/officeart/2005/8/layout/vList2"/>
    <dgm:cxn modelId="{3B3AC10A-31DA-457B-A1F6-9A50E68B80A2}" type="presParOf" srcId="{CFAC7CBA-8BA8-4357-BE7C-E98EA3249200}" destId="{9F8C0636-67D1-4AA0-8BB3-C681CF3C0977}" srcOrd="3" destOrd="0" presId="urn:microsoft.com/office/officeart/2005/8/layout/vList2"/>
    <dgm:cxn modelId="{37D725D2-130F-4265-BECF-8B36922F1AB0}" type="presParOf" srcId="{CFAC7CBA-8BA8-4357-BE7C-E98EA3249200}" destId="{AB163B66-AB3E-4678-B129-DAAC978AE83E}" srcOrd="4" destOrd="0" presId="urn:microsoft.com/office/officeart/2005/8/layout/vList2"/>
    <dgm:cxn modelId="{04FCE449-3A62-47C4-ADA8-1A5E09A874E2}" type="presParOf" srcId="{CFAC7CBA-8BA8-4357-BE7C-E98EA3249200}" destId="{F521EBB7-4610-4292-A927-8097052EB71A}" srcOrd="5" destOrd="0" presId="urn:microsoft.com/office/officeart/2005/8/layout/vList2"/>
    <dgm:cxn modelId="{0D6E8855-D3CA-485A-AB3C-D86BFC0FBB7B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Stručna osposobljenost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Moralna podobnost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Solventnost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Materijalni uslovi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A491D56-BF30-4BFC-B87B-54F537F88BB9}" type="presOf" srcId="{266D9BDF-2DEC-426F-8A0E-021285981875}" destId="{CFAC7CBA-8BA8-4357-BE7C-E98EA3249200}" srcOrd="0" destOrd="0" presId="urn:microsoft.com/office/officeart/2005/8/layout/vList2"/>
    <dgm:cxn modelId="{D5E93FD1-2199-47AC-8C26-3AEA61398177}" type="presOf" srcId="{030EC87A-DC12-464A-AE95-B4374B3568BE}" destId="{42EF457D-B717-4DBB-9582-41DF572BFB2B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4CED9187-3F8C-4FE6-88F4-3032A27F60D8}" type="presOf" srcId="{E8FEC5DC-E875-4AA7-B94A-DBC31A5687D4}" destId="{2384D4DC-AEAA-4DFC-B1AD-AD3B9AA88A2B}" srcOrd="0" destOrd="0" presId="urn:microsoft.com/office/officeart/2005/8/layout/vList2"/>
    <dgm:cxn modelId="{D7372522-8224-44D4-BD36-836BD7FB3834}" type="presOf" srcId="{F0DE8135-4841-43D0-BD5D-3546CC0EB844}" destId="{AB163B66-AB3E-4678-B129-DAAC978AE83E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F0CE8B48-5A22-49ED-AEDB-87D4C96F8A55}" type="presOf" srcId="{8A06EA0B-27E6-44F9-B898-C7A0E940F1AD}" destId="{46763452-99A3-4DF3-BF4B-B113615E0B9F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3EA12532-6F4F-4909-9B01-CAD7997EE429}" type="presParOf" srcId="{CFAC7CBA-8BA8-4357-BE7C-E98EA3249200}" destId="{46763452-99A3-4DF3-BF4B-B113615E0B9F}" srcOrd="0" destOrd="0" presId="urn:microsoft.com/office/officeart/2005/8/layout/vList2"/>
    <dgm:cxn modelId="{9CAFC0FE-C9AB-4AC8-BCB0-093EFDB9AB48}" type="presParOf" srcId="{CFAC7CBA-8BA8-4357-BE7C-E98EA3249200}" destId="{0D45B1F4-E032-4FC0-83AF-FA83C41ECBCF}" srcOrd="1" destOrd="0" presId="urn:microsoft.com/office/officeart/2005/8/layout/vList2"/>
    <dgm:cxn modelId="{3179BA63-FD9C-481B-BA72-AF8B1BBF9D9B}" type="presParOf" srcId="{CFAC7CBA-8BA8-4357-BE7C-E98EA3249200}" destId="{42EF457D-B717-4DBB-9582-41DF572BFB2B}" srcOrd="2" destOrd="0" presId="urn:microsoft.com/office/officeart/2005/8/layout/vList2"/>
    <dgm:cxn modelId="{D3578B17-A145-4678-A8F7-166A690F4520}" type="presParOf" srcId="{CFAC7CBA-8BA8-4357-BE7C-E98EA3249200}" destId="{9F8C0636-67D1-4AA0-8BB3-C681CF3C0977}" srcOrd="3" destOrd="0" presId="urn:microsoft.com/office/officeart/2005/8/layout/vList2"/>
    <dgm:cxn modelId="{3443D67B-B079-418A-AA41-32B3C5F4D03F}" type="presParOf" srcId="{CFAC7CBA-8BA8-4357-BE7C-E98EA3249200}" destId="{AB163B66-AB3E-4678-B129-DAAC978AE83E}" srcOrd="4" destOrd="0" presId="urn:microsoft.com/office/officeart/2005/8/layout/vList2"/>
    <dgm:cxn modelId="{0C517CAA-63F5-4E26-B263-DFFD4C7EA856}" type="presParOf" srcId="{CFAC7CBA-8BA8-4357-BE7C-E98EA3249200}" destId="{F521EBB7-4610-4292-A927-8097052EB71A}" srcOrd="5" destOrd="0" presId="urn:microsoft.com/office/officeart/2005/8/layout/vList2"/>
    <dgm:cxn modelId="{5403443B-2D98-4BFA-9ABB-4B197DAC0030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266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iz domena produkcije i plasmana turističkog aranžmana</a:t>
          </a:r>
          <a:endParaRPr lang="en-GB" sz="2500" b="1" kern="1200" dirty="0"/>
        </a:p>
      </dsp:txBody>
      <dsp:txXfrm>
        <a:off x="48547" y="75205"/>
        <a:ext cx="6546640" cy="897406"/>
      </dsp:txXfrm>
    </dsp:sp>
    <dsp:sp modelId="{42EF457D-B717-4DBB-9582-41DF572BFB2B}">
      <dsp:nvSpPr>
        <dsp:cNvPr id="0" name=""/>
        <dsp:cNvSpPr/>
      </dsp:nvSpPr>
      <dsp:spPr>
        <a:xfrm>
          <a:off x="0" y="10931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hotelijerstvo i restoraterstvo</a:t>
          </a:r>
          <a:endParaRPr lang="en-GB" sz="2500" b="1" kern="1200" dirty="0"/>
        </a:p>
      </dsp:txBody>
      <dsp:txXfrm>
        <a:off x="48547" y="1141705"/>
        <a:ext cx="6546640" cy="897406"/>
      </dsp:txXfrm>
    </dsp:sp>
    <dsp:sp modelId="{AB163B66-AB3E-4678-B129-DAAC978AE83E}">
      <dsp:nvSpPr>
        <dsp:cNvPr id="0" name=""/>
        <dsp:cNvSpPr/>
      </dsp:nvSpPr>
      <dsp:spPr>
        <a:xfrm>
          <a:off x="0" y="21596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prevoz</a:t>
          </a:r>
          <a:endParaRPr lang="en-GB" sz="2500" b="1" kern="1200" dirty="0"/>
        </a:p>
      </dsp:txBody>
      <dsp:txXfrm>
        <a:off x="48547" y="2208205"/>
        <a:ext cx="6546640" cy="897406"/>
      </dsp:txXfrm>
    </dsp:sp>
    <dsp:sp modelId="{2384D4DC-AEAA-4DFC-B1AD-AD3B9AA88A2B}">
      <dsp:nvSpPr>
        <dsp:cNvPr id="0" name=""/>
        <dsp:cNvSpPr/>
      </dsp:nvSpPr>
      <dsp:spPr>
        <a:xfrm>
          <a:off x="0" y="32261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Ostale usluge</a:t>
          </a:r>
          <a:endParaRPr lang="en-GB" sz="2500" b="1" kern="1200" dirty="0"/>
        </a:p>
      </dsp:txBody>
      <dsp:txXfrm>
        <a:off x="48547" y="3274705"/>
        <a:ext cx="6546640" cy="89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266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iz domena produkcije i plasmana turističkog aranžmana</a:t>
          </a:r>
          <a:endParaRPr lang="en-GB" sz="2500" b="1" kern="1200" dirty="0"/>
        </a:p>
      </dsp:txBody>
      <dsp:txXfrm>
        <a:off x="48547" y="75205"/>
        <a:ext cx="6546640" cy="897406"/>
      </dsp:txXfrm>
    </dsp:sp>
    <dsp:sp modelId="{42EF457D-B717-4DBB-9582-41DF572BFB2B}">
      <dsp:nvSpPr>
        <dsp:cNvPr id="0" name=""/>
        <dsp:cNvSpPr/>
      </dsp:nvSpPr>
      <dsp:spPr>
        <a:xfrm>
          <a:off x="0" y="10931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hotelijerstvo i restoraterstvo</a:t>
          </a:r>
          <a:endParaRPr lang="en-GB" sz="2500" b="1" kern="1200" dirty="0"/>
        </a:p>
      </dsp:txBody>
      <dsp:txXfrm>
        <a:off x="48547" y="1141705"/>
        <a:ext cx="6546640" cy="897406"/>
      </dsp:txXfrm>
    </dsp:sp>
    <dsp:sp modelId="{AB163B66-AB3E-4678-B129-DAAC978AE83E}">
      <dsp:nvSpPr>
        <dsp:cNvPr id="0" name=""/>
        <dsp:cNvSpPr/>
      </dsp:nvSpPr>
      <dsp:spPr>
        <a:xfrm>
          <a:off x="0" y="21596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prevoz</a:t>
          </a:r>
          <a:endParaRPr lang="en-GB" sz="2500" b="1" kern="1200" dirty="0"/>
        </a:p>
      </dsp:txBody>
      <dsp:txXfrm>
        <a:off x="48547" y="2208205"/>
        <a:ext cx="6546640" cy="897406"/>
      </dsp:txXfrm>
    </dsp:sp>
    <dsp:sp modelId="{2384D4DC-AEAA-4DFC-B1AD-AD3B9AA88A2B}">
      <dsp:nvSpPr>
        <dsp:cNvPr id="0" name=""/>
        <dsp:cNvSpPr/>
      </dsp:nvSpPr>
      <dsp:spPr>
        <a:xfrm>
          <a:off x="0" y="32261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Ostale usluge</a:t>
          </a:r>
          <a:endParaRPr lang="en-GB" sz="2500" b="1" kern="1200" dirty="0"/>
        </a:p>
      </dsp:txBody>
      <dsp:txXfrm>
        <a:off x="48547" y="3274705"/>
        <a:ext cx="6546640" cy="8974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10139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iz domena produkcije i plasmana turističkog aranžmana</a:t>
          </a:r>
          <a:endParaRPr lang="en-GB" sz="2500" b="1" kern="1200" dirty="0"/>
        </a:p>
      </dsp:txBody>
      <dsp:txXfrm>
        <a:off x="48547" y="58686"/>
        <a:ext cx="6546640" cy="897406"/>
      </dsp:txXfrm>
    </dsp:sp>
    <dsp:sp modelId="{42EF457D-B717-4DBB-9582-41DF572BFB2B}">
      <dsp:nvSpPr>
        <dsp:cNvPr id="0" name=""/>
        <dsp:cNvSpPr/>
      </dsp:nvSpPr>
      <dsp:spPr>
        <a:xfrm>
          <a:off x="0" y="1076639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hotelijerstvo i restoraterstvo</a:t>
          </a:r>
          <a:endParaRPr lang="en-GB" sz="2500" b="1" kern="1200" dirty="0"/>
        </a:p>
      </dsp:txBody>
      <dsp:txXfrm>
        <a:off x="48547" y="1125186"/>
        <a:ext cx="6546640" cy="897406"/>
      </dsp:txXfrm>
    </dsp:sp>
    <dsp:sp modelId="{AB163B66-AB3E-4678-B129-DAAC978AE83E}">
      <dsp:nvSpPr>
        <dsp:cNvPr id="0" name=""/>
        <dsp:cNvSpPr/>
      </dsp:nvSpPr>
      <dsp:spPr>
        <a:xfrm>
          <a:off x="0" y="2143141"/>
          <a:ext cx="6643734" cy="1027537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prevoz</a:t>
          </a:r>
          <a:endParaRPr lang="en-GB" sz="2500" b="1" kern="1200" dirty="0"/>
        </a:p>
      </dsp:txBody>
      <dsp:txXfrm>
        <a:off x="50160" y="2193301"/>
        <a:ext cx="6543414" cy="927217"/>
      </dsp:txXfrm>
    </dsp:sp>
    <dsp:sp modelId="{2384D4DC-AEAA-4DFC-B1AD-AD3B9AA88A2B}">
      <dsp:nvSpPr>
        <dsp:cNvPr id="0" name=""/>
        <dsp:cNvSpPr/>
      </dsp:nvSpPr>
      <dsp:spPr>
        <a:xfrm>
          <a:off x="0" y="3242677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Ostale usluge</a:t>
          </a:r>
          <a:endParaRPr lang="en-GB" sz="2500" b="1" kern="1200" dirty="0"/>
        </a:p>
      </dsp:txBody>
      <dsp:txXfrm>
        <a:off x="48547" y="3291224"/>
        <a:ext cx="6546640" cy="897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266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iz domena produkcije i plasmana turističkog aranžmana</a:t>
          </a:r>
          <a:endParaRPr lang="en-GB" sz="2500" b="1" kern="1200" dirty="0"/>
        </a:p>
      </dsp:txBody>
      <dsp:txXfrm>
        <a:off x="48547" y="75205"/>
        <a:ext cx="6546640" cy="897406"/>
      </dsp:txXfrm>
    </dsp:sp>
    <dsp:sp modelId="{42EF457D-B717-4DBB-9582-41DF572BFB2B}">
      <dsp:nvSpPr>
        <dsp:cNvPr id="0" name=""/>
        <dsp:cNvSpPr/>
      </dsp:nvSpPr>
      <dsp:spPr>
        <a:xfrm>
          <a:off x="0" y="10931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hotelijerstvo i restoraterstvo</a:t>
          </a:r>
          <a:endParaRPr lang="en-GB" sz="2500" b="1" kern="1200" dirty="0"/>
        </a:p>
      </dsp:txBody>
      <dsp:txXfrm>
        <a:off x="48547" y="1141705"/>
        <a:ext cx="6546640" cy="897406"/>
      </dsp:txXfrm>
    </dsp:sp>
    <dsp:sp modelId="{AB163B66-AB3E-4678-B129-DAAC978AE83E}">
      <dsp:nvSpPr>
        <dsp:cNvPr id="0" name=""/>
        <dsp:cNvSpPr/>
      </dsp:nvSpPr>
      <dsp:spPr>
        <a:xfrm>
          <a:off x="0" y="21596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Usluge vezane za prevoz</a:t>
          </a:r>
          <a:endParaRPr lang="en-GB" sz="2500" b="1" kern="1200" dirty="0"/>
        </a:p>
      </dsp:txBody>
      <dsp:txXfrm>
        <a:off x="48547" y="2208205"/>
        <a:ext cx="6546640" cy="897406"/>
      </dsp:txXfrm>
    </dsp:sp>
    <dsp:sp modelId="{2384D4DC-AEAA-4DFC-B1AD-AD3B9AA88A2B}">
      <dsp:nvSpPr>
        <dsp:cNvPr id="0" name=""/>
        <dsp:cNvSpPr/>
      </dsp:nvSpPr>
      <dsp:spPr>
        <a:xfrm>
          <a:off x="0" y="32261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dirty="0" smtClean="0"/>
            <a:t>Ostale usluge</a:t>
          </a:r>
          <a:endParaRPr lang="en-GB" sz="2500" b="1" kern="1200" dirty="0"/>
        </a:p>
      </dsp:txBody>
      <dsp:txXfrm>
        <a:off x="48547" y="3274705"/>
        <a:ext cx="6546640" cy="8974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266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smtClean="0"/>
            <a:t>Usluge iz domena produkcije i plasmana turističkog aranžmana</a:t>
          </a:r>
          <a:endParaRPr lang="en-GB" sz="2500" b="1" kern="1200" dirty="0"/>
        </a:p>
      </dsp:txBody>
      <dsp:txXfrm>
        <a:off x="48547" y="75205"/>
        <a:ext cx="6546640" cy="897406"/>
      </dsp:txXfrm>
    </dsp:sp>
    <dsp:sp modelId="{42EF457D-B717-4DBB-9582-41DF572BFB2B}">
      <dsp:nvSpPr>
        <dsp:cNvPr id="0" name=""/>
        <dsp:cNvSpPr/>
      </dsp:nvSpPr>
      <dsp:spPr>
        <a:xfrm>
          <a:off x="0" y="10931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smtClean="0"/>
            <a:t>Usluge vezane za hotelijerstvo i restoraterstvo</a:t>
          </a:r>
          <a:endParaRPr lang="en-GB" sz="2500" b="1" kern="1200" dirty="0"/>
        </a:p>
      </dsp:txBody>
      <dsp:txXfrm>
        <a:off x="48547" y="1141705"/>
        <a:ext cx="6546640" cy="897406"/>
      </dsp:txXfrm>
    </dsp:sp>
    <dsp:sp modelId="{AB163B66-AB3E-4678-B129-DAAC978AE83E}">
      <dsp:nvSpPr>
        <dsp:cNvPr id="0" name=""/>
        <dsp:cNvSpPr/>
      </dsp:nvSpPr>
      <dsp:spPr>
        <a:xfrm>
          <a:off x="0" y="2159658"/>
          <a:ext cx="6643734" cy="9945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smtClean="0"/>
            <a:t>Usluge vezane za prevoz</a:t>
          </a:r>
          <a:endParaRPr lang="en-GB" sz="2500" b="1" kern="1200" dirty="0"/>
        </a:p>
      </dsp:txBody>
      <dsp:txXfrm>
        <a:off x="48547" y="2208205"/>
        <a:ext cx="6546640" cy="897406"/>
      </dsp:txXfrm>
    </dsp:sp>
    <dsp:sp modelId="{2384D4DC-AEAA-4DFC-B1AD-AD3B9AA88A2B}">
      <dsp:nvSpPr>
        <dsp:cNvPr id="0" name=""/>
        <dsp:cNvSpPr/>
      </dsp:nvSpPr>
      <dsp:spPr>
        <a:xfrm>
          <a:off x="0" y="3226158"/>
          <a:ext cx="6643734" cy="994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500" b="1" kern="1200" smtClean="0"/>
            <a:t>Ostale usluge</a:t>
          </a:r>
          <a:endParaRPr lang="en-GB" sz="2500" b="1" kern="1200" dirty="0"/>
        </a:p>
      </dsp:txBody>
      <dsp:txXfrm>
        <a:off x="48547" y="3274705"/>
        <a:ext cx="6546640" cy="8974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32058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Stručna osposobljenost</a:t>
          </a:r>
          <a:endParaRPr lang="en-GB" sz="4000" b="1" kern="1200" dirty="0"/>
        </a:p>
      </dsp:txBody>
      <dsp:txXfrm>
        <a:off x="46834" y="78892"/>
        <a:ext cx="6550066" cy="865732"/>
      </dsp:txXfrm>
    </dsp:sp>
    <dsp:sp modelId="{42EF457D-B717-4DBB-9582-41DF572BFB2B}">
      <dsp:nvSpPr>
        <dsp:cNvPr id="0" name=""/>
        <dsp:cNvSpPr/>
      </dsp:nvSpPr>
      <dsp:spPr>
        <a:xfrm>
          <a:off x="0" y="1106658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Moralna podobnost</a:t>
          </a:r>
          <a:endParaRPr lang="en-GB" sz="4000" b="1" kern="1200" dirty="0"/>
        </a:p>
      </dsp:txBody>
      <dsp:txXfrm>
        <a:off x="46834" y="1153492"/>
        <a:ext cx="6550066" cy="865732"/>
      </dsp:txXfrm>
    </dsp:sp>
    <dsp:sp modelId="{AB163B66-AB3E-4678-B129-DAAC978AE83E}">
      <dsp:nvSpPr>
        <dsp:cNvPr id="0" name=""/>
        <dsp:cNvSpPr/>
      </dsp:nvSpPr>
      <dsp:spPr>
        <a:xfrm>
          <a:off x="0" y="2181258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Solventnost</a:t>
          </a:r>
          <a:endParaRPr lang="en-GB" sz="4000" b="1" kern="1200" dirty="0"/>
        </a:p>
      </dsp:txBody>
      <dsp:txXfrm>
        <a:off x="46834" y="2228092"/>
        <a:ext cx="6550066" cy="865732"/>
      </dsp:txXfrm>
    </dsp:sp>
    <dsp:sp modelId="{7CB174DC-DC7E-47CD-AB48-8FB31403BE97}">
      <dsp:nvSpPr>
        <dsp:cNvPr id="0" name=""/>
        <dsp:cNvSpPr/>
      </dsp:nvSpPr>
      <dsp:spPr>
        <a:xfrm>
          <a:off x="0" y="3255858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Materijalni uslovi</a:t>
          </a:r>
          <a:endParaRPr lang="en-GB" sz="4000" b="1" kern="1200" dirty="0"/>
        </a:p>
      </dsp:txBody>
      <dsp:txXfrm>
        <a:off x="46834" y="3302692"/>
        <a:ext cx="6550066" cy="8657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27709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Stručna osposobljenost</a:t>
          </a:r>
          <a:endParaRPr lang="en-GB" sz="4000" b="1" kern="1200" dirty="0"/>
        </a:p>
      </dsp:txBody>
      <dsp:txXfrm>
        <a:off x="46834" y="74543"/>
        <a:ext cx="6550066" cy="865732"/>
      </dsp:txXfrm>
    </dsp:sp>
    <dsp:sp modelId="{42EF457D-B717-4DBB-9582-41DF572BFB2B}">
      <dsp:nvSpPr>
        <dsp:cNvPr id="0" name=""/>
        <dsp:cNvSpPr/>
      </dsp:nvSpPr>
      <dsp:spPr>
        <a:xfrm>
          <a:off x="0" y="11066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Moralna podobnost</a:t>
          </a:r>
          <a:endParaRPr lang="en-GB" sz="4000" b="1" kern="1200" dirty="0"/>
        </a:p>
      </dsp:txBody>
      <dsp:txXfrm>
        <a:off x="46834" y="1153492"/>
        <a:ext cx="6550066" cy="865732"/>
      </dsp:txXfrm>
    </dsp:sp>
    <dsp:sp modelId="{AB163B66-AB3E-4678-B129-DAAC978AE83E}">
      <dsp:nvSpPr>
        <dsp:cNvPr id="0" name=""/>
        <dsp:cNvSpPr/>
      </dsp:nvSpPr>
      <dsp:spPr>
        <a:xfrm>
          <a:off x="0" y="21812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Solventnost</a:t>
          </a:r>
          <a:endParaRPr lang="en-GB" sz="4000" b="1" kern="1200" dirty="0"/>
        </a:p>
      </dsp:txBody>
      <dsp:txXfrm>
        <a:off x="46834" y="2228092"/>
        <a:ext cx="6550066" cy="865732"/>
      </dsp:txXfrm>
    </dsp:sp>
    <dsp:sp modelId="{A500C308-FB3A-4489-98C1-722016CEB91C}">
      <dsp:nvSpPr>
        <dsp:cNvPr id="0" name=""/>
        <dsp:cNvSpPr/>
      </dsp:nvSpPr>
      <dsp:spPr>
        <a:xfrm>
          <a:off x="0" y="32558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Materijalni uslovi</a:t>
          </a:r>
          <a:endParaRPr lang="en-GB" sz="4000" b="1" kern="1200" dirty="0"/>
        </a:p>
      </dsp:txBody>
      <dsp:txXfrm>
        <a:off x="46834" y="3302692"/>
        <a:ext cx="6550066" cy="865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16122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Stručna osposobljenost</a:t>
          </a:r>
          <a:endParaRPr lang="en-GB" sz="4000" b="1" kern="1200" dirty="0"/>
        </a:p>
      </dsp:txBody>
      <dsp:txXfrm>
        <a:off x="46834" y="62956"/>
        <a:ext cx="6550066" cy="865732"/>
      </dsp:txXfrm>
    </dsp:sp>
    <dsp:sp modelId="{42EF457D-B717-4DBB-9582-41DF572BFB2B}">
      <dsp:nvSpPr>
        <dsp:cNvPr id="0" name=""/>
        <dsp:cNvSpPr/>
      </dsp:nvSpPr>
      <dsp:spPr>
        <a:xfrm>
          <a:off x="0" y="1090722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Moralna podobnost</a:t>
          </a:r>
          <a:endParaRPr lang="en-GB" sz="4000" b="1" kern="1200" dirty="0"/>
        </a:p>
      </dsp:txBody>
      <dsp:txXfrm>
        <a:off x="46834" y="1137556"/>
        <a:ext cx="6550066" cy="865732"/>
      </dsp:txXfrm>
    </dsp:sp>
    <dsp:sp modelId="{AB163B66-AB3E-4678-B129-DAAC978AE83E}">
      <dsp:nvSpPr>
        <dsp:cNvPr id="0" name=""/>
        <dsp:cNvSpPr/>
      </dsp:nvSpPr>
      <dsp:spPr>
        <a:xfrm>
          <a:off x="0" y="2143139"/>
          <a:ext cx="6643734" cy="991271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Solventnost</a:t>
          </a:r>
          <a:endParaRPr lang="en-GB" sz="4000" b="1" kern="1200" dirty="0"/>
        </a:p>
      </dsp:txBody>
      <dsp:txXfrm>
        <a:off x="48390" y="2191529"/>
        <a:ext cx="6546954" cy="894491"/>
      </dsp:txXfrm>
    </dsp:sp>
    <dsp:sp modelId="{9CCAEA04-6DF1-437B-A3CB-223EE5CB4ED4}">
      <dsp:nvSpPr>
        <dsp:cNvPr id="0" name=""/>
        <dsp:cNvSpPr/>
      </dsp:nvSpPr>
      <dsp:spPr>
        <a:xfrm>
          <a:off x="0" y="3271794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Materijalni uslovi</a:t>
          </a:r>
          <a:endParaRPr lang="en-GB" sz="4000" b="1" kern="1200" dirty="0"/>
        </a:p>
      </dsp:txBody>
      <dsp:txXfrm>
        <a:off x="46834" y="3318628"/>
        <a:ext cx="6550066" cy="8657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320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Stručna osposobljenost</a:t>
          </a:r>
          <a:endParaRPr lang="en-GB" sz="4000" b="1" kern="1200" dirty="0"/>
        </a:p>
      </dsp:txBody>
      <dsp:txXfrm>
        <a:off x="46834" y="78892"/>
        <a:ext cx="6550066" cy="865732"/>
      </dsp:txXfrm>
    </dsp:sp>
    <dsp:sp modelId="{42EF457D-B717-4DBB-9582-41DF572BFB2B}">
      <dsp:nvSpPr>
        <dsp:cNvPr id="0" name=""/>
        <dsp:cNvSpPr/>
      </dsp:nvSpPr>
      <dsp:spPr>
        <a:xfrm>
          <a:off x="0" y="11066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Moralna podobnost</a:t>
          </a:r>
          <a:endParaRPr lang="en-GB" sz="4000" b="1" kern="1200" dirty="0"/>
        </a:p>
      </dsp:txBody>
      <dsp:txXfrm>
        <a:off x="46834" y="1153492"/>
        <a:ext cx="6550066" cy="865732"/>
      </dsp:txXfrm>
    </dsp:sp>
    <dsp:sp modelId="{AB163B66-AB3E-4678-B129-DAAC978AE83E}">
      <dsp:nvSpPr>
        <dsp:cNvPr id="0" name=""/>
        <dsp:cNvSpPr/>
      </dsp:nvSpPr>
      <dsp:spPr>
        <a:xfrm>
          <a:off x="0" y="2181258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Solventnost</a:t>
          </a:r>
          <a:endParaRPr lang="en-GB" sz="4000" b="1" kern="1200" dirty="0"/>
        </a:p>
      </dsp:txBody>
      <dsp:txXfrm>
        <a:off x="46834" y="2228092"/>
        <a:ext cx="6550066" cy="865732"/>
      </dsp:txXfrm>
    </dsp:sp>
    <dsp:sp modelId="{2384D4DC-AEAA-4DFC-B1AD-AD3B9AA88A2B}">
      <dsp:nvSpPr>
        <dsp:cNvPr id="0" name=""/>
        <dsp:cNvSpPr/>
      </dsp:nvSpPr>
      <dsp:spPr>
        <a:xfrm>
          <a:off x="0" y="32558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Materijalni uslovi</a:t>
          </a:r>
          <a:endParaRPr lang="en-GB" sz="4000" b="1" kern="1200" dirty="0"/>
        </a:p>
      </dsp:txBody>
      <dsp:txXfrm>
        <a:off x="46834" y="3302692"/>
        <a:ext cx="6550066" cy="8657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452-99A3-4DF3-BF4B-B113615E0B9F}">
      <dsp:nvSpPr>
        <dsp:cNvPr id="0" name=""/>
        <dsp:cNvSpPr/>
      </dsp:nvSpPr>
      <dsp:spPr>
        <a:xfrm>
          <a:off x="0" y="320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Stručna osposobljenost</a:t>
          </a:r>
          <a:endParaRPr lang="en-GB" sz="4000" b="1" kern="1200" dirty="0"/>
        </a:p>
      </dsp:txBody>
      <dsp:txXfrm>
        <a:off x="46834" y="78892"/>
        <a:ext cx="6550066" cy="865732"/>
      </dsp:txXfrm>
    </dsp:sp>
    <dsp:sp modelId="{42EF457D-B717-4DBB-9582-41DF572BFB2B}">
      <dsp:nvSpPr>
        <dsp:cNvPr id="0" name=""/>
        <dsp:cNvSpPr/>
      </dsp:nvSpPr>
      <dsp:spPr>
        <a:xfrm>
          <a:off x="0" y="11066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smtClean="0"/>
            <a:t>Moralna podobnost</a:t>
          </a:r>
          <a:endParaRPr lang="en-GB" sz="4000" b="1" kern="1200" dirty="0"/>
        </a:p>
      </dsp:txBody>
      <dsp:txXfrm>
        <a:off x="46834" y="1153492"/>
        <a:ext cx="6550066" cy="865732"/>
      </dsp:txXfrm>
    </dsp:sp>
    <dsp:sp modelId="{AB163B66-AB3E-4678-B129-DAAC978AE83E}">
      <dsp:nvSpPr>
        <dsp:cNvPr id="0" name=""/>
        <dsp:cNvSpPr/>
      </dsp:nvSpPr>
      <dsp:spPr>
        <a:xfrm>
          <a:off x="0" y="2181258"/>
          <a:ext cx="6643734" cy="9594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smtClean="0"/>
            <a:t>Solventnost</a:t>
          </a:r>
          <a:endParaRPr lang="en-GB" sz="4000" b="1" kern="1200" dirty="0"/>
        </a:p>
      </dsp:txBody>
      <dsp:txXfrm>
        <a:off x="46834" y="2228092"/>
        <a:ext cx="6550066" cy="865732"/>
      </dsp:txXfrm>
    </dsp:sp>
    <dsp:sp modelId="{2384D4DC-AEAA-4DFC-B1AD-AD3B9AA88A2B}">
      <dsp:nvSpPr>
        <dsp:cNvPr id="0" name=""/>
        <dsp:cNvSpPr/>
      </dsp:nvSpPr>
      <dsp:spPr>
        <a:xfrm>
          <a:off x="0" y="3255858"/>
          <a:ext cx="6643734" cy="959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4000" b="1" kern="1200" dirty="0" smtClean="0"/>
            <a:t>Materijalni uslovi</a:t>
          </a:r>
          <a:endParaRPr lang="en-GB" sz="4000" b="1" kern="1200" dirty="0"/>
        </a:p>
      </dsp:txBody>
      <dsp:txXfrm>
        <a:off x="46834" y="3302692"/>
        <a:ext cx="6550066" cy="86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02F5A-BCC6-4578-B26A-2B884DAC5248}" type="datetimeFigureOut">
              <a:rPr lang="en-US" smtClean="0"/>
              <a:pPr/>
              <a:t>12/9/2024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D98E6-9D0E-49C0-96F7-E782172307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58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563E0-8E81-4567-A561-A913A98A16BA}" type="datetimeFigureOut">
              <a:rPr lang="en-US" smtClean="0"/>
              <a:pPr/>
              <a:t>12/9/2024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CFB6F-C213-4A4C-9F47-7450611DE82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4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sz="1400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sr-Latn-CS" sz="1400" dirty="0" smtClean="0">
                <a:latin typeface="Arial" pitchFamily="34" charset="0"/>
                <a:cs typeface="Arial" pitchFamily="34" charset="0"/>
              </a:rPr>
              <a:t>ko su u slučaju</a:t>
            </a:r>
            <a:r>
              <a:rPr lang="sr-Latn-CS" sz="1400" baseline="0" dirty="0" smtClean="0">
                <a:latin typeface="Arial" pitchFamily="34" charset="0"/>
                <a:cs typeface="Arial" pitchFamily="34" charset="0"/>
              </a:rPr>
              <a:t> TA predmet njenog rada usluge koje se pružaju u okviru turističkog prometa, može se govoriti o izrazito uslužnom karakteru njene delatnosti. Za razliku od proizvodnje pružanje usluga se odvija už učešće ljudskog rada.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499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sz="1400" dirty="0" smtClean="0">
                <a:latin typeface="Arial" pitchFamily="34" charset="0"/>
                <a:cs typeface="Arial" pitchFamily="34" charset="0"/>
              </a:rPr>
              <a:t>Sredstva za rad predstavljaju materijalnu osnovu poslovanja TA a živi rad kojeg, predstavljaju kadrovi zaposleniu agenciji stvara, kreira putovanja i druge usluge koje su predmet poslovanja u TA.</a:t>
            </a:r>
          </a:p>
          <a:p>
            <a:r>
              <a:rPr lang="sr-Latn-CS" sz="1400" dirty="0" smtClean="0">
                <a:latin typeface="Arial" pitchFamily="34" charset="0"/>
                <a:cs typeface="Arial" pitchFamily="34" charset="0"/>
              </a:rPr>
              <a:t>Uspeh poslovanja TA zavisi od kvalitetno</a:t>
            </a:r>
            <a:r>
              <a:rPr lang="sr-Latn-CS" sz="1400" baseline="0" dirty="0" smtClean="0">
                <a:latin typeface="Arial" pitchFamily="34" charset="0"/>
                <a:cs typeface="Arial" pitchFamily="34" charset="0"/>
              </a:rPr>
              <a:t>g i kvalifikovanog obavljenog posla kreiranja, prodaje i izvršenja turističke usluge.Poslovanje TA je veoma kompleksno koje u sebe uključuje poznavanje niza specijalističkih područja koja su predmet poslovanja dugih učesnika u turističkom prometu,pa čak i izvan njegaZbog toga se od zaposlenih u TA zahtevaju istovremno i specijalizovana znanja i poznavanje relativno širokog područja turističkih i ugostiteljskih aktivnosti.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373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876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85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940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536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655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089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1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620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200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731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225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619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6827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420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Zakonom</a:t>
            </a:r>
            <a:r>
              <a:rPr lang="sr-Latn-CS" baseline="0" dirty="0" smtClean="0"/>
              <a:t> se precizno definišu poslovi TA : organizovanje i realizovanje putovanja i boravka putnika u zemlji i inostranstvu – ponuda, prodaja i posredovanje u prodaji turističkih putovanja, organizovanje prihvata putnika, organizovanje izleta, turističkih razgledanja, zabavnih programa, pružanje usluga turističkih vodiča – rezervacija i prodaja putnih karata  - izdavanje soba i kapaciteta u privatnom smeštaju.... 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317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026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8128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5702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0967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288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0146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7847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27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Nemoguće je zamisliti</a:t>
            </a:r>
            <a:r>
              <a:rPr lang="sr-Latn-CS" baseline="0" dirty="0" smtClean="0"/>
              <a:t> kvalitetno formiranje programa turističkih putovanja bez dobrog poznavanja svih vrsta i oblika smeštajnih kapaciteta, njihovih karakteristika, lokacije, prednosti i nedostataka,:potrebno je poznavati specijalitete pojedinih ugostiteljskih objekata (restorana, barova) a isto tako i karakteristike pojedinih prevoznih sredstava, njihove kapacitete, cenu prevoza po jedinici pređenog puta i sl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2492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1116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9316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0809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05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8509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8420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Non – stop na raspolaganju turistima za sve informacije i rešavanje svih usputnih problema, ulivaju turistima sigurnost</a:t>
            </a:r>
          </a:p>
          <a:p>
            <a:r>
              <a:rPr lang="sr-Latn-CS" dirty="0" smtClean="0"/>
              <a:t>Veoma su značajni za organizatore putovanja – stalno ih izveštavaju o stanju na destinaciji , sagledavaju kvalitet usluga i eventualna odstupanja od strane dobavljača što organizatorima predstavlja osnov za preduzimanje aktivnosti oko realizacije postojećih aranžmana kao i osnov za dugoročnu politiku prema poslovnim partnerima.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675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0277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9115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020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Prodaja turističkih usluga zahteva od osoblja koje radi na ovim poslovima</a:t>
            </a:r>
            <a:r>
              <a:rPr lang="sr-Latn-CS" baseline="0" dirty="0" smtClean="0"/>
              <a:t> ( to su uglavnom radnici na šalterima ) naročite sposobnosti i veštinu u radu. To pre svega zbog toga što su motivi koji podstiču potencijalnog turistu na turističko putovanje veoma složeni i kompleksniji od onih koji podstiču potencijalnog potrošača na druge robe.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6345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IATA čak propisuje da prodavci avionskih karata ne mogu obavljati i druge poslove u TA.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6940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6602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975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653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2658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2990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1033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127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273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7899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7493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33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F1EB-9115-4548-A6C9-F3D2BCC8D7BC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17A57-5053-41F5-A979-CBC1F2CBA01F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0A24-A87F-4750-A6D0-AADC562098DD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7D41A-C9E2-4C08-8B18-BA989BABA35A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198F-A447-45C0-8DDC-0C07CF421770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6378-C7C9-4919-8992-A23FD9C23376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FCE7-D1AB-4831-89E1-A1658E7EB5D1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3CE3-0BF0-46E3-A41A-49E65BF9C677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07E9-7CCE-4AF4-B92F-022F9D3D74EA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AF7C-E34C-4EC1-8771-2354ECA43544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8A0C-726B-45EF-97B9-27DAD8CCF294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AB6B-A897-4F24-9C39-9BF42E8E1111}" type="datetime1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Poslovne</a:t>
            </a:r>
            <a:r>
              <a:rPr lang="en-US" sz="48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sz="4800" b="1" dirty="0" err="1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operacije</a:t>
            </a:r>
            <a:r>
              <a:rPr lang="en-US" sz="48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sr-Latn-CS" sz="48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i uslužni program turističkih agencija i organizatora putovanja</a:t>
            </a:r>
            <a:endParaRPr lang="en-US" sz="48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Autofit/>
          </a:bodyPr>
          <a:lstStyle/>
          <a:p>
            <a:r>
              <a:rPr lang="sr-Latn-CS" sz="3600" b="1" dirty="0" err="1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U pripremi uslužnog programa za obavljanje agencijske delatnosti, potrebno je obezbediti</a:t>
            </a:r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:</a:t>
            </a:r>
            <a:endParaRPr lang="en-US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803515"/>
            <a:ext cx="8229600" cy="2982939"/>
          </a:xfrm>
        </p:spPr>
        <p:txBody>
          <a:bodyPr>
            <a:normAutofit/>
          </a:bodyPr>
          <a:lstStyle/>
          <a:p>
            <a:pPr marL="0">
              <a:buFontTx/>
              <a:buChar char="-"/>
            </a:pPr>
            <a:r>
              <a:rPr lang="sr-Latn-CS" sz="2400" b="1" dirty="0" err="1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Ljudske resurse</a:t>
            </a:r>
          </a:p>
          <a:p>
            <a:pPr marL="0">
              <a:buFontTx/>
              <a:buChar char="-"/>
            </a:pPr>
            <a:r>
              <a:rPr lang="sr-Latn-CS" sz="2400" b="1" dirty="0" err="1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Materijalne resurse</a:t>
            </a:r>
          </a:p>
          <a:p>
            <a:pPr marL="0">
              <a:buFontTx/>
              <a:buChar char="-"/>
            </a:pPr>
            <a:r>
              <a:rPr lang="sr-Latn-CS" sz="2400" b="1" dirty="0" err="1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Uslove za rad regulisane posebnim zakonskim propisima</a:t>
            </a:r>
            <a:endParaRPr lang="en-US" sz="2400" b="1" dirty="0" err="1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 okviru uslužnog programa rada TA i organizatora putovanja izdvajamo osnovne grupe poslova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7157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sr-Latn-CS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 okviru uslužnog programa rada TA i organizatora putovanja izdvajamo osnovne grupe poslova</a:t>
            </a:r>
            <a:endParaRPr lang="en-GB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643182"/>
            <a:ext cx="850112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Osnovni proizvod turoperatora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Agencije se javljaju u svojstvu maloprodaje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Obavljaju receptivne poslove (prihvat turista u destinaciji,</a:t>
            </a:r>
            <a:r>
              <a:rPr lang="en-US" sz="2400" b="1" dirty="0" smtClean="0"/>
              <a:t>  </a:t>
            </a:r>
            <a:r>
              <a:rPr lang="sr-Latn-CS" sz="2400" b="1" dirty="0" smtClean="0"/>
              <a:t>transferi, organizovanje izleta...)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Prateće usluge tokom izvođenja aranžmana (usluge pratilaca grupe, turističkih vodiča ili predstavnika na destinaciji)</a:t>
            </a:r>
          </a:p>
          <a:p>
            <a:endParaRPr lang="sr-Latn-CS" sz="2400" b="1" dirty="0" smtClean="0"/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58204" cy="1011222"/>
          </a:xfrm>
          <a:noFill/>
          <a:ln w="57150">
            <a:noFill/>
          </a:ln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sr-Latn-CS" sz="3100" b="1" dirty="0">
                <a:solidFill>
                  <a:schemeClr val="bg1"/>
                </a:solidFill>
              </a:rPr>
              <a:t>U okviru uslužnog programa rada TA i organizatora putovanja izdvajamo osnovne grupe poslova</a:t>
            </a:r>
            <a:endParaRPr lang="en-GB" sz="31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3857628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Rezervacija </a:t>
            </a:r>
            <a:r>
              <a:rPr lang="sr-Latn-CS" sz="2400" b="1" dirty="0"/>
              <a:t>smeštaja i </a:t>
            </a:r>
            <a:r>
              <a:rPr lang="sr-Latn-CS" sz="2400" b="1" dirty="0" smtClean="0"/>
              <a:t>ishrane za domaće i inostrane turiste</a:t>
            </a:r>
            <a:endParaRPr lang="sr-Latn-CS" sz="2400" b="1" dirty="0"/>
          </a:p>
          <a:p>
            <a:endParaRPr lang="en-GB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 okviru uslužnog programa rada TA i organizatora putovanja izdvajamo osnovne grupe poslova</a:t>
            </a:r>
            <a:endParaRPr lang="en-GB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878" y="485776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/>
              <a:t>- Rezervacija i prodaja karata za sve vidove transporta</a:t>
            </a:r>
          </a:p>
          <a:p>
            <a:r>
              <a:rPr lang="sr-Latn-CS" sz="2400" b="1" dirty="0" smtClean="0"/>
              <a:t>- Iznajmljivanje raznih prevoznih sredstava</a:t>
            </a:r>
          </a:p>
          <a:p>
            <a:endParaRPr lang="sr-Latn-CS" sz="2400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357158" y="214290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428604"/>
            <a:ext cx="8258204" cy="785818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U okviru uslužnog programa rada TA i organizatora putovanja izdvajamo osnovne grupe poslova</a:t>
            </a:r>
            <a:endParaRPr lang="en-GB" sz="4400" b="1" dirty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500174"/>
            <a:ext cx="85011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Finansijske usluge – menjački poslovi,</a:t>
            </a:r>
            <a:r>
              <a:rPr lang="en-US" sz="2400" b="1" dirty="0" smtClean="0"/>
              <a:t> </a:t>
            </a:r>
            <a:r>
              <a:rPr lang="sr-Latn-CS" sz="2400" b="1" dirty="0" smtClean="0"/>
              <a:t>putnički čekovi...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Posredovanje kod obezbeđenja putničkih isprava – pasoši, vize, razne dozvole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Prodaja karata za razne manifestacije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Prodaja suvenira, razglednica, turističkih publikacija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Obezbeđenje usluga osiguranja putnika i prtljaga</a:t>
            </a:r>
          </a:p>
          <a:p>
            <a:pPr marL="177800" indent="-177800"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Organizovanje raznih aktivnosti na destinaciji – razne škole, iznajmljivanje opreme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CS" sz="43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Ispunjenost uslova za rad turističkih agencija</a:t>
            </a:r>
            <a:endParaRPr lang="en-US" sz="43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Pravne osnove regulisanja delatnosti turističkih agencija</a:t>
            </a:r>
            <a:endParaRPr lang="en-US" sz="40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Zbog brojnosti TA i kompleksnosti u njihovom poslovanju, u velikom broju zemalja, uslovi za njihovo osnivanje i rad propisani su određenom zakonskom regulativom.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Pravne osnove regulisanja delatnosti turističkih agencija</a:t>
            </a:r>
            <a:endParaRPr lang="en-US" sz="40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>
                    <a:lumMod val="65000"/>
                  </a:schemeClr>
                </a:solidFill>
              </a:rPr>
              <a:t>Zbog brojnosti TA i </a:t>
            </a:r>
            <a:r>
              <a:rPr lang="sr-Latn-CS" dirty="0" smtClean="0">
                <a:solidFill>
                  <a:srgbClr val="FF0000"/>
                </a:solidFill>
              </a:rPr>
              <a:t>kompleksnosti</a:t>
            </a:r>
            <a:r>
              <a:rPr lang="sr-Latn-CS" dirty="0" smtClean="0"/>
              <a:t> </a:t>
            </a:r>
            <a:r>
              <a:rPr lang="sr-Latn-CS" dirty="0" smtClean="0">
                <a:solidFill>
                  <a:schemeClr val="bg1">
                    <a:lumMod val="65000"/>
                  </a:schemeClr>
                </a:solidFill>
              </a:rPr>
              <a:t>u njihovom poslovanju, u velikom broju zemalja, uslovi za njihovo osnivanje i rad propisani su određenom zakonskom regulativom.</a:t>
            </a:r>
          </a:p>
          <a:p>
            <a:r>
              <a:rPr lang="sr-Latn-CS" dirty="0" smtClean="0"/>
              <a:t>Obim pruženih usluga, uspostavljanje odnosa sa brojnim partnerima</a:t>
            </a:r>
          </a:p>
          <a:p>
            <a:endParaRPr lang="sr-Latn-C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Pravne osnove regulisanja delatnosti turističkih agencija</a:t>
            </a:r>
            <a:endParaRPr lang="en-US" sz="40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 smtClean="0">
                <a:solidFill>
                  <a:schemeClr val="bg1">
                    <a:lumMod val="65000"/>
                  </a:schemeClr>
                </a:solidFill>
              </a:rPr>
              <a:t>Zbog brojnosti TA i kompleksnosti u njihovom poslovanju, u velikom broju zemalja, uslovi za njihovo osnivanje i rad propisani su određenom zakonskom regulativom.</a:t>
            </a:r>
          </a:p>
          <a:p>
            <a:r>
              <a:rPr lang="sr-Latn-CS" dirty="0" smtClean="0">
                <a:solidFill>
                  <a:schemeClr val="bg1">
                    <a:lumMod val="65000"/>
                  </a:schemeClr>
                </a:solidFill>
              </a:rPr>
              <a:t>Obim pruženih usluga, uspostavljanje odnosa sa brojnim partnerima </a:t>
            </a:r>
            <a:r>
              <a:rPr lang="sr-Latn-CS" sz="2000" dirty="0" smtClean="0">
                <a:solidFill>
                  <a:schemeClr val="bg1">
                    <a:lumMod val="65000"/>
                  </a:schemeClr>
                </a:solidFill>
              </a:rPr>
              <a:t>( često na međunarodnom nivou )</a:t>
            </a:r>
          </a:p>
          <a:p>
            <a:r>
              <a:rPr lang="sr-Latn-CS" dirty="0" smtClean="0">
                <a:solidFill>
                  <a:srgbClr val="FF0000"/>
                </a:solidFill>
              </a:rPr>
              <a:t>Specifičan proizvod</a:t>
            </a:r>
            <a:r>
              <a:rPr lang="sr-Latn-CS" dirty="0" smtClean="0"/>
              <a:t> – klijent nema mogućnost da unapred upozna svojstva proizvoda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potreba da se putem zakonskih regulativa obezbedi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 smtClean="0"/>
              <a:t>Zaštita turista – potrošača</a:t>
            </a:r>
          </a:p>
          <a:p>
            <a:r>
              <a:rPr lang="sr-Latn-CS" dirty="0" smtClean="0"/>
              <a:t>Zaštita poslovnih partnera</a:t>
            </a:r>
          </a:p>
          <a:p>
            <a:r>
              <a:rPr lang="sr-Latn-CS" dirty="0" smtClean="0"/>
              <a:t>Kontrola nad radom receptivnih TA od strane države radi postizanja većih ekonomskih efekata od turizma</a:t>
            </a:r>
          </a:p>
          <a:p>
            <a:endParaRPr lang="sr-Latn-CS" dirty="0"/>
          </a:p>
          <a:p>
            <a:r>
              <a:rPr lang="sr-Latn-CS" b="1" dirty="0" smtClean="0">
                <a:solidFill>
                  <a:schemeClr val="accent1">
                    <a:lumMod val="75000"/>
                  </a:schemeClr>
                </a:solidFill>
              </a:rPr>
              <a:t>EU</a:t>
            </a:r>
            <a:r>
              <a:rPr lang="sr-Latn-CS" dirty="0" smtClean="0"/>
              <a:t> – propis 31.decembar 1992 god. – reguliše obaveze organizatora putovanja i obezbeđuje visok stepen zaštite potrošača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14282" y="3571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Dobijanje dozvola za rad TA, u zakonodavstvima</a:t>
            </a:r>
            <a:r>
              <a:rPr kumimoji="0" lang="sr-Latn-C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mnogih zemalja, uslovljeno je određenim garancijama, i to: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7157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sr-Latn-C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Dobijanje dozvola za rad TA, u zakonodavstvima mnogih zemalja, uslovljeno je određenim garancijama, i to:</a:t>
            </a:r>
            <a:endParaRPr lang="en-GB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357562"/>
            <a:ext cx="85011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Visok nivo obrazovanja</a:t>
            </a:r>
          </a:p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Profesionalno iskustvo</a:t>
            </a:r>
          </a:p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Znanje jezika – min. dva strana jezika</a:t>
            </a:r>
          </a:p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Posebni stručni ispiti</a:t>
            </a:r>
          </a:p>
          <a:p>
            <a:endParaRPr lang="sr-Latn-CS" sz="2400" b="1" dirty="0" smtClean="0"/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58204" cy="1011222"/>
          </a:xfrm>
          <a:noFill/>
          <a:ln w="57150">
            <a:noFill/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sz="2700" b="1" dirty="0" smtClean="0">
                <a:solidFill>
                  <a:schemeClr val="bg1"/>
                </a:solidFill>
              </a:rPr>
              <a:t/>
            </a:r>
            <a:br>
              <a:rPr lang="sr-Latn-CS" sz="2700" b="1" dirty="0" smtClean="0">
                <a:solidFill>
                  <a:schemeClr val="bg1"/>
                </a:solidFill>
              </a:rPr>
            </a:br>
            <a:r>
              <a:rPr lang="sr-Latn-CS" sz="2700" b="1" dirty="0" smtClean="0">
                <a:solidFill>
                  <a:schemeClr val="bg1"/>
                </a:solidFill>
              </a:rPr>
              <a:t>Dobijanje </a:t>
            </a:r>
            <a:r>
              <a:rPr lang="sr-Latn-CS" sz="2700" b="1" dirty="0">
                <a:solidFill>
                  <a:schemeClr val="bg1"/>
                </a:solidFill>
              </a:rPr>
              <a:t>dozvola za rad TA, u zakonodavstvima mnogih zemalja, uslovljeno je određenim garancijama, i to:</a:t>
            </a:r>
            <a:r>
              <a:rPr lang="en-GB" sz="3200" b="1" dirty="0">
                <a:solidFill>
                  <a:schemeClr val="bg1"/>
                </a:solidFill>
              </a:rPr>
              <a:t/>
            </a:r>
            <a:br>
              <a:rPr lang="en-GB" sz="3200" b="1" dirty="0">
                <a:solidFill>
                  <a:schemeClr val="bg1"/>
                </a:solidFill>
              </a:rPr>
            </a:br>
            <a:endParaRPr lang="en-GB" sz="31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7158" y="4572008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Za osnivače TA i zaposlene – dokazi o moralnoj i profesionalnoj podobnosti</a:t>
            </a:r>
            <a:endParaRPr lang="sr-Latn-CS" sz="2400" b="1" dirty="0"/>
          </a:p>
          <a:p>
            <a:endParaRPr lang="en-GB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Dobijanje dozvola za rad TA, u zakonodavstvima mnogih zemalja, uslovljeno je određenim garancijama, i to:</a:t>
            </a:r>
            <a:endParaRPr lang="en-GB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5014753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sr-Latn-CS" sz="2400" b="1" dirty="0" smtClean="0"/>
              <a:t>- Finansijska podobnost tj</a:t>
            </a:r>
            <a:r>
              <a:rPr lang="en-US" sz="2400" b="1" dirty="0" smtClean="0"/>
              <a:t>.</a:t>
            </a:r>
            <a:r>
              <a:rPr lang="sr-Latn-CS" sz="2400" b="1" dirty="0" smtClean="0"/>
              <a:t> mogućnost da se izvrše sve finansijske obaveze</a:t>
            </a:r>
          </a:p>
          <a:p>
            <a:pPr marL="177800" indent="-177800"/>
            <a:r>
              <a:rPr lang="sr-Latn-CS" sz="2400" b="1" dirty="0" smtClean="0"/>
              <a:t>- Izdvajanje sredstava na poseban račun u vidu garancije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Dobijanje dozvola za rad TA, u zakonodavstvima mnogih zemalja, uslovljeno je određenim garancijama, i to:</a:t>
            </a:r>
            <a:endParaRPr lang="en-GB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3286124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b="1" dirty="0" smtClean="0"/>
              <a:t> </a:t>
            </a:r>
            <a:r>
              <a:rPr lang="sr-Latn-CS" sz="2400" b="1" dirty="0" smtClean="0"/>
              <a:t>Odgovarajući poslovni prostor i oprema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Obavljanje </a:t>
            </a: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delatnosti TA u Srbiji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b="1" dirty="0">
                <a:solidFill>
                  <a:srgbClr val="C00000"/>
                </a:solidFill>
              </a:rPr>
              <a:t>Zakon o </a:t>
            </a:r>
            <a:r>
              <a:rPr lang="sr-Latn-CS" b="1" dirty="0" smtClean="0">
                <a:solidFill>
                  <a:srgbClr val="C00000"/>
                </a:solidFill>
              </a:rPr>
              <a:t>turizmu</a:t>
            </a:r>
            <a:endParaRPr lang="sr-Latn-CS" dirty="0" smtClean="0"/>
          </a:p>
          <a:p>
            <a:r>
              <a:rPr lang="sr-Latn-CS" b="1" dirty="0" smtClean="0"/>
              <a:t>Podzakonskim aktima</a:t>
            </a:r>
            <a:endParaRPr lang="sr-Latn-CS" dirty="0" smtClean="0"/>
          </a:p>
          <a:p>
            <a:endParaRPr lang="sr-Latn-CS" dirty="0"/>
          </a:p>
          <a:p>
            <a:pPr>
              <a:buNone/>
            </a:pPr>
            <a:r>
              <a:rPr lang="sr-Latn-CS" dirty="0" smtClean="0"/>
              <a:t>              kojima su regilisani poslovi TA kao i uslovi za dobijanje licenci i dozvola za rad; uslovi opremanja poslovnih prostorija; minimalni nivo stručnog obrazovanja zaposlenih</a:t>
            </a: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 bwMode="auto">
          <a:xfrm>
            <a:off x="928662" y="3429000"/>
            <a:ext cx="5715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Autofit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Prema poslovima kojima se bave </a:t>
            </a:r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Zakonom je izvršena podela </a:t>
            </a:r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na dve vrste agencija: </a:t>
            </a:r>
            <a:r>
              <a:rPr lang="en-U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en-U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endParaRPr lang="en-US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/>
          <a:lstStyle/>
          <a:p>
            <a:r>
              <a:rPr lang="sr-Latn-CS" dirty="0" smtClean="0"/>
              <a:t>Organizatore putovanja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Posrednike – koji su orjentisani samo na ponudu i prodaju organizovanih putovanja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CS" dirty="0"/>
              <a:t>Članom  57 </a:t>
            </a:r>
            <a:r>
              <a:rPr lang="sr-Latn-CS" dirty="0" smtClean="0"/>
              <a:t>Zakona, organizatori putovanja, se dalje dele na 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pPr lvl="0"/>
            <a:r>
              <a:rPr lang="sr-Latn-CS" dirty="0" smtClean="0"/>
              <a:t>One </a:t>
            </a:r>
            <a:r>
              <a:rPr lang="sr-Latn-CS" dirty="0"/>
              <a:t>koji organizuju putovanja u zemlji i inostranstvu </a:t>
            </a:r>
            <a:r>
              <a:rPr lang="sr-Latn-CS" dirty="0" smtClean="0"/>
              <a:t>(</a:t>
            </a:r>
            <a:r>
              <a:rPr lang="sr-Latn-CS" b="1" dirty="0" smtClean="0">
                <a:solidFill>
                  <a:schemeClr val="accent1">
                    <a:lumMod val="75000"/>
                  </a:schemeClr>
                </a:solidFill>
              </a:rPr>
              <a:t>kategorija A</a:t>
            </a:r>
            <a:r>
              <a:rPr lang="sr-Latn-CS" dirty="0" smtClean="0"/>
              <a:t>)</a:t>
            </a:r>
            <a:endParaRPr lang="en-US" dirty="0"/>
          </a:p>
          <a:p>
            <a:pPr lvl="0"/>
            <a:r>
              <a:rPr lang="sr-Latn-CS" dirty="0" smtClean="0"/>
              <a:t>One </a:t>
            </a:r>
            <a:r>
              <a:rPr lang="sr-Latn-CS" dirty="0"/>
              <a:t>koji organizuju putovanja </a:t>
            </a:r>
            <a:r>
              <a:rPr lang="sr-Latn-CS" dirty="0" smtClean="0"/>
              <a:t>samo </a:t>
            </a:r>
            <a:r>
              <a:rPr lang="sr-Latn-CS" dirty="0"/>
              <a:t>u zemlji </a:t>
            </a:r>
            <a:endParaRPr lang="sr-Latn-CS" dirty="0" smtClean="0"/>
          </a:p>
          <a:p>
            <a:pPr lvl="0">
              <a:buNone/>
            </a:pPr>
            <a:r>
              <a:rPr lang="sr-Latn-CS" dirty="0"/>
              <a:t> </a:t>
            </a:r>
            <a:r>
              <a:rPr lang="sr-Latn-CS" dirty="0" smtClean="0"/>
              <a:t>   (</a:t>
            </a:r>
            <a:r>
              <a:rPr lang="sr-Latn-CS" b="1" dirty="0" smtClean="0">
                <a:solidFill>
                  <a:schemeClr val="accent1">
                    <a:lumMod val="75000"/>
                  </a:schemeClr>
                </a:solidFill>
              </a:rPr>
              <a:t>kategorija B</a:t>
            </a:r>
            <a:r>
              <a:rPr lang="sr-Latn-C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Ispunjenost </a:t>
            </a: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ostalih uslova za rad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r-Latn-CS" b="1" dirty="0">
                <a:solidFill>
                  <a:schemeClr val="accent1">
                    <a:lumMod val="75000"/>
                  </a:schemeClr>
                </a:solidFill>
              </a:rPr>
              <a:t>IATA</a:t>
            </a:r>
            <a:r>
              <a:rPr lang="sr-Latn-CS" dirty="0"/>
              <a:t> </a:t>
            </a:r>
            <a:r>
              <a:rPr lang="sr-Latn-CS" dirty="0" smtClean="0"/>
              <a:t>(</a:t>
            </a:r>
            <a:r>
              <a:rPr lang="sr-Latn-CS" i="1" dirty="0" smtClean="0"/>
              <a:t>International </a:t>
            </a:r>
            <a:r>
              <a:rPr lang="sr-Latn-CS" i="1" dirty="0"/>
              <a:t>Air Transport </a:t>
            </a:r>
            <a:r>
              <a:rPr lang="sr-Latn-CS" i="1" dirty="0" smtClean="0"/>
              <a:t>Association</a:t>
            </a:r>
            <a:r>
              <a:rPr lang="sr-Latn-CS" dirty="0" smtClean="0"/>
              <a:t>) </a:t>
            </a:r>
            <a:r>
              <a:rPr lang="sr-Latn-CS" dirty="0"/>
              <a:t>– najrasprostranjenija </a:t>
            </a:r>
            <a:r>
              <a:rPr lang="sr-Latn-CS" dirty="0" smtClean="0"/>
              <a:t>licen</a:t>
            </a:r>
            <a:r>
              <a:rPr lang="en-US" dirty="0" smtClean="0"/>
              <a:t>c</a:t>
            </a:r>
            <a:r>
              <a:rPr lang="sr-Latn-CS" dirty="0" smtClean="0"/>
              <a:t>a </a:t>
            </a:r>
            <a:r>
              <a:rPr lang="sr-Latn-CS" dirty="0"/>
              <a:t>u svetu za dobijanje dozvole koja daje pravo na prodaju karata u međunarodnom saobraćaju</a:t>
            </a:r>
            <a:endParaRPr lang="en-US" dirty="0"/>
          </a:p>
          <a:p>
            <a:pPr lvl="0"/>
            <a:r>
              <a:rPr lang="sr-Latn-CS" b="1" dirty="0">
                <a:solidFill>
                  <a:schemeClr val="accent1">
                    <a:lumMod val="75000"/>
                  </a:schemeClr>
                </a:solidFill>
              </a:rPr>
              <a:t>YUTA</a:t>
            </a:r>
            <a:r>
              <a:rPr lang="sr-Latn-CS" dirty="0"/>
              <a:t> </a:t>
            </a:r>
            <a:r>
              <a:rPr lang="sr-Latn-CS" dirty="0" smtClean="0"/>
              <a:t>(</a:t>
            </a:r>
            <a:r>
              <a:rPr lang="sr-Latn-CS" i="1" dirty="0" smtClean="0"/>
              <a:t>Jugoslovensko </a:t>
            </a:r>
            <a:r>
              <a:rPr lang="sr-Latn-CS" i="1" dirty="0"/>
              <a:t>udruženje turističkih agencija</a:t>
            </a:r>
            <a:r>
              <a:rPr lang="sr-Latn-CS" dirty="0" smtClean="0"/>
              <a:t>)</a:t>
            </a:r>
            <a:r>
              <a:rPr lang="en-US" dirty="0" smtClean="0"/>
              <a:t> </a:t>
            </a:r>
            <a:r>
              <a:rPr lang="en-US" dirty="0" err="1" smtClean="0"/>
              <a:t>sada</a:t>
            </a:r>
            <a:r>
              <a:rPr lang="sr-Latn-CS" dirty="0" smtClean="0"/>
              <a:t>šnji naziv </a:t>
            </a:r>
            <a:r>
              <a:rPr lang="sr-Latn-CS" dirty="0" smtClean="0">
                <a:solidFill>
                  <a:srgbClr val="FF0000"/>
                </a:solidFill>
              </a:rPr>
              <a:t>Nacionalna asocijacija turističkih agencija</a:t>
            </a:r>
            <a:r>
              <a:rPr lang="sr-Latn-CS" i="1" dirty="0" smtClean="0"/>
              <a:t> </a:t>
            </a:r>
            <a:r>
              <a:rPr lang="sr-Latn-CS" dirty="0"/>
              <a:t>– utvrđuju se pravila ponašanja koja imaju za cilj zaštitu potrošača i samih agencija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35743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r-Latn-CS" sz="48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POTREBNI RESURSI ZA OBAVLJANJE POSLOVANJA TA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Specifičnost </a:t>
            </a: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radnog procesa u TA i organizatora putovanja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Uslužni karakter            uloga živog ljudskog rada</a:t>
            </a:r>
            <a:endParaRPr lang="en-US" dirty="0"/>
          </a:p>
        </p:txBody>
      </p:sp>
      <p:sp>
        <p:nvSpPr>
          <p:cNvPr id="4" name="Striped Right Arrow 3"/>
          <p:cNvSpPr/>
          <p:nvPr/>
        </p:nvSpPr>
        <p:spPr>
          <a:xfrm>
            <a:off x="3779912" y="1772816"/>
            <a:ext cx="642942" cy="3417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Specifičnost </a:t>
            </a:r>
            <a:r>
              <a:rPr lang="sr-Latn-CS" sz="4000" b="1" dirty="0">
                <a:ln w="10541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cs typeface="Arial" pitchFamily="34" charset="0"/>
              </a:rPr>
              <a:t>radnog procesa u TA i organizatora putovanja</a:t>
            </a:r>
            <a:r>
              <a:rPr lang="en-US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en-US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endParaRPr lang="en-US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Uslužni karakter            uloga živog ljudskog rada</a:t>
            </a:r>
          </a:p>
          <a:p>
            <a:r>
              <a:rPr lang="sr-Latn-CS" dirty="0" smtClean="0"/>
              <a:t>Istovremenost procesa stvaranja i korišćenja usluga</a:t>
            </a:r>
          </a:p>
          <a:p>
            <a:r>
              <a:rPr lang="sr-Latn-CS" dirty="0" smtClean="0"/>
              <a:t>Neophodnost prisustva potrošača u toku pružanja usluga</a:t>
            </a:r>
            <a:endParaRPr lang="en-US" dirty="0"/>
          </a:p>
        </p:txBody>
      </p:sp>
      <p:sp>
        <p:nvSpPr>
          <p:cNvPr id="4" name="Striped Right Arrow 3"/>
          <p:cNvSpPr/>
          <p:nvPr/>
        </p:nvSpPr>
        <p:spPr>
          <a:xfrm>
            <a:off x="3214678" y="1785926"/>
            <a:ext cx="571504" cy="341756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Poslovne operacije u strukturi uslužnog programa</a:t>
            </a:r>
            <a:endParaRPr lang="en-US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Finansije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Nabavka (ugovaranje usluga)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“ Proizvodnja “ – kreiranje turističkog aranžmana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Prodaja (turističkog aranžmana)</a:t>
            </a:r>
          </a:p>
          <a:p>
            <a:pPr marL="514350" indent="25400"/>
            <a:r>
              <a:rPr lang="sr-Latn-CS" dirty="0" smtClean="0"/>
              <a:t> istraživanje tržišta</a:t>
            </a:r>
          </a:p>
          <a:p>
            <a:pPr marL="514350" indent="25400"/>
            <a:r>
              <a:rPr lang="sr-Latn-CS" dirty="0" smtClean="0"/>
              <a:t> promocija, propaganda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72452" cy="1162050"/>
          </a:xfrm>
        </p:spPr>
        <p:txBody>
          <a:bodyPr/>
          <a:lstStyle/>
          <a:p>
            <a:pPr lvl="0"/>
            <a:r>
              <a:rPr lang="sr-Latn-CS" sz="3200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Specifičnost ljudskih resursa u poslovanju TA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08" y="1785926"/>
            <a:ext cx="6286544" cy="412592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sr-Latn-CS" dirty="0"/>
              <a:t>Koji kreiraju uslužni program </a:t>
            </a:r>
            <a:r>
              <a:rPr lang="sr-Latn-CS" dirty="0" smtClean="0"/>
              <a:t>TA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sr-Latn-CS" dirty="0"/>
              <a:t>Specijalizovani kadrovi – vezani za izvršenje turističkog </a:t>
            </a:r>
            <a:r>
              <a:rPr lang="sr-Latn-CS" dirty="0" smtClean="0"/>
              <a:t>aranžmana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sr-Latn-CS" dirty="0"/>
              <a:t>Ostali kadrovi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0100" y="1428736"/>
            <a:ext cx="900090" cy="4691063"/>
          </a:xfr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vert270"/>
          <a:lstStyle/>
          <a:p>
            <a:r>
              <a:rPr lang="sr-Latn-CS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  TRI   GRUPE   KADROVA</a:t>
            </a:r>
            <a:endParaRPr lang="en-US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Koji </a:t>
            </a:r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kreiraju uslužni program TA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sr-Latn-CS" dirty="0" smtClean="0"/>
              <a:t>Zahteva se visok nivo obrazovanja</a:t>
            </a:r>
          </a:p>
          <a:p>
            <a:pPr lvl="0">
              <a:buFont typeface="Wingdings" pitchFamily="2" charset="2"/>
              <a:buChar char="ü"/>
            </a:pPr>
            <a:r>
              <a:rPr lang="sr-Latn-CS" dirty="0" smtClean="0"/>
              <a:t>Poznavanje destinacije</a:t>
            </a:r>
          </a:p>
          <a:p>
            <a:pPr lvl="0">
              <a:buFont typeface="Wingdings" pitchFamily="2" charset="2"/>
              <a:buChar char="ü"/>
            </a:pPr>
            <a:r>
              <a:rPr lang="sr-Latn-CS" dirty="0" smtClean="0"/>
              <a:t>Specijalizovana znanja (</a:t>
            </a:r>
            <a:r>
              <a:rPr lang="sr-Latn-CS" i="1" dirty="0" smtClean="0"/>
              <a:t>special interest tours</a:t>
            </a:r>
            <a:r>
              <a:rPr lang="sr-Latn-C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r-Latn-CS" b="1" dirty="0">
                <a:solidFill>
                  <a:schemeClr val="accent1"/>
                </a:solidFill>
              </a:rPr>
              <a:t>Turistički vodič </a:t>
            </a:r>
            <a:r>
              <a:rPr lang="sr-Latn-CS" dirty="0"/>
              <a:t>– stručno lice angažovano od strane agencije radi vođenja i animiranje grupe </a:t>
            </a:r>
            <a:r>
              <a:rPr lang="sr-Latn-CS" dirty="0" smtClean="0"/>
              <a:t>turista</a:t>
            </a:r>
            <a:endParaRPr lang="en-GB" dirty="0" smtClean="0"/>
          </a:p>
          <a:p>
            <a:r>
              <a:rPr lang="sr-Latn-CS" dirty="0"/>
              <a:t>Turistički vodič je lice koje pokazuje i stručno objašnjava prirodne ,kulturno-istorijske, arheološke, etnografske i druge turističke znamenitosti i upoznaje turiste sa istorijskim,kulturnim i društveno-ekonomskim  rezvojem pojedinih područja i mesta.</a:t>
            </a:r>
            <a:endParaRPr lang="en-GB" dirty="0"/>
          </a:p>
          <a:p>
            <a:pPr lvl="0"/>
            <a:endParaRPr lang="sr-Latn-CS" dirty="0" smtClean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 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b="1" dirty="0">
                <a:solidFill>
                  <a:schemeClr val="bg1">
                    <a:lumMod val="75000"/>
                  </a:schemeClr>
                </a:solidFill>
              </a:rPr>
              <a:t>Turistički vodič 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– stručno lice angažovano od strane agencije radi vođenja i animiranje grupe </a:t>
            </a:r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turista</a:t>
            </a:r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Vodiči specijalizovani za razgledanje pojedinih gradova ili turističkih područja – „ informator u pokretu“ upoznaje turiste sa karakteristikama i atraktivnostima pojedinih destinacija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sr-Latn-CS" b="1" dirty="0">
                <a:solidFill>
                  <a:schemeClr val="bg1">
                    <a:lumMod val="75000"/>
                  </a:schemeClr>
                </a:solidFill>
              </a:rPr>
              <a:t>Turistički vodič 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– stručno lice angažovano od strane agencije radi vođenja i animiranje grupe </a:t>
            </a:r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turista</a:t>
            </a:r>
          </a:p>
          <a:p>
            <a:pPr lvl="0">
              <a:buFont typeface="Wingdings" pitchFamily="2" charset="2"/>
              <a:buChar char="Ø"/>
            </a:pP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Vodiči specijalizovani za razgledanje pojedinih gradova ili turističkih područja – „ informator u pokretu“ upoznaje turiste sa karakteristikama i atraktivnostima pojedinih destinacija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Vodiči čiji je zadatak asistencija pri grupnim putovanjima </a:t>
            </a:r>
            <a:r>
              <a:rPr lang="sr-Latn-CS" dirty="0" smtClean="0"/>
              <a:t>(vodiči-pratioci </a:t>
            </a:r>
            <a:r>
              <a:rPr lang="sr-Latn-CS" dirty="0"/>
              <a:t>grupa ili vođe puta) – tehnička asistencija koja omogućava odvijanje samog putovanja u skladu sa programom.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Turistički </a:t>
            </a:r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vodiči moraju ispunjavati sledeće uslove kako bi obavljali ovaj posao: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ü"/>
            </a:pPr>
            <a:r>
              <a:rPr lang="sr-Latn-CS" dirty="0"/>
              <a:t>Visok nivo obrazovanja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Posebne licence o položenim stručnim ispitima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Znanje stranog ili nekoliko jezika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Znanja iz opšte kulture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Posebne fizičke i psihičke sposobnosti </a:t>
            </a:r>
            <a:r>
              <a:rPr lang="sr-Latn-CS" sz="2200" dirty="0" smtClean="0"/>
              <a:t>(u </a:t>
            </a:r>
            <a:r>
              <a:rPr lang="sr-Latn-CS" sz="2200" dirty="0"/>
              <a:t>operativnom poslu se susreću sa brojnim teškoćama i situacijama)</a:t>
            </a:r>
            <a:endParaRPr lang="en-US" sz="2200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Usko specijalizovani za posebna specifična putovanja </a:t>
            </a:r>
            <a:r>
              <a:rPr lang="sr-Latn-CS" sz="2200" dirty="0" smtClean="0"/>
              <a:t>(avanturistička</a:t>
            </a:r>
            <a:r>
              <a:rPr lang="sr-Latn-CS" sz="2200" dirty="0"/>
              <a:t>, ekološka, verska...)</a:t>
            </a:r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b="1" dirty="0">
                <a:solidFill>
                  <a:schemeClr val="accent1"/>
                </a:solidFill>
              </a:rPr>
              <a:t>Agencijski </a:t>
            </a:r>
            <a:r>
              <a:rPr lang="sr-Latn-CS" b="1" dirty="0" smtClean="0">
                <a:solidFill>
                  <a:schemeClr val="accent1"/>
                </a:solidFill>
              </a:rPr>
              <a:t>predstavnici</a:t>
            </a:r>
          </a:p>
          <a:p>
            <a:pPr lvl="0"/>
            <a:r>
              <a:rPr lang="sr-Latn-CS" dirty="0" smtClean="0"/>
              <a:t>“produžena </a:t>
            </a:r>
            <a:r>
              <a:rPr lang="sr-Latn-CS" dirty="0"/>
              <a:t>ruka“ organizatora putovanja na </a:t>
            </a:r>
            <a:r>
              <a:rPr lang="sr-Latn-CS" dirty="0" smtClean="0"/>
              <a:t>destinaciji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b="1" dirty="0">
                <a:solidFill>
                  <a:schemeClr val="accent1"/>
                </a:solidFill>
              </a:rPr>
              <a:t>Agencijski </a:t>
            </a:r>
            <a:r>
              <a:rPr lang="sr-Latn-CS" b="1" dirty="0" smtClean="0">
                <a:solidFill>
                  <a:schemeClr val="accent1"/>
                </a:solidFill>
              </a:rPr>
              <a:t>predstavnici</a:t>
            </a:r>
          </a:p>
          <a:p>
            <a:pPr lvl="0"/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“produžena 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ruka“ organizatora putovanja na </a:t>
            </a:r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destinaciji</a:t>
            </a:r>
          </a:p>
          <a:p>
            <a:pPr lvl="0"/>
            <a:r>
              <a:rPr lang="sr-Latn-CS" dirty="0">
                <a:solidFill>
                  <a:srgbClr val="C00000"/>
                </a:solidFill>
              </a:rPr>
              <a:t>Osnovni zadatak </a:t>
            </a:r>
            <a:r>
              <a:rPr lang="sr-Latn-CS" dirty="0"/>
              <a:t>je obezbeđivanja korišćenja svih usluga na receptivnom području u skladu sa programom </a:t>
            </a:r>
            <a:r>
              <a:rPr lang="sr-Latn-CS" dirty="0" smtClean="0"/>
              <a:t>putovanja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 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sr-Latn-CS" b="1" dirty="0">
                <a:solidFill>
                  <a:schemeClr val="accent1"/>
                </a:solidFill>
              </a:rPr>
              <a:t>Agencijski </a:t>
            </a:r>
            <a:r>
              <a:rPr lang="sr-Latn-CS" b="1" dirty="0" smtClean="0">
                <a:solidFill>
                  <a:schemeClr val="accent1"/>
                </a:solidFill>
              </a:rPr>
              <a:t>predstavnici</a:t>
            </a:r>
          </a:p>
          <a:p>
            <a:pPr lvl="0"/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“produžena 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ruka“ organizatora putovanja na </a:t>
            </a:r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destinaciji</a:t>
            </a:r>
          </a:p>
          <a:p>
            <a:pPr lvl="0"/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Osnovni zadatak je obezbeđivanja korišćenja svih usluga na receptivnom području u skladu sa programom </a:t>
            </a:r>
            <a:r>
              <a:rPr lang="sr-Latn-CS" dirty="0" smtClean="0">
                <a:solidFill>
                  <a:schemeClr val="bg1">
                    <a:lumMod val="75000"/>
                  </a:schemeClr>
                </a:solidFill>
              </a:rPr>
              <a:t>putovanja</a:t>
            </a:r>
          </a:p>
          <a:p>
            <a:pPr lvl="0"/>
            <a:r>
              <a:rPr lang="sr-Latn-CS" dirty="0">
                <a:solidFill>
                  <a:srgbClr val="C00000"/>
                </a:solidFill>
              </a:rPr>
              <a:t>Na usluzi su</a:t>
            </a:r>
            <a:r>
              <a:rPr lang="sr-Latn-CS" dirty="0"/>
              <a:t>: </a:t>
            </a:r>
            <a:r>
              <a:rPr lang="sr-Latn-CS" u="sng" dirty="0"/>
              <a:t>dobavljačima usluga </a:t>
            </a:r>
            <a:r>
              <a:rPr lang="sr-Latn-CS" sz="2600" dirty="0" smtClean="0"/>
              <a:t>(hotelima</a:t>
            </a:r>
            <a:r>
              <a:rPr lang="sr-Latn-CS" sz="2600" dirty="0"/>
              <a:t>, prevoznicima, lokalnim </a:t>
            </a:r>
            <a:r>
              <a:rPr lang="sr-Latn-CS" sz="2600" dirty="0" smtClean="0"/>
              <a:t>agencijama)</a:t>
            </a:r>
            <a:r>
              <a:rPr lang="sr-Latn-CS" sz="2600" dirty="0"/>
              <a:t> </a:t>
            </a:r>
            <a:endParaRPr lang="sr-Latn-CS" sz="2600" dirty="0" smtClean="0"/>
          </a:p>
          <a:p>
            <a:pPr lvl="0">
              <a:buNone/>
            </a:pPr>
            <a:r>
              <a:rPr lang="sr-Latn-CS" sz="2600" dirty="0"/>
              <a:t> </a:t>
            </a:r>
            <a:r>
              <a:rPr lang="sr-Latn-CS" sz="2600" dirty="0" smtClean="0"/>
              <a:t>    i</a:t>
            </a:r>
            <a:r>
              <a:rPr lang="sr-Latn-CS" dirty="0" smtClean="0"/>
              <a:t> </a:t>
            </a:r>
            <a:r>
              <a:rPr lang="sr-Latn-CS" u="sng" dirty="0"/>
              <a:t>turistima</a:t>
            </a:r>
            <a:r>
              <a:rPr lang="sr-Latn-CS" dirty="0"/>
              <a:t> </a:t>
            </a:r>
            <a:r>
              <a:rPr lang="sr-Latn-CS" sz="2600" dirty="0"/>
              <a:t>koju u organizaciji turoperatora provode odmor na konkretnom području</a:t>
            </a:r>
            <a:endParaRPr lang="sr-Latn-CS" sz="2600" b="1" dirty="0">
              <a:solidFill>
                <a:schemeClr val="accent1"/>
              </a:solidFill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Agencijski predstavnici moraju posedovati </a:t>
            </a: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znanja :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ü"/>
            </a:pPr>
            <a:r>
              <a:rPr lang="sr-Latn-CS" dirty="0"/>
              <a:t>o turističkoj destinaciji, prilikama i običajima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hotelskim i prevoznim kapacitetima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carinskim, graničnim i drugim propisima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jezika zemlje domaćina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dobra psihička i fizička kondicija – naporan rad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94675"/>
              </p:ext>
            </p:extLst>
          </p:nvPr>
        </p:nvGraphicFramePr>
        <p:xfrm>
          <a:off x="467544" y="1071674"/>
          <a:ext cx="8064896" cy="49496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32448"/>
                <a:gridCol w="4032448"/>
              </a:tblGrid>
              <a:tr h="224195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CS" sz="1400" dirty="0">
                          <a:effectLst/>
                        </a:rPr>
                        <a:t>Turistički vodič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CS" sz="1400">
                          <a:effectLst/>
                        </a:rPr>
                        <a:t>Turistički pratilac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04176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pl-PL" sz="1400">
                          <a:effectLst/>
                        </a:rPr>
                        <a:t>dočekuje turiste na destinaciji njihovog putovanja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kreće sa turistima iz mesta polaska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prati ih tokom putovanja i sa njima se vraća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8509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 dirty="0">
                          <a:effectLst/>
                        </a:rPr>
                        <a:t>posao mu se odnosi na geografski definisan prostor</a:t>
                      </a:r>
                      <a:r>
                        <a:rPr lang="sr-Latn-CS" sz="1400" dirty="0">
                          <a:effectLst/>
                        </a:rPr>
                        <a:t> (</a:t>
                      </a:r>
                      <a:r>
                        <a:rPr lang="sr-Cyrl-CS" sz="1400" dirty="0">
                          <a:effectLst/>
                        </a:rPr>
                        <a:t>turistička destinacija</a:t>
                      </a:r>
                      <a:r>
                        <a:rPr lang="sr-Latn-CS" sz="1400" dirty="0">
                          <a:effectLst/>
                        </a:rPr>
                        <a:t>)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posao mu se odnosi na putovanje kao takvo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bez obzira na odredište 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839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nezvanično predstavlja zemlju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odnosno destinaciju u kojoj</a:t>
                      </a:r>
                      <a:r>
                        <a:rPr lang="sr-Latn-CS" sz="1400">
                          <a:effectLst/>
                        </a:rPr>
                        <a:t> živi i radi (“</a:t>
                      </a:r>
                      <a:r>
                        <a:rPr lang="sr-Cyrl-CS" sz="1400">
                          <a:effectLst/>
                        </a:rPr>
                        <a:t>ambasador turizma</a:t>
                      </a:r>
                      <a:r>
                        <a:rPr lang="sr-Latn-CS" sz="1400">
                          <a:effectLst/>
                        </a:rPr>
                        <a:t>”)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zvanično predstavlja</a:t>
                      </a:r>
                      <a:r>
                        <a:rPr lang="sr-Latn-CS" sz="1400">
                          <a:effectLst/>
                        </a:rPr>
                        <a:t> turoperatora </a:t>
                      </a:r>
                      <a:r>
                        <a:rPr lang="sr-Cyrl-CS" sz="1400">
                          <a:effectLst/>
                        </a:rPr>
                        <a:t>za kojeg i radi</a:t>
                      </a:r>
                      <a:r>
                        <a:rPr lang="sr-Latn-CS" sz="1400">
                          <a:effectLst/>
                        </a:rPr>
                        <a:t> (“</a:t>
                      </a:r>
                      <a:r>
                        <a:rPr lang="sr-Cyrl-CS" sz="1400">
                          <a:effectLst/>
                        </a:rPr>
                        <a:t>produžena ruka</a:t>
                      </a:r>
                      <a:r>
                        <a:rPr lang="sr-Latn-CS" sz="1400">
                          <a:effectLst/>
                        </a:rPr>
                        <a:t>”)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04176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ima svojstvo stručnog lica</a:t>
                      </a:r>
                      <a:r>
                        <a:rPr lang="sr-Latn-CS" sz="1400">
                          <a:effectLst/>
                        </a:rPr>
                        <a:t> kome </a:t>
                      </a:r>
                      <a:r>
                        <a:rPr lang="sr-Cyrl-CS" sz="1400">
                          <a:effectLst/>
                        </a:rPr>
                        <a:t>je za rad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u najvećem broju zemalja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neophodna posebna dozvola</a:t>
                      </a:r>
                      <a:r>
                        <a:rPr lang="sr-Latn-CS" sz="1400">
                          <a:effectLst/>
                        </a:rPr>
                        <a:t> (</a:t>
                      </a:r>
                      <a:r>
                        <a:rPr lang="sr-Cyrl-CS" sz="1400">
                          <a:effectLst/>
                        </a:rPr>
                        <a:t>licenca</a:t>
                      </a:r>
                      <a:r>
                        <a:rPr lang="sr-Latn-CS" sz="1400">
                          <a:effectLst/>
                        </a:rPr>
                        <a:t>);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ima svojstvo stručnog lica</a:t>
                      </a:r>
                      <a:r>
                        <a:rPr lang="sr-Latn-CS" sz="1400">
                          <a:effectLst/>
                        </a:rPr>
                        <a:t>, kome </a:t>
                      </a:r>
                      <a:r>
                        <a:rPr lang="sr-Cyrl-CS" sz="1400">
                          <a:effectLst/>
                        </a:rPr>
                        <a:t>za rad najčešće nije potrebna posebna dozvola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1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poseduje verifikovano znanje</a:t>
                      </a:r>
                      <a:r>
                        <a:rPr lang="sr-Latn-CS" sz="1400">
                          <a:effectLst/>
                        </a:rPr>
                        <a:t> (specijalna edukacija </a:t>
                      </a:r>
                      <a:r>
                        <a:rPr lang="sr-Cyrl-CS" sz="1400">
                          <a:effectLst/>
                        </a:rPr>
                        <a:t>ili obuka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stručni ispit</a:t>
                      </a:r>
                      <a:r>
                        <a:rPr lang="sr-Latn-CS" sz="1400">
                          <a:effectLst/>
                        </a:rPr>
                        <a:t>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poseduje neverifikovano znanje stečeno samoinicijativno ili u formi neobavezne edukacije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86589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delatnost mu je u najvećem broju zemalja regulisana zakonskim propisima 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Cyrl-CS" sz="1400">
                          <a:effectLst/>
                        </a:rPr>
                        <a:t>delatnost mu najčešće nije regulisana zakonskim propisima</a:t>
                      </a:r>
                      <a:r>
                        <a:rPr lang="sr-Latn-CS" sz="1400">
                          <a:effectLst/>
                        </a:rPr>
                        <a:t>, </a:t>
                      </a:r>
                      <a:r>
                        <a:rPr lang="sr-Cyrl-CS" sz="1400">
                          <a:effectLst/>
                        </a:rPr>
                        <a:t>već samo regulativom koja se odnosi na njegovog poslodavca</a:t>
                      </a:r>
                      <a:r>
                        <a:rPr lang="sr-Latn-CS" sz="1400">
                          <a:effectLst/>
                        </a:rPr>
                        <a:t> – turoperatora </a:t>
                      </a:r>
                      <a:r>
                        <a:rPr lang="sr-Cyrl-CS" sz="1400">
                          <a:effectLst/>
                        </a:rPr>
                        <a:t>ili turističku agenciju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1640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1400" dirty="0">
                          <a:effectLst/>
                        </a:rPr>
                        <a:t>neposredni </a:t>
                      </a:r>
                      <a:r>
                        <a:rPr lang="sr-Cyrl-CS" sz="1400" dirty="0">
                          <a:effectLst/>
                        </a:rPr>
                        <a:t>korisnici njegovih usluga su turističke grupe i pojedinci</a:t>
                      </a:r>
                      <a:r>
                        <a:rPr lang="sr-Latn-CS" sz="1400" dirty="0">
                          <a:effectLst/>
                        </a:rPr>
                        <a:t> (</a:t>
                      </a:r>
                      <a:r>
                        <a:rPr lang="sr-Cyrl-CS" sz="1400" dirty="0">
                          <a:effectLst/>
                        </a:rPr>
                        <a:t>individualni</a:t>
                      </a:r>
                      <a:r>
                        <a:rPr lang="sr-Latn-CS" sz="1400" dirty="0">
                          <a:effectLst/>
                        </a:rPr>
                        <a:t> turisti)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1400" dirty="0">
                          <a:effectLst/>
                        </a:rPr>
                        <a:t>neposredni </a:t>
                      </a:r>
                      <a:r>
                        <a:rPr lang="sr-Cyrl-CS" sz="1400" dirty="0">
                          <a:effectLst/>
                        </a:rPr>
                        <a:t>korisnici njegovih usluga su samo turističke grupe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5616" y="6926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Razlika</a:t>
            </a:r>
            <a:r>
              <a:rPr lang="en-GB" dirty="0" smtClean="0"/>
              <a:t> </a:t>
            </a:r>
            <a:r>
              <a:rPr lang="en-GB" dirty="0" err="1" smtClean="0"/>
              <a:t>između</a:t>
            </a:r>
            <a:r>
              <a:rPr lang="en-GB" dirty="0" smtClean="0"/>
              <a:t> </a:t>
            </a:r>
            <a:r>
              <a:rPr lang="en-GB" dirty="0" err="1" smtClean="0"/>
              <a:t>turističkog</a:t>
            </a:r>
            <a:r>
              <a:rPr lang="en-GB" dirty="0" smtClean="0"/>
              <a:t> </a:t>
            </a:r>
            <a:r>
              <a:rPr lang="en-GB" dirty="0" err="1" smtClean="0"/>
              <a:t>vodoča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pratioca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501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2.   Specijalizovani kadrovi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b="1" dirty="0" smtClean="0">
                <a:solidFill>
                  <a:schemeClr val="accent1"/>
                </a:solidFill>
              </a:rPr>
              <a:t>Animatori</a:t>
            </a:r>
          </a:p>
          <a:p>
            <a:pPr lvl="0"/>
            <a:r>
              <a:rPr lang="sr-Latn-CS" dirty="0" smtClean="0"/>
              <a:t>Uloga realizatora zabavnih aktivnosti ili instruktora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pPr marL="742950" lvl="0" indent="-742950"/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3.   Ostali kadrovi za rad u poslovnici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dirty="0" smtClean="0"/>
              <a:t>Rade na </a:t>
            </a:r>
            <a:r>
              <a:rPr lang="sr-Latn-CS" dirty="0"/>
              <a:t>prodaji i ostvaruju neposredan kontakt sa </a:t>
            </a:r>
            <a:r>
              <a:rPr lang="sr-Latn-CS" dirty="0" smtClean="0"/>
              <a:t>klijentima</a:t>
            </a:r>
          </a:p>
          <a:p>
            <a:pPr lvl="0"/>
            <a:r>
              <a:rPr lang="sr-Latn-CS" dirty="0"/>
              <a:t>mogu bitno uticati na donošenje konačne odluke o kupovini aranžmana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moraju posedovati sledeće: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ü"/>
            </a:pPr>
            <a:r>
              <a:rPr lang="sr-Latn-CS" dirty="0"/>
              <a:t>Visok nivo obrazovanja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Veština u komuniciranju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Uspostavljanje pravilnog odnosa sa klijentima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Poznavanje stranih jezika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Opšte obrazovanje i kultura</a:t>
            </a:r>
            <a:endParaRPr lang="en-U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Ljubaznost i </a:t>
            </a:r>
            <a:r>
              <a:rPr lang="sr-Latn-CS" dirty="0" smtClean="0"/>
              <a:t>poslovnost</a:t>
            </a:r>
          </a:p>
          <a:p>
            <a:pPr lvl="0">
              <a:buFont typeface="Wingdings" pitchFamily="2" charset="2"/>
              <a:buChar char="ü"/>
            </a:pPr>
            <a:r>
              <a:rPr lang="sr-Latn-CS" dirty="0" smtClean="0"/>
              <a:t>Uredan </a:t>
            </a:r>
            <a:r>
              <a:rPr lang="sr-Latn-CS" dirty="0"/>
              <a:t>i </a:t>
            </a:r>
            <a:r>
              <a:rPr lang="sr-Latn-CS" dirty="0" smtClean="0"/>
              <a:t>diskretan izgled i stil oblačenja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Prodavci karata u vazdušnom saobraćaju</a:t>
            </a:r>
            <a:endParaRPr lang="en-US" sz="3200" b="1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sr-Latn-CS" dirty="0"/>
              <a:t>moraju imati licencu o posebnom kursu za obavljanje ovih </a:t>
            </a:r>
            <a:r>
              <a:rPr lang="sr-Latn-CS" dirty="0" smtClean="0"/>
              <a:t>poslova</a:t>
            </a:r>
          </a:p>
          <a:p>
            <a:pPr>
              <a:buFont typeface="Wingdings" pitchFamily="2" charset="2"/>
              <a:buChar char="ü"/>
            </a:pPr>
            <a:r>
              <a:rPr lang="sr-Latn-CS" dirty="0"/>
              <a:t>znanje </a:t>
            </a:r>
            <a:r>
              <a:rPr lang="sr-Latn-CS" dirty="0" smtClean="0"/>
              <a:t>jezika</a:t>
            </a:r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osposobljenost čitanja određenih priručnika za tarife u domaćem i međunarodnom saobraćaju.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CS" sz="48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POSLOVNA SREDSTVA TURISTIČKE AGENCIJE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</a:t>
            </a:r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Osnovna </a:t>
            </a:r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sredstva</a:t>
            </a:r>
            <a:endParaRPr lang="en-US" sz="40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sr-Latn-CS" dirty="0" smtClean="0"/>
          </a:p>
          <a:p>
            <a:pPr lvl="0"/>
            <a:r>
              <a:rPr lang="sr-Latn-CS" dirty="0" smtClean="0"/>
              <a:t>za </a:t>
            </a:r>
            <a:r>
              <a:rPr lang="sr-Latn-CS" dirty="0"/>
              <a:t>uspešno obavljanje delatnosti posebno je značajno da agencija raspolaže </a:t>
            </a: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         poslovnim </a:t>
            </a:r>
            <a:r>
              <a:rPr lang="sr-Latn-CS" dirty="0"/>
              <a:t>prostorom i opremom.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Font typeface="Courier New" pitchFamily="49" charset="0"/>
              <a:buChar char="o"/>
            </a:pP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Lokacija</a:t>
            </a:r>
            <a:r>
              <a:rPr lang="sr-Latn-C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Turoperatori</a:t>
            </a:r>
          </a:p>
          <a:p>
            <a:r>
              <a:rPr lang="sr-Latn-CS" dirty="0" smtClean="0"/>
              <a:t> Agencije </a:t>
            </a:r>
            <a:r>
              <a:rPr lang="sr-Latn-CS" dirty="0"/>
              <a:t>(</a:t>
            </a:r>
            <a:r>
              <a:rPr lang="sr-Latn-CS" dirty="0" smtClean="0"/>
              <a:t>maloprodaja)</a:t>
            </a:r>
          </a:p>
          <a:p>
            <a:r>
              <a:rPr lang="sr-Latn-CS" dirty="0" smtClean="0"/>
              <a:t>Back </a:t>
            </a:r>
            <a:r>
              <a:rPr lang="sr-Latn-CS" dirty="0"/>
              <a:t>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Font typeface="Courier New" pitchFamily="49" charset="0"/>
              <a:buChar char="o"/>
            </a:pP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</a:t>
            </a:r>
            <a:r>
              <a:rPr lang="sr-Latn-CS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Opremanje agencije 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sr-Latn-CS" dirty="0" smtClean="0"/>
              <a:t>Funkcionalnost u radu - </a:t>
            </a:r>
            <a:r>
              <a:rPr lang="sr-Latn-CS" sz="2600" dirty="0" smtClean="0"/>
              <a:t>(</a:t>
            </a:r>
            <a:r>
              <a:rPr lang="sr-Latn-CS" sz="2600" dirty="0"/>
              <a:t>korišćenje informacione tehnologije, kompjuterizacija i klasična oprema tj. fax , </a:t>
            </a:r>
            <a:r>
              <a:rPr lang="sr-Latn-CS" sz="2600" dirty="0" smtClean="0"/>
              <a:t>telefon)</a:t>
            </a:r>
          </a:p>
          <a:p>
            <a:pPr lvl="0"/>
            <a:r>
              <a:rPr lang="sr-Latn-CS" dirty="0" smtClean="0"/>
              <a:t> Funkcionalnost </a:t>
            </a:r>
            <a:r>
              <a:rPr lang="sr-Latn-CS" dirty="0"/>
              <a:t>samog prostora </a:t>
            </a:r>
            <a:r>
              <a:rPr lang="sr-Latn-CS" dirty="0" smtClean="0"/>
              <a:t>- </a:t>
            </a:r>
            <a:r>
              <a:rPr lang="sr-Latn-CS" sz="2600" dirty="0" smtClean="0"/>
              <a:t>(posebni </a:t>
            </a:r>
            <a:r>
              <a:rPr lang="sr-Latn-CS" sz="2600" dirty="0"/>
              <a:t>punktovi – prodaja karata, blagajna, izdavanje vaučera</a:t>
            </a:r>
            <a:r>
              <a:rPr lang="sr-Latn-CS" sz="2600" dirty="0" smtClean="0"/>
              <a:t>...</a:t>
            </a:r>
            <a:r>
              <a:rPr lang="en-US" sz="2600" dirty="0" smtClean="0"/>
              <a:t> </a:t>
            </a:r>
            <a:r>
              <a:rPr lang="sr-Latn-CS" sz="2600" dirty="0" smtClean="0"/>
              <a:t>da </a:t>
            </a:r>
            <a:r>
              <a:rPr lang="sr-Latn-CS" sz="2600" dirty="0"/>
              <a:t>bi se izbegle nepotrebne gužve</a:t>
            </a:r>
            <a:r>
              <a:rPr lang="sr-Latn-CS" sz="2600" dirty="0" smtClean="0"/>
              <a:t>)</a:t>
            </a:r>
          </a:p>
          <a:p>
            <a:pPr lvl="0"/>
            <a:r>
              <a:rPr lang="sr-Latn-CS" dirty="0" smtClean="0"/>
              <a:t>Estetski </a:t>
            </a:r>
            <a:r>
              <a:rPr lang="sr-Latn-CS" dirty="0"/>
              <a:t>izgled </a:t>
            </a:r>
            <a:r>
              <a:rPr lang="sr-Latn-CS" dirty="0" smtClean="0"/>
              <a:t>prostora - </a:t>
            </a:r>
            <a:r>
              <a:rPr lang="sr-Latn-CS" sz="2600" dirty="0" smtClean="0"/>
              <a:t>udobnost</a:t>
            </a:r>
            <a:endParaRPr lang="sr-Latn-CS" dirty="0" smtClean="0"/>
          </a:p>
          <a:p>
            <a:pPr lvl="0"/>
            <a:r>
              <a:rPr lang="sr-Latn-CS" dirty="0" smtClean="0"/>
              <a:t>Estetski </a:t>
            </a:r>
            <a:r>
              <a:rPr lang="sr-Latn-CS" dirty="0"/>
              <a:t>izgled izloga – </a:t>
            </a:r>
            <a:r>
              <a:rPr lang="sr-Latn-CS" sz="2600" dirty="0"/>
              <a:t>poseban </a:t>
            </a:r>
            <a:r>
              <a:rPr lang="sr-Latn-CS" sz="2600" dirty="0" smtClean="0"/>
              <a:t>dizajn</a:t>
            </a:r>
            <a:r>
              <a:rPr lang="sr-Latn-CS" dirty="0" smtClean="0"/>
              <a:t> </a:t>
            </a:r>
          </a:p>
          <a:p>
            <a:pPr lvl="0"/>
            <a:r>
              <a:rPr lang="sr-Latn-CS" dirty="0" smtClean="0"/>
              <a:t>Nabavke </a:t>
            </a:r>
            <a:r>
              <a:rPr lang="sr-Latn-CS" dirty="0"/>
              <a:t>opreme koja služi za čuvanje novca, putnih isprava i druge dokumentacije.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Font typeface="Courier New" pitchFamily="49" charset="0"/>
              <a:buChar char="o"/>
            </a:pP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Prevozna sredstva</a:t>
            </a:r>
            <a:r>
              <a:rPr lang="sr-Latn-C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r>
              <a:rPr lang="sr-Latn-CS" b="1" i="1" dirty="0" smtClean="0">
                <a:solidFill>
                  <a:srgbClr val="C00000"/>
                </a:solidFill>
              </a:rPr>
              <a:t>Autobusi</a:t>
            </a:r>
            <a:r>
              <a:rPr lang="sr-Latn-CS" dirty="0" smtClean="0"/>
              <a:t> - </a:t>
            </a:r>
            <a:r>
              <a:rPr lang="sr-Latn-CS" dirty="0"/>
              <a:t>posebno na receptivnim </a:t>
            </a:r>
            <a:r>
              <a:rPr lang="sr-Latn-CS" dirty="0" smtClean="0"/>
              <a:t>područjima</a:t>
            </a:r>
          </a:p>
          <a:p>
            <a:pPr>
              <a:buNone/>
            </a:pPr>
            <a:endParaRPr lang="sr-Latn-CS" dirty="0" smtClean="0"/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Razgledanje gradova </a:t>
            </a:r>
            <a:r>
              <a:rPr lang="sr-Latn-CS" sz="2400" dirty="0" smtClean="0"/>
              <a:t>(</a:t>
            </a:r>
            <a:r>
              <a:rPr lang="sr-Latn-CS" sz="2400" i="1" dirty="0" smtClean="0"/>
              <a:t>sightseeng </a:t>
            </a:r>
            <a:r>
              <a:rPr lang="sr-Latn-CS" sz="2400" i="1" dirty="0"/>
              <a:t>tours</a:t>
            </a:r>
            <a:r>
              <a:rPr lang="sr-Latn-CS" sz="2400" dirty="0"/>
              <a:t>) i drugih vrsta izleta na destinaciji</a:t>
            </a:r>
            <a:endParaRPr lang="en-US" sz="2400" dirty="0"/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Transfera – </a:t>
            </a:r>
            <a:r>
              <a:rPr lang="sr-Latn-CS" sz="2400" dirty="0"/>
              <a:t>najčešće APT-HTL-APT</a:t>
            </a:r>
            <a:endParaRPr lang="en-US" sz="2400" dirty="0"/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Šatl </a:t>
            </a:r>
            <a:r>
              <a:rPr lang="sr-Latn-CS" dirty="0" smtClean="0"/>
              <a:t>(</a:t>
            </a:r>
            <a:r>
              <a:rPr lang="sr-Latn-CS" i="1" dirty="0" smtClean="0"/>
              <a:t>shutlle</a:t>
            </a:r>
            <a:r>
              <a:rPr lang="sr-Latn-CS" dirty="0" smtClean="0"/>
              <a:t>) </a:t>
            </a:r>
            <a:r>
              <a:rPr lang="sr-Latn-CS" dirty="0"/>
              <a:t>– </a:t>
            </a:r>
            <a:r>
              <a:rPr lang="sr-Latn-CS" sz="2400" dirty="0"/>
              <a:t>prevoz koji se organizuje po utvrđenom itinereru i po unapred utvrđenom vremenskom rasporedu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Font typeface="Courier New" pitchFamily="49" charset="0"/>
              <a:buChar char="o"/>
            </a:pP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Prevozna sredstva</a:t>
            </a:r>
            <a:r>
              <a:rPr lang="sr-Latn-C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r>
              <a:rPr lang="sr-Latn-CS" b="1" i="1" dirty="0">
                <a:solidFill>
                  <a:srgbClr val="C00000"/>
                </a:solidFill>
              </a:rPr>
              <a:t>Putnički </a:t>
            </a:r>
            <a:r>
              <a:rPr lang="sr-Latn-CS" b="1" i="1" dirty="0" smtClean="0">
                <a:solidFill>
                  <a:srgbClr val="C00000"/>
                </a:solidFill>
              </a:rPr>
              <a:t>automobili</a:t>
            </a:r>
          </a:p>
          <a:p>
            <a:pPr>
              <a:buNone/>
            </a:pPr>
            <a:endParaRPr lang="sr-Latn-CS" b="1" i="1" dirty="0" smtClean="0">
              <a:solidFill>
                <a:srgbClr val="C000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uglavnom agencije u većim </a:t>
            </a:r>
            <a:r>
              <a:rPr lang="sr-Latn-CS" dirty="0" smtClean="0"/>
              <a:t>gradovima </a:t>
            </a:r>
          </a:p>
          <a:p>
            <a:pPr lvl="0">
              <a:buFont typeface="Wingdings" pitchFamily="2" charset="2"/>
              <a:buChar char="Ø"/>
            </a:pPr>
            <a:r>
              <a:rPr lang="sr-Latn-CS" dirty="0" smtClean="0"/>
              <a:t>formiraju </a:t>
            </a:r>
            <a:r>
              <a:rPr lang="sr-Latn-CS" dirty="0"/>
              <a:t>sopstveni vozni park  u svrhu iznajmljivanja vozila </a:t>
            </a:r>
            <a:r>
              <a:rPr lang="sr-Latn-CS" b="1" i="1" dirty="0" smtClean="0"/>
              <a:t>rent-a-car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Font typeface="Courier New" pitchFamily="49" charset="0"/>
              <a:buChar char="o"/>
            </a:pP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Prevozna sredstva</a:t>
            </a:r>
            <a:r>
              <a:rPr lang="sr-Latn-C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r>
              <a:rPr lang="sr-Latn-CS" b="1" i="1" dirty="0">
                <a:solidFill>
                  <a:srgbClr val="C00000"/>
                </a:solidFill>
              </a:rPr>
              <a:t>Brodovi i druga plovila </a:t>
            </a:r>
            <a:endParaRPr lang="sr-Latn-CS" b="1" i="1" dirty="0" smtClean="0">
              <a:solidFill>
                <a:srgbClr val="C000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sr-Latn-CS" b="1" dirty="0" smtClean="0"/>
              <a:t>rent-a-boat</a:t>
            </a:r>
            <a:r>
              <a:rPr lang="sr-Latn-CS" b="1" dirty="0"/>
              <a:t> </a:t>
            </a:r>
            <a:r>
              <a:rPr lang="sr-Latn-CS" b="1" dirty="0" smtClean="0"/>
              <a:t>- </a:t>
            </a:r>
            <a:r>
              <a:rPr lang="sr-Latn-CS" dirty="0" smtClean="0"/>
              <a:t>posebno </a:t>
            </a:r>
            <a:r>
              <a:rPr lang="sr-Latn-CS" dirty="0"/>
              <a:t>receptivne agencije na području </a:t>
            </a:r>
            <a:r>
              <a:rPr lang="sr-Latn-CS" dirty="0" smtClean="0"/>
              <a:t>Mediterana</a:t>
            </a:r>
          </a:p>
          <a:p>
            <a:pPr lvl="0">
              <a:buFont typeface="Wingdings" pitchFamily="2" charset="2"/>
              <a:buChar char="Ø"/>
            </a:pPr>
            <a:r>
              <a:rPr lang="sr-Latn-CS" dirty="0" smtClean="0"/>
              <a:t> </a:t>
            </a:r>
            <a:r>
              <a:rPr lang="sr-Latn-CS" dirty="0"/>
              <a:t>Porast tražnje za nautičkim turizmom doveo je do pojave termina </a:t>
            </a:r>
            <a:r>
              <a:rPr lang="sr-Latn-CS" b="1" i="1" dirty="0"/>
              <a:t>yaht charter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Font typeface="Courier New" pitchFamily="49" charset="0"/>
              <a:buChar char="o"/>
            </a:pP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Prevozna sredstva</a:t>
            </a:r>
            <a:r>
              <a:rPr lang="sr-Latn-C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r>
              <a:rPr lang="sr-Latn-CS" b="1" i="1" dirty="0">
                <a:solidFill>
                  <a:srgbClr val="C00000"/>
                </a:solidFill>
              </a:rPr>
              <a:t>Vazdušni saobraćaj </a:t>
            </a:r>
            <a:endParaRPr lang="sr-Latn-CS" b="1" i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sr-Latn-CS" b="1" i="1" dirty="0" smtClean="0">
              <a:solidFill>
                <a:srgbClr val="C000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sr-Latn-CS" dirty="0"/>
              <a:t>veliki turoperatori u svom poslovanju imaju sopstvene avio čarter kompanije </a:t>
            </a:r>
            <a:endParaRPr lang="sr-Latn-CS" dirty="0" smtClean="0"/>
          </a:p>
          <a:p>
            <a:pPr lvl="0">
              <a:buNone/>
            </a:pPr>
            <a:r>
              <a:rPr lang="sr-Latn-CS" dirty="0" smtClean="0"/>
              <a:t>(</a:t>
            </a:r>
            <a:r>
              <a:rPr lang="sr-Latn-CS" i="1" dirty="0" smtClean="0"/>
              <a:t>Thomson Holidays </a:t>
            </a:r>
            <a:r>
              <a:rPr lang="sr-Latn-CS" dirty="0" smtClean="0"/>
              <a:t>; nekada </a:t>
            </a:r>
            <a:r>
              <a:rPr lang="sr-Latn-CS" i="1" dirty="0"/>
              <a:t>Yugoturs</a:t>
            </a:r>
            <a:r>
              <a:rPr lang="sr-Latn-CS" dirty="0"/>
              <a:t> – </a:t>
            </a:r>
            <a:r>
              <a:rPr lang="sr-Latn-CS" dirty="0" smtClean="0"/>
              <a:t>Aviogenex 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Sopstvani </a:t>
            </a: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kapaciteti - prednosti 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sr-Latn-CS" dirty="0" smtClean="0"/>
          </a:p>
          <a:p>
            <a:pPr lvl="0"/>
            <a:r>
              <a:rPr lang="sr-Latn-CS" dirty="0" smtClean="0"/>
              <a:t>Kontrola </a:t>
            </a:r>
            <a:r>
              <a:rPr lang="sr-Latn-CS" dirty="0"/>
              <a:t>nad troškovima prilikom formiranja aranžmana</a:t>
            </a:r>
            <a:endParaRPr lang="en-US" dirty="0"/>
          </a:p>
          <a:p>
            <a:pPr lvl="0"/>
            <a:r>
              <a:rPr lang="sr-Latn-CS" dirty="0"/>
              <a:t>Kvalitet usluge – garancija kvaliteta usluge</a:t>
            </a:r>
            <a:endParaRPr lang="en-US" dirty="0"/>
          </a:p>
          <a:p>
            <a:pPr lvl="0"/>
            <a:r>
              <a:rPr lang="sr-Latn-CS" dirty="0"/>
              <a:t>Izbegava se problem u sezoni – nedovoljno kvalitetna ponuda</a:t>
            </a:r>
            <a:endParaRPr lang="en-US" dirty="0"/>
          </a:p>
          <a:p>
            <a:endParaRPr lang="en-US" dirty="0"/>
          </a:p>
        </p:txBody>
      </p:sp>
      <p:sp>
        <p:nvSpPr>
          <p:cNvPr id="4" name="Smiley Face 3"/>
          <p:cNvSpPr/>
          <p:nvPr/>
        </p:nvSpPr>
        <p:spPr>
          <a:xfrm>
            <a:off x="7429520" y="285728"/>
            <a:ext cx="914400" cy="914400"/>
          </a:xfrm>
          <a:prstGeom prst="smileyFac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Sopstvani </a:t>
            </a:r>
            <a:r>
              <a:rPr lang="sr-Latn-CS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kapaciteti - nedostaci  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sr-Latn-CS" dirty="0" smtClean="0"/>
          </a:p>
          <a:p>
            <a:pPr lvl="0"/>
            <a:r>
              <a:rPr lang="sr-Latn-CS" dirty="0" smtClean="0"/>
              <a:t>Porast </a:t>
            </a:r>
            <a:r>
              <a:rPr lang="sr-Latn-CS" dirty="0"/>
              <a:t>fiksnih troškova</a:t>
            </a:r>
            <a:endParaRPr lang="en-US" dirty="0"/>
          </a:p>
          <a:p>
            <a:pPr lvl="0"/>
            <a:r>
              <a:rPr lang="sr-Latn-CS" dirty="0"/>
              <a:t>Obezbeđivanje </a:t>
            </a:r>
            <a:r>
              <a:rPr lang="sr-Latn-CS" dirty="0" smtClean="0"/>
              <a:t>- prostora</a:t>
            </a:r>
            <a:r>
              <a:rPr lang="sr-Latn-CS" dirty="0"/>
              <a:t>, garaže</a:t>
            </a:r>
            <a:endParaRPr lang="en-US" dirty="0"/>
          </a:p>
          <a:p>
            <a:pPr lvl="0"/>
            <a:r>
              <a:rPr lang="sr-Latn-CS" dirty="0"/>
              <a:t>Održavanje vozila  - servisiranje</a:t>
            </a:r>
            <a:endParaRPr lang="en-US" dirty="0"/>
          </a:p>
          <a:p>
            <a:pPr lvl="0"/>
            <a:r>
              <a:rPr lang="sr-Latn-CS" dirty="0"/>
              <a:t>Dodatna radna snaga </a:t>
            </a:r>
            <a:r>
              <a:rPr lang="sr-Latn-CS" dirty="0" smtClean="0"/>
              <a:t>(vozači</a:t>
            </a:r>
            <a:r>
              <a:rPr lang="sr-Latn-CS" dirty="0"/>
              <a:t>, mehaničari, čuvari...)</a:t>
            </a:r>
            <a:endParaRPr lang="en-US" dirty="0"/>
          </a:p>
          <a:p>
            <a:endParaRPr lang="en-US" dirty="0"/>
          </a:p>
        </p:txBody>
      </p:sp>
      <p:sp>
        <p:nvSpPr>
          <p:cNvPr id="4" name="Lightning Bolt 3"/>
          <p:cNvSpPr/>
          <p:nvPr/>
        </p:nvSpPr>
        <p:spPr>
          <a:xfrm>
            <a:off x="7429520" y="214290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 </a:t>
            </a:r>
            <a:r>
              <a:rPr lang="sr-Latn-C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Obrtna sredstva</a:t>
            </a:r>
            <a:endParaRPr lang="en-US" sz="40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pPr lvl="0"/>
            <a:r>
              <a:rPr lang="sr-Latn-CS" dirty="0" smtClean="0">
                <a:solidFill>
                  <a:srgbClr val="C00000"/>
                </a:solidFill>
              </a:rPr>
              <a:t>U robnom ili materijalnom obliku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Kancelarijski materijal, sitan inventar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Roba namenjena turistima – suveniri, razglednice...</a:t>
            </a:r>
          </a:p>
          <a:p>
            <a:pPr lvl="0"/>
            <a:r>
              <a:rPr lang="sr-Latn-CS" dirty="0">
                <a:solidFill>
                  <a:srgbClr val="C00000"/>
                </a:solidFill>
              </a:rPr>
              <a:t>Novčanom </a:t>
            </a:r>
            <a:r>
              <a:rPr lang="sr-Latn-CS" dirty="0" smtClean="0">
                <a:solidFill>
                  <a:srgbClr val="C00000"/>
                </a:solidFill>
              </a:rPr>
              <a:t>obliku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Dinarska i devizna sredstva tj gotovina u blagajni i novčana sredstva na ž-r u banci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Menice i drugi vrednosni papiri</a:t>
            </a:r>
          </a:p>
          <a:p>
            <a:pPr lvl="0"/>
            <a:r>
              <a:rPr lang="sr-Latn-CS" dirty="0">
                <a:solidFill>
                  <a:srgbClr val="C00000"/>
                </a:solidFill>
              </a:rPr>
              <a:t>U obliku prava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Potraživanja od kupaca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Kreditni odnosi</a:t>
            </a:r>
          </a:p>
          <a:p>
            <a:pPr lvl="0">
              <a:buFont typeface="Courier New" pitchFamily="49" charset="0"/>
              <a:buChar char="o"/>
            </a:pPr>
            <a:r>
              <a:rPr lang="sr-Latn-CS" sz="2400" dirty="0" smtClean="0"/>
              <a:t>Ostala potraživanja</a:t>
            </a:r>
          </a:p>
          <a:p>
            <a:pPr lvl="0">
              <a:buFont typeface="Courier New" pitchFamily="49" charset="0"/>
              <a:buChar char="o"/>
            </a:pPr>
            <a:endParaRPr lang="sr-Latn-C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2419</Words>
  <Application>Microsoft Office PowerPoint</Application>
  <PresentationFormat>On-screen Show (4:3)</PresentationFormat>
  <Paragraphs>380</Paragraphs>
  <Slides>51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Arial Black</vt:lpstr>
      <vt:lpstr>Calibri</vt:lpstr>
      <vt:lpstr>Courier New</vt:lpstr>
      <vt:lpstr>Times New Roman</vt:lpstr>
      <vt:lpstr>Wingdings</vt:lpstr>
      <vt:lpstr>Office Theme</vt:lpstr>
      <vt:lpstr>Poslovne operacije i uslužni program turističkih agencija i organizatora putovanja</vt:lpstr>
      <vt:lpstr>U pripremi uslužnog programa za obavljanje agencijske delatnosti, potrebno je obezbediti:</vt:lpstr>
      <vt:lpstr>Karakteristike turističke tražnje</vt:lpstr>
      <vt:lpstr>Karakteristike turističke tražnje</vt:lpstr>
      <vt:lpstr>U okviru uslužnog programa rada TA i organizatora putovanja izdvajamo osnovne grupe poslova</vt:lpstr>
      <vt:lpstr>Karakteristike turističke tražnje</vt:lpstr>
      <vt:lpstr>Karakteristike turističke tražnje</vt:lpstr>
      <vt:lpstr>Ispunjenost uslova za rad turističkih agencija</vt:lpstr>
      <vt:lpstr>Pravne osnove regulisanja delatnosti turističkih agencija</vt:lpstr>
      <vt:lpstr>Pravne osnove regulisanja delatnosti turističkih agencija</vt:lpstr>
      <vt:lpstr>Pravne osnove regulisanja delatnosti turističkih agencija</vt:lpstr>
      <vt:lpstr>potreba da se putem zakonskih regulativa obezbedi :</vt:lpstr>
      <vt:lpstr>Karakteristike turističke tražnje</vt:lpstr>
      <vt:lpstr>Karakteristike turističke tražnje</vt:lpstr>
      <vt:lpstr> Dobijanje dozvola za rad TA, u zakonodavstvima mnogih zemalja, uslovljeno je određenim garancijama, i to: </vt:lpstr>
      <vt:lpstr>Karakteristike turističke tražnje</vt:lpstr>
      <vt:lpstr>Karakteristike turističke tražnje</vt:lpstr>
      <vt:lpstr> Obavljanje delatnosti TA u Srbiji </vt:lpstr>
      <vt:lpstr>Prema poslovima kojima se bave Zakonom je izvršena podela na dve vrste agencija:  </vt:lpstr>
      <vt:lpstr>Članom  57 Zakona, organizatori putovanja, se dalje dele na : </vt:lpstr>
      <vt:lpstr> Ispunjenost ostalih uslova za rad </vt:lpstr>
      <vt:lpstr>POTREBNI RESURSI ZA OBAVLJANJE POSLOVANJA TA </vt:lpstr>
      <vt:lpstr> Specifičnost radnog procesa u TA i organizatora putovanja </vt:lpstr>
      <vt:lpstr> Specifičnost radnog procesa u TA i organizatora putovanja </vt:lpstr>
      <vt:lpstr>Poslovne operacije u strukturi uslužnog programa</vt:lpstr>
      <vt:lpstr>Specifičnost ljudskih resursa u poslovanju TA </vt:lpstr>
      <vt:lpstr>Koji kreiraju uslužni program TA </vt:lpstr>
      <vt:lpstr>2.   Specijalizovani kadrovi </vt:lpstr>
      <vt:lpstr>2.   Specijalizovani kadrovi  </vt:lpstr>
      <vt:lpstr>2.   Specijalizovani kadrovi</vt:lpstr>
      <vt:lpstr> Turistički vodiči moraju ispunjavati sledeće uslove kako bi obavljali ovaj posao: </vt:lpstr>
      <vt:lpstr>2.   Specijalizovani kadrovi</vt:lpstr>
      <vt:lpstr>2.   Specijalizovani kadrovi</vt:lpstr>
      <vt:lpstr>2.   Specijalizovani kadrovi  </vt:lpstr>
      <vt:lpstr>Agencijski predstavnici moraju posedovati znanja :</vt:lpstr>
      <vt:lpstr>PowerPoint Presentation</vt:lpstr>
      <vt:lpstr>2.   Specijalizovani kadrovi</vt:lpstr>
      <vt:lpstr>3.   Ostali kadrovi za rad u poslovnici</vt:lpstr>
      <vt:lpstr>moraju posedovati sledeće:</vt:lpstr>
      <vt:lpstr>Prodavci karata u vazdušnom saobraćaju</vt:lpstr>
      <vt:lpstr>POSLOVNA SREDSTVA TURISTIČKE AGENCIJE </vt:lpstr>
      <vt:lpstr>  Osnovna sredstva</vt:lpstr>
      <vt:lpstr>  Lokacija </vt:lpstr>
      <vt:lpstr>  Opremanje agencije </vt:lpstr>
      <vt:lpstr>  Prevozna sredstva </vt:lpstr>
      <vt:lpstr>  Prevozna sredstva </vt:lpstr>
      <vt:lpstr>  Prevozna sredstva </vt:lpstr>
      <vt:lpstr>  Prevozna sredstva </vt:lpstr>
      <vt:lpstr>Sopstvani kapaciteti - prednosti </vt:lpstr>
      <vt:lpstr>Sopstvani kapaciteti - nedostaci  </vt:lpstr>
      <vt:lpstr>  Obrtna sredstva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Poslovne operacije i uslužni program turističkih agencija i organizatora putovanja</dc:title>
  <dc:creator>XP</dc:creator>
  <cp:lastModifiedBy>mina</cp:lastModifiedBy>
  <cp:revision>127</cp:revision>
  <dcterms:created xsi:type="dcterms:W3CDTF">2008-10-22T07:03:04Z</dcterms:created>
  <dcterms:modified xsi:type="dcterms:W3CDTF">2024-12-09T18:17:44Z</dcterms:modified>
</cp:coreProperties>
</file>