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6" r:id="rId9"/>
    <p:sldId id="267" r:id="rId10"/>
    <p:sldId id="268" r:id="rId11"/>
    <p:sldId id="262" r:id="rId12"/>
    <p:sldId id="263" r:id="rId13"/>
    <p:sldId id="272" r:id="rId14"/>
    <p:sldId id="270" r:id="rId15"/>
    <p:sldId id="264" r:id="rId16"/>
    <p:sldId id="265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A2C10-AFAE-48B3-AEA5-70DB56106130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AB1E9-2DF0-4961-A527-A3C83C5B8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15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AB1E9-2DF0-4961-A527-A3C83C5B8D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8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EE133E-7920-44A1-8D8A-89B04203455F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2B7306-2DC0-46AB-8853-707954B9DE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457200"/>
            <a:ext cx="7239000" cy="97996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/>
              <a:t>III</a:t>
            </a:r>
            <a:br>
              <a:rPr lang="sr-Latn-R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2209800"/>
            <a:ext cx="7010400" cy="3707922"/>
          </a:xfrm>
        </p:spPr>
        <p:txBody>
          <a:bodyPr/>
          <a:lstStyle/>
          <a:p>
            <a:r>
              <a:rPr lang="sr-Latn-RS" dirty="0" smtClean="0"/>
              <a:t>3. ODREĐIVANJE CENE TURISTIČKOG ARANŽMANA</a:t>
            </a:r>
          </a:p>
          <a:p>
            <a:endParaRPr lang="sr-Latn-RS" dirty="0" smtClean="0"/>
          </a:p>
          <a:p>
            <a:r>
              <a:rPr lang="sr-Latn-RS" dirty="0"/>
              <a:t> </a:t>
            </a:r>
            <a:r>
              <a:rPr lang="sr-Latn-RS" dirty="0" smtClean="0"/>
              <a:t>   3.1. Struktura prodajne cene turističkog aranžmana</a:t>
            </a:r>
          </a:p>
          <a:p>
            <a:endParaRPr lang="sr-Latn-RS" dirty="0" smtClean="0"/>
          </a:p>
          <a:p>
            <a:r>
              <a:rPr lang="sr-Latn-RS" dirty="0"/>
              <a:t> </a:t>
            </a:r>
            <a:r>
              <a:rPr lang="sr-Latn-RS" dirty="0" smtClean="0"/>
              <a:t>   3.2. Troškovi i korišćenje kapaciteta</a:t>
            </a:r>
          </a:p>
          <a:p>
            <a:endParaRPr lang="sr-Latn-RS" dirty="0" smtClean="0"/>
          </a:p>
          <a:p>
            <a:r>
              <a:rPr lang="sr-Latn-RS" dirty="0"/>
              <a:t> </a:t>
            </a:r>
            <a:r>
              <a:rPr lang="sr-Latn-RS" dirty="0" smtClean="0"/>
              <a:t>   3.3. Uticaj tražnje i konkurencije</a:t>
            </a:r>
          </a:p>
          <a:p>
            <a:endParaRPr lang="sr-Latn-RS" dirty="0" smtClean="0"/>
          </a:p>
          <a:p>
            <a:r>
              <a:rPr lang="sr-Latn-RS"/>
              <a:t> </a:t>
            </a:r>
            <a:r>
              <a:rPr lang="sr-Latn-RS" smtClean="0"/>
              <a:t>   3.4</a:t>
            </a:r>
            <a:r>
              <a:rPr lang="sr-Latn-RS" dirty="0" smtClean="0"/>
              <a:t>. Opšti uslovi turističkog aranžmana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4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7467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8229600" cy="6019800"/>
          </a:xfrm>
        </p:spPr>
        <p:txBody>
          <a:bodyPr>
            <a:normAutofit lnSpcReduction="10000"/>
          </a:bodyPr>
          <a:lstStyle/>
          <a:p>
            <a:r>
              <a:rPr lang="vi-VN" dirty="0">
                <a:latin typeface="Calibri" pitchFamily="34" charset="0"/>
                <a:cs typeface="Calibri" pitchFamily="34" charset="0"/>
              </a:rPr>
              <a:t>Ključno pitanje za postizanje pozitivnog poslovnog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rezultata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D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ve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najvažnije </a:t>
            </a:r>
            <a:r>
              <a:rPr lang="vi-VN" dirty="0">
                <a:latin typeface="Calibri" pitchFamily="34" charset="0"/>
                <a:cs typeface="Calibri" pitchFamily="34" charset="0"/>
              </a:rPr>
              <a:t>grupe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faktora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marL="0" indent="0">
              <a:buNone/>
            </a:pP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  -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dirty="0">
                <a:latin typeface="Calibri" pitchFamily="34" charset="0"/>
                <a:cs typeface="Calibri" pitchFamily="34" charset="0"/>
              </a:rPr>
              <a:t>kretanje cena inputa i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    -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kretanja </a:t>
            </a:r>
            <a:r>
              <a:rPr lang="vi-VN" dirty="0">
                <a:latin typeface="Calibri" pitchFamily="34" charset="0"/>
                <a:cs typeface="Calibri" pitchFamily="34" charset="0"/>
              </a:rPr>
              <a:t>na strani turističke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tražnje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dirty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vi-VN" dirty="0" smtClean="0">
                <a:latin typeface="Calibri" pitchFamily="34" charset="0"/>
                <a:cs typeface="Calibri" pitchFamily="34" charset="0"/>
              </a:rPr>
              <a:t>Razlika </a:t>
            </a:r>
            <a:r>
              <a:rPr lang="vi-VN" dirty="0">
                <a:latin typeface="Calibri" pitchFamily="34" charset="0"/>
                <a:cs typeface="Calibri" pitchFamily="34" charset="0"/>
              </a:rPr>
              <a:t>između turoperatora specijaliste i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turoperatora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za </a:t>
            </a:r>
            <a:r>
              <a:rPr lang="vi-VN" dirty="0">
                <a:latin typeface="Calibri" pitchFamily="34" charset="0"/>
                <a:cs typeface="Calibri" pitchFamily="34" charset="0"/>
              </a:rPr>
              <a:t>masovno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tržište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sr-Latn-RS" dirty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vi-VN" dirty="0" smtClean="0">
                <a:latin typeface="Calibri" pitchFamily="34" charset="0"/>
                <a:cs typeface="Calibri" pitchFamily="34" charset="0"/>
              </a:rPr>
              <a:t>Značaj </a:t>
            </a:r>
            <a:r>
              <a:rPr lang="vi-VN" dirty="0">
                <a:latin typeface="Calibri" pitchFamily="34" charset="0"/>
                <a:cs typeface="Calibri" pitchFamily="34" charset="0"/>
              </a:rPr>
              <a:t>terminskog određivanja perioda u kome je potrebno definitivno odrediti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cene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sr-Latn-RS" dirty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vi-VN" dirty="0" smtClean="0">
                <a:latin typeface="Calibri" pitchFamily="34" charset="0"/>
                <a:cs typeface="Calibri" pitchFamily="34" charset="0"/>
              </a:rPr>
              <a:t>Neizvesnost </a:t>
            </a:r>
            <a:r>
              <a:rPr lang="vi-VN" dirty="0">
                <a:latin typeface="Calibri" pitchFamily="34" charset="0"/>
                <a:cs typeface="Calibri" pitchFamily="34" charset="0"/>
              </a:rPr>
              <a:t>zbog dejstva neekonomskih 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faktora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16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latin typeface="Calibri" pitchFamily="34" charset="0"/>
                <a:cs typeface="Calibri" pitchFamily="34" charset="0"/>
              </a:rPr>
              <a:t>Struktura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prodajne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cene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paket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447800"/>
            <a:ext cx="8763000" cy="4873752"/>
          </a:xfrm>
        </p:spPr>
        <p:txBody>
          <a:bodyPr>
            <a:noAutofit/>
          </a:bodyPr>
          <a:lstStyle/>
          <a:p>
            <a:r>
              <a:rPr lang="sr-Latn-RS" sz="2800" dirty="0" err="1">
                <a:latin typeface="Calibri" pitchFamily="34" charset="0"/>
                <a:cs typeface="Calibri" pitchFamily="34" charset="0"/>
              </a:rPr>
              <a:t>t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roškovi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prevoza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smeštaja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troškovi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drugih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usluga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pružili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dobavljači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najvećim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delom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destinaciji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)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nabavna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koštanja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sopstven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tr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škov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turoperatora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troškovi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promocije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plasmana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provizije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maloprodavcima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),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kao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deo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troškova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poslovanja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zakupnine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telefon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plate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zaposlenih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profit</a:t>
            </a:r>
          </a:p>
        </p:txBody>
      </p:sp>
    </p:spTree>
    <p:extLst>
      <p:ext uri="{BB962C8B-B14F-4D97-AF65-F5344CB8AC3E}">
        <p14:creationId xmlns:p14="http://schemas.microsoft.com/office/powerpoint/2010/main" val="297514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457200"/>
            <a:ext cx="83820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latin typeface="Calibri" pitchFamily="34" charset="0"/>
                <a:cs typeface="Calibri" pitchFamily="34" charset="0"/>
              </a:rPr>
              <a:t>Struktura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prodajne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cene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paket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  <a:cs typeface="Calibri" pitchFamily="34" charset="0"/>
              </a:rPr>
              <a:t>aranžmana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5638800"/>
          </a:xfrm>
        </p:spPr>
        <p:txBody>
          <a:bodyPr>
            <a:noAutofit/>
          </a:bodyPr>
          <a:lstStyle/>
          <a:p>
            <a:r>
              <a:rPr lang="en-US" dirty="0" err="1">
                <a:latin typeface="Calibri" pitchFamily="34" charset="0"/>
                <a:cs typeface="Calibri" pitchFamily="34" charset="0"/>
              </a:rPr>
              <a:t>Troškovi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prevoza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Troškovi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smeštaja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Troškovi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ostalih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usluga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destinaciji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Nabavna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cena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koštanja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aranžmana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Troškovi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marketinga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Provizije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maloprodavcima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Administrativni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troškovi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Neto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cena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ko</a:t>
            </a:r>
            <a:r>
              <a:rPr lang="sr-Latn-RS" b="1" dirty="0">
                <a:latin typeface="Calibri" pitchFamily="34" charset="0"/>
                <a:cs typeface="Calibri" pitchFamily="34" charset="0"/>
              </a:rPr>
              <a:t>š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tanja</a:t>
            </a:r>
            <a:endParaRPr lang="sr-Latn-RS" b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profit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(marža – razlika u ceni, uključujući i dobit – obično 10-30%)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Prodajna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aranžman</a:t>
            </a:r>
            <a:r>
              <a:rPr lang="sr-Latn-RS" b="1" dirty="0" smtClean="0">
                <a:latin typeface="Calibri" pitchFamily="34" charset="0"/>
                <a:cs typeface="Calibri" pitchFamily="34" charset="0"/>
              </a:rPr>
              <a:t>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71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Izračunavanje troškova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839200" cy="4873752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Izračunavanje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troškova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smeštaja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osnovu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iz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ugovora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tri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vrste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Izračunavanje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troškova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transporta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cene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individualno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postavljene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kod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redovnih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linija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tariferi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ugovori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),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teškoće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kod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avionskih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autobuskih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brodskih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čartera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najvažnije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je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pravilno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planiranje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iskorišćenosti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kapaciteta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usluge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destinacji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–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tzv. </a:t>
            </a:r>
            <a:r>
              <a:rPr lang="en-US" sz="2800" i="1" dirty="0" smtClean="0">
                <a:latin typeface="Calibri" pitchFamily="34" charset="0"/>
                <a:cs typeface="Calibri" pitchFamily="34" charset="0"/>
              </a:rPr>
              <a:t>Handling Fee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65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Vrste kalkulacije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763000" cy="4873752"/>
          </a:xfrm>
        </p:spPr>
        <p:txBody>
          <a:bodyPr>
            <a:normAutofit/>
          </a:bodyPr>
          <a:lstStyle/>
          <a:p>
            <a:endParaRPr lang="sr-Latn-RS" sz="28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Prethodna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okvirna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procenu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mogućeg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obima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prodaje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osnovu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raspoložive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dokumentacije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rezultata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iz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prethodnog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perioda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Stvarna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ili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konačna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formira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se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prodajna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cena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ovoj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fazi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prethodi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ugovaranje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usluga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dobavljačima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osnovu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iz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zaključenih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ugovora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9" y="-3110"/>
            <a:ext cx="7467600" cy="1143000"/>
          </a:xfrm>
        </p:spPr>
        <p:txBody>
          <a:bodyPr/>
          <a:lstStyle/>
          <a:p>
            <a:pPr algn="ctr"/>
            <a:r>
              <a:rPr lang="sr-Latn-RS" dirty="0" smtClean="0"/>
              <a:t>Marža i prodajna cena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6800" y="2209800"/>
            <a:ext cx="6781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30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Primer kalkulacije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467600" cy="4873752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Calibri" pitchFamily="34" charset="0"/>
                <a:cs typeface="Calibri" pitchFamily="34" charset="0"/>
              </a:rPr>
              <a:t>Poseta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Portorožu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izletom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do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Venecije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5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dana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3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noćenja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autobuski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prevoz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Cena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obuhvata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troškove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prevoza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autobusom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troškove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izleta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brodom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do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Venecije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2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noćenja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Portorožu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1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noćenje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u Lido di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Jesolo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obilaske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prema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programu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75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Primer kalkulacije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305800" cy="5562600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latin typeface="Calibri" pitchFamily="34" charset="0"/>
                <a:cs typeface="Calibri" pitchFamily="34" charset="0"/>
              </a:rPr>
              <a:t>Troškovi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prevoza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autobusom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1700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km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x </a:t>
            </a:r>
            <a:r>
              <a:rPr lang="en-US" dirty="0">
                <a:latin typeface="Calibri" pitchFamily="34" charset="0"/>
                <a:cs typeface="Calibri" pitchFamily="34" charset="0"/>
              </a:rPr>
              <a:t>1,05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= 1785:40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=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44,6 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40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baza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kalkulaciju</a:t>
            </a:r>
            <a:r>
              <a:rPr lang="en-US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planirani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broj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učesnika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Cena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karte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brod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10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Smeštaj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noćenja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Portorožu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40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putniku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x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2 = 80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Cena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noćenja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u Lido di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Jesolo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30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Lokalna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turistička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taksa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Portorožu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3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putniku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dan</a:t>
            </a:r>
            <a:r>
              <a:rPr lang="en-US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ukupno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6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evra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79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sr-Latn-RS" sz="3600" b="1" dirty="0" smtClean="0">
                <a:latin typeface="Calibri" pitchFamily="34" charset="0"/>
                <a:cs typeface="Calibri" pitchFamily="34" charset="0"/>
              </a:rPr>
              <a:t>Primer kalkulacije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407152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latin typeface="Calibri" pitchFamily="34" charset="0"/>
                <a:cs typeface="Calibri" pitchFamily="34" charset="0"/>
              </a:rPr>
              <a:t>Nabavna cena 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koštanja</a:t>
            </a:r>
            <a:r>
              <a:rPr lang="pl-PL" sz="2800" dirty="0">
                <a:latin typeface="Calibri" pitchFamily="34" charset="0"/>
                <a:cs typeface="Calibri" pitchFamily="34" charset="0"/>
              </a:rPr>
              <a:t>: </a:t>
            </a:r>
            <a:r>
              <a:rPr lang="pl-PL" sz="2800" dirty="0" smtClean="0">
                <a:latin typeface="Calibri" pitchFamily="34" charset="0"/>
                <a:cs typeface="Calibri" pitchFamily="34" charset="0"/>
              </a:rPr>
              <a:t>45+10+80+30+6=170,6 </a:t>
            </a:r>
          </a:p>
          <a:p>
            <a:endParaRPr lang="pl-PL" sz="2800" dirty="0">
              <a:latin typeface="Calibri" pitchFamily="34" charset="0"/>
              <a:cs typeface="Calibri" pitchFamily="34" charset="0"/>
            </a:endParaRPr>
          </a:p>
          <a:p>
            <a:r>
              <a:rPr lang="pl-PL" sz="2800" dirty="0" smtClean="0">
                <a:latin typeface="Calibri" pitchFamily="34" charset="0"/>
                <a:cs typeface="Calibri" pitchFamily="34" charset="0"/>
              </a:rPr>
              <a:t>Plus 20% - troškovi organizacije </a:t>
            </a:r>
          </a:p>
          <a:p>
            <a:pPr marL="0" indent="0">
              <a:buNone/>
            </a:pPr>
            <a:endParaRPr lang="pl-PL" sz="2800" dirty="0">
              <a:latin typeface="Calibri" pitchFamily="34" charset="0"/>
              <a:cs typeface="Calibri" pitchFamily="34" charset="0"/>
            </a:endParaRPr>
          </a:p>
          <a:p>
            <a:r>
              <a:rPr lang="pl-PL" sz="2800" b="1" dirty="0" smtClean="0">
                <a:latin typeface="Calibri" pitchFamily="34" charset="0"/>
                <a:cs typeface="Calibri" pitchFamily="34" charset="0"/>
              </a:rPr>
              <a:t>Neto cena koštanja</a:t>
            </a:r>
            <a:r>
              <a:rPr lang="pl-PL" sz="2800" dirty="0" smtClean="0">
                <a:latin typeface="Calibri" pitchFamily="34" charset="0"/>
                <a:cs typeface="Calibri" pitchFamily="34" charset="0"/>
              </a:rPr>
              <a:t>: 171 + 34,1 = 204,7 evra (205)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Prodajna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cena</a:t>
            </a:r>
            <a:r>
              <a:rPr lang="sr-Latn-RS" sz="2800" dirty="0">
                <a:latin typeface="Calibri" pitchFamily="34" charset="0"/>
                <a:cs typeface="Calibri" pitchFamily="34" charset="0"/>
              </a:rPr>
              <a:t>: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 204,7 / 0.8 = 255,9 evra (256)</a:t>
            </a:r>
          </a:p>
          <a:p>
            <a:pPr>
              <a:buFont typeface="Courier New" pitchFamily="49" charset="0"/>
              <a:buChar char="o"/>
            </a:pP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Profit: 20% od prodajne cene - 51,2 evra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962400"/>
            <a:ext cx="3886200" cy="117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2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 err="1">
                <a:latin typeface="Calibri" pitchFamily="34" charset="0"/>
                <a:cs typeface="Calibri" pitchFamily="34" charset="0"/>
              </a:rPr>
              <a:t>Troškovi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korišćenje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kapaciteta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kao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faktor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formiranja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828800"/>
            <a:ext cx="8915400" cy="4873752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bri" pitchFamily="34" charset="0"/>
                <a:cs typeface="Calibri" pitchFamily="34" charset="0"/>
              </a:rPr>
              <a:t>Kod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avio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čarter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kod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turoperatora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masovno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tržište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toku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sezone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lanac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letova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“W”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šema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Neophodno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je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precizno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planiranje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vremena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letova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kod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ugovaranja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obezbediti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što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veću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prosečnu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iskorišćenost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kapaciteta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Prvi let u povratku i poslednji let u odlasku su prazni (i ove troškove treba obuhvatiti kalkulacijom).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26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 err="1">
                <a:latin typeface="Calibri" pitchFamily="34" charset="0"/>
                <a:cs typeface="Calibri" pitchFamily="34" charset="0"/>
              </a:rPr>
              <a:t>Uticaj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planiranog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stepena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 smtClean="0">
                <a:latin typeface="Calibri" pitchFamily="34" charset="0"/>
                <a:cs typeface="Calibri" pitchFamily="34" charset="0"/>
              </a:rPr>
              <a:t>iskorišć</a:t>
            </a:r>
            <a:r>
              <a:rPr lang="sr-Latn-RS" sz="3100" b="1" dirty="0" smtClean="0">
                <a:latin typeface="Calibri" pitchFamily="34" charset="0"/>
                <a:cs typeface="Calibri" pitchFamily="34" charset="0"/>
              </a:rPr>
              <a:t>enosti</a:t>
            </a:r>
            <a:r>
              <a:rPr lang="en-US" sz="31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kapaciteta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 err="1">
                <a:latin typeface="Calibri" pitchFamily="34" charset="0"/>
                <a:cs typeface="Calibri" pitchFamily="34" charset="0"/>
              </a:rPr>
              <a:t>cenu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0010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Calibri" pitchFamily="34" charset="0"/>
                <a:cs typeface="Calibri" pitchFamily="34" charset="0"/>
              </a:rPr>
              <a:t>Zakup</a:t>
            </a:r>
            <a:r>
              <a:rPr lang="en-US" dirty="0">
                <a:latin typeface="Calibri" pitchFamily="34" charset="0"/>
                <a:cs typeface="Calibri" pitchFamily="34" charset="0"/>
              </a:rPr>
              <a:t> od 1000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mesta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100.000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evra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(10 rotacija, kapacitet aviona - 100 sedišta)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100</a:t>
            </a:r>
            <a:r>
              <a:rPr lang="en-US" dirty="0">
                <a:latin typeface="Calibri" pitchFamily="34" charset="0"/>
                <a:cs typeface="Calibri" pitchFamily="34" charset="0"/>
              </a:rPr>
              <a:t>%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iskorišćenost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100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evra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po osobi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90</a:t>
            </a:r>
            <a:r>
              <a:rPr lang="en-US" dirty="0">
                <a:latin typeface="Calibri" pitchFamily="34" charset="0"/>
                <a:cs typeface="Calibri" pitchFamily="34" charset="0"/>
              </a:rPr>
              <a:t>% - 111,1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evra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po osobi (100.000/900)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50</a:t>
            </a:r>
            <a:r>
              <a:rPr lang="en-US" dirty="0">
                <a:latin typeface="Calibri" pitchFamily="34" charset="0"/>
                <a:cs typeface="Calibri" pitchFamily="34" charset="0"/>
              </a:rPr>
              <a:t>% - 200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evra po osobi (100.000/500)</a:t>
            </a:r>
          </a:p>
          <a:p>
            <a:endParaRPr lang="sr-Latn-RS" dirty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Ako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uz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planiranu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iskorišćenost</a:t>
            </a:r>
            <a:r>
              <a:rPr lang="en-US" dirty="0">
                <a:latin typeface="Calibri" pitchFamily="34" charset="0"/>
                <a:cs typeface="Calibri" pitchFamily="34" charset="0"/>
              </a:rPr>
              <a:t> od 90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ostvari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prodaja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samo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700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ostvario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bi se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gubitak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od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prevoza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 (22.230 evra),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jer</a:t>
            </a:r>
            <a:r>
              <a:rPr lang="en-US" dirty="0">
                <a:latin typeface="Calibri" pitchFamily="34" charset="0"/>
                <a:cs typeface="Calibri" pitchFamily="34" charset="0"/>
              </a:rPr>
              <a:t> bi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bilo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naplaćeno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samo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77.7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7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0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evra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r>
              <a:rPr lang="sr-Latn-RS" dirty="0" smtClean="0">
                <a:latin typeface="Calibri" pitchFamily="34" charset="0"/>
                <a:cs typeface="Calibri" pitchFamily="34" charset="0"/>
              </a:rPr>
              <a:t>- ostvari prodaja svih  1000 aranžmana – ostvario bi se dobitak od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prevoza 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(11.100 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evra</a:t>
            </a:r>
            <a:r>
              <a:rPr lang="sr-Latn-RS" dirty="0" smtClean="0">
                <a:latin typeface="Calibri" pitchFamily="34" charset="0"/>
                <a:cs typeface="Calibri" pitchFamily="34" charset="0"/>
              </a:rPr>
              <a:t>), jer bi bilo naplaćeno 111.100 evra.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01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763000" cy="1143000"/>
          </a:xfrm>
        </p:spPr>
        <p:txBody>
          <a:bodyPr>
            <a:normAutofit/>
          </a:bodyPr>
          <a:lstStyle/>
          <a:p>
            <a:pPr algn="ctr"/>
            <a:r>
              <a:rPr lang="sr-Latn-RS" b="1" dirty="0" smtClean="0"/>
              <a:t>Kalkulacija cene smeštaja obezbeđenog </a:t>
            </a:r>
            <a:br>
              <a:rPr lang="sr-Latn-RS" b="1" dirty="0" smtClean="0"/>
            </a:br>
            <a:r>
              <a:rPr lang="sr-Latn-RS" b="1" dirty="0" smtClean="0"/>
              <a:t>na osnovu fiksnog zakupa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86800" cy="510540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Zakup apartmana (studio za dve osobe) - za period </a:t>
            </a:r>
          </a:p>
          <a:p>
            <a:pPr marL="0" indent="0">
              <a:buNone/>
            </a:pPr>
            <a:r>
              <a:rPr lang="sr-Latn-RS" dirty="0" smtClean="0"/>
              <a:t>od 01. maja do 31. oktobra (180 dana) - 3.000 evra</a:t>
            </a:r>
          </a:p>
          <a:p>
            <a:pPr marL="0" indent="0">
              <a:buNone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Zakup po danu – 3.000/180=16,60 evra (za dve osobe)</a:t>
            </a:r>
          </a:p>
          <a:p>
            <a:pPr>
              <a:buFont typeface="Courier New" panose="02070309020205020404" pitchFamily="49" charset="0"/>
              <a:buChar char="o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Najam studija za deset noćenja – 166 evra (za dve osobe) – da bi se pokrili troškovi zakupa, studio mora biti prodat 100% u periodu od šest meseci (nije realno).</a:t>
            </a:r>
          </a:p>
          <a:p>
            <a:pPr>
              <a:buFont typeface="Courier New" panose="02070309020205020404" pitchFamily="49" charset="0"/>
              <a:buChar char="o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Prodajnom cenom u glavnoj sezoni (juli/avgust - 60 dana) pokrivaju se ukupni troškovi zakupa.</a:t>
            </a:r>
          </a:p>
          <a:p>
            <a:pPr>
              <a:buFont typeface="Courier New" panose="02070309020205020404" pitchFamily="49" charset="0"/>
              <a:buChar char="o"/>
            </a:pPr>
            <a:endParaRPr 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 smtClean="0"/>
              <a:t>3.000/60=50 evra po danu (za dve osobe), tj. </a:t>
            </a:r>
            <a:r>
              <a:rPr lang="sr-Latn-RS" dirty="0"/>
              <a:t>d</a:t>
            </a:r>
            <a:r>
              <a:rPr lang="sr-Latn-RS" dirty="0" smtClean="0"/>
              <a:t>eset noćenja - </a:t>
            </a:r>
          </a:p>
          <a:p>
            <a:pPr marL="0" indent="0">
              <a:buNone/>
            </a:pPr>
            <a:r>
              <a:rPr lang="sr-Latn-RS" dirty="0"/>
              <a:t> </a:t>
            </a:r>
            <a:r>
              <a:rPr lang="sr-Latn-RS" dirty="0" smtClean="0"/>
              <a:t>   500 evra (za dve osobe) – 250 evra po osobi (u sezoni)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8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762000"/>
          </a:xfrm>
        </p:spPr>
        <p:txBody>
          <a:bodyPr>
            <a:normAutofit/>
          </a:bodyPr>
          <a:lstStyle/>
          <a:p>
            <a:pPr algn="ctr"/>
            <a:r>
              <a:rPr lang="sr-Latn-RS" dirty="0" smtClean="0"/>
              <a:t>Prag rentabilnosti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7467600" cy="4449871"/>
          </a:xfrm>
        </p:spPr>
      </p:pic>
    </p:spTree>
    <p:extLst>
      <p:ext uri="{BB962C8B-B14F-4D97-AF65-F5344CB8AC3E}">
        <p14:creationId xmlns:p14="http://schemas.microsoft.com/office/powerpoint/2010/main" val="116468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Tražnja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konkurencija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kao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faktor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formiranja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915400" cy="4873752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Calibri" pitchFamily="34" charset="0"/>
                <a:cs typeface="Calibri" pitchFamily="34" charset="0"/>
              </a:rPr>
              <a:t>Elastičnost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tražnje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odnosu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cenu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aranžmana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ali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niz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drugih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ekomskih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neekonomskih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faktora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Veliki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turoperatori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politika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niskih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cilj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povećanje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tržišnog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učešća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Politika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relativno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visokih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(kratkoročno i dugoročno)</a:t>
            </a:r>
            <a:endParaRPr lang="sr-Latn-RS" sz="2800" b="1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Mali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srednji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turoperatori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metod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praćenja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lidera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31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153400" cy="1143000"/>
          </a:xfrm>
        </p:spPr>
        <p:txBody>
          <a:bodyPr/>
          <a:lstStyle/>
          <a:p>
            <a:pPr algn="ctr"/>
            <a:r>
              <a:rPr lang="en-US" b="1" dirty="0" err="1">
                <a:latin typeface="Calibri" pitchFamily="34" charset="0"/>
                <a:cs typeface="Calibri" pitchFamily="34" charset="0"/>
              </a:rPr>
              <a:t>Tražnja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konkurencija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kao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faktor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formiranja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3752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bri" pitchFamily="34" charset="0"/>
                <a:cs typeface="Calibri" pitchFamily="34" charset="0"/>
              </a:rPr>
              <a:t> R</a:t>
            </a:r>
            <a:r>
              <a:rPr lang="en-US" sz="3200" dirty="0" err="1" smtClean="0">
                <a:latin typeface="Calibri" pitchFamily="34" charset="0"/>
                <a:cs typeface="Calibri" pitchFamily="34" charset="0"/>
              </a:rPr>
              <a:t>azlika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 smtClean="0">
                <a:latin typeface="Calibri" pitchFamily="34" charset="0"/>
                <a:cs typeface="Calibri" pitchFamily="34" charset="0"/>
              </a:rPr>
              <a:t>izme</a:t>
            </a:r>
            <a:r>
              <a:rPr lang="sr-Latn-RS" sz="3200" dirty="0" smtClean="0">
                <a:latin typeface="Calibri" pitchFamily="34" charset="0"/>
                <a:cs typeface="Calibri" pitchFamily="34" charset="0"/>
              </a:rPr>
              <a:t>đ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u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turoperatora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masovno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tržište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specijalista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endParaRPr lang="sr-Latn-RS" sz="32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32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 smtClean="0">
                <a:latin typeface="Calibri" pitchFamily="34" charset="0"/>
                <a:cs typeface="Calibri" pitchFamily="34" charset="0"/>
              </a:rPr>
              <a:t>Sezonsko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diferenciranje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endParaRPr lang="sr-Latn-RS" sz="32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32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 smtClean="0">
                <a:latin typeface="Calibri" pitchFamily="34" charset="0"/>
                <a:cs typeface="Calibri" pitchFamily="34" charset="0"/>
              </a:rPr>
              <a:t>Diferenciranje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prema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terminu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err="1">
                <a:latin typeface="Calibri" pitchFamily="34" charset="0"/>
                <a:cs typeface="Calibri" pitchFamily="34" charset="0"/>
              </a:rPr>
              <a:t>bukinga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endParaRPr lang="sr-Latn-RS" sz="32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3200" dirty="0">
              <a:latin typeface="Calibri" pitchFamily="34" charset="0"/>
              <a:cs typeface="Calibri" pitchFamily="34" charset="0"/>
            </a:endParaRPr>
          </a:p>
          <a:p>
            <a:r>
              <a:rPr lang="sr-Latn-RS" sz="3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3200" i="1" dirty="0">
                <a:latin typeface="Calibri" pitchFamily="34" charset="0"/>
                <a:cs typeface="Calibri" pitchFamily="34" charset="0"/>
              </a:rPr>
              <a:t>fluid pricing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” </a:t>
            </a:r>
            <a:r>
              <a:rPr lang="sr-Latn-RS" sz="3200" dirty="0" smtClean="0">
                <a:latin typeface="Calibri" pitchFamily="34" charset="0"/>
                <a:cs typeface="Calibri" pitchFamily="34" charset="0"/>
              </a:rPr>
              <a:t>(sistem promenljivih cena – odstupanja od cena publikovanih u katalozima)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9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vi-VN" sz="3200" b="1" dirty="0">
                <a:latin typeface="Calibri" pitchFamily="34" charset="0"/>
                <a:cs typeface="Calibri" pitchFamily="34" charset="0"/>
              </a:rPr>
              <a:t>Utvrđivanje uslova turističkog aranžmana</a:t>
            </a:r>
            <a:r>
              <a:rPr lang="vi-VN" dirty="0"/>
              <a:t/>
            </a:r>
            <a:br>
              <a:rPr lang="vi-V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839200" cy="4873752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bri" pitchFamily="34" charset="0"/>
                <a:cs typeface="Calibri" pitchFamily="34" charset="0"/>
              </a:rPr>
              <a:t>Organizator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putovanja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definiše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celini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svoju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ponudu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što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predstavlja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osnov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regulisanje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prava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obaveza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organizatora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i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učesnika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putovanja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Opšti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uslovi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putovanja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pravilu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važe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sve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organizatore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zemlji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otkazivanje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putovanja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promena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cena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postupak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u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slučaju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reklamacije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sz="2800" dirty="0" smtClean="0">
              <a:latin typeface="Calibri" pitchFamily="34" charset="0"/>
              <a:cs typeface="Calibri" pitchFamily="34" charset="0"/>
            </a:endParaRPr>
          </a:p>
          <a:p>
            <a:endParaRPr lang="sr-Latn-R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Posebni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uslovi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putovanja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2800" b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za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konkretan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aranžman</a:t>
            </a:r>
            <a:r>
              <a:rPr lang="sr-Latn-R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60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557</TotalTime>
  <Words>956</Words>
  <Application>Microsoft Office PowerPoint</Application>
  <PresentationFormat>On-screen Show (4:3)</PresentationFormat>
  <Paragraphs>142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Oriel</vt:lpstr>
      <vt:lpstr>III </vt:lpstr>
      <vt:lpstr>PowerPoint Presentation</vt:lpstr>
      <vt:lpstr>Struktura prodajne cene paket aranžmana </vt:lpstr>
      <vt:lpstr>Struktura prodajne cene paket aranžmana</vt:lpstr>
      <vt:lpstr>Izračunavanje troškova</vt:lpstr>
      <vt:lpstr>Vrste kalkulacije</vt:lpstr>
      <vt:lpstr>Marža i prodajna cena</vt:lpstr>
      <vt:lpstr>Primer kalkulacije</vt:lpstr>
      <vt:lpstr>Primer kalkulacije</vt:lpstr>
      <vt:lpstr>Primer kalkulacije</vt:lpstr>
      <vt:lpstr>Troškovi i korišćenje kapaciteta kao faktor formiranja cena </vt:lpstr>
      <vt:lpstr>Uticaj planiranog stepena iskorišćenosti kapaciteta na cenu </vt:lpstr>
      <vt:lpstr>Kalkulacija cene smeštaja obezbeđenog  na osnovu fiksnog zakupa</vt:lpstr>
      <vt:lpstr>Prag rentabilnosti</vt:lpstr>
      <vt:lpstr>Tražnja i konkurencija kao faktor formiranja cena </vt:lpstr>
      <vt:lpstr>Tražnja i konkurencija kao faktor formiranja cena </vt:lpstr>
      <vt:lpstr>Utvrđivanje uslova turističkog aranžmana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Određivanje cene turističkog putovanja</dc:title>
  <dc:creator>Mish &amp; Mish</dc:creator>
  <cp:lastModifiedBy>Jelisaveta</cp:lastModifiedBy>
  <cp:revision>38</cp:revision>
  <dcterms:created xsi:type="dcterms:W3CDTF">2018-12-17T01:25:59Z</dcterms:created>
  <dcterms:modified xsi:type="dcterms:W3CDTF">2023-12-27T23:19:00Z</dcterms:modified>
</cp:coreProperties>
</file>