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36"/>
  </p:notesMasterIdLst>
  <p:sldIdLst>
    <p:sldId id="256" r:id="rId2"/>
    <p:sldId id="386" r:id="rId3"/>
    <p:sldId id="289" r:id="rId4"/>
    <p:sldId id="427" r:id="rId5"/>
    <p:sldId id="383" r:id="rId6"/>
    <p:sldId id="391" r:id="rId7"/>
    <p:sldId id="392" r:id="rId8"/>
    <p:sldId id="410" r:id="rId9"/>
    <p:sldId id="368" r:id="rId10"/>
    <p:sldId id="369" r:id="rId11"/>
    <p:sldId id="370" r:id="rId12"/>
    <p:sldId id="371" r:id="rId13"/>
    <p:sldId id="372" r:id="rId14"/>
    <p:sldId id="279" r:id="rId15"/>
    <p:sldId id="426" r:id="rId16"/>
    <p:sldId id="401" r:id="rId17"/>
    <p:sldId id="402" r:id="rId18"/>
    <p:sldId id="280" r:id="rId19"/>
    <p:sldId id="396" r:id="rId20"/>
    <p:sldId id="281" r:id="rId21"/>
    <p:sldId id="282" r:id="rId22"/>
    <p:sldId id="283" r:id="rId23"/>
    <p:sldId id="394" r:id="rId24"/>
    <p:sldId id="286" r:id="rId25"/>
    <p:sldId id="287" r:id="rId26"/>
    <p:sldId id="400" r:id="rId27"/>
    <p:sldId id="341" r:id="rId28"/>
    <p:sldId id="342" r:id="rId29"/>
    <p:sldId id="290" r:id="rId30"/>
    <p:sldId id="291" r:id="rId31"/>
    <p:sldId id="292" r:id="rId32"/>
    <p:sldId id="414" r:id="rId33"/>
    <p:sldId id="415" r:id="rId34"/>
    <p:sldId id="379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CC66"/>
    <a:srgbClr val="7069F7"/>
    <a:srgbClr val="BDCDFF"/>
    <a:srgbClr val="8FAAFF"/>
    <a:srgbClr val="7596FF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4" autoAdjust="0"/>
  </p:normalViewPr>
  <p:slideViewPr>
    <p:cSldViewPr>
      <p:cViewPr varScale="1">
        <p:scale>
          <a:sx n="61" d="100"/>
          <a:sy n="61" d="100"/>
        </p:scale>
        <p:origin x="144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4A5F39C-8717-4873-B9F6-E6F5CE7CC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5F39C-8717-4873-B9F6-E6F5CE7CC3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28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4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343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48A5B-DBEE-457E-83EB-68EA3E616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A200B-41F2-4CF5-897A-0CA59124E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23FDE-9A16-4CA7-BE83-8C4C33C8C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6F7F6-9DD8-4A50-A00C-AED04F0E3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4B6AF-8910-439A-82B5-F2EBC438E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6274B-F544-4ED2-B90D-4D97977DB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08CC0-21B0-4158-83AE-481F57E7F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71782-3661-4DDD-A93D-820AF2E95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F46DD-320A-424A-8A05-A434B1827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96F6A-487D-4272-AE78-7A504FBF5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388E5-1E62-48A0-9763-7D73C72E8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DB5F3-586C-44D0-808B-4FB670888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0240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0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40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1024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10240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A0B45FA-C6E6-4483-A133-BCD40934C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hr.wikipedia.org/wiki/Ekonomik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/imgres?imgurl=www.kerneconomie.nl/images/keynes1.jpg&amp;imgrefurl=http://www.kerneconomie.nl/asp/eg_gallerij08_keynes.asp&amp;h=314&amp;w=226&amp;sz=32&amp;tbnid=Ahv1B4Awy-UJ:&amp;tbnh=112&amp;tbnw=81&amp;start=3&amp;prev=/images?q=John+Maynard+Keynes&amp;hl=hr&amp;lr=&amp;ie=UTF-8&amp;sa=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m/imgres?imgurl=www.liberal.org.il/smith.gif&amp;imgrefurl=http://www.liberal.org.il/liberal2.htm&amp;h=164&amp;w=161&amp;sz=6&amp;tbnid=RfhQZGUVplEJ:&amp;tbnh=92&amp;tbnw=91&amp;start=4&amp;prev=/images?q=adam+smith&amp;hl=hr&amp;lr=&amp;ie=UTF-8&amp;sa=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533400" y="762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CS"/>
          </a:p>
        </p:txBody>
      </p:sp>
      <p:sp>
        <p:nvSpPr>
          <p:cNvPr id="206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609600" y="2133600"/>
            <a:ext cx="7772400" cy="11271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6000" b="1" dirty="0" smtClean="0">
                <a:latin typeface="Times New Roman" pitchFamily="18" charset="0"/>
              </a:rPr>
              <a:t>OSNOVI</a:t>
            </a:r>
            <a:br>
              <a:rPr lang="sr-Latn-CS" sz="6000" b="1" dirty="0" smtClean="0">
                <a:latin typeface="Times New Roman" pitchFamily="18" charset="0"/>
              </a:rPr>
            </a:br>
            <a:r>
              <a:rPr lang="sr-Latn-CS" sz="6000" b="1" dirty="0" smtClean="0">
                <a:latin typeface="Times New Roman" pitchFamily="18" charset="0"/>
              </a:rPr>
              <a:t>EKONOMIJE</a:t>
            </a:r>
            <a:endParaRPr lang="en-US" sz="6000" b="1" dirty="0" smtClean="0">
              <a:latin typeface="Times New Roman" pitchFamily="18" charset="0"/>
            </a:endParaRP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3657600" y="5257800"/>
            <a:ext cx="54864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b="1" dirty="0" smtClean="0">
                <a:latin typeface="Times New Roman" pitchFamily="18" charset="0"/>
              </a:rPr>
              <a:t>UVODNO PREDAVANJE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800" b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98C70-8163-43B0-AAAE-F6D118A0765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553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sr-Latn-CS" sz="5400" b="1" dirty="0" smtClean="0"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sr-Latn-CS" sz="5400" b="1" dirty="0"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sr-Latn-CS" sz="5400" b="1" dirty="0" smtClean="0">
                <a:latin typeface="Times New Roman" pitchFamily="18" charset="0"/>
              </a:rPr>
              <a:t>ZAŠTO </a:t>
            </a:r>
            <a:r>
              <a:rPr lang="sr-Latn-CS" sz="5400" b="1" dirty="0" smtClean="0">
                <a:latin typeface="Times New Roman" pitchFamily="18" charset="0"/>
              </a:rPr>
              <a:t>UČITI EKONOMIJU?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US" sz="44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1186F-7818-43D2-B410-A1920A2C5460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9461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C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CS" b="1" dirty="0" smtClean="0">
                <a:latin typeface="Times New Roman" pitchFamily="18" charset="0"/>
              </a:rPr>
              <a:t>ŠTA JE EKONOMIJA?</a:t>
            </a:r>
            <a:endParaRPr lang="en-US" b="1" dirty="0" smtClean="0">
              <a:latin typeface="Times New Roman" pitchFamily="18" charset="0"/>
            </a:endParaRP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953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EKONOMIJA</a:t>
            </a:r>
            <a:r>
              <a:rPr lang="en-US" sz="4800" dirty="0" smtClean="0">
                <a:latin typeface="Times New Roman" pitchFamily="18" charset="0"/>
              </a:rPr>
              <a:t> </a:t>
            </a:r>
            <a:r>
              <a:rPr lang="hr-HR" sz="4800" dirty="0" smtClean="0">
                <a:latin typeface="Times New Roman" pitchFamily="18" charset="0"/>
              </a:rPr>
              <a:t>je </a:t>
            </a:r>
            <a:r>
              <a:rPr lang="en-US" sz="4800" dirty="0" err="1" smtClean="0">
                <a:latin typeface="Times New Roman" pitchFamily="18" charset="0"/>
              </a:rPr>
              <a:t>nauka</a:t>
            </a:r>
            <a:r>
              <a:rPr lang="hr-HR" sz="4800" dirty="0" smtClean="0">
                <a:latin typeface="Times New Roman" pitchFamily="18" charset="0"/>
              </a:rPr>
              <a:t> koja se bavi proučavanjem ljudskih potreba i želja, njihovim koordiniranjem, mehanizmom donošenja odluka, društvenim običajima, te političkim odnosima u društvu.</a:t>
            </a:r>
            <a:endParaRPr lang="sr-Latn-CS" sz="4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F39D5-605D-4024-AF67-503D2B1BE048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77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r-HR" sz="4100" b="1" smtClean="0">
                <a:latin typeface="Times New Roman" pitchFamily="18" charset="0"/>
              </a:rPr>
              <a:t>POJAM EKONOMIJE?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hr-HR" b="1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r-HR" sz="4400" smtClean="0">
                <a:latin typeface="Times New Roman" pitchFamily="18" charset="0"/>
              </a:rPr>
              <a:t>Termin “ekonomija”  potiče od grčkih reči “oikos” (kuća, domaćinstvo) i “nomos” (zakon, pravilo o upravljanju). Iz tih reči nastala je starogrčka reč “oikonomos”  što bi u slobodnom prevodu značilo skup pravila i veština  upravljanja domaćinstvom.</a:t>
            </a:r>
            <a:endParaRPr lang="en-US" sz="44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24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A4F8E-EC59-4F91-B109-E7102E15FB1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096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800" b="1" dirty="0" smtClean="0">
                <a:latin typeface="Times New Roman" pitchFamily="18" charset="0"/>
              </a:rPr>
              <a:t>	Cilj</a:t>
            </a:r>
            <a:r>
              <a:rPr lang="sr-Latn-CS" sz="4800" dirty="0" smtClean="0">
                <a:latin typeface="Times New Roman" pitchFamily="18" charset="0"/>
              </a:rPr>
              <a:t> </a:t>
            </a:r>
            <a:r>
              <a:rPr lang="sr-Latn-CS" sz="4800" b="1" dirty="0" smtClean="0">
                <a:latin typeface="Times New Roman" pitchFamily="18" charset="0"/>
              </a:rPr>
              <a:t>ekonomije</a:t>
            </a:r>
            <a:r>
              <a:rPr lang="sr-Latn-CS" sz="4800" dirty="0" smtClean="0">
                <a:latin typeface="Times New Roman" pitchFamily="18" charset="0"/>
              </a:rPr>
              <a:t> je da se postigne </a:t>
            </a:r>
            <a:r>
              <a:rPr lang="sr-Latn-CS" sz="4800" b="1" dirty="0" smtClean="0">
                <a:latin typeface="Times New Roman" pitchFamily="18" charset="0"/>
              </a:rPr>
              <a:t>maksimalna</a:t>
            </a:r>
            <a:r>
              <a:rPr lang="sr-Latn-CS" sz="4800" dirty="0" smtClean="0">
                <a:latin typeface="Times New Roman" pitchFamily="18" charset="0"/>
              </a:rPr>
              <a:t> efektivnost (kad je primarno da se korišćenjem raspolživih resursa ostvari najveći mogući stepen realizacije odabranih ciljeva), ili </a:t>
            </a:r>
            <a:r>
              <a:rPr lang="sr-Latn-CS" sz="4800" b="1" dirty="0" smtClean="0">
                <a:latin typeface="Times New Roman" pitchFamily="18" charset="0"/>
              </a:rPr>
              <a:t>minimalizacija</a:t>
            </a:r>
            <a:r>
              <a:rPr lang="sr-Latn-CS" sz="4800" dirty="0" smtClean="0">
                <a:latin typeface="Times New Roman" pitchFamily="18" charset="0"/>
              </a:rPr>
              <a:t> troškova (kad je primarno da se uz minimalne troškove ostvare izabrani ciljevi).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AB57E-A133-47F8-A743-F9350B05832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324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en-US" sz="5500" smtClean="0">
                <a:latin typeface="Times New Roman" pitchFamily="18" charset="0"/>
              </a:rPr>
              <a:t>Ekonomija i </a:t>
            </a:r>
            <a:r>
              <a:rPr lang="sr-Latn-CS" sz="5500" smtClean="0">
                <a:latin typeface="Times New Roman" pitchFamily="18" charset="0"/>
                <a:hlinkClick r:id="rId2" tooltip="Ekonomika"/>
              </a:rPr>
              <a:t>E</a:t>
            </a:r>
            <a:r>
              <a:rPr lang="en-US" sz="5500" smtClean="0">
                <a:latin typeface="Times New Roman" pitchFamily="18" charset="0"/>
                <a:hlinkClick r:id="rId2" tooltip="Ekonomika"/>
              </a:rPr>
              <a:t>konomika</a:t>
            </a:r>
            <a:r>
              <a:rPr lang="en-US" sz="5500" smtClean="0">
                <a:latin typeface="Times New Roman" pitchFamily="18" charset="0"/>
              </a:rPr>
              <a:t> nisu identični pojmovi. </a:t>
            </a:r>
            <a:endParaRPr lang="sr-Latn-CS" sz="550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n-US" sz="5500" smtClean="0">
                <a:latin typeface="Times New Roman" pitchFamily="18" charset="0"/>
              </a:rPr>
              <a:t>Ekonomija je </a:t>
            </a:r>
            <a:r>
              <a:rPr lang="en-US" sz="5500" b="1" smtClean="0">
                <a:latin typeface="Times New Roman" pitchFamily="18" charset="0"/>
              </a:rPr>
              <a:t>širi</a:t>
            </a:r>
            <a:r>
              <a:rPr lang="en-US" sz="5500" smtClean="0">
                <a:latin typeface="Times New Roman" pitchFamily="18" charset="0"/>
              </a:rPr>
              <a:t>, a </a:t>
            </a:r>
            <a:endParaRPr lang="sr-Latn-CS" sz="550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5500" smtClean="0">
                <a:latin typeface="Times New Roman" pitchFamily="18" charset="0"/>
              </a:rPr>
              <a:t>E</a:t>
            </a:r>
            <a:r>
              <a:rPr lang="en-US" sz="5500" smtClean="0">
                <a:latin typeface="Times New Roman" pitchFamily="18" charset="0"/>
              </a:rPr>
              <a:t>konomika </a:t>
            </a:r>
            <a:r>
              <a:rPr lang="en-US" sz="5500" b="1" smtClean="0">
                <a:latin typeface="Times New Roman" pitchFamily="18" charset="0"/>
              </a:rPr>
              <a:t>uži</a:t>
            </a:r>
            <a:r>
              <a:rPr lang="sr-Latn-CS" sz="5500" smtClean="0">
                <a:latin typeface="Times New Roman" pitchFamily="18" charset="0"/>
              </a:rPr>
              <a:t> pojam.</a:t>
            </a:r>
            <a:r>
              <a:rPr lang="en-US" sz="55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13CDA-F817-434E-96B1-353541CC4EC5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0" y="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ŠTA JE EKONOMIKA?</a:t>
            </a:r>
          </a:p>
          <a:p>
            <a:pPr marL="342900" indent="-3429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hr-HR" sz="48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Ekonomika proučava</a:t>
            </a:r>
            <a:r>
              <a:rPr lang="hr-HR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kako ljudi alociraju  i koriste retke resurse u svrhu proizvodnje  dobara kojima zadovoljavaju svoje potrebe.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Osnovi Ekonomije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058F3-BFDD-4B45-97DC-0B9B2F559D6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5705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Iz definicije ekonomike izvode se dva glavna zaključka : </a:t>
            </a:r>
          </a:p>
          <a:p>
            <a:pPr marL="914400" indent="-9144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hr-HR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1.</a:t>
            </a:r>
            <a:r>
              <a:rPr lang="hr-HR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dobra su retka, </a:t>
            </a:r>
          </a:p>
          <a:p>
            <a:pPr marL="914400" indent="-9144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hr-HR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2.</a:t>
            </a:r>
            <a:r>
              <a:rPr lang="hr-HR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društvo svoja dobra mora efikasno koristiti.</a:t>
            </a:r>
          </a:p>
          <a:p>
            <a:pPr marL="342900" indent="-342900"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Retkost i efikasnost su osnovi ekonomike.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E58621-A8BC-45F6-9A9C-2C8B2032EE3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pPr marL="990600" lvl="1" indent="-533400" algn="ctr" eaLnBrk="1" hangingPunct="1">
              <a:buFontTx/>
              <a:buNone/>
              <a:defRPr/>
            </a:pPr>
            <a:r>
              <a:rPr lang="sr-Latn-CS" sz="4400" b="1" dirty="0" smtClean="0">
                <a:latin typeface="Times New Roman" pitchFamily="18" charset="0"/>
              </a:rPr>
              <a:t>Slobodna i ekonomska dobra</a:t>
            </a:r>
            <a:endParaRPr lang="sr-Latn-CS" sz="4400" dirty="0" smtClean="0">
              <a:latin typeface="Times New Roman" pitchFamily="18" charset="0"/>
            </a:endParaRPr>
          </a:p>
          <a:p>
            <a:pPr marL="609600" indent="-609600" algn="just" eaLnBrk="1" hangingPunct="1">
              <a:buFont typeface="Wingdings" pitchFamily="2" charset="2"/>
              <a:buNone/>
              <a:defRPr/>
            </a:pPr>
            <a:r>
              <a:rPr lang="sr-Latn-CS" sz="4400" dirty="0" smtClean="0">
                <a:latin typeface="Times New Roman" pitchFamily="18" charset="0"/>
              </a:rPr>
              <a:t>	Postoje </a:t>
            </a:r>
            <a:r>
              <a:rPr lang="sr-Latn-CS" sz="4400" dirty="0" smtClean="0">
                <a:latin typeface="Times New Roman" pitchFamily="18" charset="0"/>
              </a:rPr>
              <a:t>dobra koja su potrebna, pa i neophodna  za život ljudi, ali su slobodno dostupna u prirodi. To su </a:t>
            </a:r>
            <a:r>
              <a:rPr lang="sr-Latn-CS" sz="4400" b="1" dirty="0" smtClean="0">
                <a:latin typeface="Times New Roman" pitchFamily="18" charset="0"/>
              </a:rPr>
              <a:t>slobodna dobra</a:t>
            </a:r>
            <a:r>
              <a:rPr lang="sr-Latn-CS" sz="4400" dirty="0" smtClean="0">
                <a:latin typeface="Times New Roman" pitchFamily="18" charset="0"/>
              </a:rPr>
              <a:t>, koja imaju dve </a:t>
            </a:r>
            <a:r>
              <a:rPr lang="sr-Latn-CS" sz="4400" dirty="0" smtClean="0">
                <a:latin typeface="Times New Roman" pitchFamily="18" charset="0"/>
              </a:rPr>
              <a:t>karakteristike: </a:t>
            </a:r>
            <a:endParaRPr lang="sr-Latn-CS" sz="4400" dirty="0" smtClean="0">
              <a:latin typeface="Times New Roman" pitchFamily="18" charset="0"/>
            </a:endParaRPr>
          </a:p>
          <a:p>
            <a:pPr marL="609600" indent="-609600" algn="just" eaLnBrk="1" hangingPunct="1">
              <a:buFont typeface="Wingdings" pitchFamily="2" charset="2"/>
              <a:buNone/>
              <a:defRPr/>
            </a:pPr>
            <a:r>
              <a:rPr lang="sr-Latn-CS" sz="4400" dirty="0" smtClean="0">
                <a:latin typeface="Times New Roman" pitchFamily="18" charset="0"/>
              </a:rPr>
              <a:t>- </a:t>
            </a:r>
            <a:r>
              <a:rPr lang="sr-Latn-CS" sz="4400" b="1" dirty="0" smtClean="0">
                <a:latin typeface="Times New Roman" pitchFamily="18" charset="0"/>
              </a:rPr>
              <a:t>obilje i </a:t>
            </a:r>
          </a:p>
          <a:p>
            <a:pPr marL="609600" indent="-609600" algn="just" eaLnBrk="1" hangingPunct="1">
              <a:buFont typeface="Wingdings" pitchFamily="2" charset="2"/>
              <a:buNone/>
              <a:defRPr/>
            </a:pPr>
            <a:r>
              <a:rPr lang="sr-Latn-CS" sz="4400" b="1" dirty="0" smtClean="0">
                <a:latin typeface="Times New Roman" pitchFamily="18" charset="0"/>
              </a:rPr>
              <a:t>- besplatnost.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37177-3956-4817-946E-7D137B98F09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248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300" dirty="0" smtClean="0">
                <a:latin typeface="Times New Roman" pitchFamily="18" charset="0"/>
              </a:rPr>
              <a:t>	Primeri </a:t>
            </a:r>
            <a:r>
              <a:rPr lang="sr-Latn-CS" sz="4300" dirty="0" smtClean="0">
                <a:latin typeface="Times New Roman" pitchFamily="18" charset="0"/>
              </a:rPr>
              <a:t>slobodnih dobra su </a:t>
            </a:r>
            <a:r>
              <a:rPr lang="sr-Latn-CS" sz="4300" b="1" dirty="0" smtClean="0">
                <a:latin typeface="Times New Roman" pitchFamily="18" charset="0"/>
              </a:rPr>
              <a:t>vazduh i voda u prirodi</a:t>
            </a:r>
            <a:r>
              <a:rPr lang="sr-Latn-CS" sz="4300" dirty="0" smtClean="0">
                <a:latin typeface="Times New Roman" pitchFamily="18" charset="0"/>
              </a:rPr>
              <a:t>. Međutim, ova dobra nisu dovoljna ne samo za neograničene ljudske potrebe, već ni za prostu egzistenciju.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300" dirty="0" smtClean="0">
                <a:latin typeface="Times New Roman" pitchFamily="18" charset="0"/>
              </a:rPr>
              <a:t>	Nasuprot </a:t>
            </a:r>
            <a:r>
              <a:rPr lang="sr-Latn-CS" sz="4300" dirty="0" smtClean="0">
                <a:latin typeface="Times New Roman" pitchFamily="18" charset="0"/>
              </a:rPr>
              <a:t>njima, postoje ekonomska dobra, koja su proizvedena korišćenjem ograničenih resursa. Zato </a:t>
            </a:r>
            <a:r>
              <a:rPr lang="sr-Latn-CS" sz="4300" b="1" dirty="0" smtClean="0">
                <a:latin typeface="Times New Roman" pitchFamily="18" charset="0"/>
              </a:rPr>
              <a:t>ekonomska dobra</a:t>
            </a:r>
            <a:r>
              <a:rPr lang="sr-Latn-CS" sz="4300" dirty="0" smtClean="0">
                <a:latin typeface="Times New Roman" pitchFamily="18" charset="0"/>
              </a:rPr>
              <a:t> odlikuje ograničenost i cena.</a:t>
            </a:r>
            <a:endParaRPr lang="en-US" sz="43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0E49A4-070E-4851-AE23-1EE583A8AB4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dirty="0" smtClean="0">
                <a:latin typeface="Times New Roman" pitchFamily="18" charset="0"/>
              </a:rPr>
              <a:t>	Ograničenost </a:t>
            </a:r>
            <a:r>
              <a:rPr lang="sr-Latn-CS" sz="4400" dirty="0" smtClean="0">
                <a:latin typeface="Times New Roman" pitchFamily="18" charset="0"/>
              </a:rPr>
              <a:t>dobara u odnosu na ljudske potrebe označava se i kao </a:t>
            </a:r>
            <a:r>
              <a:rPr lang="sr-Latn-CS" sz="4400" b="1" dirty="0" smtClean="0">
                <a:latin typeface="Times New Roman" pitchFamily="18" charset="0"/>
              </a:rPr>
              <a:t>oskudnost</a:t>
            </a:r>
            <a:r>
              <a:rPr lang="sr-Latn-CS" sz="4400" dirty="0" smtClean="0">
                <a:latin typeface="Times New Roman" pitchFamily="18" charset="0"/>
              </a:rPr>
              <a:t>. Pri tome, oskudnost ne znači da je dobro retko, već samo da nije besplatno. </a:t>
            </a:r>
            <a:r>
              <a:rPr lang="sr-Latn-CS" sz="4400" b="1" dirty="0" smtClean="0">
                <a:latin typeface="Times New Roman" pitchFamily="18" charset="0"/>
              </a:rPr>
              <a:t>Oskudna</a:t>
            </a:r>
            <a:r>
              <a:rPr lang="sr-Latn-CS" sz="4400" dirty="0" smtClean="0">
                <a:latin typeface="Times New Roman" pitchFamily="18" charset="0"/>
              </a:rPr>
              <a:t> ekonomska dobra imaju cenu i zato se mogu dobiti samo proizvodnjom ili zamenom za neko drugo ekonomsko dobro.</a:t>
            </a:r>
            <a:endParaRPr lang="en-US" sz="4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DB8D7-6617-4F64-BBDF-341EB113CF8D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b="1" dirty="0" smtClean="0">
                <a:latin typeface="Times New Roman" pitchFamily="18" charset="0"/>
              </a:rPr>
              <a:t>	Slobodna </a:t>
            </a:r>
            <a:r>
              <a:rPr lang="sr-Latn-CS" sz="4400" dirty="0" smtClean="0">
                <a:latin typeface="Times New Roman" pitchFamily="18" charset="0"/>
              </a:rPr>
              <a:t>dobra mogu imati izuzetnu upotrebnu vrednost, kao što ima </a:t>
            </a:r>
            <a:r>
              <a:rPr lang="sr-Latn-CS" sz="4400" b="1" dirty="0" smtClean="0">
                <a:latin typeface="Times New Roman" pitchFamily="18" charset="0"/>
              </a:rPr>
              <a:t>vazduh</a:t>
            </a:r>
            <a:r>
              <a:rPr lang="sr-Latn-CS" sz="4400" dirty="0" smtClean="0">
                <a:latin typeface="Times New Roman" pitchFamily="18" charset="0"/>
              </a:rPr>
              <a:t>. Međutim, često postoji nesklad između upotrebne i tržišne vrednosti. Ukoliko je taj nesklad potpun, odnosno neko neophodno dobro besplatno, postoji </a:t>
            </a:r>
            <a:r>
              <a:rPr lang="sr-Latn-CS" sz="4400" b="1" dirty="0" smtClean="0">
                <a:latin typeface="Times New Roman" pitchFamily="18" charset="0"/>
              </a:rPr>
              <a:t>paradoks vrednosti. </a:t>
            </a:r>
            <a:endParaRPr lang="en-US" sz="4400" b="1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AB9F7-12BF-4AEC-8F64-AD84E3D31B12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800" dirty="0" smtClean="0">
                <a:latin typeface="Times New Roman" pitchFamily="18" charset="0"/>
              </a:rPr>
              <a:t>	Jednostavno</a:t>
            </a:r>
            <a:r>
              <a:rPr lang="sr-Latn-CS" sz="4800" dirty="0" smtClean="0">
                <a:latin typeface="Times New Roman" pitchFamily="18" charset="0"/>
              </a:rPr>
              <a:t>, </a:t>
            </a:r>
            <a:r>
              <a:rPr lang="sr-Latn-CS" sz="4800" b="1" dirty="0" smtClean="0">
                <a:latin typeface="Times New Roman" pitchFamily="18" charset="0"/>
              </a:rPr>
              <a:t>paradoks vrednosti</a:t>
            </a:r>
            <a:r>
              <a:rPr lang="sr-Latn-CS" sz="4800" dirty="0" smtClean="0">
                <a:latin typeface="Times New Roman" pitchFamily="18" charset="0"/>
              </a:rPr>
              <a:t> je fenomen da su najpotrebnija dobra besplatna. Ilustrativan je primer vazduha, koji predstavlja slobodno, besplatno dobro, mada je najpotrebniji za život.</a:t>
            </a:r>
            <a:endParaRPr lang="en-US" sz="4800" dirty="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endParaRPr lang="en-US" sz="4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66414-0D8A-4BA8-86DE-DE6E2DB7F14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5400" dirty="0" smtClean="0">
                <a:latin typeface="Times New Roman" pitchFamily="18" charset="0"/>
              </a:rPr>
              <a:t>	Ekonomska </a:t>
            </a:r>
            <a:r>
              <a:rPr lang="hr-HR" sz="5400" dirty="0" smtClean="0">
                <a:latin typeface="Times New Roman" pitchFamily="18" charset="0"/>
              </a:rPr>
              <a:t>analiza je podeljena u dve celine</a:t>
            </a:r>
            <a:r>
              <a:rPr lang="en-US" sz="5400" dirty="0" smtClean="0">
                <a:latin typeface="Times New Roman" pitchFamily="18" charset="0"/>
              </a:rPr>
              <a:t>: </a:t>
            </a:r>
            <a:endParaRPr lang="sr-Latn-CS" sz="5400" dirty="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endParaRPr lang="sr-Latn-CS" sz="5400" dirty="0" smtClean="0">
              <a:latin typeface="Times New Roman" pitchFamily="18" charset="0"/>
            </a:endParaRPr>
          </a:p>
          <a:p>
            <a:pPr lvl="1" algn="just" eaLnBrk="1" hangingPunct="1">
              <a:lnSpc>
                <a:spcPct val="75000"/>
              </a:lnSpc>
              <a:defRPr/>
            </a:pPr>
            <a:r>
              <a:rPr lang="hr-HR" sz="5400" b="1" i="1" dirty="0" smtClean="0">
                <a:latin typeface="Times New Roman" pitchFamily="18" charset="0"/>
              </a:rPr>
              <a:t>makroekonomsku analizu i </a:t>
            </a:r>
          </a:p>
          <a:p>
            <a:pPr lvl="1" algn="just" eaLnBrk="1" hangingPunct="1">
              <a:lnSpc>
                <a:spcPct val="75000"/>
              </a:lnSpc>
              <a:buFontTx/>
              <a:buNone/>
              <a:defRPr/>
            </a:pPr>
            <a:endParaRPr lang="hr-HR" sz="5400" b="1" i="1" dirty="0" smtClean="0">
              <a:latin typeface="Times New Roman" pitchFamily="18" charset="0"/>
            </a:endParaRPr>
          </a:p>
          <a:p>
            <a:pPr lvl="1" algn="just" eaLnBrk="1" hangingPunct="1">
              <a:lnSpc>
                <a:spcPct val="75000"/>
              </a:lnSpc>
              <a:defRPr/>
            </a:pPr>
            <a:r>
              <a:rPr lang="hr-HR" sz="5400" b="1" i="1" dirty="0" smtClean="0">
                <a:latin typeface="Times New Roman" pitchFamily="18" charset="0"/>
              </a:rPr>
              <a:t>mikroekonomsku analizu</a:t>
            </a:r>
            <a:r>
              <a:rPr lang="en-US" sz="5400" b="1" i="1" dirty="0" smtClean="0">
                <a:latin typeface="Times New Roman" pitchFamily="18" charset="0"/>
              </a:rPr>
              <a:t>.</a:t>
            </a:r>
            <a:endParaRPr lang="sr-Latn-CS" sz="5400" b="1" i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Osnovi Ekonomije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3F4EE-A9E5-4A9C-9046-3F1B63FC98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00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MAKROEKONOMIJA</a:t>
            </a:r>
            <a:r>
              <a:rPr lang="sr-Latn-CS" sz="4800" dirty="0"/>
              <a:t> </a:t>
            </a:r>
            <a:r>
              <a:rPr lang="hr-HR" sz="4800" dirty="0"/>
              <a:t>se bavi proučavanjem ekonomije kao celine</a:t>
            </a:r>
            <a:r>
              <a:rPr lang="en-US" sz="4800" dirty="0"/>
              <a:t>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800" dirty="0"/>
              <a:t>Ona se bavi problemima:</a:t>
            </a:r>
          </a:p>
          <a:p>
            <a:pPr lvl="1" algn="just" eaLnBrk="1" hangingPunct="1">
              <a:defRPr/>
            </a:pPr>
            <a:r>
              <a:rPr lang="hr-HR" sz="4800" dirty="0"/>
              <a:t>inflacije, nezaposlenosti, poslovnih ciklusa, ekonomskog rasta</a:t>
            </a:r>
            <a:r>
              <a:rPr lang="sr-Latn-CS" sz="4800" dirty="0"/>
              <a:t>, platnog bilansa, investicijama itd.</a:t>
            </a:r>
            <a:endParaRPr lang="en-US" sz="4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FC1657-4056-45B9-B25F-1F722FD06B21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73733" name="Picture 4" descr="keynes1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362200" cy="2895600"/>
          </a:xfrm>
          <a:noFill/>
        </p:spPr>
      </p:pic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2362200" y="0"/>
            <a:ext cx="6781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Makroekonomija je grana ekonomije  koja proučava ponašanje i funkcioniranje privrede kao celine.</a:t>
            </a:r>
            <a:r>
              <a:rPr lang="hr-HR" sz="4400" dirty="0"/>
              <a:t> </a:t>
            </a:r>
          </a:p>
        </p:txBody>
      </p:sp>
      <p:sp>
        <p:nvSpPr>
          <p:cNvPr id="227334" name="Rectangle 6"/>
          <p:cNvSpPr>
            <a:spLocks noChangeArrowheads="1"/>
          </p:cNvSpPr>
          <p:nvPr/>
        </p:nvSpPr>
        <p:spPr bwMode="auto">
          <a:xfrm>
            <a:off x="0" y="2895600"/>
            <a:ext cx="91440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Osnivač makroekonomije je </a:t>
            </a:r>
            <a:r>
              <a:rPr lang="hr-HR" sz="44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John Maynard Keynes (1883 – 1946)</a:t>
            </a:r>
            <a:r>
              <a:rPr lang="hr-HR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 koji je  1936. objavio delo “Opšta teorija zaposlenosti, kamate i novca” gde su dati temelji makroekonomije.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7F1A2-8AC4-4D1E-93C7-6910D498F028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77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smtClean="0">
                <a:latin typeface="Times New Roman" pitchFamily="18" charset="0"/>
              </a:rPr>
              <a:t>Za razliku od </a:t>
            </a:r>
            <a:r>
              <a:rPr lang="hr-HR" sz="4400" b="1" smtClean="0">
                <a:latin typeface="Times New Roman" pitchFamily="18" charset="0"/>
              </a:rPr>
              <a:t>mikroekonomije </a:t>
            </a:r>
            <a:r>
              <a:rPr lang="hr-HR" sz="4400" smtClean="0">
                <a:latin typeface="Times New Roman" pitchFamily="18" charset="0"/>
              </a:rPr>
              <a:t>koja se zasniva na </a:t>
            </a:r>
            <a:r>
              <a:rPr lang="hr-HR" sz="4400" b="1" i="1" smtClean="0">
                <a:latin typeface="Times New Roman" pitchFamily="18" charset="0"/>
              </a:rPr>
              <a:t>delovanju tržišta</a:t>
            </a:r>
            <a:r>
              <a:rPr lang="hr-HR" sz="4400" smtClean="0">
                <a:latin typeface="Times New Roman" pitchFamily="18" charset="0"/>
              </a:rPr>
              <a:t>, </a:t>
            </a:r>
            <a:r>
              <a:rPr lang="hr-HR" sz="4400" b="1" smtClean="0">
                <a:latin typeface="Times New Roman" pitchFamily="18" charset="0"/>
              </a:rPr>
              <a:t>makroekonomija</a:t>
            </a:r>
            <a:r>
              <a:rPr lang="hr-HR" sz="4400" smtClean="0">
                <a:latin typeface="Times New Roman" pitchFamily="18" charset="0"/>
              </a:rPr>
              <a:t>  se zasniva na </a:t>
            </a:r>
            <a:r>
              <a:rPr lang="hr-HR" sz="4400" b="1" i="1" smtClean="0">
                <a:latin typeface="Times New Roman" pitchFamily="18" charset="0"/>
              </a:rPr>
              <a:t>državnoj regulativi</a:t>
            </a:r>
            <a:r>
              <a:rPr lang="hr-HR" sz="4400" smtClean="0">
                <a:latin typeface="Times New Roman" pitchFamily="18" charset="0"/>
              </a:rPr>
              <a:t> privrede.</a:t>
            </a:r>
            <a:endParaRPr lang="en-US" sz="4400" smtClean="0">
              <a:effectLst/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44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D2EC1-85F9-414B-8A29-2E1ADC49A585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248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MIKROEKONOMIJA</a:t>
            </a:r>
            <a:r>
              <a:rPr lang="en-US" sz="4100" dirty="0" smtClean="0">
                <a:latin typeface="Times New Roman" pitchFamily="18" charset="0"/>
              </a:rPr>
              <a:t> </a:t>
            </a:r>
            <a:r>
              <a:rPr lang="hr-HR" sz="4100" dirty="0" smtClean="0">
                <a:latin typeface="Times New Roman" pitchFamily="18" charset="0"/>
              </a:rPr>
              <a:t>se bavi proučavanjem individualnog izbora i istražuje koje ekonomske snage utiču na taj izbor.</a:t>
            </a:r>
            <a:endParaRPr lang="en-US" sz="4100" dirty="0" smtClean="0">
              <a:latin typeface="Times New Roman" pitchFamily="18" charset="0"/>
            </a:endParaRPr>
          </a:p>
          <a:p>
            <a:pPr lvl="1" algn="just" eaLnBrk="1" hangingPunct="1">
              <a:defRPr/>
            </a:pPr>
            <a:r>
              <a:rPr lang="hr-HR" sz="4100" dirty="0" smtClean="0">
                <a:latin typeface="Times New Roman" pitchFamily="18" charset="0"/>
              </a:rPr>
              <a:t>Količina proizvodnje (proizvod i/ili usluga) jednog </a:t>
            </a:r>
            <a:r>
              <a:rPr lang="en-US" sz="4100" dirty="0" err="1" smtClean="0">
                <a:latin typeface="Times New Roman" pitchFamily="18" charset="0"/>
              </a:rPr>
              <a:t>privrednog</a:t>
            </a:r>
            <a:r>
              <a:rPr lang="en-US" sz="4100" dirty="0" smtClean="0">
                <a:latin typeface="Times New Roman" pitchFamily="18" charset="0"/>
              </a:rPr>
              <a:t> </a:t>
            </a:r>
            <a:r>
              <a:rPr lang="en-US" sz="4100" dirty="0" err="1" smtClean="0">
                <a:latin typeface="Times New Roman" pitchFamily="18" charset="0"/>
              </a:rPr>
              <a:t>dru</a:t>
            </a:r>
            <a:r>
              <a:rPr lang="sr-Latn-CS" sz="4100" dirty="0" smtClean="0">
                <a:latin typeface="Times New Roman" pitchFamily="18" charset="0"/>
              </a:rPr>
              <a:t>š</a:t>
            </a:r>
            <a:r>
              <a:rPr lang="en-US" sz="4100" dirty="0" err="1" smtClean="0">
                <a:latin typeface="Times New Roman" pitchFamily="18" charset="0"/>
              </a:rPr>
              <a:t>tva</a:t>
            </a:r>
            <a:r>
              <a:rPr lang="hr-HR" sz="4100" dirty="0" smtClean="0">
                <a:latin typeface="Times New Roman" pitchFamily="18" charset="0"/>
              </a:rPr>
              <a:t>.</a:t>
            </a:r>
          </a:p>
          <a:p>
            <a:pPr lvl="1" algn="just" eaLnBrk="1" hangingPunct="1">
              <a:defRPr/>
            </a:pPr>
            <a:r>
              <a:rPr lang="hr-HR" sz="4100" dirty="0" smtClean="0">
                <a:latin typeface="Times New Roman" pitchFamily="18" charset="0"/>
              </a:rPr>
              <a:t>Cena pojedinačnog proizvoda ili usluge.</a:t>
            </a:r>
          </a:p>
          <a:p>
            <a:pPr lvl="1" algn="just" eaLnBrk="1" hangingPunct="1">
              <a:defRPr/>
            </a:pPr>
            <a:r>
              <a:rPr lang="hr-HR" sz="4100" dirty="0" smtClean="0">
                <a:latin typeface="Times New Roman" pitchFamily="18" charset="0"/>
              </a:rPr>
              <a:t>Dohodak pojedinca ili domaćinstva.</a:t>
            </a:r>
          </a:p>
          <a:p>
            <a:pPr lvl="1" algn="just" eaLnBrk="1" hangingPunct="1">
              <a:defRPr/>
            </a:pPr>
            <a:r>
              <a:rPr lang="hr-HR" sz="4100" dirty="0" smtClean="0">
                <a:latin typeface="Times New Roman" pitchFamily="18" charset="0"/>
              </a:rPr>
              <a:t>Zaposlenost pojedinca i sektora.</a:t>
            </a:r>
            <a:endParaRPr lang="en-US" sz="41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39B83-100B-4B29-BFF7-F64AD75E7D2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6553200" cy="6858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3600" dirty="0" smtClean="0">
                <a:latin typeface="Times New Roman" pitchFamily="18" charset="0"/>
              </a:rPr>
              <a:t>Mikroekonomika je grana ekonomike  koja proučava ponašanje i funkcionisanje mikroekonomskih subjekata – pojedinaca, domaćinstava, preduzeća i privrednih grana.</a:t>
            </a:r>
          </a:p>
        </p:txBody>
      </p:sp>
      <p:pic>
        <p:nvPicPr>
          <p:cNvPr id="76806" name="Picture 4" descr="smith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0"/>
            <a:ext cx="2590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0" y="3429000"/>
            <a:ext cx="91440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hr-HR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Osnivač mikroekonomije je </a:t>
            </a:r>
            <a:r>
              <a:rPr lang="hr-HR" sz="4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Adam Smith (1723 – 1790)</a:t>
            </a:r>
            <a:r>
              <a:rPr lang="hr-HR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koji je 1776.  objavio “Bogatstvo naroda”, svojevrsnu ekonomsku Bibliju u kojoj je objasnio funkcionisanje tržišne ekonomije.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0BD1C-7130-4C0D-B470-F54F82A2077E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MAKROEKONOMIJA  I MIKROEKONOMIJA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sr-Latn-CS" sz="360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smtClean="0">
                <a:latin typeface="Times New Roman" pitchFamily="18" charset="0"/>
              </a:rPr>
              <a:t>su međusobno povezane, utiču jedna na drugu.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smtClean="0">
                <a:latin typeface="Times New Roman" pitchFamily="18" charset="0"/>
              </a:rPr>
              <a:t>Ne postoji oštro ograničenje.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smtClean="0">
                <a:latin typeface="Times New Roman" pitchFamily="18" charset="0"/>
              </a:rPr>
              <a:t>Neke kompanije ostvaruju veće i bolje rezultate nego pojedine zemlje.</a:t>
            </a:r>
            <a:endParaRPr lang="en-US" sz="44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F4338-BF62-400E-A5E9-7914594A0CC4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POZITIVNA I NORAMATIVNA EKONOMIJA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smtClean="0">
                <a:latin typeface="Times New Roman" pitchFamily="18" charset="0"/>
              </a:rPr>
              <a:t>Kako bi se izvršilo </a:t>
            </a:r>
            <a:r>
              <a:rPr lang="hr-HR" sz="4400" b="1" i="1" smtClean="0">
                <a:latin typeface="Times New Roman" pitchFamily="18" charset="0"/>
              </a:rPr>
              <a:t>razgraničenje</a:t>
            </a:r>
            <a:r>
              <a:rPr lang="hr-HR" sz="4400" smtClean="0">
                <a:latin typeface="Times New Roman" pitchFamily="18" charset="0"/>
              </a:rPr>
              <a:t> između </a:t>
            </a:r>
            <a:r>
              <a:rPr lang="hr-HR" sz="4400" b="1" i="1" smtClean="0">
                <a:latin typeface="Times New Roman" pitchFamily="18" charset="0"/>
              </a:rPr>
              <a:t>subjektivne</a:t>
            </a:r>
            <a:r>
              <a:rPr lang="hr-HR" sz="4400" smtClean="0">
                <a:latin typeface="Times New Roman" pitchFamily="18" charset="0"/>
              </a:rPr>
              <a:t> i </a:t>
            </a:r>
            <a:r>
              <a:rPr lang="hr-HR" sz="4400" b="1" i="1" smtClean="0">
                <a:latin typeface="Times New Roman" pitchFamily="18" charset="0"/>
              </a:rPr>
              <a:t>objektivne</a:t>
            </a:r>
            <a:r>
              <a:rPr lang="hr-HR" sz="4400" smtClean="0">
                <a:latin typeface="Times New Roman" pitchFamily="18" charset="0"/>
              </a:rPr>
              <a:t> analize, ekonomisti dele ekonomiju na</a:t>
            </a:r>
            <a:r>
              <a:rPr lang="en-US" sz="4400" smtClean="0">
                <a:latin typeface="Times New Roman" pitchFamily="18" charset="0"/>
              </a:rPr>
              <a:t>:</a:t>
            </a:r>
            <a:endParaRPr lang="sr-Latn-CS" sz="4400" smtClean="0">
              <a:latin typeface="Times New Roman" pitchFamily="18" charset="0"/>
            </a:endParaRPr>
          </a:p>
          <a:p>
            <a:pPr lvl="1" algn="just" eaLnBrk="1" hangingPunct="1">
              <a:defRPr/>
            </a:pPr>
            <a:r>
              <a:rPr lang="hr-HR" sz="4400" b="1" smtClean="0">
                <a:latin typeface="Times New Roman" pitchFamily="18" charset="0"/>
              </a:rPr>
              <a:t>Pozitivnu ekonomiju</a:t>
            </a:r>
            <a:endParaRPr lang="en-US" sz="4400" b="1" smtClean="0">
              <a:latin typeface="Times New Roman" pitchFamily="18" charset="0"/>
            </a:endParaRPr>
          </a:p>
          <a:p>
            <a:pPr lvl="1" algn="just" eaLnBrk="1" hangingPunct="1">
              <a:defRPr/>
            </a:pPr>
            <a:r>
              <a:rPr lang="hr-HR" sz="4400" b="1" smtClean="0">
                <a:latin typeface="Times New Roman" pitchFamily="18" charset="0"/>
              </a:rPr>
              <a:t>Normativnu ekonomiju.</a:t>
            </a:r>
            <a:endParaRPr lang="en-US" sz="4000" b="1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1E0D1-2BF5-4D4F-BA28-E42BB80F4999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POZITIVNA EKONOMIJA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5943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endParaRPr lang="hr-HR" sz="41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Pozitivna </a:t>
            </a:r>
            <a:r>
              <a:rPr lang="hr-HR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ekonomija</a:t>
            </a:r>
            <a:r>
              <a:rPr lang="en-US" sz="4400" dirty="0" smtClean="0">
                <a:latin typeface="Times New Roman" pitchFamily="18" charset="0"/>
              </a:rPr>
              <a:t> – </a:t>
            </a:r>
            <a:r>
              <a:rPr lang="hr-HR" sz="4400" dirty="0" smtClean="0">
                <a:latin typeface="Times New Roman" pitchFamily="18" charset="0"/>
              </a:rPr>
              <a:t>proučavanje šta je i kako funkcioniše ekonomija.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dirty="0" smtClean="0">
                <a:latin typeface="Times New Roman" pitchFamily="18" charset="0"/>
              </a:rPr>
              <a:t>	Cilj </a:t>
            </a:r>
            <a:r>
              <a:rPr lang="hr-HR" sz="4400" dirty="0" smtClean="0">
                <a:latin typeface="Times New Roman" pitchFamily="18" charset="0"/>
              </a:rPr>
              <a:t>ove ekonomije da prouči kako dru</a:t>
            </a:r>
            <a:r>
              <a:rPr lang="sr-Latn-CS" sz="4400" dirty="0" smtClean="0">
                <a:latin typeface="Times New Roman" pitchFamily="18" charset="0"/>
              </a:rPr>
              <a:t>š</a:t>
            </a:r>
            <a:r>
              <a:rPr lang="hr-HR" sz="4400" dirty="0" smtClean="0">
                <a:latin typeface="Times New Roman" pitchFamily="18" charset="0"/>
              </a:rPr>
              <a:t>tvo stvara odluke o potrošnji, proizvodnji, raspodeli i razmeni roba i usluga. </a:t>
            </a:r>
            <a:endParaRPr lang="en-US" sz="41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C15FA-0C47-409C-B9B1-D70B4D48947D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dirty="0" smtClean="0">
                <a:latin typeface="Times New Roman" pitchFamily="18" charset="0"/>
              </a:rPr>
              <a:t>	Istovremeno </a:t>
            </a:r>
            <a:r>
              <a:rPr lang="hr-HR" sz="4400" dirty="0" smtClean="0">
                <a:latin typeface="Times New Roman" pitchFamily="18" charset="0"/>
              </a:rPr>
              <a:t>objašnjava i zašto privreda radi tako kako radi, a dopušta i predviđanja o tome kako privreda reaguje na promene.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dirty="0" smtClean="0">
                <a:latin typeface="Times New Roman" pitchFamily="18" charset="0"/>
              </a:rPr>
              <a:t>	</a:t>
            </a:r>
            <a:r>
              <a:rPr lang="sr-Latn-CS" sz="4400" b="1" dirty="0" smtClean="0">
                <a:latin typeface="Times New Roman" pitchFamily="18" charset="0"/>
              </a:rPr>
              <a:t>(</a:t>
            </a:r>
            <a:r>
              <a:rPr lang="hr-HR" sz="4400" b="1" dirty="0" smtClean="0">
                <a:latin typeface="Times New Roman" pitchFamily="18" charset="0"/>
              </a:rPr>
              <a:t>Ona proučava ekonomske pojave onakvim kakve one jesu.)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hr-HR" sz="4400" dirty="0" smtClean="0">
                <a:latin typeface="Times New Roman" pitchFamily="18" charset="0"/>
              </a:rPr>
              <a:t>	Primer</a:t>
            </a:r>
            <a:r>
              <a:rPr lang="hr-HR" sz="4400" dirty="0" smtClean="0">
                <a:latin typeface="Times New Roman" pitchFamily="18" charset="0"/>
              </a:rPr>
              <a:t>:</a:t>
            </a:r>
            <a:r>
              <a:rPr lang="hr-HR" sz="4400" i="1" dirty="0" smtClean="0">
                <a:latin typeface="Times New Roman" pitchFamily="18" charset="0"/>
              </a:rPr>
              <a:t> Nezaposlenost u Srbiji je 2003. iznosila preko 17 % radne snage”</a:t>
            </a:r>
            <a:endParaRPr lang="sr-Latn-CS" sz="4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74A4A7-D307-4214-A956-A1B42B63096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NORAMATIVNA EKONOMIJA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5715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r-HR" sz="4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Normativna ekonomija</a:t>
            </a:r>
            <a:r>
              <a:rPr lang="en-US" sz="4100" dirty="0" smtClean="0">
                <a:latin typeface="Times New Roman" pitchFamily="18" charset="0"/>
              </a:rPr>
              <a:t> – </a:t>
            </a:r>
            <a:r>
              <a:rPr lang="hr-HR" sz="4100" dirty="0" smtClean="0">
                <a:latin typeface="Times New Roman" pitchFamily="18" charset="0"/>
              </a:rPr>
              <a:t>proučava koji bi to ciljevi ekonomije trebali biti.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r-HR" sz="4100" dirty="0" smtClean="0">
                <a:latin typeface="Times New Roman" pitchFamily="18" charset="0"/>
              </a:rPr>
              <a:t>Zasnovana na ličnom stavu mišljenja.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hr-HR" sz="4100" dirty="0" smtClean="0">
                <a:latin typeface="Times New Roman" pitchFamily="18" charset="0"/>
              </a:rPr>
              <a:t>(</a:t>
            </a:r>
            <a:r>
              <a:rPr lang="hr-HR" sz="4100" b="1" dirty="0" smtClean="0">
                <a:solidFill>
                  <a:srgbClr val="080808"/>
                </a:solidFill>
                <a:latin typeface="Times New Roman" pitchFamily="18" charset="0"/>
              </a:rPr>
              <a:t>Ona govori</a:t>
            </a:r>
            <a:r>
              <a:rPr lang="hr-HR" sz="4100" b="1" u="sng" dirty="0" smtClean="0">
                <a:solidFill>
                  <a:srgbClr val="080808"/>
                </a:solidFill>
                <a:latin typeface="Times New Roman" pitchFamily="18" charset="0"/>
              </a:rPr>
              <a:t> kakve bi trebalo biti ekonomske pojave)</a:t>
            </a:r>
            <a:endParaRPr lang="hr-HR" sz="4100" dirty="0" smtClean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r-HR" sz="4100" dirty="0" smtClean="0">
                <a:latin typeface="Times New Roman" pitchFamily="18" charset="0"/>
              </a:rPr>
              <a:t>Primer:</a:t>
            </a:r>
            <a:r>
              <a:rPr lang="hr-HR" sz="4100" i="1" dirty="0" smtClean="0">
                <a:latin typeface="Times New Roman" pitchFamily="18" charset="0"/>
              </a:rPr>
              <a:t> “Visoka nezaposlenost u Srbiji  je ekonomski i politički </a:t>
            </a:r>
            <a:r>
              <a:rPr lang="hr-HR" sz="4100" i="1" dirty="0" smtClean="0">
                <a:latin typeface="Times New Roman" pitchFamily="18" charset="0"/>
              </a:rPr>
              <a:t>neprihvatljiva, </a:t>
            </a:r>
            <a:r>
              <a:rPr lang="hr-HR" sz="4100" i="1" dirty="0" smtClean="0">
                <a:latin typeface="Times New Roman" pitchFamily="18" charset="0"/>
              </a:rPr>
              <a:t>stoga politika zapošljavanja mora biti jedan od prioriteta ekonomske politike”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3E2C8A-2642-4139-8719-4F41C4255C66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EKONOMSKI MODELI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1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</a:t>
            </a:r>
            <a:r>
              <a:rPr lang="hr-HR" sz="41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konomski</a:t>
            </a:r>
            <a:r>
              <a:rPr lang="en-US" sz="41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model</a:t>
            </a:r>
            <a:r>
              <a:rPr lang="en-US" sz="4100" smtClean="0">
                <a:latin typeface="Times New Roman" pitchFamily="18" charset="0"/>
              </a:rPr>
              <a:t> – </a:t>
            </a:r>
            <a:r>
              <a:rPr lang="hr-HR" sz="4100" smtClean="0">
                <a:latin typeface="Times New Roman" pitchFamily="18" charset="0"/>
              </a:rPr>
              <a:t>predstavlja pojednostavljenu sliku stvarnosti i istovremeno logičan skup pretpostavki pogodan za svrhu analize.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hr-HR" sz="410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hr-HR" sz="4100" smtClean="0">
                <a:latin typeface="Times New Roman" pitchFamily="18" charset="0"/>
              </a:rPr>
              <a:t>Matematički prikaz odnosa između dve ili više varijabli (varijabla je stepen ili mera promena u vremenu ili opažanjima-percepciji).</a:t>
            </a:r>
            <a:endParaRPr lang="en-US" sz="41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2F6F35-4E1C-4835-B1A0-4198178913F7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096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100" dirty="0" smtClean="0">
                <a:latin typeface="Times New Roman" pitchFamily="18" charset="0"/>
              </a:rPr>
              <a:t>Odnosno,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n-US" sz="4400" b="1" dirty="0" err="1" smtClean="0">
                <a:latin typeface="Times New Roman" pitchFamily="18" charset="0"/>
              </a:rPr>
              <a:t>Egzogene</a:t>
            </a:r>
            <a:r>
              <a:rPr lang="en-US" sz="4400" b="1" dirty="0" smtClean="0">
                <a:latin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</a:rPr>
              <a:t>varijable</a:t>
            </a:r>
            <a:r>
              <a:rPr lang="en-US" sz="4400" dirty="0" smtClean="0">
                <a:latin typeface="Times New Roman" pitchFamily="18" charset="0"/>
              </a:rPr>
              <a:t> - </a:t>
            </a:r>
            <a:r>
              <a:rPr lang="en-US" sz="4400" dirty="0" err="1" smtClean="0">
                <a:latin typeface="Times New Roman" pitchFamily="18" charset="0"/>
              </a:rPr>
              <a:t>varijable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sr-Latn-CS" sz="4400" dirty="0" smtClean="0">
                <a:latin typeface="Times New Roman" pitchFamily="18" charset="0"/>
              </a:rPr>
              <a:t>č</a:t>
            </a:r>
            <a:r>
              <a:rPr lang="en-US" sz="4400" dirty="0" err="1" smtClean="0">
                <a:latin typeface="Times New Roman" pitchFamily="18" charset="0"/>
              </a:rPr>
              <a:t>ija</a:t>
            </a:r>
            <a:r>
              <a:rPr lang="en-US" sz="4400" dirty="0" smtClean="0">
                <a:latin typeface="Times New Roman" pitchFamily="18" charset="0"/>
              </a:rPr>
              <a:t> je </a:t>
            </a:r>
            <a:r>
              <a:rPr lang="en-US" sz="4400" dirty="0" err="1" smtClean="0">
                <a:latin typeface="Times New Roman" pitchFamily="18" charset="0"/>
              </a:rPr>
              <a:t>vrednost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odre</a:t>
            </a:r>
            <a:r>
              <a:rPr lang="sr-Latn-CS" sz="4400" dirty="0" smtClean="0">
                <a:latin typeface="Times New Roman" pitchFamily="18" charset="0"/>
              </a:rPr>
              <a:t>đ</a:t>
            </a:r>
            <a:r>
              <a:rPr lang="en-US" sz="4400" dirty="0" err="1" smtClean="0">
                <a:latin typeface="Times New Roman" pitchFamily="18" charset="0"/>
              </a:rPr>
              <a:t>ena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nezavisno</a:t>
            </a:r>
            <a:r>
              <a:rPr lang="en-US" sz="4400" dirty="0" smtClean="0">
                <a:latin typeface="Times New Roman" pitchFamily="18" charset="0"/>
              </a:rPr>
              <a:t> u</a:t>
            </a:r>
            <a:r>
              <a:rPr lang="sr-Latn-C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modelu</a:t>
            </a:r>
            <a:r>
              <a:rPr lang="en-US" sz="4400" dirty="0" smtClean="0">
                <a:latin typeface="Times New Roman" pitchFamily="18" charset="0"/>
              </a:rPr>
              <a:t> (</a:t>
            </a:r>
            <a:r>
              <a:rPr lang="en-US" sz="4400" dirty="0" err="1" smtClean="0">
                <a:latin typeface="Times New Roman" pitchFamily="18" charset="0"/>
              </a:rPr>
              <a:t>moraju</a:t>
            </a:r>
            <a:r>
              <a:rPr lang="en-US" sz="4400" dirty="0" smtClean="0">
                <a:latin typeface="Times New Roman" pitchFamily="18" charset="0"/>
              </a:rPr>
              <a:t> se </a:t>
            </a:r>
            <a:r>
              <a:rPr lang="en-US" sz="4400" dirty="0" err="1" smtClean="0">
                <a:latin typeface="Times New Roman" pitchFamily="18" charset="0"/>
              </a:rPr>
              <a:t>odrediti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da</a:t>
            </a:r>
            <a:r>
              <a:rPr lang="en-US" sz="4400" dirty="0" smtClean="0">
                <a:latin typeface="Times New Roman" pitchFamily="18" charset="0"/>
              </a:rPr>
              <a:t> bi model </a:t>
            </a:r>
            <a:r>
              <a:rPr lang="en-US" sz="4400" dirty="0" err="1" smtClean="0">
                <a:latin typeface="Times New Roman" pitchFamily="18" charset="0"/>
              </a:rPr>
              <a:t>uo</a:t>
            </a:r>
            <a:r>
              <a:rPr lang="sr-Latn-CS" sz="4400" dirty="0" smtClean="0">
                <a:latin typeface="Times New Roman" pitchFamily="18" charset="0"/>
              </a:rPr>
              <a:t>pš</a:t>
            </a:r>
            <a:r>
              <a:rPr lang="en-US" sz="4400" dirty="0" err="1" smtClean="0">
                <a:latin typeface="Times New Roman" pitchFamily="18" charset="0"/>
              </a:rPr>
              <a:t>te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mogao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da</a:t>
            </a:r>
            <a:r>
              <a:rPr lang="en-US" sz="4400" dirty="0" smtClean="0">
                <a:latin typeface="Times New Roman" pitchFamily="18" charset="0"/>
              </a:rPr>
              <a:t> se re</a:t>
            </a:r>
            <a:r>
              <a:rPr lang="sr-Latn-CS" sz="4400" dirty="0" smtClean="0">
                <a:latin typeface="Times New Roman" pitchFamily="18" charset="0"/>
              </a:rPr>
              <a:t>š</a:t>
            </a:r>
            <a:r>
              <a:rPr lang="en-US" sz="4400" dirty="0" err="1" smtClean="0">
                <a:latin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</a:rPr>
              <a:t>) </a:t>
            </a:r>
            <a:r>
              <a:rPr lang="en-US" sz="4400" dirty="0" err="1" smtClean="0">
                <a:latin typeface="Times New Roman" pitchFamily="18" charset="0"/>
              </a:rPr>
              <a:t>sa</a:t>
            </a:r>
            <a:r>
              <a:rPr lang="en-US" sz="4400" dirty="0" smtClean="0">
                <a:latin typeface="Times New Roman" pitchFamily="18" charset="0"/>
              </a:rPr>
              <a:t> vi</a:t>
            </a:r>
            <a:r>
              <a:rPr lang="sr-Latn-CS" sz="4400" dirty="0" smtClean="0">
                <a:latin typeface="Times New Roman" pitchFamily="18" charset="0"/>
              </a:rPr>
              <a:t>š</a:t>
            </a:r>
            <a:r>
              <a:rPr lang="en-US" sz="4400" dirty="0" smtClean="0">
                <a:latin typeface="Times New Roman" pitchFamily="18" charset="0"/>
              </a:rPr>
              <a:t>e </a:t>
            </a:r>
            <a:r>
              <a:rPr lang="en-US" sz="4400" dirty="0" err="1" smtClean="0">
                <a:latin typeface="Times New Roman" pitchFamily="18" charset="0"/>
              </a:rPr>
              <a:t>jedna</a:t>
            </a:r>
            <a:r>
              <a:rPr lang="sr-Latn-CS" sz="4400" dirty="0" smtClean="0">
                <a:latin typeface="Times New Roman" pitchFamily="18" charset="0"/>
              </a:rPr>
              <a:t>č</a:t>
            </a:r>
            <a:r>
              <a:rPr lang="en-US" sz="4400" dirty="0" err="1" smtClean="0">
                <a:latin typeface="Times New Roman" pitchFamily="18" charset="0"/>
              </a:rPr>
              <a:t>ina</a:t>
            </a:r>
            <a:r>
              <a:rPr lang="en-US" sz="4400" dirty="0" smtClean="0">
                <a:latin typeface="Times New Roman" pitchFamily="18" charset="0"/>
              </a:rPr>
              <a:t>.</a:t>
            </a:r>
            <a:endParaRPr lang="sr-Latn-CS" sz="4400" dirty="0" smtClean="0"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n-US" sz="4400" dirty="0" smtClean="0"/>
              <a:t> </a:t>
            </a:r>
            <a:r>
              <a:rPr lang="en-US" sz="4400" b="1" dirty="0" err="1" smtClean="0">
                <a:latin typeface="Times New Roman" pitchFamily="18" charset="0"/>
              </a:rPr>
              <a:t>Endogene</a:t>
            </a:r>
            <a:r>
              <a:rPr lang="en-US" sz="4400" b="1" dirty="0" smtClean="0">
                <a:latin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</a:rPr>
              <a:t>varijable</a:t>
            </a:r>
            <a:r>
              <a:rPr lang="en-US" sz="4400" dirty="0" smtClean="0">
                <a:latin typeface="Times New Roman" pitchFamily="18" charset="0"/>
              </a:rPr>
              <a:t> - </a:t>
            </a:r>
            <a:r>
              <a:rPr lang="en-US" sz="4400" dirty="0" err="1" smtClean="0">
                <a:latin typeface="Times New Roman" pitchFamily="18" charset="0"/>
              </a:rPr>
              <a:t>varijable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sr-Latn-CS" sz="4400" dirty="0" smtClean="0">
                <a:latin typeface="Times New Roman" pitchFamily="18" charset="0"/>
              </a:rPr>
              <a:t>č</a:t>
            </a:r>
            <a:r>
              <a:rPr lang="en-US" sz="4400" dirty="0" err="1" smtClean="0">
                <a:latin typeface="Times New Roman" pitchFamily="18" charset="0"/>
              </a:rPr>
              <a:t>ija</a:t>
            </a:r>
            <a:r>
              <a:rPr lang="sr-Latn-CS" sz="4400" dirty="0" smtClean="0">
                <a:latin typeface="Times New Roman" pitchFamily="18" charset="0"/>
              </a:rPr>
              <a:t> je 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vrednost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odre</a:t>
            </a:r>
            <a:r>
              <a:rPr lang="sr-Latn-CS" sz="4400" dirty="0" smtClean="0">
                <a:latin typeface="Times New Roman" pitchFamily="18" charset="0"/>
              </a:rPr>
              <a:t>đ</a:t>
            </a:r>
            <a:r>
              <a:rPr lang="en-US" sz="4400" dirty="0" err="1" smtClean="0">
                <a:latin typeface="Times New Roman" pitchFamily="18" charset="0"/>
              </a:rPr>
              <a:t>ena</a:t>
            </a:r>
            <a:r>
              <a:rPr lang="en-US" sz="4400" dirty="0" smtClean="0">
                <a:latin typeface="Times New Roman" pitchFamily="18" charset="0"/>
              </a:rPr>
              <a:t> re</a:t>
            </a:r>
            <a:r>
              <a:rPr lang="sr-Latn-CS" sz="4400" dirty="0" smtClean="0">
                <a:latin typeface="Times New Roman" pitchFamily="18" charset="0"/>
              </a:rPr>
              <a:t>š</a:t>
            </a:r>
            <a:r>
              <a:rPr lang="en-US" sz="4400" dirty="0" err="1" smtClean="0">
                <a:latin typeface="Times New Roman" pitchFamily="18" charset="0"/>
              </a:rPr>
              <a:t>avanjem</a:t>
            </a:r>
            <a:r>
              <a:rPr lang="sr-Latn-C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modela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sa</a:t>
            </a:r>
            <a:r>
              <a:rPr lang="en-US" sz="4400" dirty="0" smtClean="0">
                <a:latin typeface="Times New Roman" pitchFamily="18" charset="0"/>
              </a:rPr>
              <a:t> vi</a:t>
            </a:r>
            <a:r>
              <a:rPr lang="sr-Latn-CS" sz="4400" dirty="0" smtClean="0">
                <a:latin typeface="Times New Roman" pitchFamily="18" charset="0"/>
              </a:rPr>
              <a:t>š</a:t>
            </a:r>
            <a:r>
              <a:rPr lang="en-US" sz="4400" dirty="0" smtClean="0">
                <a:latin typeface="Times New Roman" pitchFamily="18" charset="0"/>
              </a:rPr>
              <a:t>e </a:t>
            </a:r>
            <a:r>
              <a:rPr lang="en-US" sz="4400" dirty="0" err="1" smtClean="0">
                <a:latin typeface="Times New Roman" pitchFamily="18" charset="0"/>
              </a:rPr>
              <a:t>jedna</a:t>
            </a:r>
            <a:r>
              <a:rPr lang="sr-Latn-CS" sz="4400" dirty="0" smtClean="0">
                <a:latin typeface="Times New Roman" pitchFamily="18" charset="0"/>
              </a:rPr>
              <a:t>č</a:t>
            </a:r>
            <a:r>
              <a:rPr lang="en-US" sz="4400" dirty="0" err="1" smtClean="0">
                <a:latin typeface="Times New Roman" pitchFamily="18" charset="0"/>
              </a:rPr>
              <a:t>ina</a:t>
            </a:r>
            <a:r>
              <a:rPr lang="en-US" sz="4400" dirty="0" smtClean="0">
                <a:latin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45143-6903-4FBA-8055-027B673026E6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b="1" i="1" smtClean="0">
                <a:latin typeface="Times New Roman" pitchFamily="18" charset="0"/>
              </a:rPr>
              <a:t>Makroekonomski model kružnog toka u “zatvorenoj privredi”</a:t>
            </a:r>
            <a:r>
              <a:rPr lang="sr-Latn-CS" sz="2600" b="1" i="1" smtClean="0">
                <a:latin typeface="Times New Roman" pitchFamily="18" charset="0"/>
              </a:rPr>
              <a:t>.</a:t>
            </a:r>
            <a:endParaRPr lang="en-US" sz="2600" b="1" i="1" smtClean="0">
              <a:latin typeface="Times New Roman" pitchFamily="18" charset="0"/>
            </a:endParaRPr>
          </a:p>
        </p:txBody>
      </p:sp>
      <p:sp>
        <p:nvSpPr>
          <p:cNvPr id="8909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9095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685800"/>
            <a:ext cx="9144000" cy="3352800"/>
          </a:xfrm>
        </p:spPr>
      </p:pic>
      <p:sp>
        <p:nvSpPr>
          <p:cNvPr id="89096" name="Text Box 5"/>
          <p:cNvSpPr txBox="1">
            <a:spLocks noChangeArrowheads="1"/>
          </p:cNvSpPr>
          <p:nvPr/>
        </p:nvSpPr>
        <p:spPr bwMode="auto">
          <a:xfrm>
            <a:off x="3810000" y="990600"/>
            <a:ext cx="1143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900" b="1">
                <a:solidFill>
                  <a:srgbClr val="000080"/>
                </a:solidFill>
              </a:rPr>
              <a:t>ROBE I USLUGE</a:t>
            </a:r>
            <a:endParaRPr lang="en-US"/>
          </a:p>
        </p:txBody>
      </p:sp>
      <p:sp>
        <p:nvSpPr>
          <p:cNvPr id="89097" name="Text Box 6"/>
          <p:cNvSpPr txBox="1">
            <a:spLocks noChangeArrowheads="1"/>
          </p:cNvSpPr>
          <p:nvPr/>
        </p:nvSpPr>
        <p:spPr bwMode="auto">
          <a:xfrm>
            <a:off x="3810000" y="15240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900" b="1">
                <a:solidFill>
                  <a:srgbClr val="CC0000"/>
                </a:solidFill>
              </a:rPr>
              <a:t>POTRO</a:t>
            </a:r>
            <a:r>
              <a:rPr lang="sr-Latn-CS" sz="900" b="1">
                <a:solidFill>
                  <a:srgbClr val="CC0000"/>
                </a:solidFill>
              </a:rPr>
              <a:t>ŠNJA</a:t>
            </a:r>
          </a:p>
          <a:p>
            <a:pPr algn="ctr"/>
            <a:r>
              <a:rPr lang="sr-Latn-CS" sz="900" b="1">
                <a:solidFill>
                  <a:srgbClr val="CC0000"/>
                </a:solidFill>
              </a:rPr>
              <a:t>(izdaci za robu)</a:t>
            </a:r>
            <a:endParaRPr lang="en-US"/>
          </a:p>
        </p:txBody>
      </p:sp>
      <p:sp>
        <p:nvSpPr>
          <p:cNvPr id="89098" name="Text Box 7"/>
          <p:cNvSpPr txBox="1">
            <a:spLocks noChangeArrowheads="1"/>
          </p:cNvSpPr>
          <p:nvPr/>
        </p:nvSpPr>
        <p:spPr bwMode="auto">
          <a:xfrm>
            <a:off x="3733800" y="2819400"/>
            <a:ext cx="1714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Latn-CS" sz="900" b="1">
                <a:solidFill>
                  <a:srgbClr val="CC0000"/>
                </a:solidFill>
              </a:rPr>
              <a:t>DOHODAK FAKTORA PROIZVODNJE</a:t>
            </a:r>
          </a:p>
          <a:p>
            <a:pPr algn="ctr"/>
            <a:r>
              <a:rPr lang="sr-Latn-CS" sz="900" b="1">
                <a:solidFill>
                  <a:srgbClr val="CC0000"/>
                </a:solidFill>
              </a:rPr>
              <a:t>(plate, rente, profiti)</a:t>
            </a:r>
            <a:endParaRPr lang="en-US"/>
          </a:p>
        </p:txBody>
      </p:sp>
      <p:sp>
        <p:nvSpPr>
          <p:cNvPr id="89099" name="Text Box 8"/>
          <p:cNvSpPr txBox="1">
            <a:spLocks noChangeArrowheads="1"/>
          </p:cNvSpPr>
          <p:nvPr/>
        </p:nvSpPr>
        <p:spPr bwMode="auto">
          <a:xfrm>
            <a:off x="3810000" y="3733800"/>
            <a:ext cx="1600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900" b="1">
                <a:solidFill>
                  <a:srgbClr val="000080"/>
                </a:solidFill>
              </a:rPr>
              <a:t>FAKTORI PROIZVODNJE</a:t>
            </a:r>
          </a:p>
          <a:p>
            <a:pPr algn="ctr"/>
            <a:r>
              <a:rPr lang="de-DE" sz="900" b="1">
                <a:solidFill>
                  <a:srgbClr val="000080"/>
                </a:solidFill>
              </a:rPr>
              <a:t>(rad, zemlja, kapital)</a:t>
            </a:r>
            <a:endParaRPr lang="en-US"/>
          </a:p>
        </p:txBody>
      </p:sp>
      <p:sp>
        <p:nvSpPr>
          <p:cNvPr id="89100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1143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Latn-CS" sz="900" b="1">
                <a:solidFill>
                  <a:srgbClr val="000000"/>
                </a:solidFill>
              </a:rPr>
              <a:t>DOMAĆINSTVA</a:t>
            </a:r>
            <a:endParaRPr lang="en-US"/>
          </a:p>
        </p:txBody>
      </p:sp>
      <p:sp>
        <p:nvSpPr>
          <p:cNvPr id="89101" name="Text Box 10"/>
          <p:cNvSpPr txBox="1">
            <a:spLocks noChangeArrowheads="1"/>
          </p:cNvSpPr>
          <p:nvPr/>
        </p:nvSpPr>
        <p:spPr bwMode="auto">
          <a:xfrm>
            <a:off x="6324600" y="3810000"/>
            <a:ext cx="1143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Latn-CS" sz="900" b="1">
                <a:solidFill>
                  <a:srgbClr val="000000"/>
                </a:solidFill>
              </a:rPr>
              <a:t>FABRIKA - KOMPANIJA</a:t>
            </a:r>
            <a:endParaRPr lang="en-US"/>
          </a:p>
        </p:txBody>
      </p:sp>
      <p:sp>
        <p:nvSpPr>
          <p:cNvPr id="89102" name="Line 11"/>
          <p:cNvSpPr>
            <a:spLocks noChangeShapeType="1"/>
          </p:cNvSpPr>
          <p:nvPr/>
        </p:nvSpPr>
        <p:spPr bwMode="auto">
          <a:xfrm>
            <a:off x="6781800" y="5486400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103" name="Line 12"/>
          <p:cNvSpPr>
            <a:spLocks noChangeShapeType="1"/>
          </p:cNvSpPr>
          <p:nvPr/>
        </p:nvSpPr>
        <p:spPr bwMode="auto">
          <a:xfrm>
            <a:off x="6781800" y="6019800"/>
            <a:ext cx="914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104" name="Text Box 13"/>
          <p:cNvSpPr txBox="1">
            <a:spLocks noChangeArrowheads="1"/>
          </p:cNvSpPr>
          <p:nvPr/>
        </p:nvSpPr>
        <p:spPr bwMode="auto">
          <a:xfrm>
            <a:off x="7772400" y="5181600"/>
            <a:ext cx="1371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200" b="1">
                <a:solidFill>
                  <a:schemeClr val="accent2"/>
                </a:solidFill>
              </a:rPr>
              <a:t>Tokovi inputa i autputa (roba i usluga)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89105" name="Text Box 14"/>
          <p:cNvSpPr txBox="1">
            <a:spLocks noChangeArrowheads="1"/>
          </p:cNvSpPr>
          <p:nvPr/>
        </p:nvSpPr>
        <p:spPr bwMode="auto">
          <a:xfrm>
            <a:off x="7772400" y="5867400"/>
            <a:ext cx="137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1200" b="1">
                <a:solidFill>
                  <a:srgbClr val="FF0000"/>
                </a:solidFill>
              </a:rPr>
              <a:t>Tokovi novca</a:t>
            </a: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89106" name="Rectangle 15"/>
          <p:cNvSpPr>
            <a:spLocks noChangeArrowheads="1"/>
          </p:cNvSpPr>
          <p:nvPr/>
        </p:nvSpPr>
        <p:spPr bwMode="auto">
          <a:xfrm>
            <a:off x="0" y="4213225"/>
            <a:ext cx="6705600" cy="2530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hr-HR" sz="2000" i="1"/>
              <a:t>Kružni tok makroekonomskih aktivnosti u zatvorenoj privredi</a:t>
            </a:r>
            <a:endParaRPr lang="en-US" sz="2000"/>
          </a:p>
          <a:p>
            <a:pPr algn="just"/>
            <a:r>
              <a:rPr lang="hr-HR" sz="2000" b="1" i="1"/>
              <a:t>Donji deo</a:t>
            </a:r>
            <a:r>
              <a:rPr lang="hr-HR" sz="2000"/>
              <a:t> slike ilustruje kružni tok </a:t>
            </a:r>
            <a:r>
              <a:rPr lang="hr-HR" sz="2000" b="1"/>
              <a:t>inputa proizvodnje</a:t>
            </a:r>
            <a:r>
              <a:rPr lang="hr-HR" sz="2000"/>
              <a:t>: rad, zemljište i kapitalna dobra od domaćinstava prema fabrikama i novčani tok od fabrike prema domaćinstvima u obliku: plata, profita i renti. </a:t>
            </a:r>
            <a:r>
              <a:rPr lang="hr-HR" sz="2000" b="1" i="1"/>
              <a:t>Gornji tok</a:t>
            </a:r>
            <a:r>
              <a:rPr lang="hr-HR" sz="2000"/>
              <a:t> pokazuje produkciju </a:t>
            </a:r>
            <a:r>
              <a:rPr lang="hr-HR" sz="2000" b="1"/>
              <a:t>finalnih dobara</a:t>
            </a:r>
            <a:r>
              <a:rPr lang="hr-HR" sz="2000"/>
              <a:t> i usluga prema domaćinstvima i novčane izdatke (raspoloživi dohodak) za potrošnju finalnih dobara od stanovništva prema fabrikama - kompanijama.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prof.dr Zoran Milenković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39CE1-A661-4A08-A653-4D61036F591B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sr-Latn-CS" smtClean="0">
              <a:latin typeface="Times New Roman" pitchFamily="18" charset="0"/>
            </a:endParaRPr>
          </a:p>
        </p:txBody>
      </p:sp>
      <p:pic>
        <p:nvPicPr>
          <p:cNvPr id="901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9" name="Rectangle 4"/>
          <p:cNvSpPr>
            <a:spLocks noChangeArrowheads="1"/>
          </p:cNvSpPr>
          <p:nvPr/>
        </p:nvSpPr>
        <p:spPr bwMode="auto">
          <a:xfrm>
            <a:off x="0" y="4979988"/>
            <a:ext cx="9144000" cy="191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hr-HR" sz="2400" b="1" i="1"/>
              <a:t>Kružni tok makroekonomskih aktivnosti u otvorenoj privredi (robni i novčani) tokovi između domaćinstava, kompanije, države i inostranstva</a:t>
            </a:r>
            <a:endParaRPr lang="en-US" sz="2400"/>
          </a:p>
          <a:p>
            <a:pPr algn="just"/>
            <a:r>
              <a:rPr lang="hr-HR" sz="2400" b="1"/>
              <a:t>Njihove aktivnosti se povezuju preko tržišta: inputa proizvodnje, tržišta roba i usluga i finansijskog tržišta. Finansijsko tržište kanališe štednju u investicije.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b="1" smtClean="0">
                <a:latin typeface="Times New Roman" pitchFamily="18" charset="0"/>
              </a:rPr>
              <a:t>Makroekonomski model kružnog toka u “otvorenoj privredi”</a:t>
            </a:r>
            <a:r>
              <a:rPr lang="en-US" sz="40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0C8674-3991-4D2B-A1BD-588850F8120C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b="1" smtClean="0">
                <a:latin typeface="Times New Roman" pitchFamily="18" charset="0"/>
              </a:rPr>
              <a:t>GRAFIKONI, KRIVE I JEDNAČINE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901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181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4400" b="1" i="1" dirty="0" smtClean="0">
                <a:latin typeface="Times New Roman" pitchFamily="18" charset="0"/>
              </a:rPr>
              <a:t>Šta je dijagram?</a:t>
            </a:r>
          </a:p>
          <a:p>
            <a:pPr lvl="1" algn="just" eaLnBrk="1" hangingPunct="1">
              <a:defRPr/>
            </a:pPr>
            <a:r>
              <a:rPr lang="hr-HR" sz="4400" dirty="0" smtClean="0">
                <a:latin typeface="Times New Roman" pitchFamily="18" charset="0"/>
              </a:rPr>
              <a:t>Grafički prikaz koji pokazuje kako se dva ili više skupova podataka ili varijabli odnose jedan prema drugome.</a:t>
            </a:r>
          </a:p>
          <a:p>
            <a:pPr lvl="1" algn="just" eaLnBrk="1" hangingPunct="1">
              <a:defRPr/>
            </a:pPr>
            <a:r>
              <a:rPr lang="hr-HR" sz="4400" dirty="0" smtClean="0">
                <a:latin typeface="Times New Roman" pitchFamily="18" charset="0"/>
              </a:rPr>
              <a:t>Pregledni prikaz nekog ekonomskog problema.</a:t>
            </a:r>
            <a:endParaRPr lang="en-US" sz="37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11C53-FDD8-4AD0-B9F9-38E56870D19A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96304" name="Rectangle 107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sr-Latn-CS" b="1" smtClean="0">
                <a:latin typeface="Times New Roman" pitchFamily="18" charset="0"/>
              </a:rPr>
              <a:t>Od tabele do grafikona (dijagrama)</a:t>
            </a:r>
            <a:endParaRPr lang="en-US" b="1" smtClean="0">
              <a:latin typeface="Times New Roman" pitchFamily="18" charset="0"/>
            </a:endParaRPr>
          </a:p>
        </p:txBody>
      </p:sp>
      <p:sp>
        <p:nvSpPr>
          <p:cNvPr id="92166" name="Freeform 168"/>
          <p:cNvSpPr>
            <a:spLocks/>
          </p:cNvSpPr>
          <p:nvPr/>
        </p:nvSpPr>
        <p:spPr bwMode="auto">
          <a:xfrm>
            <a:off x="5651500" y="2111375"/>
            <a:ext cx="2895600" cy="3044825"/>
          </a:xfrm>
          <a:custGeom>
            <a:avLst/>
            <a:gdLst>
              <a:gd name="T0" fmla="*/ 0 w 1824"/>
              <a:gd name="T1" fmla="*/ 0 h 1452"/>
              <a:gd name="T2" fmla="*/ 0 w 1824"/>
              <a:gd name="T3" fmla="*/ 2147483647 h 1452"/>
              <a:gd name="T4" fmla="*/ 2147483647 w 1824"/>
              <a:gd name="T5" fmla="*/ 2147483647 h 1452"/>
              <a:gd name="T6" fmla="*/ 0 60000 65536"/>
              <a:gd name="T7" fmla="*/ 0 60000 65536"/>
              <a:gd name="T8" fmla="*/ 0 60000 65536"/>
              <a:gd name="T9" fmla="*/ 0 w 1824"/>
              <a:gd name="T10" fmla="*/ 0 h 1452"/>
              <a:gd name="T11" fmla="*/ 1824 w 1824"/>
              <a:gd name="T12" fmla="*/ 1452 h 14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4" h="1452">
                <a:moveTo>
                  <a:pt x="0" y="0"/>
                </a:moveTo>
                <a:lnTo>
                  <a:pt x="0" y="1451"/>
                </a:lnTo>
                <a:lnTo>
                  <a:pt x="1823" y="145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67" name="Line 169"/>
          <p:cNvSpPr>
            <a:spLocks noChangeShapeType="1"/>
          </p:cNvSpPr>
          <p:nvPr/>
        </p:nvSpPr>
        <p:spPr bwMode="auto">
          <a:xfrm>
            <a:off x="6297613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68" name="Line 170"/>
          <p:cNvSpPr>
            <a:spLocks noChangeShapeType="1"/>
          </p:cNvSpPr>
          <p:nvPr/>
        </p:nvSpPr>
        <p:spPr bwMode="auto">
          <a:xfrm flipH="1">
            <a:off x="5645150" y="4287838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69" name="Line 171"/>
          <p:cNvSpPr>
            <a:spLocks noChangeShapeType="1"/>
          </p:cNvSpPr>
          <p:nvPr/>
        </p:nvSpPr>
        <p:spPr bwMode="auto">
          <a:xfrm>
            <a:off x="7261225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Line 172"/>
          <p:cNvSpPr>
            <a:spLocks noChangeShapeType="1"/>
          </p:cNvSpPr>
          <p:nvPr/>
        </p:nvSpPr>
        <p:spPr bwMode="auto">
          <a:xfrm>
            <a:off x="5973763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1" name="Line 173"/>
          <p:cNvSpPr>
            <a:spLocks noChangeShapeType="1"/>
          </p:cNvSpPr>
          <p:nvPr/>
        </p:nvSpPr>
        <p:spPr bwMode="auto">
          <a:xfrm>
            <a:off x="6619875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2" name="Line 174"/>
          <p:cNvSpPr>
            <a:spLocks noChangeShapeType="1"/>
          </p:cNvSpPr>
          <p:nvPr/>
        </p:nvSpPr>
        <p:spPr bwMode="auto">
          <a:xfrm>
            <a:off x="6940550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3" name="Line 175"/>
          <p:cNvSpPr>
            <a:spLocks noChangeShapeType="1"/>
          </p:cNvSpPr>
          <p:nvPr/>
        </p:nvSpPr>
        <p:spPr bwMode="auto">
          <a:xfrm>
            <a:off x="8224838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Line 176"/>
          <p:cNvSpPr>
            <a:spLocks noChangeShapeType="1"/>
          </p:cNvSpPr>
          <p:nvPr/>
        </p:nvSpPr>
        <p:spPr bwMode="auto">
          <a:xfrm>
            <a:off x="7904163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5" name="Line 177"/>
          <p:cNvSpPr>
            <a:spLocks noChangeShapeType="1"/>
          </p:cNvSpPr>
          <p:nvPr/>
        </p:nvSpPr>
        <p:spPr bwMode="auto">
          <a:xfrm>
            <a:off x="7583488" y="2109788"/>
            <a:ext cx="0" cy="3046412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6" name="Line 178"/>
          <p:cNvSpPr>
            <a:spLocks noChangeShapeType="1"/>
          </p:cNvSpPr>
          <p:nvPr/>
        </p:nvSpPr>
        <p:spPr bwMode="auto">
          <a:xfrm flipH="1">
            <a:off x="5645150" y="4721225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7" name="Line 179"/>
          <p:cNvSpPr>
            <a:spLocks noChangeShapeType="1"/>
          </p:cNvSpPr>
          <p:nvPr/>
        </p:nvSpPr>
        <p:spPr bwMode="auto">
          <a:xfrm flipH="1">
            <a:off x="5645150" y="3849688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8" name="Line 180"/>
          <p:cNvSpPr>
            <a:spLocks noChangeShapeType="1"/>
          </p:cNvSpPr>
          <p:nvPr/>
        </p:nvSpPr>
        <p:spPr bwMode="auto">
          <a:xfrm flipH="1">
            <a:off x="5645150" y="3416300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79" name="Line 181"/>
          <p:cNvSpPr>
            <a:spLocks noChangeShapeType="1"/>
          </p:cNvSpPr>
          <p:nvPr/>
        </p:nvSpPr>
        <p:spPr bwMode="auto">
          <a:xfrm flipH="1">
            <a:off x="5645150" y="2978150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80" name="Line 182"/>
          <p:cNvSpPr>
            <a:spLocks noChangeShapeType="1"/>
          </p:cNvSpPr>
          <p:nvPr/>
        </p:nvSpPr>
        <p:spPr bwMode="auto">
          <a:xfrm flipH="1">
            <a:off x="5645150" y="2543175"/>
            <a:ext cx="2906713" cy="0"/>
          </a:xfrm>
          <a:prstGeom prst="line">
            <a:avLst/>
          </a:prstGeom>
          <a:noFill/>
          <a:ln w="1270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81" name="Rectangle 183"/>
          <p:cNvSpPr>
            <a:spLocks noChangeArrowheads="1"/>
          </p:cNvSpPr>
          <p:nvPr/>
        </p:nvSpPr>
        <p:spPr bwMode="auto">
          <a:xfrm rot="-5400000">
            <a:off x="4312444" y="2393157"/>
            <a:ext cx="103822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 b="1">
                <a:solidFill>
                  <a:srgbClr val="000000"/>
                </a:solidFill>
              </a:rPr>
              <a:t>Cena (P)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92182" name="Rectangle 184"/>
          <p:cNvSpPr>
            <a:spLocks noChangeArrowheads="1"/>
          </p:cNvSpPr>
          <p:nvPr/>
        </p:nvSpPr>
        <p:spPr bwMode="auto">
          <a:xfrm>
            <a:off x="6954838" y="5538788"/>
            <a:ext cx="1655762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r>
              <a:rPr lang="hr-HR" b="1">
                <a:solidFill>
                  <a:srgbClr val="000000"/>
                </a:solidFill>
              </a:rPr>
              <a:t>Količina (Q)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92183" name="Rectangle 185"/>
          <p:cNvSpPr>
            <a:spLocks noChangeArrowheads="1"/>
          </p:cNvSpPr>
          <p:nvPr/>
        </p:nvSpPr>
        <p:spPr bwMode="auto">
          <a:xfrm>
            <a:off x="5059363" y="2370138"/>
            <a:ext cx="4095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60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184" name="Rectangle 186"/>
          <p:cNvSpPr>
            <a:spLocks noChangeArrowheads="1"/>
          </p:cNvSpPr>
          <p:nvPr/>
        </p:nvSpPr>
        <p:spPr bwMode="auto">
          <a:xfrm>
            <a:off x="5124450" y="2806700"/>
            <a:ext cx="4095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50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185" name="Rectangle 187"/>
          <p:cNvSpPr>
            <a:spLocks noChangeArrowheads="1"/>
          </p:cNvSpPr>
          <p:nvPr/>
        </p:nvSpPr>
        <p:spPr bwMode="auto">
          <a:xfrm>
            <a:off x="5151438" y="3278188"/>
            <a:ext cx="4095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40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186" name="Rectangle 188"/>
          <p:cNvSpPr>
            <a:spLocks noChangeArrowheads="1"/>
          </p:cNvSpPr>
          <p:nvPr/>
        </p:nvSpPr>
        <p:spPr bwMode="auto">
          <a:xfrm>
            <a:off x="5124450" y="3676650"/>
            <a:ext cx="4667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30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87" name="Rectangle 189"/>
          <p:cNvSpPr>
            <a:spLocks noChangeArrowheads="1"/>
          </p:cNvSpPr>
          <p:nvPr/>
        </p:nvSpPr>
        <p:spPr bwMode="auto">
          <a:xfrm>
            <a:off x="5126038" y="4090988"/>
            <a:ext cx="4095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20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188" name="Rectangle 190"/>
          <p:cNvSpPr>
            <a:spLocks noChangeArrowheads="1"/>
          </p:cNvSpPr>
          <p:nvPr/>
        </p:nvSpPr>
        <p:spPr bwMode="auto">
          <a:xfrm>
            <a:off x="5186363" y="4548188"/>
            <a:ext cx="4095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10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189" name="Rectangle 191"/>
          <p:cNvSpPr>
            <a:spLocks noChangeArrowheads="1"/>
          </p:cNvSpPr>
          <p:nvPr/>
        </p:nvSpPr>
        <p:spPr bwMode="auto">
          <a:xfrm>
            <a:off x="5283200" y="4984750"/>
            <a:ext cx="295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92190" name="Rectangle 192"/>
          <p:cNvSpPr>
            <a:spLocks noChangeArrowheads="1"/>
          </p:cNvSpPr>
          <p:nvPr/>
        </p:nvSpPr>
        <p:spPr bwMode="auto">
          <a:xfrm>
            <a:off x="5721350" y="5116513"/>
            <a:ext cx="28098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hr-HR">
                <a:solidFill>
                  <a:srgbClr val="000000"/>
                </a:solidFill>
              </a:rPr>
              <a:t>2    4     6     8   10  12  14 16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193"/>
          <p:cNvGrpSpPr>
            <a:grpSpLocks/>
          </p:cNvGrpSpPr>
          <p:nvPr/>
        </p:nvGrpSpPr>
        <p:grpSpPr bwMode="auto">
          <a:xfrm>
            <a:off x="7527925" y="3116263"/>
            <a:ext cx="333375" cy="363537"/>
            <a:chOff x="4921" y="1786"/>
            <a:chExt cx="210" cy="229"/>
          </a:xfrm>
        </p:grpSpPr>
        <p:sp>
          <p:nvSpPr>
            <p:cNvPr id="92241" name="Freeform 194"/>
            <p:cNvSpPr>
              <a:spLocks noChangeAspect="1"/>
            </p:cNvSpPr>
            <p:nvPr/>
          </p:nvSpPr>
          <p:spPr bwMode="auto">
            <a:xfrm>
              <a:off x="4933" y="1947"/>
              <a:ext cx="40" cy="58"/>
            </a:xfrm>
            <a:custGeom>
              <a:avLst/>
              <a:gdLst>
                <a:gd name="T0" fmla="*/ 0 w 27"/>
                <a:gd name="T1" fmla="*/ 448 h 29"/>
                <a:gd name="T2" fmla="*/ 0 w 27"/>
                <a:gd name="T3" fmla="*/ 352 h 29"/>
                <a:gd name="T4" fmla="*/ 1 w 27"/>
                <a:gd name="T5" fmla="*/ 256 h 29"/>
                <a:gd name="T6" fmla="*/ 13 w 27"/>
                <a:gd name="T7" fmla="*/ 192 h 29"/>
                <a:gd name="T8" fmla="*/ 28 w 27"/>
                <a:gd name="T9" fmla="*/ 160 h 29"/>
                <a:gd name="T10" fmla="*/ 33 w 27"/>
                <a:gd name="T11" fmla="*/ 64 h 29"/>
                <a:gd name="T12" fmla="*/ 59 w 27"/>
                <a:gd name="T13" fmla="*/ 32 h 29"/>
                <a:gd name="T14" fmla="*/ 79 w 27"/>
                <a:gd name="T15" fmla="*/ 0 h 29"/>
                <a:gd name="T16" fmla="*/ 90 w 27"/>
                <a:gd name="T17" fmla="*/ 0 h 29"/>
                <a:gd name="T18" fmla="*/ 108 w 27"/>
                <a:gd name="T19" fmla="*/ 0 h 29"/>
                <a:gd name="T20" fmla="*/ 129 w 27"/>
                <a:gd name="T21" fmla="*/ 32 h 29"/>
                <a:gd name="T22" fmla="*/ 150 w 27"/>
                <a:gd name="T23" fmla="*/ 64 h 29"/>
                <a:gd name="T24" fmla="*/ 163 w 27"/>
                <a:gd name="T25" fmla="*/ 160 h 29"/>
                <a:gd name="T26" fmla="*/ 173 w 27"/>
                <a:gd name="T27" fmla="*/ 192 h 29"/>
                <a:gd name="T28" fmla="*/ 178 w 27"/>
                <a:gd name="T29" fmla="*/ 256 h 29"/>
                <a:gd name="T30" fmla="*/ 188 w 27"/>
                <a:gd name="T31" fmla="*/ 352 h 29"/>
                <a:gd name="T32" fmla="*/ 188 w 27"/>
                <a:gd name="T33" fmla="*/ 448 h 29"/>
                <a:gd name="T34" fmla="*/ 188 w 27"/>
                <a:gd name="T35" fmla="*/ 512 h 29"/>
                <a:gd name="T36" fmla="*/ 178 w 27"/>
                <a:gd name="T37" fmla="*/ 608 h 29"/>
                <a:gd name="T38" fmla="*/ 173 w 27"/>
                <a:gd name="T39" fmla="*/ 672 h 29"/>
                <a:gd name="T40" fmla="*/ 163 w 27"/>
                <a:gd name="T41" fmla="*/ 736 h 29"/>
                <a:gd name="T42" fmla="*/ 150 w 27"/>
                <a:gd name="T43" fmla="*/ 832 h 29"/>
                <a:gd name="T44" fmla="*/ 129 w 27"/>
                <a:gd name="T45" fmla="*/ 864 h 29"/>
                <a:gd name="T46" fmla="*/ 108 w 27"/>
                <a:gd name="T47" fmla="*/ 864 h 29"/>
                <a:gd name="T48" fmla="*/ 90 w 27"/>
                <a:gd name="T49" fmla="*/ 896 h 29"/>
                <a:gd name="T50" fmla="*/ 79 w 27"/>
                <a:gd name="T51" fmla="*/ 864 h 29"/>
                <a:gd name="T52" fmla="*/ 59 w 27"/>
                <a:gd name="T53" fmla="*/ 864 h 29"/>
                <a:gd name="T54" fmla="*/ 33 w 27"/>
                <a:gd name="T55" fmla="*/ 832 h 29"/>
                <a:gd name="T56" fmla="*/ 28 w 27"/>
                <a:gd name="T57" fmla="*/ 736 h 29"/>
                <a:gd name="T58" fmla="*/ 13 w 27"/>
                <a:gd name="T59" fmla="*/ 672 h 29"/>
                <a:gd name="T60" fmla="*/ 1 w 27"/>
                <a:gd name="T61" fmla="*/ 608 h 29"/>
                <a:gd name="T62" fmla="*/ 0 w 27"/>
                <a:gd name="T63" fmla="*/ 512 h 29"/>
                <a:gd name="T64" fmla="*/ 0 w 27"/>
                <a:gd name="T65" fmla="*/ 448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"/>
                <a:gd name="T100" fmla="*/ 0 h 29"/>
                <a:gd name="T101" fmla="*/ 27 w 27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" h="29">
                  <a:moveTo>
                    <a:pt x="0" y="14"/>
                  </a:moveTo>
                  <a:lnTo>
                    <a:pt x="0" y="11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6" y="11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5" y="19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1" y="26"/>
                  </a:lnTo>
                  <a:lnTo>
                    <a:pt x="18" y="27"/>
                  </a:lnTo>
                  <a:lnTo>
                    <a:pt x="15" y="27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42" name="Rectangle 195"/>
            <p:cNvSpPr>
              <a:spLocks noChangeArrowheads="1"/>
            </p:cNvSpPr>
            <p:nvPr/>
          </p:nvSpPr>
          <p:spPr bwMode="auto">
            <a:xfrm>
              <a:off x="4921" y="1786"/>
              <a:ext cx="21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</a:rPr>
                <a:t>C</a:t>
              </a:r>
            </a:p>
          </p:txBody>
        </p:sp>
      </p:grpSp>
      <p:grpSp>
        <p:nvGrpSpPr>
          <p:cNvPr id="3" name="Group 196"/>
          <p:cNvGrpSpPr>
            <a:grpSpLocks/>
          </p:cNvGrpSpPr>
          <p:nvPr/>
        </p:nvGrpSpPr>
        <p:grpSpPr bwMode="auto">
          <a:xfrm>
            <a:off x="7845425" y="3559175"/>
            <a:ext cx="346075" cy="363538"/>
            <a:chOff x="5121" y="2065"/>
            <a:chExt cx="218" cy="229"/>
          </a:xfrm>
        </p:grpSpPr>
        <p:sp>
          <p:nvSpPr>
            <p:cNvPr id="92239" name="Freeform 197"/>
            <p:cNvSpPr>
              <a:spLocks noChangeAspect="1"/>
            </p:cNvSpPr>
            <p:nvPr/>
          </p:nvSpPr>
          <p:spPr bwMode="auto">
            <a:xfrm>
              <a:off x="5130" y="2223"/>
              <a:ext cx="43" cy="58"/>
            </a:xfrm>
            <a:custGeom>
              <a:avLst/>
              <a:gdLst>
                <a:gd name="T0" fmla="*/ 0 w 28"/>
                <a:gd name="T1" fmla="*/ 448 h 29"/>
                <a:gd name="T2" fmla="*/ 0 w 28"/>
                <a:gd name="T3" fmla="*/ 384 h 29"/>
                <a:gd name="T4" fmla="*/ 12 w 28"/>
                <a:gd name="T5" fmla="*/ 256 h 29"/>
                <a:gd name="T6" fmla="*/ 12 w 28"/>
                <a:gd name="T7" fmla="*/ 192 h 29"/>
                <a:gd name="T8" fmla="*/ 34 w 28"/>
                <a:gd name="T9" fmla="*/ 160 h 29"/>
                <a:gd name="T10" fmla="*/ 52 w 28"/>
                <a:gd name="T11" fmla="*/ 64 h 29"/>
                <a:gd name="T12" fmla="*/ 66 w 28"/>
                <a:gd name="T13" fmla="*/ 32 h 29"/>
                <a:gd name="T14" fmla="*/ 94 w 28"/>
                <a:gd name="T15" fmla="*/ 0 h 29"/>
                <a:gd name="T16" fmla="*/ 123 w 28"/>
                <a:gd name="T17" fmla="*/ 0 h 29"/>
                <a:gd name="T18" fmla="*/ 137 w 28"/>
                <a:gd name="T19" fmla="*/ 0 h 29"/>
                <a:gd name="T20" fmla="*/ 163 w 28"/>
                <a:gd name="T21" fmla="*/ 32 h 29"/>
                <a:gd name="T22" fmla="*/ 177 w 28"/>
                <a:gd name="T23" fmla="*/ 64 h 29"/>
                <a:gd name="T24" fmla="*/ 195 w 28"/>
                <a:gd name="T25" fmla="*/ 160 h 29"/>
                <a:gd name="T26" fmla="*/ 210 w 28"/>
                <a:gd name="T27" fmla="*/ 192 h 29"/>
                <a:gd name="T28" fmla="*/ 221 w 28"/>
                <a:gd name="T29" fmla="*/ 256 h 29"/>
                <a:gd name="T30" fmla="*/ 229 w 28"/>
                <a:gd name="T31" fmla="*/ 384 h 29"/>
                <a:gd name="T32" fmla="*/ 229 w 28"/>
                <a:gd name="T33" fmla="*/ 448 h 29"/>
                <a:gd name="T34" fmla="*/ 229 w 28"/>
                <a:gd name="T35" fmla="*/ 512 h 29"/>
                <a:gd name="T36" fmla="*/ 221 w 28"/>
                <a:gd name="T37" fmla="*/ 640 h 29"/>
                <a:gd name="T38" fmla="*/ 210 w 28"/>
                <a:gd name="T39" fmla="*/ 704 h 29"/>
                <a:gd name="T40" fmla="*/ 195 w 28"/>
                <a:gd name="T41" fmla="*/ 800 h 29"/>
                <a:gd name="T42" fmla="*/ 177 w 28"/>
                <a:gd name="T43" fmla="*/ 832 h 29"/>
                <a:gd name="T44" fmla="*/ 163 w 28"/>
                <a:gd name="T45" fmla="*/ 864 h 29"/>
                <a:gd name="T46" fmla="*/ 137 w 28"/>
                <a:gd name="T47" fmla="*/ 896 h 29"/>
                <a:gd name="T48" fmla="*/ 123 w 28"/>
                <a:gd name="T49" fmla="*/ 896 h 29"/>
                <a:gd name="T50" fmla="*/ 94 w 28"/>
                <a:gd name="T51" fmla="*/ 896 h 29"/>
                <a:gd name="T52" fmla="*/ 66 w 28"/>
                <a:gd name="T53" fmla="*/ 864 h 29"/>
                <a:gd name="T54" fmla="*/ 52 w 28"/>
                <a:gd name="T55" fmla="*/ 832 h 29"/>
                <a:gd name="T56" fmla="*/ 34 w 28"/>
                <a:gd name="T57" fmla="*/ 800 h 29"/>
                <a:gd name="T58" fmla="*/ 12 w 28"/>
                <a:gd name="T59" fmla="*/ 704 h 29"/>
                <a:gd name="T60" fmla="*/ 12 w 28"/>
                <a:gd name="T61" fmla="*/ 640 h 29"/>
                <a:gd name="T62" fmla="*/ 0 w 28"/>
                <a:gd name="T63" fmla="*/ 512 h 29"/>
                <a:gd name="T64" fmla="*/ 0 w 28"/>
                <a:gd name="T65" fmla="*/ 448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"/>
                <a:gd name="T100" fmla="*/ 0 h 29"/>
                <a:gd name="T101" fmla="*/ 28 w 28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" h="29">
                  <a:moveTo>
                    <a:pt x="0" y="14"/>
                  </a:moveTo>
                  <a:lnTo>
                    <a:pt x="0" y="12"/>
                  </a:lnTo>
                  <a:lnTo>
                    <a:pt x="1" y="8"/>
                  </a:lnTo>
                  <a:lnTo>
                    <a:pt x="1" y="6"/>
                  </a:lnTo>
                  <a:lnTo>
                    <a:pt x="4" y="5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5" y="6"/>
                  </a:lnTo>
                  <a:lnTo>
                    <a:pt x="26" y="8"/>
                  </a:lnTo>
                  <a:lnTo>
                    <a:pt x="27" y="12"/>
                  </a:lnTo>
                  <a:lnTo>
                    <a:pt x="27" y="14"/>
                  </a:lnTo>
                  <a:lnTo>
                    <a:pt x="27" y="16"/>
                  </a:lnTo>
                  <a:lnTo>
                    <a:pt x="26" y="20"/>
                  </a:lnTo>
                  <a:lnTo>
                    <a:pt x="25" y="22"/>
                  </a:lnTo>
                  <a:lnTo>
                    <a:pt x="23" y="25"/>
                  </a:lnTo>
                  <a:lnTo>
                    <a:pt x="21" y="26"/>
                  </a:lnTo>
                  <a:lnTo>
                    <a:pt x="19" y="27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8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0" y="16"/>
                  </a:lnTo>
                  <a:lnTo>
                    <a:pt x="0" y="1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40" name="Rectangle 198"/>
            <p:cNvSpPr>
              <a:spLocks noChangeArrowheads="1"/>
            </p:cNvSpPr>
            <p:nvPr/>
          </p:nvSpPr>
          <p:spPr bwMode="auto">
            <a:xfrm>
              <a:off x="5121" y="2065"/>
              <a:ext cx="21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</a:rPr>
                <a:t>D</a:t>
              </a:r>
            </a:p>
          </p:txBody>
        </p:sp>
      </p:grpSp>
      <p:grpSp>
        <p:nvGrpSpPr>
          <p:cNvPr id="4" name="Group 199"/>
          <p:cNvGrpSpPr>
            <a:grpSpLocks/>
          </p:cNvGrpSpPr>
          <p:nvPr/>
        </p:nvGrpSpPr>
        <p:grpSpPr bwMode="auto">
          <a:xfrm>
            <a:off x="8150225" y="4014788"/>
            <a:ext cx="320675" cy="363537"/>
            <a:chOff x="5313" y="2352"/>
            <a:chExt cx="202" cy="229"/>
          </a:xfrm>
        </p:grpSpPr>
        <p:sp>
          <p:nvSpPr>
            <p:cNvPr id="92237" name="Freeform 200"/>
            <p:cNvSpPr>
              <a:spLocks noChangeAspect="1"/>
            </p:cNvSpPr>
            <p:nvPr/>
          </p:nvSpPr>
          <p:spPr bwMode="auto">
            <a:xfrm>
              <a:off x="5334" y="2498"/>
              <a:ext cx="43" cy="55"/>
            </a:xfrm>
            <a:custGeom>
              <a:avLst/>
              <a:gdLst>
                <a:gd name="T0" fmla="*/ 0 w 28"/>
                <a:gd name="T1" fmla="*/ 385 h 28"/>
                <a:gd name="T2" fmla="*/ 0 w 28"/>
                <a:gd name="T3" fmla="*/ 324 h 28"/>
                <a:gd name="T4" fmla="*/ 12 w 28"/>
                <a:gd name="T5" fmla="*/ 236 h 28"/>
                <a:gd name="T6" fmla="*/ 18 w 28"/>
                <a:gd name="T7" fmla="*/ 181 h 28"/>
                <a:gd name="T8" fmla="*/ 28 w 28"/>
                <a:gd name="T9" fmla="*/ 120 h 28"/>
                <a:gd name="T10" fmla="*/ 52 w 28"/>
                <a:gd name="T11" fmla="*/ 31 h 28"/>
                <a:gd name="T12" fmla="*/ 66 w 28"/>
                <a:gd name="T13" fmla="*/ 0 h 28"/>
                <a:gd name="T14" fmla="*/ 83 w 28"/>
                <a:gd name="T15" fmla="*/ 0 h 28"/>
                <a:gd name="T16" fmla="*/ 123 w 28"/>
                <a:gd name="T17" fmla="*/ 0 h 28"/>
                <a:gd name="T18" fmla="*/ 137 w 28"/>
                <a:gd name="T19" fmla="*/ 0 h 28"/>
                <a:gd name="T20" fmla="*/ 155 w 28"/>
                <a:gd name="T21" fmla="*/ 0 h 28"/>
                <a:gd name="T22" fmla="*/ 175 w 28"/>
                <a:gd name="T23" fmla="*/ 31 h 28"/>
                <a:gd name="T24" fmla="*/ 195 w 28"/>
                <a:gd name="T25" fmla="*/ 120 h 28"/>
                <a:gd name="T26" fmla="*/ 210 w 28"/>
                <a:gd name="T27" fmla="*/ 181 h 28"/>
                <a:gd name="T28" fmla="*/ 221 w 28"/>
                <a:gd name="T29" fmla="*/ 236 h 28"/>
                <a:gd name="T30" fmla="*/ 221 w 28"/>
                <a:gd name="T31" fmla="*/ 324 h 28"/>
                <a:gd name="T32" fmla="*/ 229 w 28"/>
                <a:gd name="T33" fmla="*/ 385 h 28"/>
                <a:gd name="T34" fmla="*/ 221 w 28"/>
                <a:gd name="T35" fmla="*/ 464 h 28"/>
                <a:gd name="T36" fmla="*/ 221 w 28"/>
                <a:gd name="T37" fmla="*/ 552 h 28"/>
                <a:gd name="T38" fmla="*/ 210 w 28"/>
                <a:gd name="T39" fmla="*/ 613 h 28"/>
                <a:gd name="T40" fmla="*/ 195 w 28"/>
                <a:gd name="T41" fmla="*/ 668 h 28"/>
                <a:gd name="T42" fmla="*/ 175 w 28"/>
                <a:gd name="T43" fmla="*/ 729 h 28"/>
                <a:gd name="T44" fmla="*/ 155 w 28"/>
                <a:gd name="T45" fmla="*/ 756 h 28"/>
                <a:gd name="T46" fmla="*/ 137 w 28"/>
                <a:gd name="T47" fmla="*/ 788 h 28"/>
                <a:gd name="T48" fmla="*/ 123 w 28"/>
                <a:gd name="T49" fmla="*/ 788 h 28"/>
                <a:gd name="T50" fmla="*/ 83 w 28"/>
                <a:gd name="T51" fmla="*/ 788 h 28"/>
                <a:gd name="T52" fmla="*/ 66 w 28"/>
                <a:gd name="T53" fmla="*/ 756 h 28"/>
                <a:gd name="T54" fmla="*/ 52 w 28"/>
                <a:gd name="T55" fmla="*/ 729 h 28"/>
                <a:gd name="T56" fmla="*/ 28 w 28"/>
                <a:gd name="T57" fmla="*/ 668 h 28"/>
                <a:gd name="T58" fmla="*/ 18 w 28"/>
                <a:gd name="T59" fmla="*/ 613 h 28"/>
                <a:gd name="T60" fmla="*/ 12 w 28"/>
                <a:gd name="T61" fmla="*/ 552 h 28"/>
                <a:gd name="T62" fmla="*/ 0 w 28"/>
                <a:gd name="T63" fmla="*/ 464 h 28"/>
                <a:gd name="T64" fmla="*/ 0 w 28"/>
                <a:gd name="T65" fmla="*/ 385 h 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"/>
                <a:gd name="T100" fmla="*/ 0 h 28"/>
                <a:gd name="T101" fmla="*/ 28 w 28"/>
                <a:gd name="T102" fmla="*/ 28 h 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" h="28">
                  <a:moveTo>
                    <a:pt x="0" y="13"/>
                  </a:moveTo>
                  <a:lnTo>
                    <a:pt x="0" y="11"/>
                  </a:lnTo>
                  <a:lnTo>
                    <a:pt x="1" y="8"/>
                  </a:lnTo>
                  <a:lnTo>
                    <a:pt x="2" y="6"/>
                  </a:lnTo>
                  <a:lnTo>
                    <a:pt x="3" y="4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3" y="4"/>
                  </a:lnTo>
                  <a:lnTo>
                    <a:pt x="25" y="6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7" y="13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5" y="21"/>
                  </a:lnTo>
                  <a:lnTo>
                    <a:pt x="23" y="23"/>
                  </a:lnTo>
                  <a:lnTo>
                    <a:pt x="20" y="25"/>
                  </a:lnTo>
                  <a:lnTo>
                    <a:pt x="18" y="26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0" y="27"/>
                  </a:lnTo>
                  <a:lnTo>
                    <a:pt x="8" y="26"/>
                  </a:lnTo>
                  <a:lnTo>
                    <a:pt x="6" y="25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3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38" name="Rectangle 201"/>
            <p:cNvSpPr>
              <a:spLocks noChangeArrowheads="1"/>
            </p:cNvSpPr>
            <p:nvPr/>
          </p:nvSpPr>
          <p:spPr bwMode="auto">
            <a:xfrm>
              <a:off x="5313" y="2352"/>
              <a:ext cx="202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</a:rPr>
                <a:t>E</a:t>
              </a:r>
            </a:p>
          </p:txBody>
        </p:sp>
      </p:grpSp>
      <p:sp>
        <p:nvSpPr>
          <p:cNvPr id="91338" name="Line 202"/>
          <p:cNvSpPr>
            <a:spLocks noChangeShapeType="1"/>
          </p:cNvSpPr>
          <p:nvPr/>
        </p:nvSpPr>
        <p:spPr bwMode="auto">
          <a:xfrm>
            <a:off x="6951663" y="2557463"/>
            <a:ext cx="1257300" cy="17335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grpSp>
        <p:nvGrpSpPr>
          <p:cNvPr id="5" name="Group 203"/>
          <p:cNvGrpSpPr>
            <a:grpSpLocks/>
          </p:cNvGrpSpPr>
          <p:nvPr/>
        </p:nvGrpSpPr>
        <p:grpSpPr bwMode="auto">
          <a:xfrm>
            <a:off x="7240588" y="2701925"/>
            <a:ext cx="320675" cy="363538"/>
            <a:chOff x="4921" y="1786"/>
            <a:chExt cx="202" cy="229"/>
          </a:xfrm>
        </p:grpSpPr>
        <p:sp>
          <p:nvSpPr>
            <p:cNvPr id="92235" name="Freeform 204"/>
            <p:cNvSpPr>
              <a:spLocks noChangeAspect="1"/>
            </p:cNvSpPr>
            <p:nvPr/>
          </p:nvSpPr>
          <p:spPr bwMode="auto">
            <a:xfrm>
              <a:off x="4933" y="1947"/>
              <a:ext cx="40" cy="58"/>
            </a:xfrm>
            <a:custGeom>
              <a:avLst/>
              <a:gdLst>
                <a:gd name="T0" fmla="*/ 0 w 27"/>
                <a:gd name="T1" fmla="*/ 448 h 29"/>
                <a:gd name="T2" fmla="*/ 0 w 27"/>
                <a:gd name="T3" fmla="*/ 352 h 29"/>
                <a:gd name="T4" fmla="*/ 1 w 27"/>
                <a:gd name="T5" fmla="*/ 256 h 29"/>
                <a:gd name="T6" fmla="*/ 13 w 27"/>
                <a:gd name="T7" fmla="*/ 192 h 29"/>
                <a:gd name="T8" fmla="*/ 28 w 27"/>
                <a:gd name="T9" fmla="*/ 160 h 29"/>
                <a:gd name="T10" fmla="*/ 33 w 27"/>
                <a:gd name="T11" fmla="*/ 64 h 29"/>
                <a:gd name="T12" fmla="*/ 59 w 27"/>
                <a:gd name="T13" fmla="*/ 32 h 29"/>
                <a:gd name="T14" fmla="*/ 79 w 27"/>
                <a:gd name="T15" fmla="*/ 0 h 29"/>
                <a:gd name="T16" fmla="*/ 90 w 27"/>
                <a:gd name="T17" fmla="*/ 0 h 29"/>
                <a:gd name="T18" fmla="*/ 108 w 27"/>
                <a:gd name="T19" fmla="*/ 0 h 29"/>
                <a:gd name="T20" fmla="*/ 129 w 27"/>
                <a:gd name="T21" fmla="*/ 32 h 29"/>
                <a:gd name="T22" fmla="*/ 150 w 27"/>
                <a:gd name="T23" fmla="*/ 64 h 29"/>
                <a:gd name="T24" fmla="*/ 163 w 27"/>
                <a:gd name="T25" fmla="*/ 160 h 29"/>
                <a:gd name="T26" fmla="*/ 173 w 27"/>
                <a:gd name="T27" fmla="*/ 192 h 29"/>
                <a:gd name="T28" fmla="*/ 178 w 27"/>
                <a:gd name="T29" fmla="*/ 256 h 29"/>
                <a:gd name="T30" fmla="*/ 188 w 27"/>
                <a:gd name="T31" fmla="*/ 352 h 29"/>
                <a:gd name="T32" fmla="*/ 188 w 27"/>
                <a:gd name="T33" fmla="*/ 448 h 29"/>
                <a:gd name="T34" fmla="*/ 188 w 27"/>
                <a:gd name="T35" fmla="*/ 512 h 29"/>
                <a:gd name="T36" fmla="*/ 178 w 27"/>
                <a:gd name="T37" fmla="*/ 608 h 29"/>
                <a:gd name="T38" fmla="*/ 173 w 27"/>
                <a:gd name="T39" fmla="*/ 672 h 29"/>
                <a:gd name="T40" fmla="*/ 163 w 27"/>
                <a:gd name="T41" fmla="*/ 736 h 29"/>
                <a:gd name="T42" fmla="*/ 150 w 27"/>
                <a:gd name="T43" fmla="*/ 832 h 29"/>
                <a:gd name="T44" fmla="*/ 129 w 27"/>
                <a:gd name="T45" fmla="*/ 864 h 29"/>
                <a:gd name="T46" fmla="*/ 108 w 27"/>
                <a:gd name="T47" fmla="*/ 864 h 29"/>
                <a:gd name="T48" fmla="*/ 90 w 27"/>
                <a:gd name="T49" fmla="*/ 896 h 29"/>
                <a:gd name="T50" fmla="*/ 79 w 27"/>
                <a:gd name="T51" fmla="*/ 864 h 29"/>
                <a:gd name="T52" fmla="*/ 59 w 27"/>
                <a:gd name="T53" fmla="*/ 864 h 29"/>
                <a:gd name="T54" fmla="*/ 33 w 27"/>
                <a:gd name="T55" fmla="*/ 832 h 29"/>
                <a:gd name="T56" fmla="*/ 28 w 27"/>
                <a:gd name="T57" fmla="*/ 736 h 29"/>
                <a:gd name="T58" fmla="*/ 13 w 27"/>
                <a:gd name="T59" fmla="*/ 672 h 29"/>
                <a:gd name="T60" fmla="*/ 1 w 27"/>
                <a:gd name="T61" fmla="*/ 608 h 29"/>
                <a:gd name="T62" fmla="*/ 0 w 27"/>
                <a:gd name="T63" fmla="*/ 512 h 29"/>
                <a:gd name="T64" fmla="*/ 0 w 27"/>
                <a:gd name="T65" fmla="*/ 448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"/>
                <a:gd name="T100" fmla="*/ 0 h 29"/>
                <a:gd name="T101" fmla="*/ 27 w 27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" h="29">
                  <a:moveTo>
                    <a:pt x="0" y="14"/>
                  </a:moveTo>
                  <a:lnTo>
                    <a:pt x="0" y="11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6" y="11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5" y="19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1" y="26"/>
                  </a:lnTo>
                  <a:lnTo>
                    <a:pt x="18" y="27"/>
                  </a:lnTo>
                  <a:lnTo>
                    <a:pt x="15" y="27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36" name="Rectangle 205"/>
            <p:cNvSpPr>
              <a:spLocks noChangeArrowheads="1"/>
            </p:cNvSpPr>
            <p:nvPr/>
          </p:nvSpPr>
          <p:spPr bwMode="auto">
            <a:xfrm>
              <a:off x="4921" y="1786"/>
              <a:ext cx="202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hr-HR" i="1">
                  <a:solidFill>
                    <a:srgbClr val="000000"/>
                  </a:solidFill>
                </a:rPr>
                <a:t>B</a:t>
              </a:r>
              <a:endParaRPr lang="en-US" i="1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06"/>
          <p:cNvGrpSpPr>
            <a:grpSpLocks/>
          </p:cNvGrpSpPr>
          <p:nvPr/>
        </p:nvGrpSpPr>
        <p:grpSpPr bwMode="auto">
          <a:xfrm>
            <a:off x="6951663" y="2197100"/>
            <a:ext cx="320675" cy="363538"/>
            <a:chOff x="4921" y="1786"/>
            <a:chExt cx="202" cy="229"/>
          </a:xfrm>
        </p:grpSpPr>
        <p:sp>
          <p:nvSpPr>
            <p:cNvPr id="92233" name="Freeform 207"/>
            <p:cNvSpPr>
              <a:spLocks noChangeAspect="1"/>
            </p:cNvSpPr>
            <p:nvPr/>
          </p:nvSpPr>
          <p:spPr bwMode="auto">
            <a:xfrm>
              <a:off x="4933" y="1947"/>
              <a:ext cx="40" cy="58"/>
            </a:xfrm>
            <a:custGeom>
              <a:avLst/>
              <a:gdLst>
                <a:gd name="T0" fmla="*/ 0 w 27"/>
                <a:gd name="T1" fmla="*/ 448 h 29"/>
                <a:gd name="T2" fmla="*/ 0 w 27"/>
                <a:gd name="T3" fmla="*/ 352 h 29"/>
                <a:gd name="T4" fmla="*/ 1 w 27"/>
                <a:gd name="T5" fmla="*/ 256 h 29"/>
                <a:gd name="T6" fmla="*/ 13 w 27"/>
                <a:gd name="T7" fmla="*/ 192 h 29"/>
                <a:gd name="T8" fmla="*/ 28 w 27"/>
                <a:gd name="T9" fmla="*/ 160 h 29"/>
                <a:gd name="T10" fmla="*/ 33 w 27"/>
                <a:gd name="T11" fmla="*/ 64 h 29"/>
                <a:gd name="T12" fmla="*/ 59 w 27"/>
                <a:gd name="T13" fmla="*/ 32 h 29"/>
                <a:gd name="T14" fmla="*/ 79 w 27"/>
                <a:gd name="T15" fmla="*/ 0 h 29"/>
                <a:gd name="T16" fmla="*/ 90 w 27"/>
                <a:gd name="T17" fmla="*/ 0 h 29"/>
                <a:gd name="T18" fmla="*/ 108 w 27"/>
                <a:gd name="T19" fmla="*/ 0 h 29"/>
                <a:gd name="T20" fmla="*/ 129 w 27"/>
                <a:gd name="T21" fmla="*/ 32 h 29"/>
                <a:gd name="T22" fmla="*/ 150 w 27"/>
                <a:gd name="T23" fmla="*/ 64 h 29"/>
                <a:gd name="T24" fmla="*/ 163 w 27"/>
                <a:gd name="T25" fmla="*/ 160 h 29"/>
                <a:gd name="T26" fmla="*/ 173 w 27"/>
                <a:gd name="T27" fmla="*/ 192 h 29"/>
                <a:gd name="T28" fmla="*/ 178 w 27"/>
                <a:gd name="T29" fmla="*/ 256 h 29"/>
                <a:gd name="T30" fmla="*/ 188 w 27"/>
                <a:gd name="T31" fmla="*/ 352 h 29"/>
                <a:gd name="T32" fmla="*/ 188 w 27"/>
                <a:gd name="T33" fmla="*/ 448 h 29"/>
                <a:gd name="T34" fmla="*/ 188 w 27"/>
                <a:gd name="T35" fmla="*/ 512 h 29"/>
                <a:gd name="T36" fmla="*/ 178 w 27"/>
                <a:gd name="T37" fmla="*/ 608 h 29"/>
                <a:gd name="T38" fmla="*/ 173 w 27"/>
                <a:gd name="T39" fmla="*/ 672 h 29"/>
                <a:gd name="T40" fmla="*/ 163 w 27"/>
                <a:gd name="T41" fmla="*/ 736 h 29"/>
                <a:gd name="T42" fmla="*/ 150 w 27"/>
                <a:gd name="T43" fmla="*/ 832 h 29"/>
                <a:gd name="T44" fmla="*/ 129 w 27"/>
                <a:gd name="T45" fmla="*/ 864 h 29"/>
                <a:gd name="T46" fmla="*/ 108 w 27"/>
                <a:gd name="T47" fmla="*/ 864 h 29"/>
                <a:gd name="T48" fmla="*/ 90 w 27"/>
                <a:gd name="T49" fmla="*/ 896 h 29"/>
                <a:gd name="T50" fmla="*/ 79 w 27"/>
                <a:gd name="T51" fmla="*/ 864 h 29"/>
                <a:gd name="T52" fmla="*/ 59 w 27"/>
                <a:gd name="T53" fmla="*/ 864 h 29"/>
                <a:gd name="T54" fmla="*/ 33 w 27"/>
                <a:gd name="T55" fmla="*/ 832 h 29"/>
                <a:gd name="T56" fmla="*/ 28 w 27"/>
                <a:gd name="T57" fmla="*/ 736 h 29"/>
                <a:gd name="T58" fmla="*/ 13 w 27"/>
                <a:gd name="T59" fmla="*/ 672 h 29"/>
                <a:gd name="T60" fmla="*/ 1 w 27"/>
                <a:gd name="T61" fmla="*/ 608 h 29"/>
                <a:gd name="T62" fmla="*/ 0 w 27"/>
                <a:gd name="T63" fmla="*/ 512 h 29"/>
                <a:gd name="T64" fmla="*/ 0 w 27"/>
                <a:gd name="T65" fmla="*/ 448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"/>
                <a:gd name="T100" fmla="*/ 0 h 29"/>
                <a:gd name="T101" fmla="*/ 27 w 27"/>
                <a:gd name="T102" fmla="*/ 29 h 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" h="29">
                  <a:moveTo>
                    <a:pt x="0" y="14"/>
                  </a:moveTo>
                  <a:lnTo>
                    <a:pt x="0" y="11"/>
                  </a:lnTo>
                  <a:lnTo>
                    <a:pt x="1" y="8"/>
                  </a:lnTo>
                  <a:lnTo>
                    <a:pt x="2" y="6"/>
                  </a:lnTo>
                  <a:lnTo>
                    <a:pt x="4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6" y="11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5" y="19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1" y="26"/>
                  </a:lnTo>
                  <a:lnTo>
                    <a:pt x="18" y="27"/>
                  </a:lnTo>
                  <a:lnTo>
                    <a:pt x="15" y="27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34" name="Rectangle 208"/>
            <p:cNvSpPr>
              <a:spLocks noChangeArrowheads="1"/>
            </p:cNvSpPr>
            <p:nvPr/>
          </p:nvSpPr>
          <p:spPr bwMode="auto">
            <a:xfrm>
              <a:off x="4921" y="1786"/>
              <a:ext cx="202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hr-HR" i="1">
                  <a:solidFill>
                    <a:srgbClr val="000000"/>
                  </a:solidFill>
                </a:rPr>
                <a:t>A</a:t>
              </a:r>
              <a:endParaRPr lang="en-US" i="1">
                <a:solidFill>
                  <a:srgbClr val="000000"/>
                </a:solidFill>
              </a:endParaRPr>
            </a:p>
          </p:txBody>
        </p:sp>
      </p:grpSp>
      <p:sp>
        <p:nvSpPr>
          <p:cNvPr id="92197" name="Rectangle 511"/>
          <p:cNvSpPr>
            <a:spLocks noChangeArrowheads="1"/>
          </p:cNvSpPr>
          <p:nvPr/>
        </p:nvSpPr>
        <p:spPr bwMode="auto">
          <a:xfrm>
            <a:off x="3009900" y="1358900"/>
            <a:ext cx="609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92079" name="Group 943"/>
          <p:cNvGraphicFramePr>
            <a:graphicFrameLocks noGrp="1"/>
          </p:cNvGraphicFramePr>
          <p:nvPr/>
        </p:nvGraphicFramePr>
        <p:xfrm>
          <a:off x="3019425" y="1368425"/>
          <a:ext cx="600075" cy="518160"/>
        </p:xfrm>
        <a:graphic>
          <a:graphicData uri="http://schemas.openxmlformats.org/drawingml/2006/table">
            <a:tbl>
              <a:tblPr/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6309" name="Group 1077"/>
          <p:cNvGraphicFramePr>
            <a:graphicFrameLocks noGrp="1"/>
          </p:cNvGraphicFramePr>
          <p:nvPr>
            <p:ph idx="1"/>
          </p:nvPr>
        </p:nvGraphicFramePr>
        <p:xfrm>
          <a:off x="0" y="2057400"/>
          <a:ext cx="4572000" cy="2957514"/>
        </p:xfrm>
        <a:graphic>
          <a:graphicData uri="http://schemas.openxmlformats.org/drawingml/2006/table">
            <a:tbl>
              <a:tblPr/>
              <a:tblGrid>
                <a:gridCol w="608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9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Tabela 1. Cena i kolicina proizvoda X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Cena</a:t>
                      </a:r>
                      <a:endParaRPr kumimoji="0" lang="sr-Latn-C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proizvoda X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Koli</a:t>
                      </a:r>
                      <a:r>
                        <a:rPr kumimoji="0" lang="sr-Latn-C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č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ina</a:t>
                      </a:r>
                      <a:endParaRPr kumimoji="0" lang="sr-Latn-C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proizvoda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60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B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C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40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12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D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30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14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E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20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16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2231" name="Text Box 1078"/>
          <p:cNvSpPr txBox="1">
            <a:spLocks noChangeArrowheads="1"/>
          </p:cNvSpPr>
          <p:nvPr/>
        </p:nvSpPr>
        <p:spPr bwMode="auto">
          <a:xfrm>
            <a:off x="5029200" y="1752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apcisa</a:t>
            </a:r>
            <a:endParaRPr lang="en-US"/>
          </a:p>
        </p:txBody>
      </p:sp>
      <p:sp>
        <p:nvSpPr>
          <p:cNvPr id="92232" name="Text Box 1079"/>
          <p:cNvSpPr txBox="1">
            <a:spLocks noChangeArrowheads="1"/>
          </p:cNvSpPr>
          <p:nvPr/>
        </p:nvSpPr>
        <p:spPr bwMode="auto">
          <a:xfrm>
            <a:off x="5562600" y="54864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/>
              <a:t>ordinata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3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D2BC-3D3E-4165-9D86-5D4441B634C4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 smtClean="0">
                <a:latin typeface="Times New Roman" pitchFamily="18" charset="0"/>
              </a:rPr>
              <a:t>Odnos između varijabli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93190" name="Rectangle 4"/>
          <p:cNvSpPr>
            <a:spLocks noChangeArrowheads="1"/>
          </p:cNvSpPr>
          <p:nvPr/>
        </p:nvSpPr>
        <p:spPr bwMode="auto">
          <a:xfrm>
            <a:off x="0" y="762000"/>
            <a:ext cx="4724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2400" b="1">
                <a:solidFill>
                  <a:srgbClr val="000000"/>
                </a:solidFill>
              </a:rPr>
              <a:t>Indirektan odnos </a:t>
            </a:r>
          </a:p>
          <a:p>
            <a:pPr algn="ctr"/>
            <a:r>
              <a:rPr lang="hr-HR" sz="2400" b="1">
                <a:solidFill>
                  <a:srgbClr val="000000"/>
                </a:solidFill>
              </a:rPr>
              <a:t>(negativan linearni odnos)</a:t>
            </a:r>
            <a:r>
              <a:rPr lang="en-US" sz="2400" b="1">
                <a:solidFill>
                  <a:srgbClr val="000000"/>
                </a:solidFill>
              </a:rPr>
              <a:t>: </a:t>
            </a:r>
            <a:endParaRPr lang="en-US" sz="2400">
              <a:solidFill>
                <a:srgbClr val="000000"/>
              </a:solidFill>
            </a:endParaRPr>
          </a:p>
          <a:p>
            <a:pPr algn="ctr"/>
            <a:r>
              <a:rPr lang="hr-HR" sz="2400">
                <a:solidFill>
                  <a:srgbClr val="000000"/>
                </a:solidFill>
              </a:rPr>
              <a:t>Kada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raste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b="1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pada</a:t>
            </a:r>
            <a:endParaRPr lang="en-US" sz="2400">
              <a:solidFill>
                <a:srgbClr val="000000"/>
              </a:solidFill>
            </a:endParaRPr>
          </a:p>
          <a:p>
            <a:pPr algn="ctr"/>
            <a:r>
              <a:rPr lang="hr-HR" sz="2400">
                <a:solidFill>
                  <a:srgbClr val="000000"/>
                </a:solidFill>
              </a:rPr>
              <a:t>Kada 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pada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b="1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raste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3191" name="Rectangle 5"/>
          <p:cNvSpPr>
            <a:spLocks noChangeArrowheads="1"/>
          </p:cNvSpPr>
          <p:nvPr/>
        </p:nvSpPr>
        <p:spPr bwMode="auto">
          <a:xfrm>
            <a:off x="5029200" y="685800"/>
            <a:ext cx="4114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2400" b="1">
                <a:solidFill>
                  <a:srgbClr val="000000"/>
                </a:solidFill>
              </a:rPr>
              <a:t>Direktan odnos</a:t>
            </a:r>
          </a:p>
          <a:p>
            <a:pPr algn="ctr"/>
            <a:r>
              <a:rPr lang="hr-HR" sz="2400" b="1">
                <a:solidFill>
                  <a:srgbClr val="000000"/>
                </a:solidFill>
              </a:rPr>
              <a:t> (pozitivan linearni odnos)</a:t>
            </a:r>
            <a:r>
              <a:rPr lang="en-US" sz="2400" b="1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hr-HR" sz="2400">
                <a:solidFill>
                  <a:srgbClr val="000000"/>
                </a:solidFill>
              </a:rPr>
              <a:t>Kada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raste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b="1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raste</a:t>
            </a:r>
            <a:endParaRPr lang="en-US" sz="2400">
              <a:solidFill>
                <a:srgbClr val="000000"/>
              </a:solidFill>
            </a:endParaRPr>
          </a:p>
          <a:p>
            <a:pPr algn="ctr"/>
            <a:r>
              <a:rPr lang="hr-HR" sz="2400">
                <a:solidFill>
                  <a:srgbClr val="000000"/>
                </a:solidFill>
              </a:rPr>
              <a:t>Kada 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pada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b="1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hr-HR" sz="2400">
                <a:solidFill>
                  <a:srgbClr val="000000"/>
                </a:solidFill>
              </a:rPr>
              <a:t>pada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3192" name="Freeform 6"/>
          <p:cNvSpPr>
            <a:spLocks/>
          </p:cNvSpPr>
          <p:nvPr/>
        </p:nvSpPr>
        <p:spPr bwMode="auto">
          <a:xfrm>
            <a:off x="1371600" y="2320925"/>
            <a:ext cx="3043238" cy="3481388"/>
          </a:xfrm>
          <a:custGeom>
            <a:avLst/>
            <a:gdLst>
              <a:gd name="T0" fmla="*/ 0 w 6896"/>
              <a:gd name="T1" fmla="*/ 0 h 5835"/>
              <a:gd name="T2" fmla="*/ 0 w 6896"/>
              <a:gd name="T3" fmla="*/ 2147483647 h 5835"/>
              <a:gd name="T4" fmla="*/ 2147483647 w 6896"/>
              <a:gd name="T5" fmla="*/ 2147483647 h 5835"/>
              <a:gd name="T6" fmla="*/ 0 60000 65536"/>
              <a:gd name="T7" fmla="*/ 0 60000 65536"/>
              <a:gd name="T8" fmla="*/ 0 60000 65536"/>
              <a:gd name="T9" fmla="*/ 0 w 6896"/>
              <a:gd name="T10" fmla="*/ 0 h 5835"/>
              <a:gd name="T11" fmla="*/ 6896 w 6896"/>
              <a:gd name="T12" fmla="*/ 5835 h 58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96" h="5835">
                <a:moveTo>
                  <a:pt x="0" y="0"/>
                </a:moveTo>
                <a:lnTo>
                  <a:pt x="0" y="5835"/>
                </a:lnTo>
                <a:lnTo>
                  <a:pt x="6896" y="5835"/>
                </a:lnTo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93" name="Rectangle 7"/>
          <p:cNvSpPr>
            <a:spLocks noChangeArrowheads="1"/>
          </p:cNvSpPr>
          <p:nvPr/>
        </p:nvSpPr>
        <p:spPr bwMode="auto">
          <a:xfrm>
            <a:off x="1101725" y="3286125"/>
            <a:ext cx="112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sr-Latn-CS" sz="2000" b="1" i="1">
                <a:solidFill>
                  <a:srgbClr val="000000"/>
                </a:solidFill>
              </a:rPr>
              <a:t>y</a:t>
            </a:r>
            <a:endParaRPr lang="en-US" sz="2400"/>
          </a:p>
        </p:txBody>
      </p:sp>
      <p:sp>
        <p:nvSpPr>
          <p:cNvPr id="93194" name="Rectangle 8"/>
          <p:cNvSpPr>
            <a:spLocks noChangeArrowheads="1"/>
          </p:cNvSpPr>
          <p:nvPr/>
        </p:nvSpPr>
        <p:spPr bwMode="auto">
          <a:xfrm>
            <a:off x="5354638" y="3286125"/>
            <a:ext cx="112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sr-Latn-CS" sz="2000" b="1" i="1">
                <a:solidFill>
                  <a:srgbClr val="000000"/>
                </a:solidFill>
              </a:rPr>
              <a:t>y</a:t>
            </a:r>
            <a:endParaRPr lang="en-US" sz="2400"/>
          </a:p>
        </p:txBody>
      </p:sp>
      <p:sp>
        <p:nvSpPr>
          <p:cNvPr id="93195" name="Rectangle 9"/>
          <p:cNvSpPr>
            <a:spLocks noChangeArrowheads="1"/>
          </p:cNvSpPr>
          <p:nvPr/>
        </p:nvSpPr>
        <p:spPr bwMode="auto">
          <a:xfrm>
            <a:off x="8001000" y="5724525"/>
            <a:ext cx="322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sr-Latn-CS" sz="2000" b="1" i="1">
                <a:solidFill>
                  <a:srgbClr val="000000"/>
                </a:solidFill>
              </a:rPr>
              <a:t>x</a:t>
            </a:r>
            <a:endParaRPr lang="en-US" sz="2400"/>
          </a:p>
        </p:txBody>
      </p:sp>
      <p:sp>
        <p:nvSpPr>
          <p:cNvPr id="93196" name="Rectangle 10"/>
          <p:cNvSpPr>
            <a:spLocks noChangeArrowheads="1"/>
          </p:cNvSpPr>
          <p:nvPr/>
        </p:nvSpPr>
        <p:spPr bwMode="auto">
          <a:xfrm>
            <a:off x="3989388" y="5724525"/>
            <a:ext cx="12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sr-Latn-CS" sz="2000" b="1" i="1">
                <a:solidFill>
                  <a:srgbClr val="000000"/>
                </a:solidFill>
              </a:rPr>
              <a:t>x</a:t>
            </a:r>
            <a:endParaRPr lang="en-US" sz="2400"/>
          </a:p>
        </p:txBody>
      </p:sp>
      <p:sp>
        <p:nvSpPr>
          <p:cNvPr id="2" name="Line 11"/>
          <p:cNvSpPr>
            <a:spLocks noChangeShapeType="1"/>
          </p:cNvSpPr>
          <p:nvPr/>
        </p:nvSpPr>
        <p:spPr bwMode="auto">
          <a:xfrm>
            <a:off x="1600200" y="2647950"/>
            <a:ext cx="2266950" cy="2935288"/>
          </a:xfrm>
          <a:prstGeom prst="line">
            <a:avLst/>
          </a:prstGeom>
          <a:noFill/>
          <a:ln w="539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98" name="Freeform 12"/>
          <p:cNvSpPr>
            <a:spLocks/>
          </p:cNvSpPr>
          <p:nvPr/>
        </p:nvSpPr>
        <p:spPr bwMode="auto">
          <a:xfrm>
            <a:off x="5638800" y="2320925"/>
            <a:ext cx="3041650" cy="3481388"/>
          </a:xfrm>
          <a:custGeom>
            <a:avLst/>
            <a:gdLst>
              <a:gd name="T0" fmla="*/ 0 w 6896"/>
              <a:gd name="T1" fmla="*/ 0 h 5835"/>
              <a:gd name="T2" fmla="*/ 0 w 6896"/>
              <a:gd name="T3" fmla="*/ 2147483647 h 5835"/>
              <a:gd name="T4" fmla="*/ 2147483647 w 6896"/>
              <a:gd name="T5" fmla="*/ 2147483647 h 5835"/>
              <a:gd name="T6" fmla="*/ 0 60000 65536"/>
              <a:gd name="T7" fmla="*/ 0 60000 65536"/>
              <a:gd name="T8" fmla="*/ 0 60000 65536"/>
              <a:gd name="T9" fmla="*/ 0 w 6896"/>
              <a:gd name="T10" fmla="*/ 0 h 5835"/>
              <a:gd name="T11" fmla="*/ 6896 w 6896"/>
              <a:gd name="T12" fmla="*/ 5835 h 58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96" h="5835">
                <a:moveTo>
                  <a:pt x="0" y="0"/>
                </a:moveTo>
                <a:lnTo>
                  <a:pt x="0" y="5835"/>
                </a:lnTo>
                <a:lnTo>
                  <a:pt x="6896" y="5835"/>
                </a:lnTo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97" name="Line 13"/>
          <p:cNvSpPr>
            <a:spLocks noChangeShapeType="1"/>
          </p:cNvSpPr>
          <p:nvPr/>
        </p:nvSpPr>
        <p:spPr bwMode="auto">
          <a:xfrm flipH="1">
            <a:off x="5943600" y="2647950"/>
            <a:ext cx="2268538" cy="2935288"/>
          </a:xfrm>
          <a:prstGeom prst="line">
            <a:avLst/>
          </a:prstGeom>
          <a:noFill/>
          <a:ln w="539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200" name="Line 15"/>
          <p:cNvSpPr>
            <a:spLocks noChangeShapeType="1"/>
          </p:cNvSpPr>
          <p:nvPr/>
        </p:nvSpPr>
        <p:spPr bwMode="auto">
          <a:xfrm>
            <a:off x="1524000" y="3352800"/>
            <a:ext cx="281940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201" name="Line 16"/>
          <p:cNvSpPr>
            <a:spLocks noChangeShapeType="1"/>
          </p:cNvSpPr>
          <p:nvPr/>
        </p:nvSpPr>
        <p:spPr bwMode="auto">
          <a:xfrm>
            <a:off x="4267200" y="5257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2" name="Line 17"/>
          <p:cNvSpPr>
            <a:spLocks noChangeShapeType="1"/>
          </p:cNvSpPr>
          <p:nvPr/>
        </p:nvSpPr>
        <p:spPr bwMode="auto">
          <a:xfrm>
            <a:off x="1600200" y="3581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3" name="Line 18"/>
          <p:cNvSpPr>
            <a:spLocks noChangeShapeType="1"/>
          </p:cNvSpPr>
          <p:nvPr/>
        </p:nvSpPr>
        <p:spPr bwMode="auto">
          <a:xfrm flipH="1">
            <a:off x="3276600" y="5410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4" name="Line 19"/>
          <p:cNvSpPr>
            <a:spLocks noChangeShapeType="1"/>
          </p:cNvSpPr>
          <p:nvPr/>
        </p:nvSpPr>
        <p:spPr bwMode="auto">
          <a:xfrm flipV="1">
            <a:off x="1905000" y="259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5" name="Line 20"/>
          <p:cNvSpPr>
            <a:spLocks noChangeShapeType="1"/>
          </p:cNvSpPr>
          <p:nvPr/>
        </p:nvSpPr>
        <p:spPr bwMode="auto">
          <a:xfrm flipV="1">
            <a:off x="7543800" y="3886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6" name="Line 21"/>
          <p:cNvSpPr>
            <a:spLocks noChangeShapeType="1"/>
          </p:cNvSpPr>
          <p:nvPr/>
        </p:nvSpPr>
        <p:spPr bwMode="auto">
          <a:xfrm flipV="1">
            <a:off x="6629400" y="31242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7" name="Line 22"/>
          <p:cNvSpPr>
            <a:spLocks noChangeShapeType="1"/>
          </p:cNvSpPr>
          <p:nvPr/>
        </p:nvSpPr>
        <p:spPr bwMode="auto">
          <a:xfrm flipH="1">
            <a:off x="6629400" y="4572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3208" name="Line 23"/>
          <p:cNvSpPr>
            <a:spLocks noChangeShapeType="1"/>
          </p:cNvSpPr>
          <p:nvPr/>
        </p:nvSpPr>
        <p:spPr bwMode="auto">
          <a:xfrm flipH="1">
            <a:off x="6172200" y="43434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319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DCB02-8AE2-4709-AFEC-CB7C49C4555F}" type="slidenum">
              <a:rPr lang="en-US"/>
              <a:pPr>
                <a:defRPr/>
              </a:pPr>
              <a:t>32</a:t>
            </a:fld>
            <a:endParaRPr lang="en-US"/>
          </a:p>
        </p:txBody>
      </p:sp>
      <p:pic>
        <p:nvPicPr>
          <p:cNvPr id="942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8600"/>
            <a:ext cx="6934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D5C77-977B-42EC-A83C-16C5C81CD32A}" type="slidenum">
              <a:rPr lang="en-US"/>
              <a:pPr>
                <a:defRPr/>
              </a:pPr>
              <a:t>33</a:t>
            </a:fld>
            <a:endParaRPr lang="en-US"/>
          </a:p>
        </p:txBody>
      </p:sp>
      <p:pic>
        <p:nvPicPr>
          <p:cNvPr id="952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Osnovi Ekonomije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2C3FA-F3F9-420A-A514-66B33EAFE6BF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02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sr-Latn-CS" smtClean="0"/>
          </a:p>
          <a:p>
            <a:pPr eaLnBrk="1" hangingPunct="1">
              <a:buFont typeface="Wingdings" pitchFamily="2" charset="2"/>
              <a:buNone/>
              <a:defRPr/>
            </a:pPr>
            <a:endParaRPr lang="sr-Latn-CS" smtClean="0"/>
          </a:p>
          <a:p>
            <a:pPr eaLnBrk="1" hangingPunct="1">
              <a:buFont typeface="Wingdings" pitchFamily="2" charset="2"/>
              <a:buNone/>
              <a:defRPr/>
            </a:pPr>
            <a:endParaRPr lang="sr-Latn-CS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sr-Latn-CS" sz="5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HVALA NA PAŽNJI!</a:t>
            </a:r>
            <a:endParaRPr lang="en-US" sz="5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t">
  <a:themeElements>
    <a:clrScheme name="Slit 12">
      <a:dk1>
        <a:srgbClr val="000000"/>
      </a:dk1>
      <a:lt1>
        <a:srgbClr val="CCCCFF"/>
      </a:lt1>
      <a:dk2>
        <a:srgbClr val="000000"/>
      </a:dk2>
      <a:lt2>
        <a:srgbClr val="E6E6E6"/>
      </a:lt2>
      <a:accent1>
        <a:srgbClr val="66CCFF"/>
      </a:accent1>
      <a:accent2>
        <a:srgbClr val="000066"/>
      </a:accent2>
      <a:accent3>
        <a:srgbClr val="E2E2FF"/>
      </a:accent3>
      <a:accent4>
        <a:srgbClr val="000000"/>
      </a:accent4>
      <a:accent5>
        <a:srgbClr val="B8E2FF"/>
      </a:accent5>
      <a:accent6>
        <a:srgbClr val="00005C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10">
        <a:dk1>
          <a:srgbClr val="000000"/>
        </a:dk1>
        <a:lt1>
          <a:srgbClr val="C0C0C0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DCDCDC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11">
        <a:dk1>
          <a:srgbClr val="000000"/>
        </a:dk1>
        <a:lt1>
          <a:srgbClr val="CCCC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000099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00008A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12">
        <a:dk1>
          <a:srgbClr val="000000"/>
        </a:dk1>
        <a:lt1>
          <a:srgbClr val="CCCC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000066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00005C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1997</TotalTime>
  <Words>947</Words>
  <Application>Microsoft Office PowerPoint</Application>
  <PresentationFormat>On-screen Show (4:3)</PresentationFormat>
  <Paragraphs>222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Tahoma</vt:lpstr>
      <vt:lpstr>Times New Roman</vt:lpstr>
      <vt:lpstr>Wingdings</vt:lpstr>
      <vt:lpstr>Slit</vt:lpstr>
      <vt:lpstr>OSNOVI EKONOMIJE</vt:lpstr>
      <vt:lpstr>PowerPoint Presentation</vt:lpstr>
      <vt:lpstr>ŠTA JE EKONOMIJA?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MAKROEKONOMIJA  I MIKROEKONOMIJA</vt:lpstr>
      <vt:lpstr>POZITIVNA I NORAMATIVNA EKONOMIJA</vt:lpstr>
      <vt:lpstr>POZITIVNA EKONOMIJA</vt:lpstr>
      <vt:lpstr>PowerPoint Presentation</vt:lpstr>
      <vt:lpstr>NORAMATIVNA EKONOMIJA</vt:lpstr>
      <vt:lpstr>EKONOMSKI MODELI</vt:lpstr>
      <vt:lpstr>PowerPoint Presentation</vt:lpstr>
      <vt:lpstr>Makroekonomski model kružnog toka u “zatvorenoj privredi”.</vt:lpstr>
      <vt:lpstr>Makroekonomski model kružnog toka u “otvorenoj privredi” </vt:lpstr>
      <vt:lpstr>GRAFIKONI, KRIVE I JEDNAČINE</vt:lpstr>
      <vt:lpstr>Od tabele do grafikona (dijagrama)</vt:lpstr>
      <vt:lpstr>Odnos između varijabli</vt:lpstr>
      <vt:lpstr>PowerPoint Presentation</vt:lpstr>
      <vt:lpstr>PowerPoint Presentation</vt:lpstr>
      <vt:lpstr>PowerPoint Presentation</vt:lpstr>
    </vt:vector>
  </TitlesOfParts>
  <Company>FON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Sandra</dc:creator>
  <cp:lastModifiedBy>Renata</cp:lastModifiedBy>
  <cp:revision>141</cp:revision>
  <dcterms:created xsi:type="dcterms:W3CDTF">2005-10-02T14:19:00Z</dcterms:created>
  <dcterms:modified xsi:type="dcterms:W3CDTF">2024-10-01T22:27:49Z</dcterms:modified>
</cp:coreProperties>
</file>