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</a:rPr>
              <a:t>Oraganizaciona struktura hotela</a:t>
            </a:r>
            <a:endParaRPr lang="sr-Cyrl-R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345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620000" cy="4800600"/>
          </a:xfrm>
        </p:spPr>
        <p:txBody>
          <a:bodyPr/>
          <a:lstStyle/>
          <a:p>
            <a:r>
              <a:rPr lang="sr-Latn-RS" dirty="0" smtClean="0"/>
              <a:t>Pod organizacionom strukturom hotela </a:t>
            </a:r>
            <a:r>
              <a:rPr lang="sr-Latn-RS" dirty="0"/>
              <a:t>podrazumeva se da su ljudski rad i sredstva za rad pažljivo planski ustrojeni, a sve sa ciljem obezbeđivanja hotelske usluge. </a:t>
            </a:r>
            <a:endParaRPr lang="sr-Latn-RS" dirty="0" smtClean="0"/>
          </a:p>
          <a:p>
            <a:r>
              <a:rPr lang="sr-Latn-RS" dirty="0"/>
              <a:t>P</a:t>
            </a:r>
            <a:r>
              <a:rPr lang="sr-Latn-RS" dirty="0" smtClean="0"/>
              <a:t>otrebno </a:t>
            </a:r>
            <a:r>
              <a:rPr lang="sr-Latn-RS" dirty="0"/>
              <a:t>je da se stvore takvi uslovi u kojima će se poslovno-proizvodne aktivnosti odvijati u što povoljnijim uslovima. </a:t>
            </a:r>
            <a:endParaRPr lang="sr-Cyrl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558314"/>
            <a:ext cx="4953000" cy="287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54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620000" cy="4800600"/>
          </a:xfrm>
        </p:spPr>
        <p:txBody>
          <a:bodyPr/>
          <a:lstStyle/>
          <a:p>
            <a:r>
              <a:rPr lang="sr-Latn-RS" dirty="0"/>
              <a:t>U centru pažnje organizacione strukture su zadaci koji se moraju obaviti u hotelu. </a:t>
            </a:r>
            <a:endParaRPr lang="sr-Latn-RS" dirty="0" smtClean="0"/>
          </a:p>
          <a:p>
            <a:r>
              <a:rPr lang="sr-Latn-RS" dirty="0" smtClean="0"/>
              <a:t>Ti </a:t>
            </a:r>
            <a:r>
              <a:rPr lang="sr-Latn-RS" dirty="0"/>
              <a:t>zadaci se sakupljaju na odeljenjima, a zatim u sektorima. </a:t>
            </a:r>
            <a:endParaRPr lang="sr-Latn-RS" dirty="0" smtClean="0"/>
          </a:p>
          <a:p>
            <a:r>
              <a:rPr lang="sr-Latn-RS" dirty="0" smtClean="0"/>
              <a:t>Odeljenja </a:t>
            </a:r>
            <a:r>
              <a:rPr lang="sr-Latn-RS" dirty="0"/>
              <a:t>i sektori predstavljaju </a:t>
            </a:r>
            <a:r>
              <a:rPr lang="sr-Latn-RS" dirty="0" smtClean="0"/>
              <a:t>organizacione </a:t>
            </a:r>
            <a:r>
              <a:rPr lang="sr-Latn-RS" dirty="0"/>
              <a:t>jedinice koje mogu biti povezane na različite načine. </a:t>
            </a:r>
            <a:endParaRPr lang="sr-Cyrl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048000"/>
            <a:ext cx="5162550" cy="315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339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620000" cy="1143000"/>
          </a:xfrm>
        </p:spPr>
        <p:txBody>
          <a:bodyPr/>
          <a:lstStyle/>
          <a:p>
            <a:pPr lvl="0"/>
            <a:r>
              <a:rPr lang="sr-Latn-RS" sz="3200" b="1" dirty="0"/>
              <a:t>Linijski sistem organizacione strukture</a:t>
            </a:r>
            <a:r>
              <a:rPr lang="sr-Cyrl-RS" dirty="0"/>
              <a:t/>
            </a:r>
            <a:br>
              <a:rPr lang="sr-Cyrl-RS" dirty="0"/>
            </a:b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Karakterisitke: </a:t>
            </a:r>
            <a:r>
              <a:rPr lang="sr-Latn-RS" dirty="0"/>
              <a:t>jasno razgraničavanje zadataka i odgovornosti, veoma precizna i jasna uputstva, kao i disciplina</a:t>
            </a:r>
            <a:r>
              <a:rPr lang="sr-Latn-RS" dirty="0" smtClean="0"/>
              <a:t>.</a:t>
            </a:r>
          </a:p>
          <a:p>
            <a:r>
              <a:rPr lang="sr-Latn-RS" dirty="0" smtClean="0"/>
              <a:t>Mane: višeslojna stepenovana hijerarhija, </a:t>
            </a:r>
            <a:r>
              <a:rPr lang="sr-Latn-RS" dirty="0"/>
              <a:t>gde sprovođenje dužnosti i zadataka duže traje. </a:t>
            </a:r>
            <a:endParaRPr lang="sr-Cyrl-RS" dirty="0"/>
          </a:p>
          <a:p>
            <a:r>
              <a:rPr lang="sr-Latn-RS" dirty="0"/>
              <a:t>Ukoliko izostane jedan radnik, sistem funkcioniše relativno teško i sporo, dok je sprovođenje brzih reakcija i promena dosta ograničeno. Linijski sistem je klasičan i najzastupljeniji sistem u malim i srednjim hotelima.</a:t>
            </a:r>
            <a:endParaRPr lang="sr-Cyrl-RS" dirty="0"/>
          </a:p>
          <a:p>
            <a:endParaRPr lang="sr-Cyrl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4648200"/>
            <a:ext cx="5867400" cy="208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744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620000" cy="1143000"/>
          </a:xfrm>
        </p:spPr>
        <p:txBody>
          <a:bodyPr/>
          <a:lstStyle/>
          <a:p>
            <a:pPr lvl="0"/>
            <a:r>
              <a:rPr lang="sr-Latn-RS" sz="3200" b="1" dirty="0"/>
              <a:t>Funkcionalna organizaciona struktura</a:t>
            </a:r>
            <a:r>
              <a:rPr lang="sr-Cyrl-RS" dirty="0"/>
              <a:t/>
            </a:r>
            <a:br>
              <a:rPr lang="sr-Cyrl-RS" dirty="0"/>
            </a:b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Karakteristika: određeni </a:t>
            </a:r>
            <a:r>
              <a:rPr lang="sr-Latn-RS" dirty="0"/>
              <a:t>zadaci vezani za funkcije koje ispunjavaju specijalisti. </a:t>
            </a:r>
            <a:endParaRPr lang="sr-Cyrl-RS" dirty="0"/>
          </a:p>
          <a:p>
            <a:r>
              <a:rPr lang="sr-Latn-RS" dirty="0"/>
              <a:t>Na taj način se najbolje mogu iskoristiti posebna, specijalna znanja i veštine personala. </a:t>
            </a:r>
            <a:endParaRPr lang="sr-Cyrl-RS" dirty="0"/>
          </a:p>
          <a:p>
            <a:r>
              <a:rPr lang="sr-Latn-RS" dirty="0"/>
              <a:t>Š</a:t>
            </a:r>
            <a:r>
              <a:rPr lang="sr-Latn-RS" dirty="0" smtClean="0"/>
              <a:t>to </a:t>
            </a:r>
            <a:r>
              <a:rPr lang="sr-Latn-RS" dirty="0"/>
              <a:t>je veći pogon, funkcijski sistem je logičnije rešenje i ima više smisla.</a:t>
            </a:r>
            <a:endParaRPr lang="sr-Cyrl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4343400"/>
            <a:ext cx="3810000" cy="208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32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620000" cy="1143000"/>
          </a:xfrm>
        </p:spPr>
        <p:txBody>
          <a:bodyPr/>
          <a:lstStyle/>
          <a:p>
            <a:pPr lvl="0"/>
            <a:r>
              <a:rPr lang="sr-Latn-RS" sz="3200" b="1" dirty="0"/>
              <a:t>Štabni sistem</a:t>
            </a:r>
            <a:r>
              <a:rPr lang="sr-Cyrl-RS" dirty="0"/>
              <a:t/>
            </a:r>
            <a:br>
              <a:rPr lang="sr-Cyrl-RS" dirty="0"/>
            </a:b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Ovde se radi o kombinovanju linijskog i funkcionalnog sistema.</a:t>
            </a:r>
            <a:endParaRPr lang="sr-Cyrl-RS" dirty="0"/>
          </a:p>
          <a:p>
            <a:r>
              <a:rPr lang="sr-Latn-RS" dirty="0"/>
              <a:t>Određne funkcije su koncentrisane u takozvanim štabovima i njima je dodeljena mogućnost odlučivanja. </a:t>
            </a:r>
            <a:endParaRPr lang="sr-Cyrl-RS" dirty="0"/>
          </a:p>
          <a:p>
            <a:r>
              <a:rPr lang="sr-Latn-RS" dirty="0"/>
              <a:t>Prednost je to što se posebna znanja i sposobnosti bolje </a:t>
            </a:r>
            <a:r>
              <a:rPr lang="sr-Latn-RS" dirty="0" smtClean="0"/>
              <a:t>iskorišćavaju.</a:t>
            </a:r>
          </a:p>
          <a:p>
            <a:r>
              <a:rPr lang="sr-Latn-RS" dirty="0"/>
              <a:t>S ozbirom da su u štabnim mestima angažovani specijalsti, radi se o relativno skupom sistemu koji je naročito prilagođen većim hoteliima, odnosno hotelskim lancima.</a:t>
            </a:r>
            <a:endParaRPr lang="sr-Cyrl-RS" dirty="0"/>
          </a:p>
          <a:p>
            <a:endParaRPr lang="sr-Cyrl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800600"/>
            <a:ext cx="2981325" cy="15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201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 </a:t>
            </a:r>
            <a:r>
              <a:rPr lang="sr-Cyrl-RS" dirty="0"/>
              <a:t/>
            </a:r>
            <a:br>
              <a:rPr lang="sr-Cyrl-RS" dirty="0"/>
            </a:br>
            <a:r>
              <a:rPr lang="sr-Latn-RS" sz="3200" b="1" dirty="0"/>
              <a:t>Diviziona organizaciona struktura</a:t>
            </a:r>
            <a:r>
              <a:rPr lang="sr-Cyrl-RS" dirty="0"/>
              <a:t/>
            </a:r>
            <a:br>
              <a:rPr lang="sr-Cyrl-RS" dirty="0"/>
            </a:b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/>
              <a:t>Ispod rukovodećeg vrha firme obrazuju se takozvane zasebne i samostalne divizije</a:t>
            </a:r>
            <a:r>
              <a:rPr lang="sr-Latn-RS" dirty="0" smtClean="0"/>
              <a:t>.</a:t>
            </a:r>
          </a:p>
          <a:p>
            <a:r>
              <a:rPr lang="sr-Latn-RS" dirty="0"/>
              <a:t>One su relativno autonomne i predstavjaju kvazi firmu u firmi, što znači da su koncipirane kao profitni centri.</a:t>
            </a:r>
            <a:endParaRPr lang="sr-Cyrl-RS" dirty="0"/>
          </a:p>
          <a:p>
            <a:r>
              <a:rPr lang="sr-Latn-RS" dirty="0"/>
              <a:t>Kroz diviziju je moguće bolje iskoristiti proizvod, i u isto vreme rasteretiti rukovodstvo. </a:t>
            </a:r>
            <a:endParaRPr lang="sr-Latn-RS" dirty="0" smtClean="0"/>
          </a:p>
          <a:p>
            <a:r>
              <a:rPr lang="sr-Latn-RS" dirty="0"/>
              <a:t>Ostale prednosti ovog sistema su bolji pregled, brže reagovanje ili jak motivacioni faktor </a:t>
            </a:r>
            <a:r>
              <a:rPr lang="sr-Latn-RS" dirty="0" smtClean="0"/>
              <a:t>.</a:t>
            </a:r>
          </a:p>
          <a:p>
            <a:r>
              <a:rPr lang="sr-Latn-RS" dirty="0"/>
              <a:t>Nedostaci mogu biti, na primer situacije kada divizije pod određenim uslovima, predstavjaju konkurenciju jedna drugoj ili postojanje potencijalne divergencije između divizija i ciljeva preduzeća.</a:t>
            </a:r>
            <a:endParaRPr lang="sr-Cyrl-RS" dirty="0"/>
          </a:p>
          <a:p>
            <a:r>
              <a:rPr lang="sr-Latn-RS" dirty="0"/>
              <a:t>Vid organizacije kao </a:t>
            </a:r>
            <a:r>
              <a:rPr lang="sr-Latn-RS" dirty="0" smtClean="0"/>
              <a:t>divizije</a:t>
            </a:r>
            <a:r>
              <a:rPr lang="sr-Latn-RS" dirty="0"/>
              <a:t>, moguće je sresti kod hotelskih lanaca.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951894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620000" cy="1143000"/>
          </a:xfrm>
        </p:spPr>
        <p:txBody>
          <a:bodyPr/>
          <a:lstStyle/>
          <a:p>
            <a:pPr lvl="0"/>
            <a:r>
              <a:rPr lang="sr-Latn-RS" sz="3200" b="1" dirty="0"/>
              <a:t>Matrična organizaciona struktura</a:t>
            </a:r>
            <a:r>
              <a:rPr lang="sr-Cyrl-RS" dirty="0"/>
              <a:t/>
            </a:r>
            <a:br>
              <a:rPr lang="sr-Cyrl-RS" dirty="0"/>
            </a:b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Višedimenzionalna organizaciona forma </a:t>
            </a:r>
            <a:r>
              <a:rPr lang="sr-Latn-RS" dirty="0"/>
              <a:t>u kojoj se predmetno i funkcijski orijentisane organizacione strukture prepliću i nadovezuju jedna na drugu. </a:t>
            </a:r>
            <a:endParaRPr lang="sr-Latn-RS" dirty="0" smtClean="0"/>
          </a:p>
          <a:p>
            <a:r>
              <a:rPr lang="sr-Latn-RS" dirty="0"/>
              <a:t>Razvijanje i sprovovođenje zadataka može biti veoma temeljno kada predmetni menadžer i funkcijski menadžer zajednički donose </a:t>
            </a:r>
            <a:r>
              <a:rPr lang="sr-Latn-RS" dirty="0" smtClean="0"/>
              <a:t>odluke.</a:t>
            </a:r>
          </a:p>
          <a:p>
            <a:r>
              <a:rPr lang="sr-Latn-RS" dirty="0"/>
              <a:t>Polazi se od činjenice da zajednička potraga za boljim rešenjima vodi bojim rezultatima, pa je samim tim i veći uspeh </a:t>
            </a:r>
            <a:r>
              <a:rPr lang="sr-Latn-RS" dirty="0" smtClean="0"/>
              <a:t>preduzeća.</a:t>
            </a:r>
          </a:p>
          <a:p>
            <a:r>
              <a:rPr lang="sr-Latn-RS" dirty="0"/>
              <a:t>Ove organicazione forme se u praksi ipak ne sreću u idealnom obliku, već u takozvanim mešanim </a:t>
            </a:r>
            <a:r>
              <a:rPr lang="sr-Latn-RS" dirty="0" smtClean="0"/>
              <a:t>oblicima.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581876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620000" cy="1143000"/>
          </a:xfrm>
        </p:spPr>
        <p:txBody>
          <a:bodyPr/>
          <a:lstStyle/>
          <a:p>
            <a:pPr lvl="0"/>
            <a:r>
              <a:rPr lang="sr-Latn-RS" sz="3200" b="1" dirty="0"/>
              <a:t>Projektna organizaciona struktura</a:t>
            </a:r>
            <a:r>
              <a:rPr lang="sr-Cyrl-RS" dirty="0"/>
              <a:t/>
            </a:r>
            <a:br>
              <a:rPr lang="sr-Cyrl-RS" dirty="0"/>
            </a:b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Poslovanje organizacije je sve češće suočeno sa potrebom rešavanja složenih poduhvata u relativno kratkom </a:t>
            </a:r>
            <a:r>
              <a:rPr lang="sr-Latn-RS" dirty="0" smtClean="0"/>
              <a:t>roku.</a:t>
            </a:r>
          </a:p>
          <a:p>
            <a:r>
              <a:rPr lang="sr-Latn-RS" dirty="0"/>
              <a:t>Klaslični modeli organizacione strukture nisu se pokazali dovoljno efikasnim u uspešnom i blagovremenom ispunjavanju tih </a:t>
            </a:r>
            <a:r>
              <a:rPr lang="sr-Latn-RS" dirty="0" smtClean="0"/>
              <a:t>potreba.</a:t>
            </a:r>
          </a:p>
          <a:p>
            <a:r>
              <a:rPr lang="sr-Latn-RS" dirty="0"/>
              <a:t>Ovaj problem se mogao prevazići edukacijom odgovarajućeg kadra. Međutim, takvo rešenje nije </a:t>
            </a:r>
            <a:r>
              <a:rPr lang="sr-Latn-RS" dirty="0" smtClean="0"/>
              <a:t>racionalno.</a:t>
            </a:r>
          </a:p>
          <a:p>
            <a:r>
              <a:rPr lang="sr-Latn-RS" dirty="0"/>
              <a:t>To se odnosi na model projektne organizacije koje je </a:t>
            </a:r>
            <a:r>
              <a:rPr lang="sr-Latn-RS" dirty="0" smtClean="0"/>
              <a:t>zasnovan </a:t>
            </a:r>
            <a:r>
              <a:rPr lang="sr-Latn-RS" dirty="0"/>
              <a:t>na elektronskoj komunikaciji.</a:t>
            </a:r>
            <a:endParaRPr lang="sr-Cyrl-RS" dirty="0"/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8867222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Custom 11">
      <a:dk1>
        <a:sysClr val="windowText" lastClr="000000"/>
      </a:dk1>
      <a:lt1>
        <a:sysClr val="window" lastClr="FFFFFF"/>
      </a:lt1>
      <a:dk2>
        <a:srgbClr val="536574"/>
      </a:dk2>
      <a:lt2>
        <a:srgbClr val="C000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28</TotalTime>
  <Words>517</Words>
  <Application>Microsoft Office PowerPoint</Application>
  <PresentationFormat>On-screen Show (4:3)</PresentationFormat>
  <Paragraphs>36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Adjacency</vt:lpstr>
      <vt:lpstr>Oraganizaciona struktura hotela</vt:lpstr>
      <vt:lpstr>PowerPoint Presentation</vt:lpstr>
      <vt:lpstr>PowerPoint Presentation</vt:lpstr>
      <vt:lpstr>Linijski sistem organizacione strukture </vt:lpstr>
      <vt:lpstr>Funkcionalna organizaciona struktura </vt:lpstr>
      <vt:lpstr>Štabni sistem </vt:lpstr>
      <vt:lpstr>  Diviziona organizaciona struktura </vt:lpstr>
      <vt:lpstr>Matrična organizaciona struktura </vt:lpstr>
      <vt:lpstr>Projektna organizaciona struktura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Oraganizaciona struktura hotela</dc:title>
  <dc:creator>Natasa</dc:creator>
  <cp:lastModifiedBy>mina</cp:lastModifiedBy>
  <cp:revision>5</cp:revision>
  <dcterms:created xsi:type="dcterms:W3CDTF">2006-08-16T00:00:00Z</dcterms:created>
  <dcterms:modified xsi:type="dcterms:W3CDTF">2020-04-08T06:58:05Z</dcterms:modified>
</cp:coreProperties>
</file>