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86" r:id="rId14"/>
    <p:sldId id="273" r:id="rId15"/>
    <p:sldId id="272" r:id="rId16"/>
    <p:sldId id="287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OPERATIVNI MENADŽMENT U TURIZMU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20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solidFill>
                  <a:schemeClr val="tx1"/>
                </a:solidFill>
              </a:rPr>
              <a:t>Uspešnu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proizvodnju</a:t>
            </a:r>
            <a:r>
              <a:rPr lang="en-GB" sz="2800" dirty="0">
                <a:solidFill>
                  <a:schemeClr val="tx1"/>
                </a:solidFill>
              </a:rPr>
              <a:t>, </a:t>
            </a:r>
            <a:r>
              <a:rPr lang="en-GB" sz="2800" dirty="0" err="1">
                <a:solidFill>
                  <a:schemeClr val="tx1"/>
                </a:solidFill>
              </a:rPr>
              <a:t>odnosno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pružanje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usluga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čini</a:t>
            </a:r>
            <a:r>
              <a:rPr lang="en-GB" sz="2800" dirty="0">
                <a:solidFill>
                  <a:schemeClr val="tx1"/>
                </a:solidFill>
              </a:rPr>
              <a:t> pre </a:t>
            </a:r>
            <a:r>
              <a:rPr lang="en-GB" sz="2800" dirty="0" err="1">
                <a:solidFill>
                  <a:schemeClr val="tx1"/>
                </a:solidFill>
              </a:rPr>
              <a:t>svega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unapređenje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razvoja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metoda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tehnika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upravljanja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3708">
            <a:off x="6952703" y="1575901"/>
            <a:ext cx="4307114" cy="4307114"/>
          </a:xfrm>
        </p:spPr>
      </p:pic>
    </p:spTree>
    <p:extLst>
      <p:ext uri="{BB962C8B-B14F-4D97-AF65-F5344CB8AC3E}">
        <p14:creationId xmlns:p14="http://schemas.microsoft.com/office/powerpoint/2010/main" val="310782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406" y="1132267"/>
            <a:ext cx="3483152" cy="436845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5645" y="940158"/>
            <a:ext cx="5618966" cy="4963686"/>
          </a:xfrm>
        </p:spPr>
        <p:txBody>
          <a:bodyPr>
            <a:normAutofit lnSpcReduction="10000"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Postavlja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pitanje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treba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primenjuje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metode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tehnike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upravljanja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Pre </a:t>
            </a:r>
            <a:r>
              <a:rPr lang="en-GB" sz="2400" dirty="0" err="1">
                <a:solidFill>
                  <a:schemeClr val="tx1"/>
                </a:solidFill>
              </a:rPr>
              <a:t>svega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operativni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čija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uloga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sprovodi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delo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planove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strategijskog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svojih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neposrednih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saradnika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taktički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neposredni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izvršioci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opet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zavisi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složenosti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firme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kvalifikacione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strukture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veličine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odnosno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kojim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bavi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7924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ULOGA OPERATIVNOG MENADŽMENTA U TURIZMU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57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Najznačajnija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uloga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operativnog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turizmu</a:t>
            </a:r>
            <a:r>
              <a:rPr lang="en-GB" sz="2400" dirty="0">
                <a:solidFill>
                  <a:schemeClr val="tx1"/>
                </a:solidFill>
              </a:rPr>
              <a:t> je  </a:t>
            </a:r>
            <a:r>
              <a:rPr lang="en-GB" sz="2400" dirty="0" err="1">
                <a:solidFill>
                  <a:schemeClr val="tx1"/>
                </a:solidFill>
              </a:rPr>
              <a:t>ostvarenje</a:t>
            </a:r>
            <a:r>
              <a:rPr lang="en-GB" sz="2400" dirty="0">
                <a:solidFill>
                  <a:schemeClr val="tx1"/>
                </a:solidFill>
              </a:rPr>
              <a:t> (</a:t>
            </a:r>
            <a:r>
              <a:rPr lang="en-GB" sz="2400" dirty="0" err="1">
                <a:solidFill>
                  <a:schemeClr val="tx1"/>
                </a:solidFill>
              </a:rPr>
              <a:t>realizacija</a:t>
            </a:r>
            <a:r>
              <a:rPr lang="en-GB" sz="2400" dirty="0">
                <a:solidFill>
                  <a:schemeClr val="tx1"/>
                </a:solidFill>
              </a:rPr>
              <a:t>) </a:t>
            </a:r>
            <a:r>
              <a:rPr lang="en-GB" sz="2400" dirty="0" err="1">
                <a:solidFill>
                  <a:schemeClr val="tx1"/>
                </a:solidFill>
              </a:rPr>
              <a:t>kvalitetne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usluge</a:t>
            </a:r>
            <a:r>
              <a:rPr lang="en-GB" sz="2400" dirty="0">
                <a:solidFill>
                  <a:schemeClr val="tx1"/>
                </a:solidFill>
              </a:rPr>
              <a:t> , </a:t>
            </a:r>
            <a:r>
              <a:rPr lang="en-GB" sz="2400" dirty="0" err="1">
                <a:solidFill>
                  <a:schemeClr val="tx1"/>
                </a:solidFill>
              </a:rPr>
              <a:t>tj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način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transformacije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ulaznih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elemenata</a:t>
            </a:r>
            <a:r>
              <a:rPr lang="en-GB" sz="2400" dirty="0">
                <a:solidFill>
                  <a:schemeClr val="tx1"/>
                </a:solidFill>
              </a:rPr>
              <a:t> (</a:t>
            </a:r>
            <a:r>
              <a:rPr lang="en-GB" sz="2400" dirty="0" err="1">
                <a:solidFill>
                  <a:schemeClr val="tx1"/>
                </a:solidFill>
              </a:rPr>
              <a:t>radna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snaga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oprema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novac</a:t>
            </a:r>
            <a:r>
              <a:rPr lang="en-GB" sz="2400" dirty="0">
                <a:solidFill>
                  <a:schemeClr val="tx1"/>
                </a:solidFill>
              </a:rPr>
              <a:t>) u </a:t>
            </a:r>
            <a:r>
              <a:rPr lang="en-GB" sz="2400" dirty="0" err="1">
                <a:solidFill>
                  <a:schemeClr val="tx1"/>
                </a:solidFill>
              </a:rPr>
              <a:t>izlazne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elemente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procesa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usluge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3394">
            <a:off x="6787491" y="2590778"/>
            <a:ext cx="4728700" cy="2583052"/>
          </a:xfrm>
        </p:spPr>
      </p:pic>
    </p:spTree>
    <p:extLst>
      <p:ext uri="{BB962C8B-B14F-4D97-AF65-F5344CB8AC3E}">
        <p14:creationId xmlns:p14="http://schemas.microsoft.com/office/powerpoint/2010/main" val="184027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55313"/>
            <a:ext cx="8915400" cy="4455909"/>
          </a:xfrm>
        </p:spPr>
        <p:txBody>
          <a:bodyPr>
            <a:norm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Operativni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menadžer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turizmu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direktor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turističke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agencije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hotela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marketinga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finansija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itd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zavisi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vrste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organizacije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turističkom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poslvanju</a:t>
            </a:r>
            <a:r>
              <a:rPr lang="en-GB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Drugim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rečima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operativni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turizmu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ulogu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realizuje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strateško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planiranje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razvoj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turističke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organizacije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tj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vodi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njen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budžet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politiku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upravlja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podređenim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zaposlenima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kao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vrši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kontrolu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operacija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gde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kraju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podnosi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izveštaj</a:t>
            </a:r>
            <a:r>
              <a:rPr lang="en-GB" sz="2400" dirty="0">
                <a:solidFill>
                  <a:schemeClr val="tx1"/>
                </a:solidFill>
              </a:rPr>
              <a:t> top </a:t>
            </a:r>
            <a:r>
              <a:rPr lang="en-GB" sz="2400" dirty="0" err="1">
                <a:solidFill>
                  <a:schemeClr val="tx1"/>
                </a:solidFill>
              </a:rPr>
              <a:t>menadžmentu</a:t>
            </a:r>
            <a:r>
              <a:rPr lang="en-GB" sz="2400" dirty="0">
                <a:solidFill>
                  <a:schemeClr val="tx1"/>
                </a:solidFill>
              </a:rPr>
              <a:t> o </a:t>
            </a:r>
            <a:r>
              <a:rPr lang="en-GB" sz="2400" dirty="0" err="1">
                <a:solidFill>
                  <a:schemeClr val="tx1"/>
                </a:solidFill>
              </a:rPr>
              <a:t>realizaciji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planiranih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aktivnosti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4560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6786">
            <a:off x="1541815" y="1586761"/>
            <a:ext cx="4864413" cy="324547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9893" y="515155"/>
            <a:ext cx="4794718" cy="5388689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Da bi </a:t>
            </a:r>
            <a:r>
              <a:rPr lang="en-GB" sz="2400" dirty="0" err="1">
                <a:solidFill>
                  <a:schemeClr val="tx1"/>
                </a:solidFill>
              </a:rPr>
              <a:t>operatiavni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turizmu</a:t>
            </a:r>
            <a:r>
              <a:rPr lang="en-GB" sz="2400" dirty="0">
                <a:solidFill>
                  <a:schemeClr val="tx1"/>
                </a:solidFill>
              </a:rPr>
              <a:t> bio </a:t>
            </a:r>
            <a:r>
              <a:rPr lang="en-GB" sz="2400" dirty="0" err="1">
                <a:solidFill>
                  <a:schemeClr val="tx1"/>
                </a:solidFill>
              </a:rPr>
              <a:t>uspešan</a:t>
            </a:r>
            <a:r>
              <a:rPr lang="en-GB" sz="2400" dirty="0">
                <a:solidFill>
                  <a:schemeClr val="tx1"/>
                </a:solidFill>
              </a:rPr>
              <a:t>, on </a:t>
            </a:r>
            <a:r>
              <a:rPr lang="en-GB" sz="2400" dirty="0" err="1">
                <a:solidFill>
                  <a:schemeClr val="tx1"/>
                </a:solidFill>
              </a:rPr>
              <a:t>mora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osigura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strukturu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kvalitet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resursa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gde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resurse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treba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usmeri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željenom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cilju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Kako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će</a:t>
            </a:r>
            <a:r>
              <a:rPr lang="en-GB" sz="2400" dirty="0">
                <a:solidFill>
                  <a:schemeClr val="tx1"/>
                </a:solidFill>
              </a:rPr>
              <a:t> u tome </a:t>
            </a:r>
            <a:r>
              <a:rPr lang="en-GB" sz="2400" dirty="0" err="1">
                <a:solidFill>
                  <a:schemeClr val="tx1"/>
                </a:solidFill>
              </a:rPr>
              <a:t>uspeti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  <a:r>
              <a:rPr lang="en-GB" sz="2400" dirty="0" err="1">
                <a:solidFill>
                  <a:schemeClr val="tx1"/>
                </a:solidFill>
              </a:rPr>
              <a:t>Tako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će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definisati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operativne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ciljeve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moraju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merljivi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definisati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strategiju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planove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realizacije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istih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2714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1390918"/>
            <a:ext cx="4313864" cy="4520304"/>
          </a:xfrm>
        </p:spPr>
        <p:txBody>
          <a:bodyPr>
            <a:no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Ciljeve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strategiju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neophodnim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elementima</a:t>
            </a:r>
            <a:r>
              <a:rPr lang="en-GB" sz="2400" dirty="0">
                <a:solidFill>
                  <a:schemeClr val="tx1"/>
                </a:solidFill>
              </a:rPr>
              <a:t>  </a:t>
            </a:r>
            <a:r>
              <a:rPr lang="en-GB" sz="2400" dirty="0" err="1">
                <a:solidFill>
                  <a:schemeClr val="tx1"/>
                </a:solidFill>
              </a:rPr>
              <a:t>treba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definisati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procese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turističkih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organizacija</a:t>
            </a:r>
            <a:r>
              <a:rPr lang="en-GB" sz="2400" dirty="0">
                <a:solidFill>
                  <a:schemeClr val="tx1"/>
                </a:solidFill>
              </a:rPr>
              <a:t> a u </a:t>
            </a:r>
            <a:r>
              <a:rPr lang="en-GB" sz="2400" dirty="0" err="1">
                <a:solidFill>
                  <a:schemeClr val="tx1"/>
                </a:solidFill>
              </a:rPr>
              <a:t>zavisnosti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oblasti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turističke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usluge</a:t>
            </a:r>
            <a:r>
              <a:rPr lang="en-GB" sz="2400" dirty="0">
                <a:solidFill>
                  <a:schemeClr val="tx1"/>
                </a:solidFill>
              </a:rPr>
              <a:t> (</a:t>
            </a:r>
            <a:r>
              <a:rPr lang="en-GB" sz="2400" dirty="0" err="1">
                <a:solidFill>
                  <a:schemeClr val="tx1"/>
                </a:solidFill>
              </a:rPr>
              <a:t>nabavka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realizacija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usluge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prodaja</a:t>
            </a:r>
            <a:r>
              <a:rPr lang="en-GB" sz="2400" dirty="0">
                <a:solidFill>
                  <a:schemeClr val="tx1"/>
                </a:solidFill>
              </a:rPr>
              <a:t>, marketing, </a:t>
            </a:r>
            <a:r>
              <a:rPr lang="en-GB" sz="2400" dirty="0" err="1">
                <a:solidFill>
                  <a:schemeClr val="tx1"/>
                </a:solidFill>
              </a:rPr>
              <a:t>zadovoljstvo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korisnika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usluga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itd</a:t>
            </a:r>
            <a:r>
              <a:rPr lang="en-GB" sz="2400" dirty="0">
                <a:solidFill>
                  <a:schemeClr val="tx1"/>
                </a:solidFill>
              </a:rPr>
              <a:t>).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133" y="2270961"/>
            <a:ext cx="4820478" cy="2712800"/>
          </a:xfrm>
        </p:spPr>
      </p:pic>
    </p:spTree>
    <p:extLst>
      <p:ext uri="{BB962C8B-B14F-4D97-AF65-F5344CB8AC3E}">
        <p14:creationId xmlns:p14="http://schemas.microsoft.com/office/powerpoint/2010/main" val="373823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824" y="455321"/>
            <a:ext cx="4256602" cy="567547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6406" y="240496"/>
            <a:ext cx="5026225" cy="3777622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Pored </a:t>
            </a:r>
            <a:r>
              <a:rPr lang="en-GB" sz="2400" dirty="0" err="1">
                <a:solidFill>
                  <a:schemeClr val="tx1"/>
                </a:solidFill>
              </a:rPr>
              <a:t>definisanja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ciljeva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strategije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imajući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vidu</a:t>
            </a:r>
            <a:r>
              <a:rPr lang="en-GB" sz="2400" dirty="0">
                <a:solidFill>
                  <a:schemeClr val="tx1"/>
                </a:solidFill>
              </a:rPr>
              <a:t> da je </a:t>
            </a:r>
            <a:r>
              <a:rPr lang="en-GB" sz="2400" dirty="0" err="1">
                <a:solidFill>
                  <a:schemeClr val="tx1"/>
                </a:solidFill>
              </a:rPr>
              <a:t>operativni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složen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posao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njegovo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uspešno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funkcionisanje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neophodno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definisati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ulaze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proces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ograničavajuće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faktore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realizaciju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procesa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standarde</a:t>
            </a:r>
            <a:r>
              <a:rPr lang="en-GB" sz="2400" dirty="0">
                <a:solidFill>
                  <a:schemeClr val="tx1"/>
                </a:solidFill>
              </a:rPr>
              <a:t> (</a:t>
            </a:r>
            <a:r>
              <a:rPr lang="en-GB" sz="2400" dirty="0" err="1">
                <a:solidFill>
                  <a:schemeClr val="tx1"/>
                </a:solidFill>
              </a:rPr>
              <a:t>kriterijume</a:t>
            </a:r>
            <a:r>
              <a:rPr lang="en-GB" sz="2400" dirty="0">
                <a:solidFill>
                  <a:schemeClr val="tx1"/>
                </a:solidFill>
              </a:rPr>
              <a:t>)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merenje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postavljenih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zadataka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odgovornost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proces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saučesnike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procesu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nagrade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uspešno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realizovan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proces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način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kontrolisanja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procesa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itd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  <a:p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1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KARAKTERISTIKE USPEŠNOG OPERATIVNOG MENADŽMENTA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42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2924" y="624110"/>
            <a:ext cx="4313864" cy="3777622"/>
          </a:xfrm>
        </p:spPr>
        <p:txBody>
          <a:bodyPr>
            <a:no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Operativni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turizmu</a:t>
            </a:r>
            <a:r>
              <a:rPr lang="en-GB" sz="2400" dirty="0">
                <a:solidFill>
                  <a:schemeClr val="tx1"/>
                </a:solidFill>
              </a:rPr>
              <a:t> pored </a:t>
            </a:r>
            <a:r>
              <a:rPr lang="en-GB" sz="2400" dirty="0" err="1">
                <a:solidFill>
                  <a:schemeClr val="tx1"/>
                </a:solidFill>
              </a:rPr>
              <a:t>ogromnog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znanja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različitih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oblasti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mora</a:t>
            </a:r>
            <a:r>
              <a:rPr lang="en-GB" sz="2400" dirty="0">
                <a:solidFill>
                  <a:schemeClr val="tx1"/>
                </a:solidFill>
              </a:rPr>
              <a:t> pre </a:t>
            </a:r>
            <a:r>
              <a:rPr lang="en-GB" sz="2400" dirty="0" err="1">
                <a:solidFill>
                  <a:schemeClr val="tx1"/>
                </a:solidFill>
              </a:rPr>
              <a:t>svega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poseduje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veštine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komunikaciji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tako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određene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osobine</a:t>
            </a:r>
            <a:r>
              <a:rPr lang="en-GB" sz="2400" dirty="0">
                <a:solidFill>
                  <a:schemeClr val="tx1"/>
                </a:solidFill>
              </a:rPr>
              <a:t> (</a:t>
            </a:r>
            <a:r>
              <a:rPr lang="en-GB" sz="2400" dirty="0" err="1">
                <a:solidFill>
                  <a:schemeClr val="tx1"/>
                </a:solidFill>
              </a:rPr>
              <a:t>sklop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ličnosti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karakter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stil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kreativnost</a:t>
            </a:r>
            <a:r>
              <a:rPr lang="en-GB" sz="2400" dirty="0">
                <a:solidFill>
                  <a:schemeClr val="tx1"/>
                </a:solidFill>
              </a:rPr>
              <a:t>…)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Čuvena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je </a:t>
            </a:r>
            <a:r>
              <a:rPr lang="en-GB" sz="2400" dirty="0" err="1">
                <a:solidFill>
                  <a:schemeClr val="tx1"/>
                </a:solidFill>
              </a:rPr>
              <a:t>Fordova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misao</a:t>
            </a:r>
            <a:r>
              <a:rPr lang="en-GB" sz="2400" dirty="0">
                <a:solidFill>
                  <a:schemeClr val="tx1"/>
                </a:solidFill>
              </a:rPr>
              <a:t>: “</a:t>
            </a:r>
            <a:r>
              <a:rPr lang="en-GB" sz="2400" dirty="0" err="1">
                <a:solidFill>
                  <a:schemeClr val="tx1"/>
                </a:solidFill>
              </a:rPr>
              <a:t>Sakupiti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zajedno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početak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ostati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zajedno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napredak</a:t>
            </a:r>
            <a:r>
              <a:rPr lang="en-GB" sz="2400" dirty="0">
                <a:solidFill>
                  <a:schemeClr val="tx1"/>
                </a:solidFill>
              </a:rPr>
              <a:t>, a </a:t>
            </a:r>
            <a:r>
              <a:rPr lang="en-GB" sz="2400" dirty="0" err="1">
                <a:solidFill>
                  <a:schemeClr val="tx1"/>
                </a:solidFill>
              </a:rPr>
              <a:t>raditi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zajedno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uspeh</a:t>
            </a:r>
            <a:r>
              <a:rPr lang="en-GB" sz="2400" dirty="0">
                <a:solidFill>
                  <a:schemeClr val="tx1"/>
                </a:solidFill>
              </a:rPr>
              <a:t>”.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575919"/>
            <a:ext cx="4313238" cy="2877738"/>
          </a:xfrm>
        </p:spPr>
      </p:pic>
    </p:spTree>
    <p:extLst>
      <p:ext uri="{BB962C8B-B14F-4D97-AF65-F5344CB8AC3E}">
        <p14:creationId xmlns:p14="http://schemas.microsoft.com/office/powerpoint/2010/main" val="157951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711" y="624110"/>
            <a:ext cx="9559902" cy="1280890"/>
          </a:xfrm>
        </p:spPr>
        <p:txBody>
          <a:bodyPr>
            <a:normAutofit fontScale="90000"/>
          </a:bodyPr>
          <a:lstStyle/>
          <a:p>
            <a:r>
              <a:rPr lang="en-GB" dirty="0" err="1" smtClean="0"/>
              <a:t>Operativni</a:t>
            </a:r>
            <a:r>
              <a:rPr lang="en-GB" dirty="0" smtClean="0"/>
              <a:t> </a:t>
            </a:r>
            <a:r>
              <a:rPr lang="en-GB" dirty="0" err="1"/>
              <a:t>menadžment</a:t>
            </a:r>
            <a:r>
              <a:rPr lang="en-GB" dirty="0"/>
              <a:t>  u </a:t>
            </a:r>
            <a:r>
              <a:rPr lang="en-GB" dirty="0" err="1"/>
              <a:t>turizmu</a:t>
            </a:r>
            <a:r>
              <a:rPr lang="en-GB" dirty="0"/>
              <a:t>, </a:t>
            </a:r>
            <a:r>
              <a:rPr lang="en-GB" dirty="0" err="1"/>
              <a:t>ukoliko</a:t>
            </a:r>
            <a:r>
              <a:rPr lang="en-GB" dirty="0"/>
              <a:t> </a:t>
            </a:r>
            <a:r>
              <a:rPr lang="en-GB" dirty="0" err="1"/>
              <a:t>želi</a:t>
            </a:r>
            <a:r>
              <a:rPr lang="en-GB" dirty="0"/>
              <a:t> da </a:t>
            </a:r>
            <a:r>
              <a:rPr lang="en-GB" dirty="0" err="1"/>
              <a:t>bude</a:t>
            </a:r>
            <a:r>
              <a:rPr lang="en-GB" dirty="0"/>
              <a:t> </a:t>
            </a:r>
            <a:r>
              <a:rPr lang="en-GB" dirty="0" err="1"/>
              <a:t>uspešan</a:t>
            </a:r>
            <a:r>
              <a:rPr lang="en-GB" dirty="0"/>
              <a:t> </a:t>
            </a:r>
            <a:r>
              <a:rPr lang="en-GB" dirty="0" err="1"/>
              <a:t>mora</a:t>
            </a:r>
            <a:r>
              <a:rPr lang="en-GB" dirty="0"/>
              <a:t> da se </a:t>
            </a:r>
            <a:r>
              <a:rPr lang="en-GB" dirty="0" err="1"/>
              <a:t>pridržava</a:t>
            </a:r>
            <a:r>
              <a:rPr lang="en-GB" dirty="0"/>
              <a:t> </a:t>
            </a:r>
            <a:r>
              <a:rPr lang="en-GB" dirty="0" err="1" smtClean="0"/>
              <a:t>sledećih</a:t>
            </a:r>
            <a:r>
              <a:rPr lang="en-GB" dirty="0" smtClean="0"/>
              <a:t> </a:t>
            </a:r>
            <a:r>
              <a:rPr lang="en-GB" dirty="0" err="1" smtClean="0"/>
              <a:t>principa</a:t>
            </a:r>
            <a:r>
              <a:rPr lang="en-GB" dirty="0" smtClean="0"/>
              <a:t>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1786" y="2584361"/>
            <a:ext cx="8915400" cy="3777622"/>
          </a:xfrm>
        </p:spPr>
        <p:txBody>
          <a:bodyPr>
            <a:normAutofit/>
          </a:bodyPr>
          <a:lstStyle/>
          <a:p>
            <a:r>
              <a:rPr lang="en-GB" sz="2400" dirty="0" err="1" smtClean="0">
                <a:solidFill>
                  <a:schemeClr val="tx1"/>
                </a:solidFill>
              </a:rPr>
              <a:t>mora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moralna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osoba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da u </a:t>
            </a:r>
            <a:r>
              <a:rPr lang="en-GB" sz="2400" dirty="0" err="1">
                <a:solidFill>
                  <a:schemeClr val="tx1"/>
                </a:solidFill>
              </a:rPr>
              <a:t>zaposlenima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pronalazi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najbolje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sarađuje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svojim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zaposlenima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obilazi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ih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mora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zna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njihove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probleme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ne </a:t>
            </a:r>
            <a:r>
              <a:rPr lang="en-GB" sz="2400" dirty="0" err="1">
                <a:solidFill>
                  <a:schemeClr val="tx1"/>
                </a:solidFill>
              </a:rPr>
              <a:t>zatvara</a:t>
            </a:r>
            <a:r>
              <a:rPr lang="en-GB" sz="2400" dirty="0">
                <a:solidFill>
                  <a:schemeClr val="tx1"/>
                </a:solidFill>
              </a:rPr>
              <a:t> se u </a:t>
            </a:r>
            <a:r>
              <a:rPr lang="en-GB" sz="2400" dirty="0" err="1">
                <a:solidFill>
                  <a:schemeClr val="tx1"/>
                </a:solidFill>
              </a:rPr>
              <a:t>kancelariju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dobar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slušalac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spreman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čuje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svačija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mišljenja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pošten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skroman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otvoren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svima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bez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obzira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mesto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hijerarhiji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statusu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endParaRPr lang="en-GB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92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711" y="624110"/>
            <a:ext cx="9559902" cy="1280890"/>
          </a:xfrm>
        </p:spPr>
        <p:txBody>
          <a:bodyPr>
            <a:normAutofit fontScale="90000"/>
          </a:bodyPr>
          <a:lstStyle/>
          <a:p>
            <a:r>
              <a:rPr lang="en-GB" dirty="0" err="1" smtClean="0"/>
              <a:t>Operativni</a:t>
            </a:r>
            <a:r>
              <a:rPr lang="en-GB" dirty="0" smtClean="0"/>
              <a:t> </a:t>
            </a:r>
            <a:r>
              <a:rPr lang="en-GB" dirty="0" err="1"/>
              <a:t>menadžment</a:t>
            </a:r>
            <a:r>
              <a:rPr lang="en-GB" dirty="0"/>
              <a:t>  u </a:t>
            </a:r>
            <a:r>
              <a:rPr lang="en-GB" dirty="0" err="1"/>
              <a:t>turizmu</a:t>
            </a:r>
            <a:r>
              <a:rPr lang="en-GB" dirty="0"/>
              <a:t>, </a:t>
            </a:r>
            <a:r>
              <a:rPr lang="en-GB" dirty="0" err="1"/>
              <a:t>ukoliko</a:t>
            </a:r>
            <a:r>
              <a:rPr lang="en-GB" dirty="0"/>
              <a:t> </a:t>
            </a:r>
            <a:r>
              <a:rPr lang="en-GB" dirty="0" err="1"/>
              <a:t>želi</a:t>
            </a:r>
            <a:r>
              <a:rPr lang="en-GB" dirty="0"/>
              <a:t> da </a:t>
            </a:r>
            <a:r>
              <a:rPr lang="en-GB" dirty="0" err="1"/>
              <a:t>bude</a:t>
            </a:r>
            <a:r>
              <a:rPr lang="en-GB" dirty="0"/>
              <a:t> </a:t>
            </a:r>
            <a:r>
              <a:rPr lang="en-GB" dirty="0" err="1"/>
              <a:t>uspešan</a:t>
            </a:r>
            <a:r>
              <a:rPr lang="en-GB" dirty="0"/>
              <a:t> </a:t>
            </a:r>
            <a:r>
              <a:rPr lang="en-GB" dirty="0" err="1"/>
              <a:t>mora</a:t>
            </a:r>
            <a:r>
              <a:rPr lang="en-GB" dirty="0"/>
              <a:t> da se </a:t>
            </a:r>
            <a:r>
              <a:rPr lang="en-GB" dirty="0" err="1"/>
              <a:t>pridržava</a:t>
            </a:r>
            <a:r>
              <a:rPr lang="en-GB" dirty="0"/>
              <a:t> </a:t>
            </a:r>
            <a:r>
              <a:rPr lang="en-GB" dirty="0" err="1" smtClean="0"/>
              <a:t>sledećih</a:t>
            </a:r>
            <a:r>
              <a:rPr lang="en-GB" dirty="0" smtClean="0"/>
              <a:t> </a:t>
            </a:r>
            <a:r>
              <a:rPr lang="en-GB" dirty="0" err="1" smtClean="0"/>
              <a:t>principa</a:t>
            </a:r>
            <a:r>
              <a:rPr lang="en-GB" dirty="0" smtClean="0"/>
              <a:t>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6962" y="2713149"/>
            <a:ext cx="8915400" cy="3777622"/>
          </a:xfrm>
        </p:spPr>
        <p:txBody>
          <a:bodyPr>
            <a:normAutofit/>
          </a:bodyPr>
          <a:lstStyle/>
          <a:p>
            <a:r>
              <a:rPr lang="en-GB" sz="2400" dirty="0" err="1" smtClean="0">
                <a:solidFill>
                  <a:schemeClr val="tx1"/>
                </a:solidFill>
              </a:rPr>
              <a:t>ceni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ljude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idejama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nikada</a:t>
            </a:r>
            <a:r>
              <a:rPr lang="en-GB" sz="2400" dirty="0">
                <a:solidFill>
                  <a:schemeClr val="tx1"/>
                </a:solidFill>
              </a:rPr>
              <a:t> ne </a:t>
            </a:r>
            <a:r>
              <a:rPr lang="en-GB" sz="2400" dirty="0" err="1">
                <a:solidFill>
                  <a:schemeClr val="tx1"/>
                </a:solidFill>
              </a:rPr>
              <a:t>prisvaja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tuđe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inovacije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veran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ciljevima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turističke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organizacije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nije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egoista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preuzima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sebe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odgovornost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neuspeh</a:t>
            </a:r>
            <a:r>
              <a:rPr lang="en-GB" sz="2400" dirty="0">
                <a:solidFill>
                  <a:schemeClr val="tx1"/>
                </a:solidFill>
              </a:rPr>
              <a:t>, ne </a:t>
            </a:r>
            <a:r>
              <a:rPr lang="en-GB" sz="2400" dirty="0" err="1">
                <a:solidFill>
                  <a:schemeClr val="tx1"/>
                </a:solidFill>
              </a:rPr>
              <a:t>traži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krivca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potčinjenom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saradniku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izvlači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ne </a:t>
            </a:r>
            <a:r>
              <a:rPr lang="en-GB" sz="2400" dirty="0" err="1">
                <a:solidFill>
                  <a:schemeClr val="tx1"/>
                </a:solidFill>
              </a:rPr>
              <a:t>beži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kriznih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situacija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sposoban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je da </a:t>
            </a:r>
            <a:r>
              <a:rPr lang="en-GB" sz="2400" dirty="0" err="1">
                <a:solidFill>
                  <a:schemeClr val="tx1"/>
                </a:solidFill>
              </a:rPr>
              <a:t>pojednostavi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složene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situacije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motiviše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svoje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saradnike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da </a:t>
            </a:r>
            <a:r>
              <a:rPr lang="en-GB" sz="2400" dirty="0" err="1">
                <a:solidFill>
                  <a:schemeClr val="tx1"/>
                </a:solidFill>
              </a:rPr>
              <a:t>međuljudske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sukobe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rešava</a:t>
            </a:r>
            <a:r>
              <a:rPr lang="en-GB" sz="2400" dirty="0">
                <a:solidFill>
                  <a:schemeClr val="tx1"/>
                </a:solidFill>
              </a:rPr>
              <a:t> “</a:t>
            </a:r>
            <a:r>
              <a:rPr lang="en-GB" sz="2400" dirty="0" err="1">
                <a:solidFill>
                  <a:schemeClr val="tx1"/>
                </a:solidFill>
              </a:rPr>
              <a:t>oči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oči</a:t>
            </a:r>
            <a:r>
              <a:rPr lang="en-GB" sz="2400" dirty="0">
                <a:solidFill>
                  <a:schemeClr val="tx1"/>
                </a:solidFill>
              </a:rPr>
              <a:t>” a ne </a:t>
            </a:r>
            <a:r>
              <a:rPr lang="en-GB" sz="2400" dirty="0" err="1">
                <a:solidFill>
                  <a:schemeClr val="tx1"/>
                </a:solidFill>
              </a:rPr>
              <a:t>preko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papira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izveštaja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komisija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trećih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osoba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189884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751" y="1313646"/>
            <a:ext cx="4353506" cy="435350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58378" y="1122887"/>
            <a:ext cx="5245166" cy="4878668"/>
          </a:xfrm>
        </p:spPr>
        <p:txBody>
          <a:bodyPr>
            <a:no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Vrlo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značajan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faktor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uspešnosti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operativnog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turizmu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kultura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komunikacije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kako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između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operativnog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zaposlenih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tako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korisnicima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usluga</a:t>
            </a:r>
            <a:r>
              <a:rPr lang="en-GB" sz="2400" dirty="0">
                <a:solidFill>
                  <a:schemeClr val="tx1"/>
                </a:solidFill>
              </a:rPr>
              <a:t>. Ono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nedostaje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našem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menadžmentu</a:t>
            </a:r>
            <a:r>
              <a:rPr lang="en-GB" sz="2400" dirty="0">
                <a:solidFill>
                  <a:schemeClr val="tx1"/>
                </a:solidFill>
              </a:rPr>
              <a:t> a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se u </a:t>
            </a:r>
            <a:r>
              <a:rPr lang="en-GB" sz="2400" dirty="0" err="1">
                <a:solidFill>
                  <a:schemeClr val="tx1"/>
                </a:solidFill>
              </a:rPr>
              <a:t>svetu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izučava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visokim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poslovnim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</a:p>
          <a:p>
            <a:r>
              <a:rPr lang="en-GB" sz="2400" dirty="0" err="1">
                <a:solidFill>
                  <a:schemeClr val="tx1"/>
                </a:solidFill>
              </a:rPr>
              <a:t>školama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lepo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pravilno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usmeno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izražavanje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retorika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9178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Navešćemo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neke</a:t>
            </a:r>
            <a:r>
              <a:rPr lang="en-GB" dirty="0"/>
              <a:t> od </a:t>
            </a:r>
            <a:r>
              <a:rPr lang="en-GB" dirty="0" err="1"/>
              <a:t>pravila</a:t>
            </a:r>
            <a:r>
              <a:rPr lang="en-GB" dirty="0"/>
              <a:t> </a:t>
            </a:r>
            <a:r>
              <a:rPr lang="en-GB" dirty="0" err="1"/>
              <a:t>kojih</a:t>
            </a:r>
            <a:r>
              <a:rPr lang="en-GB" dirty="0"/>
              <a:t> se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pridržavati</a:t>
            </a:r>
            <a:r>
              <a:rPr lang="en-GB" dirty="0"/>
              <a:t> u </a:t>
            </a:r>
            <a:r>
              <a:rPr lang="en-GB" dirty="0" err="1"/>
              <a:t>turizmu</a:t>
            </a:r>
            <a:r>
              <a:rPr lang="en-GB" dirty="0"/>
              <a:t>, </a:t>
            </a:r>
            <a:r>
              <a:rPr lang="en-GB" dirty="0" err="1"/>
              <a:t>kada</a:t>
            </a:r>
            <a:r>
              <a:rPr lang="en-GB" dirty="0"/>
              <a:t> je u </a:t>
            </a:r>
            <a:r>
              <a:rPr lang="en-GB" dirty="0" err="1"/>
              <a:t>pitanju</a:t>
            </a:r>
            <a:r>
              <a:rPr lang="en-GB" dirty="0"/>
              <a:t> </a:t>
            </a:r>
            <a:r>
              <a:rPr lang="en-GB" dirty="0" err="1"/>
              <a:t>komunikacija</a:t>
            </a:r>
            <a:r>
              <a:rPr lang="en-GB" dirty="0"/>
              <a:t>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err="1" smtClean="0">
                <a:solidFill>
                  <a:schemeClr val="tx1"/>
                </a:solidFill>
              </a:rPr>
              <a:t>Za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uspešnu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komunikaciju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treba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uraditi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kod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pripreme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odgovoriti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pitanja</a:t>
            </a:r>
            <a:r>
              <a:rPr lang="en-GB" sz="2400" dirty="0">
                <a:solidFill>
                  <a:schemeClr val="tx1"/>
                </a:solidFill>
              </a:rPr>
              <a:t>: </a:t>
            </a:r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sa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kime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vodi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komunikacija</a:t>
            </a:r>
            <a:r>
              <a:rPr lang="en-GB" sz="2400" dirty="0" smtClean="0">
                <a:solidFill>
                  <a:schemeClr val="tx1"/>
                </a:solidFill>
              </a:rPr>
              <a:t>?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zašto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komunicirati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šta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govoriti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ko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toj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komunikaciji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gde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se </a:t>
            </a:r>
            <a:r>
              <a:rPr lang="en-GB" sz="2400" dirty="0" err="1">
                <a:solidFill>
                  <a:schemeClr val="tx1"/>
                </a:solidFill>
              </a:rPr>
              <a:t>odvija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komunikacija</a:t>
            </a:r>
            <a:r>
              <a:rPr lang="en-GB" sz="2400" dirty="0">
                <a:solidFill>
                  <a:schemeClr val="tx1"/>
                </a:solidFill>
              </a:rPr>
              <a:t>? </a:t>
            </a:r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kada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se </a:t>
            </a:r>
            <a:r>
              <a:rPr lang="en-GB" sz="2400" dirty="0" err="1">
                <a:solidFill>
                  <a:schemeClr val="tx1"/>
                </a:solidFill>
              </a:rPr>
              <a:t>odvija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komunikacija</a:t>
            </a:r>
            <a:r>
              <a:rPr lang="en-GB" sz="2400" dirty="0">
                <a:solidFill>
                  <a:schemeClr val="tx1"/>
                </a:solidFill>
              </a:rPr>
              <a:t>?, </a:t>
            </a:r>
            <a:r>
              <a:rPr lang="en-GB" sz="2400" dirty="0" err="1" smtClean="0">
                <a:solidFill>
                  <a:schemeClr val="tx1"/>
                </a:solidFill>
              </a:rPr>
              <a:t>itd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62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Navešćemo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neke</a:t>
            </a:r>
            <a:r>
              <a:rPr lang="en-GB" dirty="0"/>
              <a:t> od </a:t>
            </a:r>
            <a:r>
              <a:rPr lang="en-GB" dirty="0" err="1"/>
              <a:t>pravila</a:t>
            </a:r>
            <a:r>
              <a:rPr lang="en-GB" dirty="0"/>
              <a:t> </a:t>
            </a:r>
            <a:r>
              <a:rPr lang="en-GB" dirty="0" err="1"/>
              <a:t>kojih</a:t>
            </a:r>
            <a:r>
              <a:rPr lang="en-GB" dirty="0"/>
              <a:t> se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pridržavati</a:t>
            </a:r>
            <a:r>
              <a:rPr lang="en-GB" dirty="0"/>
              <a:t> u </a:t>
            </a:r>
            <a:r>
              <a:rPr lang="en-GB" dirty="0" err="1"/>
              <a:t>turizmu</a:t>
            </a:r>
            <a:r>
              <a:rPr lang="en-GB" dirty="0"/>
              <a:t>, </a:t>
            </a:r>
            <a:r>
              <a:rPr lang="en-GB" dirty="0" err="1"/>
              <a:t>kada</a:t>
            </a:r>
            <a:r>
              <a:rPr lang="en-GB" dirty="0"/>
              <a:t> je u </a:t>
            </a:r>
            <a:r>
              <a:rPr lang="en-GB" dirty="0" err="1"/>
              <a:t>pitanju</a:t>
            </a:r>
            <a:r>
              <a:rPr lang="en-GB" dirty="0"/>
              <a:t> </a:t>
            </a:r>
            <a:r>
              <a:rPr lang="en-GB" dirty="0" err="1"/>
              <a:t>komunikacija</a:t>
            </a:r>
            <a:r>
              <a:rPr lang="en-GB" dirty="0"/>
              <a:t>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err="1" smtClean="0">
                <a:solidFill>
                  <a:schemeClr val="tx1"/>
                </a:solidFill>
              </a:rPr>
              <a:t>Pripremu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komunikacije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treba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izvšiti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tako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da se </a:t>
            </a:r>
            <a:r>
              <a:rPr lang="en-GB" sz="2400" dirty="0" err="1">
                <a:solidFill>
                  <a:schemeClr val="tx1"/>
                </a:solidFill>
              </a:rPr>
              <a:t>usmeno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prezentira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tj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bez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čitanja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Treba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se </a:t>
            </a:r>
            <a:r>
              <a:rPr lang="en-GB" sz="2400" dirty="0" err="1">
                <a:solidFill>
                  <a:schemeClr val="tx1"/>
                </a:solidFill>
              </a:rPr>
              <a:t>dobro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pripremiti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fazu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zapleta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komunikaciji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odnosno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postavljanje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davanje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odgovora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određena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pitanja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Pripremiti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način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stil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izlaganja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odnosno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uskladiti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artikulaciju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dikciju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U </a:t>
            </a:r>
            <a:r>
              <a:rPr lang="en-GB" sz="2400" dirty="0" err="1">
                <a:solidFill>
                  <a:schemeClr val="tx1"/>
                </a:solidFill>
              </a:rPr>
              <a:t>poslovnim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kontaktima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optimistički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raspoložen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vedar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nasmejan</a:t>
            </a:r>
            <a:r>
              <a:rPr lang="en-GB" sz="2400" dirty="0">
                <a:solidFill>
                  <a:schemeClr val="tx1"/>
                </a:solidFill>
              </a:rPr>
              <a:t>; </a:t>
            </a:r>
          </a:p>
          <a:p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52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UPRAVLJANJE VREMENOM I MOTIVACIJA ZAPOSLENIH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57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92439" y="935865"/>
            <a:ext cx="4614349" cy="3777622"/>
          </a:xfrm>
        </p:spPr>
        <p:txBody>
          <a:bodyPr>
            <a:no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Deo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odnosi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upravljanje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vremenom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motivaciju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zaposlenih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sigurno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da se </a:t>
            </a:r>
            <a:r>
              <a:rPr lang="en-GB" sz="2400" dirty="0" err="1">
                <a:solidFill>
                  <a:schemeClr val="tx1"/>
                </a:solidFill>
              </a:rPr>
              <a:t>podeli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posebne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celine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te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celine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zauzmu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mnogo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više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prostora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ali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ovde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će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taksativno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navesti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elementi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celina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neophodni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uspešno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funkcionisanje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turističke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organizacije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čija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velika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uloga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operativni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9916">
            <a:off x="7235661" y="1691228"/>
            <a:ext cx="4137719" cy="2715378"/>
          </a:xfrm>
        </p:spPr>
      </p:pic>
    </p:spTree>
    <p:extLst>
      <p:ext uri="{BB962C8B-B14F-4D97-AF65-F5344CB8AC3E}">
        <p14:creationId xmlns:p14="http://schemas.microsoft.com/office/powerpoint/2010/main" val="381432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072" y="1495661"/>
            <a:ext cx="5369864" cy="357746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Operativni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turizmu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dosta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gubi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vremena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“</a:t>
            </a:r>
            <a:r>
              <a:rPr lang="en-GB" sz="2400" dirty="0" err="1">
                <a:solidFill>
                  <a:schemeClr val="tx1"/>
                </a:solidFill>
              </a:rPr>
              <a:t>nepotrebne</a:t>
            </a:r>
            <a:r>
              <a:rPr lang="en-GB" sz="2400" dirty="0">
                <a:solidFill>
                  <a:schemeClr val="tx1"/>
                </a:solidFill>
              </a:rPr>
              <a:t>” </a:t>
            </a:r>
            <a:r>
              <a:rPr lang="en-GB" sz="2400" dirty="0" err="1">
                <a:solidFill>
                  <a:schemeClr val="tx1"/>
                </a:solidFill>
              </a:rPr>
              <a:t>stvari</a:t>
            </a:r>
            <a:r>
              <a:rPr lang="en-GB" sz="2400" dirty="0">
                <a:solidFill>
                  <a:schemeClr val="tx1"/>
                </a:solidFill>
              </a:rPr>
              <a:t>, a tome </a:t>
            </a:r>
            <a:r>
              <a:rPr lang="en-GB" sz="2400" dirty="0" err="1">
                <a:solidFill>
                  <a:schemeClr val="tx1"/>
                </a:solidFill>
              </a:rPr>
              <a:t>doprinosi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specifičnost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organizacija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turizmu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7592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2434" y="2292226"/>
            <a:ext cx="6246254" cy="3445614"/>
          </a:xfrm>
        </p:spPr>
        <p:txBody>
          <a:bodyPr>
            <a:normAutofit/>
          </a:bodyPr>
          <a:lstStyle/>
          <a:p>
            <a:r>
              <a:rPr lang="en-GB" sz="2600" dirty="0" err="1">
                <a:solidFill>
                  <a:schemeClr val="tx1"/>
                </a:solidFill>
              </a:rPr>
              <a:t>Operativni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menadžment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treba</a:t>
            </a:r>
            <a:r>
              <a:rPr lang="en-GB" sz="2600" dirty="0">
                <a:solidFill>
                  <a:schemeClr val="tx1"/>
                </a:solidFill>
              </a:rPr>
              <a:t> da </a:t>
            </a:r>
            <a:r>
              <a:rPr lang="en-GB" sz="2600" dirty="0" err="1">
                <a:solidFill>
                  <a:schemeClr val="tx1"/>
                </a:solidFill>
              </a:rPr>
              <a:t>kontroliše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vreme</a:t>
            </a:r>
            <a:r>
              <a:rPr lang="en-GB" sz="2600" dirty="0">
                <a:solidFill>
                  <a:schemeClr val="tx1"/>
                </a:solidFill>
              </a:rPr>
              <a:t>, </a:t>
            </a:r>
            <a:r>
              <a:rPr lang="en-GB" sz="2600" dirty="0" err="1">
                <a:solidFill>
                  <a:schemeClr val="tx1"/>
                </a:solidFill>
              </a:rPr>
              <a:t>predviđeno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za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razgovore</a:t>
            </a:r>
            <a:r>
              <a:rPr lang="en-GB" sz="2600" dirty="0">
                <a:solidFill>
                  <a:schemeClr val="tx1"/>
                </a:solidFill>
              </a:rPr>
              <a:t>, time </a:t>
            </a:r>
            <a:r>
              <a:rPr lang="en-GB" sz="2600" dirty="0" err="1">
                <a:solidFill>
                  <a:schemeClr val="tx1"/>
                </a:solidFill>
              </a:rPr>
              <a:t>što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će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procenjivati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koliko</a:t>
            </a:r>
            <a:r>
              <a:rPr lang="en-GB" sz="2600" dirty="0">
                <a:solidFill>
                  <a:schemeClr val="tx1"/>
                </a:solidFill>
              </a:rPr>
              <a:t> mu </a:t>
            </a:r>
            <a:r>
              <a:rPr lang="en-GB" sz="2600" dirty="0" err="1">
                <a:solidFill>
                  <a:schemeClr val="tx1"/>
                </a:solidFill>
              </a:rPr>
              <a:t>treba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vremena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za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razgovore</a:t>
            </a:r>
            <a:r>
              <a:rPr lang="en-GB" sz="2600" dirty="0">
                <a:solidFill>
                  <a:schemeClr val="tx1"/>
                </a:solidFill>
              </a:rPr>
              <a:t>, </a:t>
            </a:r>
            <a:r>
              <a:rPr lang="en-GB" sz="2600" dirty="0" err="1">
                <a:solidFill>
                  <a:schemeClr val="tx1"/>
                </a:solidFill>
              </a:rPr>
              <a:t>obavestiti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učesnike</a:t>
            </a:r>
            <a:r>
              <a:rPr lang="en-GB" sz="2600" dirty="0">
                <a:solidFill>
                  <a:schemeClr val="tx1"/>
                </a:solidFill>
              </a:rPr>
              <a:t> o </a:t>
            </a:r>
            <a:r>
              <a:rPr lang="en-GB" sz="2600" dirty="0" err="1">
                <a:solidFill>
                  <a:schemeClr val="tx1"/>
                </a:solidFill>
              </a:rPr>
              <a:t>predmetu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razgovora</a:t>
            </a:r>
            <a:r>
              <a:rPr lang="en-GB" sz="2600" dirty="0">
                <a:solidFill>
                  <a:schemeClr val="tx1"/>
                </a:solidFill>
              </a:rPr>
              <a:t>, </a:t>
            </a:r>
            <a:r>
              <a:rPr lang="en-GB" sz="2600" dirty="0" err="1">
                <a:solidFill>
                  <a:schemeClr val="tx1"/>
                </a:solidFill>
              </a:rPr>
              <a:t>dobro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planirati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vođenje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sastanka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9454">
            <a:off x="7616216" y="991110"/>
            <a:ext cx="3901440" cy="2602230"/>
          </a:xfrm>
        </p:spPr>
      </p:pic>
    </p:spTree>
    <p:extLst>
      <p:ext uri="{BB962C8B-B14F-4D97-AF65-F5344CB8AC3E}">
        <p14:creationId xmlns:p14="http://schemas.microsoft.com/office/powerpoint/2010/main" val="329256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sedam</a:t>
            </a:r>
            <a:r>
              <a:rPr lang="en-GB" dirty="0"/>
              <a:t> </a:t>
            </a:r>
            <a:r>
              <a:rPr lang="en-GB" dirty="0" err="1"/>
              <a:t>ključnih</a:t>
            </a:r>
            <a:r>
              <a:rPr lang="en-GB" dirty="0"/>
              <a:t> </a:t>
            </a:r>
            <a:r>
              <a:rPr lang="en-GB" dirty="0" err="1"/>
              <a:t>aktivnosti</a:t>
            </a:r>
            <a:r>
              <a:rPr lang="en-GB" dirty="0"/>
              <a:t>: </a:t>
            </a:r>
            <a:br>
              <a:rPr lang="en-GB" dirty="0"/>
            </a:b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842" y="2275886"/>
            <a:ext cx="4680544" cy="312036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1104" y="2126222"/>
            <a:ext cx="4923507" cy="3777622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GB" sz="2400" dirty="0" err="1" smtClean="0">
                <a:solidFill>
                  <a:schemeClr val="tx1"/>
                </a:solidFill>
              </a:rPr>
              <a:t>poboljšanje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personalne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komunikacije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endParaRPr lang="en-GB" sz="2400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r>
              <a:rPr lang="en-GB" sz="2400" dirty="0" err="1" smtClean="0">
                <a:solidFill>
                  <a:schemeClr val="tx1"/>
                </a:solidFill>
              </a:rPr>
              <a:t>bolja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priprema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endParaRPr lang="en-GB" sz="2400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r>
              <a:rPr lang="en-GB" sz="2400" dirty="0" err="1" smtClean="0">
                <a:solidFill>
                  <a:schemeClr val="tx1"/>
                </a:solidFill>
              </a:rPr>
              <a:t>bolje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planiranje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organizacija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endParaRPr lang="en-GB" sz="2400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r>
              <a:rPr lang="en-GB" sz="2400" dirty="0" err="1" smtClean="0">
                <a:solidFill>
                  <a:schemeClr val="tx1"/>
                </a:solidFill>
              </a:rPr>
              <a:t>bolja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briga</a:t>
            </a:r>
            <a:r>
              <a:rPr lang="en-GB" sz="2400" dirty="0">
                <a:solidFill>
                  <a:schemeClr val="tx1"/>
                </a:solidFill>
              </a:rPr>
              <a:t> o </a:t>
            </a:r>
            <a:r>
              <a:rPr lang="en-GB" sz="2400" dirty="0" err="1">
                <a:solidFill>
                  <a:schemeClr val="tx1"/>
                </a:solidFill>
              </a:rPr>
              <a:t>sebi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samom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endParaRPr lang="en-GB" sz="2400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r>
              <a:rPr lang="en-GB" sz="2400" dirty="0" err="1" smtClean="0">
                <a:solidFill>
                  <a:schemeClr val="tx1"/>
                </a:solidFill>
              </a:rPr>
              <a:t>iskorišćenje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novih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šansi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endParaRPr lang="en-GB" sz="2400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r>
              <a:rPr lang="en-GB" sz="2400" dirty="0" err="1" smtClean="0">
                <a:solidFill>
                  <a:schemeClr val="tx1"/>
                </a:solidFill>
              </a:rPr>
              <a:t>aktivno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uključivanje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drugih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093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00011" y="1425262"/>
            <a:ext cx="5151549" cy="3777622"/>
          </a:xfrm>
        </p:spPr>
        <p:txBody>
          <a:bodyPr>
            <a:noAutofit/>
          </a:bodyPr>
          <a:lstStyle/>
          <a:p>
            <a:r>
              <a:rPr lang="en-GB" sz="2400" dirty="0" err="1">
                <a:solidFill>
                  <a:schemeClr val="tx1"/>
                </a:solidFill>
              </a:rPr>
              <a:t>Motivacija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zaposlenih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želja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ostvarenju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cilja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značajnu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ulogu</a:t>
            </a:r>
            <a:r>
              <a:rPr lang="en-GB" sz="2400" dirty="0">
                <a:solidFill>
                  <a:schemeClr val="tx1"/>
                </a:solidFill>
              </a:rPr>
              <a:t>  u </a:t>
            </a:r>
            <a:r>
              <a:rPr lang="en-GB" sz="2400" dirty="0" err="1">
                <a:solidFill>
                  <a:schemeClr val="tx1"/>
                </a:solidFill>
              </a:rPr>
              <a:t>uspešnosti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trurističke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organizacije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r>
              <a:rPr lang="en-GB" sz="2400" dirty="0" err="1">
                <a:solidFill>
                  <a:schemeClr val="tx1"/>
                </a:solidFill>
              </a:rPr>
              <a:t>Nema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gotovih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recepata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motivaciju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ali</a:t>
            </a:r>
            <a:r>
              <a:rPr lang="en-GB" sz="2400" dirty="0">
                <a:solidFill>
                  <a:schemeClr val="tx1"/>
                </a:solidFill>
              </a:rPr>
              <a:t> da se </a:t>
            </a:r>
            <a:r>
              <a:rPr lang="en-GB" sz="2400" dirty="0" err="1">
                <a:solidFill>
                  <a:schemeClr val="tx1"/>
                </a:solidFill>
              </a:rPr>
              <a:t>podsetimo</a:t>
            </a:r>
            <a:r>
              <a:rPr lang="en-GB" sz="2400" dirty="0">
                <a:solidFill>
                  <a:schemeClr val="tx1"/>
                </a:solidFill>
              </a:rPr>
              <a:t> da je </a:t>
            </a:r>
            <a:r>
              <a:rPr lang="en-GB" sz="2400" dirty="0" err="1">
                <a:solidFill>
                  <a:schemeClr val="tx1"/>
                </a:solidFill>
              </a:rPr>
              <a:t>izuzetno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važno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znati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umeti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motivisati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zaposlene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344" y="374135"/>
            <a:ext cx="3795267" cy="5067865"/>
          </a:xfrm>
        </p:spPr>
      </p:pic>
    </p:spTree>
    <p:extLst>
      <p:ext uri="{BB962C8B-B14F-4D97-AF65-F5344CB8AC3E}">
        <p14:creationId xmlns:p14="http://schemas.microsoft.com/office/powerpoint/2010/main" val="76920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Kolika</a:t>
            </a:r>
            <a:r>
              <a:rPr lang="en-GB" dirty="0"/>
              <a:t> je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kakva</a:t>
            </a:r>
            <a:r>
              <a:rPr lang="en-GB" dirty="0"/>
              <a:t> </a:t>
            </a:r>
            <a:r>
              <a:rPr lang="en-GB" dirty="0" err="1"/>
              <a:t>uloga</a:t>
            </a:r>
            <a:r>
              <a:rPr lang="en-GB" dirty="0"/>
              <a:t> </a:t>
            </a:r>
            <a:r>
              <a:rPr lang="en-GB" dirty="0" err="1"/>
              <a:t>operativnog</a:t>
            </a:r>
            <a:r>
              <a:rPr lang="en-GB" dirty="0"/>
              <a:t> </a:t>
            </a:r>
            <a:r>
              <a:rPr lang="en-GB" dirty="0" err="1"/>
              <a:t>menadžmenta</a:t>
            </a:r>
            <a:r>
              <a:rPr lang="en-GB" dirty="0"/>
              <a:t> u </a:t>
            </a:r>
            <a:r>
              <a:rPr lang="en-GB" dirty="0" err="1"/>
              <a:t>motivisanju</a:t>
            </a:r>
            <a:r>
              <a:rPr lang="en-GB" dirty="0"/>
              <a:t>?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81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25014" y="2133600"/>
            <a:ext cx="4778062" cy="3777622"/>
          </a:xfrm>
        </p:spPr>
        <p:txBody>
          <a:bodyPr>
            <a:noAutofit/>
          </a:bodyPr>
          <a:lstStyle/>
          <a:p>
            <a:r>
              <a:rPr lang="en-GB" sz="2400" b="1" dirty="0" err="1">
                <a:solidFill>
                  <a:schemeClr val="tx1"/>
                </a:solidFill>
              </a:rPr>
              <a:t>Uključenost</a:t>
            </a:r>
            <a:r>
              <a:rPr lang="en-GB" sz="2400" dirty="0">
                <a:solidFill>
                  <a:schemeClr val="tx1"/>
                </a:solidFill>
              </a:rPr>
              <a:t>  je </a:t>
            </a:r>
            <a:r>
              <a:rPr lang="en-GB" sz="2400" dirty="0" err="1">
                <a:solidFill>
                  <a:schemeClr val="tx1"/>
                </a:solidFill>
              </a:rPr>
              <a:t>najjači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motivacioni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faktor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koliko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zaposleni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upoznati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svrhom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ciljevima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planovima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preduzeća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koliko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svesni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svoje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uloge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postizanju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ciljeva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da </a:t>
            </a:r>
            <a:r>
              <a:rPr lang="en-GB" sz="2400" dirty="0">
                <a:solidFill>
                  <a:schemeClr val="tx1"/>
                </a:solidFill>
              </a:rPr>
              <a:t>li </a:t>
            </a:r>
            <a:r>
              <a:rPr lang="en-GB" sz="2400" dirty="0" err="1">
                <a:solidFill>
                  <a:schemeClr val="tx1"/>
                </a:solidFill>
              </a:rPr>
              <a:t>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upoznati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realizacijom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istih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onda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sasvim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jasno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postaju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odani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zadacima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obavezama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505155"/>
            <a:ext cx="4313238" cy="3019266"/>
          </a:xfrm>
        </p:spPr>
      </p:pic>
    </p:spTree>
    <p:extLst>
      <p:ext uri="{BB962C8B-B14F-4D97-AF65-F5344CB8AC3E}">
        <p14:creationId xmlns:p14="http://schemas.microsoft.com/office/powerpoint/2010/main" val="227893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683" y="1905000"/>
            <a:ext cx="4571374" cy="315710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400" b="1" dirty="0" err="1">
                <a:solidFill>
                  <a:schemeClr val="tx1"/>
                </a:solidFill>
              </a:rPr>
              <a:t>Izazov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izuzetno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značajan</a:t>
            </a:r>
            <a:r>
              <a:rPr lang="en-GB" sz="2400" dirty="0">
                <a:solidFill>
                  <a:schemeClr val="tx1"/>
                </a:solidFill>
              </a:rPr>
              <a:t> vid </a:t>
            </a:r>
            <a:r>
              <a:rPr lang="en-GB" sz="2400" dirty="0" err="1">
                <a:solidFill>
                  <a:schemeClr val="tx1"/>
                </a:solidFill>
              </a:rPr>
              <a:t>motivacije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da se </a:t>
            </a:r>
            <a:r>
              <a:rPr lang="en-GB" sz="2400" dirty="0" err="1">
                <a:solidFill>
                  <a:schemeClr val="tx1"/>
                </a:solidFill>
              </a:rPr>
              <a:t>iskaže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kao</a:t>
            </a:r>
            <a:r>
              <a:rPr lang="en-GB" sz="2400" dirty="0">
                <a:solidFill>
                  <a:schemeClr val="tx1"/>
                </a:solidFill>
              </a:rPr>
              <a:t>:” </a:t>
            </a:r>
            <a:r>
              <a:rPr lang="en-GB" sz="2400" dirty="0" err="1">
                <a:solidFill>
                  <a:schemeClr val="tx1"/>
                </a:solidFill>
              </a:rPr>
              <a:t>Ovaj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zadatak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veći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odgovorniji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ostalih</a:t>
            </a:r>
            <a:r>
              <a:rPr lang="en-GB" sz="2400" dirty="0">
                <a:solidFill>
                  <a:schemeClr val="tx1"/>
                </a:solidFill>
              </a:rPr>
              <a:t>…”</a:t>
            </a:r>
          </a:p>
          <a:p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31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0424" y="624110"/>
            <a:ext cx="8915400" cy="3777622"/>
          </a:xfrm>
        </p:spPr>
        <p:txBody>
          <a:bodyPr>
            <a:noAutofit/>
          </a:bodyPr>
          <a:lstStyle/>
          <a:p>
            <a:r>
              <a:rPr lang="en-GB" sz="2400" b="1" dirty="0" err="1">
                <a:solidFill>
                  <a:schemeClr val="tx1"/>
                </a:solidFill>
              </a:rPr>
              <a:t>Obrazovanje</a:t>
            </a:r>
            <a:r>
              <a:rPr lang="en-GB" sz="2400" b="1" dirty="0">
                <a:solidFill>
                  <a:schemeClr val="tx1"/>
                </a:solidFill>
              </a:rPr>
              <a:t>-</a:t>
            </a:r>
            <a:r>
              <a:rPr lang="en-GB" sz="2400" dirty="0">
                <a:solidFill>
                  <a:schemeClr val="tx1"/>
                </a:solidFill>
              </a:rPr>
              <a:t>  </a:t>
            </a:r>
            <a:r>
              <a:rPr lang="en-GB" sz="2400" dirty="0" err="1">
                <a:solidFill>
                  <a:schemeClr val="tx1"/>
                </a:solidFill>
              </a:rPr>
              <a:t>Ako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podsetimo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Jurana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smatrao</a:t>
            </a:r>
            <a:r>
              <a:rPr lang="en-GB" sz="2400" dirty="0">
                <a:solidFill>
                  <a:schemeClr val="tx1"/>
                </a:solidFill>
              </a:rPr>
              <a:t> da je Japan </a:t>
            </a:r>
            <a:r>
              <a:rPr lang="en-GB" sz="2400" dirty="0" err="1">
                <a:solidFill>
                  <a:schemeClr val="tx1"/>
                </a:solidFill>
              </a:rPr>
              <a:t>uspeo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zahvaljujući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programima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masovne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obuke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možda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najbolja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poruka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kada</a:t>
            </a:r>
            <a:r>
              <a:rPr lang="en-GB" sz="2400" dirty="0">
                <a:solidFill>
                  <a:schemeClr val="tx1"/>
                </a:solidFill>
              </a:rPr>
              <a:t> je u </a:t>
            </a:r>
            <a:r>
              <a:rPr lang="en-GB" sz="2400" dirty="0" err="1">
                <a:solidFill>
                  <a:schemeClr val="tx1"/>
                </a:solidFill>
              </a:rPr>
              <a:t>pitanju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motivacija</a:t>
            </a:r>
            <a:r>
              <a:rPr lang="en-GB" sz="2400" dirty="0">
                <a:solidFill>
                  <a:schemeClr val="tx1"/>
                </a:solidFill>
              </a:rPr>
              <a:t>, da se u </a:t>
            </a:r>
            <a:r>
              <a:rPr lang="en-GB" sz="2400" dirty="0" err="1">
                <a:solidFill>
                  <a:schemeClr val="tx1"/>
                </a:solidFill>
              </a:rPr>
              <a:t>Srbiji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turističkim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organizacijama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naprave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programi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masovne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obuke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gde</a:t>
            </a:r>
            <a:r>
              <a:rPr lang="en-GB" sz="2400" dirty="0">
                <a:solidFill>
                  <a:schemeClr val="tx1"/>
                </a:solidFill>
              </a:rPr>
              <a:t> bi </a:t>
            </a:r>
            <a:r>
              <a:rPr lang="en-GB" sz="2400" dirty="0" err="1">
                <a:solidFill>
                  <a:schemeClr val="tx1"/>
                </a:solidFill>
              </a:rPr>
              <a:t>neke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teme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edukaciju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mogle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biti</a:t>
            </a:r>
            <a:r>
              <a:rPr lang="en-GB" sz="2400" dirty="0">
                <a:solidFill>
                  <a:schemeClr val="tx1"/>
                </a:solidFill>
              </a:rPr>
              <a:t>: 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• </a:t>
            </a:r>
            <a:r>
              <a:rPr lang="en-GB" sz="2400" dirty="0" err="1">
                <a:solidFill>
                  <a:schemeClr val="tx1"/>
                </a:solidFill>
              </a:rPr>
              <a:t>poslovna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komunikacija</a:t>
            </a:r>
            <a:r>
              <a:rPr lang="en-GB" sz="2400" dirty="0">
                <a:solidFill>
                  <a:schemeClr val="tx1"/>
                </a:solidFill>
              </a:rPr>
              <a:t> • </a:t>
            </a:r>
            <a:r>
              <a:rPr lang="en-GB" sz="2400" dirty="0" err="1">
                <a:solidFill>
                  <a:schemeClr val="tx1"/>
                </a:solidFill>
              </a:rPr>
              <a:t>upravljanje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vremenom</a:t>
            </a:r>
            <a:r>
              <a:rPr lang="en-GB" sz="2400" dirty="0">
                <a:solidFill>
                  <a:schemeClr val="tx1"/>
                </a:solidFill>
              </a:rPr>
              <a:t> • </a:t>
            </a:r>
            <a:r>
              <a:rPr lang="en-GB" sz="2400" dirty="0" err="1">
                <a:solidFill>
                  <a:schemeClr val="tx1"/>
                </a:solidFill>
              </a:rPr>
              <a:t>timski</a:t>
            </a:r>
            <a:r>
              <a:rPr lang="en-GB" sz="2400" dirty="0">
                <a:solidFill>
                  <a:schemeClr val="tx1"/>
                </a:solidFill>
              </a:rPr>
              <a:t> rad • </a:t>
            </a:r>
            <a:r>
              <a:rPr lang="en-GB" sz="2400" dirty="0" err="1">
                <a:solidFill>
                  <a:schemeClr val="tx1"/>
                </a:solidFill>
              </a:rPr>
              <a:t>ljudski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resursi</a:t>
            </a:r>
            <a:r>
              <a:rPr lang="en-GB" sz="2400" dirty="0">
                <a:solidFill>
                  <a:schemeClr val="tx1"/>
                </a:solidFill>
              </a:rPr>
              <a:t> • </a:t>
            </a:r>
            <a:r>
              <a:rPr lang="en-GB" sz="2400" dirty="0" err="1">
                <a:solidFill>
                  <a:schemeClr val="tx1"/>
                </a:solidFill>
              </a:rPr>
              <a:t>motivacija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zaposlenih</a:t>
            </a:r>
            <a:r>
              <a:rPr lang="en-GB" sz="2400" dirty="0">
                <a:solidFill>
                  <a:schemeClr val="tx1"/>
                </a:solidFill>
              </a:rPr>
              <a:t> • </a:t>
            </a:r>
            <a:r>
              <a:rPr lang="en-GB" sz="2400" dirty="0" err="1">
                <a:solidFill>
                  <a:schemeClr val="tx1"/>
                </a:solidFill>
              </a:rPr>
              <a:t>poslovni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bonton</a:t>
            </a:r>
            <a:r>
              <a:rPr lang="en-GB" sz="2400" dirty="0">
                <a:solidFill>
                  <a:schemeClr val="tx1"/>
                </a:solidFill>
              </a:rPr>
              <a:t> • </a:t>
            </a:r>
            <a:r>
              <a:rPr lang="en-GB" sz="2400" dirty="0" err="1">
                <a:solidFill>
                  <a:schemeClr val="tx1"/>
                </a:solidFill>
              </a:rPr>
              <a:t>merenje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zadovoljstva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korisnika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usluga</a:t>
            </a:r>
            <a:r>
              <a:rPr lang="en-GB" sz="2400" dirty="0">
                <a:solidFill>
                  <a:schemeClr val="tx1"/>
                </a:solidFill>
              </a:rPr>
              <a:t> • </a:t>
            </a:r>
            <a:r>
              <a:rPr lang="en-GB" sz="2400" dirty="0" err="1">
                <a:solidFill>
                  <a:schemeClr val="tx1"/>
                </a:solidFill>
              </a:rPr>
              <a:t>merenje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zadovoljstva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zaposlenih</a:t>
            </a:r>
            <a:r>
              <a:rPr lang="en-GB" sz="2400" dirty="0">
                <a:solidFill>
                  <a:schemeClr val="tx1"/>
                </a:solidFill>
              </a:rPr>
              <a:t> • </a:t>
            </a:r>
            <a:r>
              <a:rPr lang="en-GB" sz="2400" dirty="0" err="1">
                <a:solidFill>
                  <a:schemeClr val="tx1"/>
                </a:solidFill>
              </a:rPr>
              <a:t>stres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radnom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mestu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itd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err="1" smtClean="0">
                <a:solidFill>
                  <a:schemeClr val="tx1"/>
                </a:solidFill>
              </a:rPr>
              <a:t>Organizovanjem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ovakvih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masovnih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obuka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dobit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odnosu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uloženo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bila</a:t>
            </a:r>
            <a:r>
              <a:rPr lang="en-GB" sz="2400" dirty="0">
                <a:solidFill>
                  <a:schemeClr val="tx1"/>
                </a:solidFill>
              </a:rPr>
              <a:t> bi </a:t>
            </a:r>
            <a:r>
              <a:rPr lang="en-GB" sz="2400" dirty="0" err="1">
                <a:solidFill>
                  <a:schemeClr val="tx1"/>
                </a:solidFill>
              </a:rPr>
              <a:t>višestruka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9700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3302" y="1129048"/>
            <a:ext cx="4313864" cy="3777622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Da bi </a:t>
            </a:r>
            <a:r>
              <a:rPr lang="en-GB" sz="2400" dirty="0" err="1">
                <a:solidFill>
                  <a:schemeClr val="tx1"/>
                </a:solidFill>
              </a:rPr>
              <a:t>smo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mi </a:t>
            </a:r>
            <a:r>
              <a:rPr lang="en-GB" sz="2400" dirty="0" err="1">
                <a:solidFill>
                  <a:schemeClr val="tx1"/>
                </a:solidFill>
              </a:rPr>
              <a:t>imali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značajnu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dobit</a:t>
            </a:r>
            <a:r>
              <a:rPr lang="en-GB" sz="2400" dirty="0">
                <a:solidFill>
                  <a:schemeClr val="tx1"/>
                </a:solidFill>
              </a:rPr>
              <a:t> od </a:t>
            </a:r>
            <a:r>
              <a:rPr lang="en-GB" sz="2400" dirty="0" err="1">
                <a:solidFill>
                  <a:schemeClr val="tx1"/>
                </a:solidFill>
              </a:rPr>
              <a:t>turizma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neophodno</a:t>
            </a:r>
            <a:r>
              <a:rPr lang="en-GB" sz="2400" dirty="0">
                <a:solidFill>
                  <a:schemeClr val="tx1"/>
                </a:solidFill>
              </a:rPr>
              <a:t> je da </a:t>
            </a:r>
            <a:r>
              <a:rPr lang="en-GB" sz="2400" dirty="0" err="1">
                <a:solidFill>
                  <a:schemeClr val="tx1"/>
                </a:solidFill>
              </a:rPr>
              <a:t>imamo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politiku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definisane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ciljeve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ovoj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oblasti</a:t>
            </a:r>
            <a:r>
              <a:rPr lang="en-GB" sz="2400" dirty="0">
                <a:solidFill>
                  <a:schemeClr val="tx1"/>
                </a:solidFill>
              </a:rPr>
              <a:t>, a </a:t>
            </a:r>
            <a:r>
              <a:rPr lang="en-GB" sz="2400" dirty="0" err="1">
                <a:solidFill>
                  <a:schemeClr val="tx1"/>
                </a:solidFill>
              </a:rPr>
              <a:t>najodgovorniji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zadatak</a:t>
            </a:r>
            <a:r>
              <a:rPr lang="en-GB" sz="2400" dirty="0">
                <a:solidFill>
                  <a:schemeClr val="tx1"/>
                </a:solidFill>
              </a:rPr>
              <a:t>  </a:t>
            </a:r>
            <a:r>
              <a:rPr lang="en-GB" sz="2400" dirty="0" err="1">
                <a:solidFill>
                  <a:schemeClr val="tx1"/>
                </a:solidFill>
              </a:rPr>
              <a:t>za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realizaciju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strategije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operativni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menadžment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koji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mora</a:t>
            </a:r>
            <a:r>
              <a:rPr lang="en-GB" sz="2400" dirty="0">
                <a:solidFill>
                  <a:schemeClr val="tx1"/>
                </a:solidFill>
              </a:rPr>
              <a:t> da </a:t>
            </a:r>
            <a:r>
              <a:rPr lang="en-GB" sz="2400" dirty="0" err="1">
                <a:solidFill>
                  <a:schemeClr val="tx1"/>
                </a:solidFill>
              </a:rPr>
              <a:t>poseduje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napred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navedene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osobine</a:t>
            </a:r>
            <a:r>
              <a:rPr lang="en-GB" sz="2400" dirty="0">
                <a:solidFill>
                  <a:schemeClr val="tx1"/>
                </a:solidFill>
              </a:rPr>
              <a:t> - </a:t>
            </a:r>
            <a:r>
              <a:rPr lang="en-GB" sz="2400" dirty="0" err="1">
                <a:solidFill>
                  <a:schemeClr val="tx1"/>
                </a:solidFill>
              </a:rPr>
              <a:t>osobine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koje</a:t>
            </a:r>
            <a:r>
              <a:rPr lang="en-GB" sz="2400" dirty="0">
                <a:solidFill>
                  <a:schemeClr val="tx1"/>
                </a:solidFill>
              </a:rPr>
              <a:t> se ne </a:t>
            </a:r>
            <a:r>
              <a:rPr lang="en-GB" sz="2400" dirty="0" err="1">
                <a:solidFill>
                  <a:schemeClr val="tx1"/>
                </a:solidFill>
              </a:rPr>
              <a:t>donose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rađanjem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već</a:t>
            </a:r>
            <a:r>
              <a:rPr lang="en-GB" sz="2400" dirty="0">
                <a:solidFill>
                  <a:schemeClr val="tx1"/>
                </a:solidFill>
              </a:rPr>
              <a:t> se </a:t>
            </a:r>
            <a:r>
              <a:rPr lang="en-GB" sz="2400" dirty="0" err="1">
                <a:solidFill>
                  <a:schemeClr val="tx1"/>
                </a:solidFill>
              </a:rPr>
              <a:t>stiču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učenjem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iskustvom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567">
            <a:off x="7025231" y="2273924"/>
            <a:ext cx="4728417" cy="2655116"/>
          </a:xfrm>
        </p:spPr>
      </p:pic>
    </p:spTree>
    <p:extLst>
      <p:ext uri="{BB962C8B-B14F-4D97-AF65-F5344CB8AC3E}">
        <p14:creationId xmlns:p14="http://schemas.microsoft.com/office/powerpoint/2010/main" val="214366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180" y="368471"/>
            <a:ext cx="2475908" cy="33304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7606" y="1493949"/>
            <a:ext cx="6997005" cy="4409895"/>
          </a:xfrm>
        </p:spPr>
        <p:txBody>
          <a:bodyPr>
            <a:normAutofit fontScale="92500" lnSpcReduction="10000"/>
          </a:bodyPr>
          <a:lstStyle/>
          <a:p>
            <a:r>
              <a:rPr lang="en-GB" sz="2600" dirty="0" err="1">
                <a:solidFill>
                  <a:schemeClr val="tx1"/>
                </a:solidFill>
              </a:rPr>
              <a:t>Vrlo</a:t>
            </a:r>
            <a:r>
              <a:rPr lang="en-GB" sz="2600" dirty="0">
                <a:solidFill>
                  <a:schemeClr val="tx1"/>
                </a:solidFill>
              </a:rPr>
              <a:t> je </a:t>
            </a:r>
            <a:r>
              <a:rPr lang="en-GB" sz="2600" dirty="0" err="1">
                <a:solidFill>
                  <a:schemeClr val="tx1"/>
                </a:solidFill>
              </a:rPr>
              <a:t>značajno</a:t>
            </a:r>
            <a:r>
              <a:rPr lang="en-GB" sz="2600" dirty="0">
                <a:solidFill>
                  <a:schemeClr val="tx1"/>
                </a:solidFill>
              </a:rPr>
              <a:t> da </a:t>
            </a:r>
            <a:r>
              <a:rPr lang="en-GB" sz="2600" dirty="0" err="1">
                <a:solidFill>
                  <a:schemeClr val="tx1"/>
                </a:solidFill>
              </a:rPr>
              <a:t>operativni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menadžment</a:t>
            </a:r>
            <a:r>
              <a:rPr lang="en-GB" sz="2600" dirty="0">
                <a:solidFill>
                  <a:schemeClr val="tx1"/>
                </a:solidFill>
              </a:rPr>
              <a:t> u </a:t>
            </a:r>
            <a:r>
              <a:rPr lang="en-GB" sz="2600" dirty="0" err="1">
                <a:solidFill>
                  <a:schemeClr val="tx1"/>
                </a:solidFill>
              </a:rPr>
              <a:t>turizmu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shvati</a:t>
            </a:r>
            <a:r>
              <a:rPr lang="en-GB" sz="2600" dirty="0">
                <a:solidFill>
                  <a:schemeClr val="tx1"/>
                </a:solidFill>
              </a:rPr>
              <a:t>  da on </a:t>
            </a:r>
            <a:r>
              <a:rPr lang="en-GB" sz="2600" dirty="0" err="1">
                <a:solidFill>
                  <a:schemeClr val="tx1"/>
                </a:solidFill>
              </a:rPr>
              <a:t>nije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ono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što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misli</a:t>
            </a:r>
            <a:r>
              <a:rPr lang="en-GB" sz="2600" dirty="0">
                <a:solidFill>
                  <a:schemeClr val="tx1"/>
                </a:solidFill>
              </a:rPr>
              <a:t> o </a:t>
            </a:r>
            <a:r>
              <a:rPr lang="en-GB" sz="2600" dirty="0" err="1">
                <a:solidFill>
                  <a:schemeClr val="tx1"/>
                </a:solidFill>
              </a:rPr>
              <a:t>sebi</a:t>
            </a:r>
            <a:r>
              <a:rPr lang="en-GB" sz="2600" dirty="0">
                <a:solidFill>
                  <a:schemeClr val="tx1"/>
                </a:solidFill>
              </a:rPr>
              <a:t>, </a:t>
            </a:r>
            <a:r>
              <a:rPr lang="en-GB" sz="2600" dirty="0" err="1">
                <a:solidFill>
                  <a:schemeClr val="tx1"/>
                </a:solidFill>
              </a:rPr>
              <a:t>niti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ono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što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želi</a:t>
            </a:r>
            <a:r>
              <a:rPr lang="en-GB" sz="2600" dirty="0">
                <a:solidFill>
                  <a:schemeClr val="tx1"/>
                </a:solidFill>
              </a:rPr>
              <a:t>, </a:t>
            </a:r>
            <a:r>
              <a:rPr lang="en-GB" sz="2600" dirty="0" err="1">
                <a:solidFill>
                  <a:schemeClr val="tx1"/>
                </a:solidFill>
              </a:rPr>
              <a:t>već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ono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što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iskazuje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rezultatima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poslovanja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odnosno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prema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zaposlenima</a:t>
            </a:r>
            <a:r>
              <a:rPr lang="en-GB" sz="2600" dirty="0">
                <a:solidFill>
                  <a:schemeClr val="tx1"/>
                </a:solidFill>
              </a:rPr>
              <a:t>. </a:t>
            </a:r>
            <a:endParaRPr lang="en-GB" sz="2600" dirty="0" smtClean="0">
              <a:solidFill>
                <a:schemeClr val="tx1"/>
              </a:solidFill>
            </a:endParaRPr>
          </a:p>
          <a:p>
            <a:r>
              <a:rPr lang="en-GB" sz="2600" dirty="0" smtClean="0">
                <a:solidFill>
                  <a:schemeClr val="tx1"/>
                </a:solidFill>
              </a:rPr>
              <a:t>U </a:t>
            </a:r>
            <a:r>
              <a:rPr lang="en-GB" sz="2600" dirty="0" err="1">
                <a:solidFill>
                  <a:schemeClr val="tx1"/>
                </a:solidFill>
              </a:rPr>
              <a:t>našim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uslovima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teško</a:t>
            </a:r>
            <a:r>
              <a:rPr lang="en-GB" sz="2600" dirty="0">
                <a:solidFill>
                  <a:schemeClr val="tx1"/>
                </a:solidFill>
              </a:rPr>
              <a:t> je </a:t>
            </a:r>
            <a:r>
              <a:rPr lang="en-GB" sz="2600" dirty="0" err="1">
                <a:solidFill>
                  <a:schemeClr val="tx1"/>
                </a:solidFill>
              </a:rPr>
              <a:t>imati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uspešnog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opreativnog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menadžmenta</a:t>
            </a:r>
            <a:r>
              <a:rPr lang="en-GB" sz="2600" dirty="0">
                <a:solidFill>
                  <a:schemeClr val="tx1"/>
                </a:solidFill>
              </a:rPr>
              <a:t> u </a:t>
            </a:r>
            <a:r>
              <a:rPr lang="en-GB" sz="2600" dirty="0" err="1">
                <a:solidFill>
                  <a:schemeClr val="tx1"/>
                </a:solidFill>
              </a:rPr>
              <a:t>turizmu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jer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odnosi</a:t>
            </a:r>
            <a:r>
              <a:rPr lang="en-GB" sz="2600" dirty="0">
                <a:solidFill>
                  <a:schemeClr val="tx1"/>
                </a:solidFill>
              </a:rPr>
              <a:t> u </a:t>
            </a:r>
            <a:r>
              <a:rPr lang="en-GB" sz="2600" dirty="0" err="1">
                <a:solidFill>
                  <a:schemeClr val="tx1"/>
                </a:solidFill>
              </a:rPr>
              <a:t>organizacijama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složeni</a:t>
            </a:r>
            <a:r>
              <a:rPr lang="en-GB" sz="2600" dirty="0">
                <a:solidFill>
                  <a:schemeClr val="tx1"/>
                </a:solidFill>
              </a:rPr>
              <a:t>, </a:t>
            </a:r>
            <a:r>
              <a:rPr lang="en-GB" sz="2600" dirty="0" err="1">
                <a:solidFill>
                  <a:schemeClr val="tx1"/>
                </a:solidFill>
              </a:rPr>
              <a:t>dobre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odnose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treba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stvarati</a:t>
            </a:r>
            <a:r>
              <a:rPr lang="en-GB" sz="2600" dirty="0">
                <a:solidFill>
                  <a:schemeClr val="tx1"/>
                </a:solidFill>
              </a:rPr>
              <a:t>, </a:t>
            </a:r>
            <a:r>
              <a:rPr lang="en-GB" sz="2600" dirty="0" err="1">
                <a:solidFill>
                  <a:schemeClr val="tx1"/>
                </a:solidFill>
              </a:rPr>
              <a:t>negovati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unapređivati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što</a:t>
            </a:r>
            <a:r>
              <a:rPr lang="en-GB" sz="2600" dirty="0">
                <a:solidFill>
                  <a:schemeClr val="tx1"/>
                </a:solidFill>
              </a:rPr>
              <a:t> u </a:t>
            </a:r>
            <a:r>
              <a:rPr lang="en-GB" sz="2600" dirty="0" err="1">
                <a:solidFill>
                  <a:schemeClr val="tx1"/>
                </a:solidFill>
              </a:rPr>
              <a:t>krajnjem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slučaju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krči</a:t>
            </a:r>
            <a:r>
              <a:rPr lang="en-GB" sz="2600" dirty="0">
                <a:solidFill>
                  <a:schemeClr val="tx1"/>
                </a:solidFill>
              </a:rPr>
              <a:t> put do </a:t>
            </a:r>
            <a:r>
              <a:rPr lang="en-GB" sz="2600" dirty="0" err="1">
                <a:solidFill>
                  <a:schemeClr val="tx1"/>
                </a:solidFill>
              </a:rPr>
              <a:t>uspešne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organizacije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zadovoljstva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zaposlenih</a:t>
            </a:r>
            <a:r>
              <a:rPr lang="en-GB" sz="2600" dirty="0">
                <a:solidFill>
                  <a:schemeClr val="tx1"/>
                </a:solidFill>
              </a:rPr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936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247</TotalTime>
  <Words>1229</Words>
  <Application>Microsoft Office PowerPoint</Application>
  <PresentationFormat>Widescreen</PresentationFormat>
  <Paragraphs>62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Century Gothic</vt:lpstr>
      <vt:lpstr>Wingdings 3</vt:lpstr>
      <vt:lpstr>Wisp</vt:lpstr>
      <vt:lpstr>OPERATIVNI MENADŽMENT U TURIZMU </vt:lpstr>
      <vt:lpstr>PowerPoint Presentation</vt:lpstr>
      <vt:lpstr>PowerPoint Presentation</vt:lpstr>
      <vt:lpstr>ULOGA OPERATIVNOG MENADŽMENTA U TURIZMU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KARAKTERISTIKE USPEŠNOG OPERATIVNOG MENADŽMENTA </vt:lpstr>
      <vt:lpstr>PowerPoint Presentation</vt:lpstr>
      <vt:lpstr>Operativni menadžment  u turizmu, ukoliko želi da bude uspešan mora da se pridržava sledećih principa:</vt:lpstr>
      <vt:lpstr>Operativni menadžment  u turizmu, ukoliko želi da bude uspešan mora da se pridržava sledećih principa:</vt:lpstr>
      <vt:lpstr>PowerPoint Presentation</vt:lpstr>
      <vt:lpstr>Navešćemo samo neke od pravila kojih se treba pridržavati u turizmu, kada je u pitanju komunikacija:</vt:lpstr>
      <vt:lpstr>Navešćemo samo neke od pravila kojih se treba pridržavati u turizmu, kada je u pitanju komunikacija:</vt:lpstr>
      <vt:lpstr>UPRAVLJANJE VREMENOM I MOTIVACIJA ZAPOSLENIH </vt:lpstr>
      <vt:lpstr>PowerPoint Presentation</vt:lpstr>
      <vt:lpstr>PowerPoint Presentation</vt:lpstr>
      <vt:lpstr>PowerPoint Presentation</vt:lpstr>
      <vt:lpstr>sedam ključnih aktivnosti:  </vt:lpstr>
      <vt:lpstr>PowerPoint Presentation</vt:lpstr>
      <vt:lpstr>Kolika je i kakva uloga operativnog menadžmenta u motivisanju?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OPERATIVNI MENADŽMENT U TURIZMU</dc:title>
  <dc:creator>mina</dc:creator>
  <cp:lastModifiedBy>mina</cp:lastModifiedBy>
  <cp:revision>10</cp:revision>
  <dcterms:created xsi:type="dcterms:W3CDTF">2020-02-06T10:36:11Z</dcterms:created>
  <dcterms:modified xsi:type="dcterms:W3CDTF">2020-02-06T21:39:59Z</dcterms:modified>
</cp:coreProperties>
</file>