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301" r:id="rId4"/>
    <p:sldId id="305" r:id="rId5"/>
    <p:sldId id="433" r:id="rId6"/>
    <p:sldId id="435" r:id="rId7"/>
    <p:sldId id="346" r:id="rId8"/>
    <p:sldId id="329" r:id="rId9"/>
    <p:sldId id="347" r:id="rId10"/>
    <p:sldId id="348" r:id="rId11"/>
    <p:sldId id="437" r:id="rId12"/>
    <p:sldId id="438" r:id="rId13"/>
    <p:sldId id="449" r:id="rId14"/>
    <p:sldId id="439" r:id="rId15"/>
    <p:sldId id="440" r:id="rId17"/>
    <p:sldId id="441" r:id="rId18"/>
    <p:sldId id="442" r:id="rId19"/>
    <p:sldId id="443" r:id="rId20"/>
    <p:sldId id="444" r:id="rId21"/>
    <p:sldId id="445" r:id="rId22"/>
    <p:sldId id="446" r:id="rId23"/>
    <p:sldId id="447" r:id="rId24"/>
  </p:sldIdLst>
  <p:sldSz cx="9144000" cy="6858000" type="screen4x3"/>
  <p:notesSz cx="6797675" cy="9874250"/>
  <p:defaultTextStyle>
    <a:defPPr>
      <a:defRPr lang="sr-Latn-C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10"/>
    <p:restoredTop sz="93220"/>
  </p:normalViewPr>
  <p:slideViewPr>
    <p:cSldViewPr showGuides="1">
      <p:cViewPr>
        <p:scale>
          <a:sx n="100" d="100"/>
          <a:sy n="100" d="100"/>
        </p:scale>
        <p:origin x="-49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914BF1-2F50-4A52-9749-FC627D4F8FAE}" type="datetimeFigureOut">
              <a:rPr kumimoji="0" lang="sr-Latn-C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sr-Latn-C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sr-Latn-CS" sz="120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sr-Latn-C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076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1863" y="741363"/>
            <a:ext cx="4935537" cy="3702050"/>
          </a:xfrm>
          <a:ln>
            <a:solidFill>
              <a:srgbClr val="000000"/>
            </a:solidFill>
            <a:miter/>
          </a:ln>
        </p:spPr>
      </p:sp>
      <p:sp>
        <p:nvSpPr>
          <p:cNvPr id="160770" name="Rectangle 3"/>
          <p:cNvSpPr>
            <a:spLocks noGrp="1"/>
          </p:cNvSpPr>
          <p:nvPr>
            <p:ph type="body"/>
          </p:nvPr>
        </p:nvSpPr>
        <p:spPr>
          <a:xfrm>
            <a:off x="679450" y="4691063"/>
            <a:ext cx="5438775" cy="4443412"/>
          </a:xfrm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sr-Latn-C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C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SmartArt Placeholder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sr-Latn-C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sr-Latn-C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sr-Latn-C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sr-Latn-CS" dirty="0"/>
              <a:t>Click to edit Master title style</a:t>
            </a:r>
            <a:endParaRPr lang="sr-Latn-C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sr-Latn-CS" dirty="0"/>
              <a:t>Click to edit Master text styles</a:t>
            </a:r>
            <a:endParaRPr lang="sr-Latn-CS" dirty="0"/>
          </a:p>
          <a:p>
            <a:pPr lvl="1"/>
            <a:r>
              <a:rPr lang="sr-Latn-CS" dirty="0"/>
              <a:t>Second level</a:t>
            </a:r>
            <a:endParaRPr lang="sr-Latn-CS" dirty="0"/>
          </a:p>
          <a:p>
            <a:pPr lvl="2"/>
            <a:r>
              <a:rPr lang="sr-Latn-CS" dirty="0"/>
              <a:t>Third level</a:t>
            </a:r>
            <a:endParaRPr lang="sr-Latn-CS" dirty="0"/>
          </a:p>
          <a:p>
            <a:pPr lvl="3"/>
            <a:r>
              <a:rPr lang="sr-Latn-CS" dirty="0"/>
              <a:t>Fourth level</a:t>
            </a:r>
            <a:endParaRPr lang="sr-Latn-CS" dirty="0"/>
          </a:p>
          <a:p>
            <a:pPr lvl="4"/>
            <a:r>
              <a:rPr lang="sr-Latn-CS" dirty="0"/>
              <a:t>Fifth level</a:t>
            </a:r>
            <a:endParaRPr lang="sr-Latn-C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x-none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x-none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073" name="Rectangle 2"/>
          <p:cNvSpPr>
            <a:spLocks noGrp="1"/>
          </p:cNvSpPr>
          <p:nvPr>
            <p:ph type="ctrTitle"/>
          </p:nvPr>
        </p:nvSpPr>
        <p:spPr>
          <a:xfrm>
            <a:off x="685800" y="2132965"/>
            <a:ext cx="7772400" cy="1470025"/>
          </a:xfrm>
        </p:spPr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sr-Latn-RS" altLang="en-US" sz="2400" dirty="0">
                <a:solidFill>
                  <a:schemeClr val="tx1"/>
                </a:solidFill>
              </a:rPr>
              <a:t>MENADŽMENT HOTELSKOG DOMAĆINSTVA</a:t>
            </a:r>
            <a:endParaRPr lang="sr-Latn-RS" altLang="en-US" sz="2400" dirty="0">
              <a:solidFill>
                <a:schemeClr val="tx1"/>
              </a:solidFill>
            </a:endParaRPr>
          </a:p>
        </p:txBody>
      </p:sp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algn="l"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0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Predmetni nastavnik</a:t>
            </a:r>
            <a:r>
              <a:rPr lang="sr-Latn-C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:</a:t>
            </a:r>
            <a:r>
              <a:rPr lang="sr-Latn-CS" sz="2000" b="1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Prof. dr Drag</a:t>
            </a:r>
            <a:r>
              <a:rPr lang="sr-Latn-RS" altLang="sr-Latn-C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an Živković</a:t>
            </a:r>
            <a:endParaRPr lang="en-US" altLang="x-none" sz="20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endParaRPr lang="sr-Latn-CS" sz="2000" dirty="0">
              <a:solidFill>
                <a:schemeClr val="hlink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ClrTx/>
              <a:buSzTx/>
              <a:buFontTx/>
            </a:pPr>
            <a:r>
              <a:rPr lang="sr-Latn-CS" sz="26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endParaRPr lang="sr-Latn-CS" sz="2000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782955" y="1438275"/>
            <a:ext cx="8165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sr-Latn-RS" altLang="en-US" sz="3600"/>
              <a:t>AKADEMIJA STRUKOVNIH STUDIJA</a:t>
            </a:r>
            <a:br>
              <a:rPr lang="sr-Latn-RS" altLang="en-US" sz="3600"/>
            </a:br>
            <a:r>
              <a:rPr lang="sr-Latn-RS" altLang="en-US" sz="3600"/>
              <a:t>                 BEOGRAD</a:t>
            </a:r>
            <a:endParaRPr lang="sr-Latn-RS" altLang="en-US" sz="3600"/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48481" name="Rectangle 2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7969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Uloga zaposlenih u obezbeđivanju kvaliteta u hotelijerstvu – deveti čas</a:t>
            </a:r>
            <a:endParaRPr lang="sr-Latn-CS" sz="2800" b="1" dirty="0"/>
          </a:p>
        </p:txBody>
      </p:sp>
      <p:sp>
        <p:nvSpPr>
          <p:cNvPr id="148482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None/>
            </a:pPr>
            <a:endParaRPr lang="sr-Latn-CS" sz="2400" dirty="0"/>
          </a:p>
          <a:p>
            <a:pPr eaLnBrk="1" hangingPunct="1">
              <a:buNone/>
            </a:pPr>
            <a:r>
              <a:rPr lang="sr-Latn-CS" sz="2400" dirty="0"/>
              <a:t> ZAPOSLENI KAO ELEMENT KVALITETA </a:t>
            </a:r>
            <a:endParaRPr lang="sr-Latn-CS" sz="2400" dirty="0"/>
          </a:p>
          <a:p>
            <a:pPr eaLnBrk="1" hangingPunct="1">
              <a:buNone/>
            </a:pPr>
            <a:r>
              <a:rPr lang="sr-Latn-CS" sz="2400" i="1" dirty="0"/>
              <a:t>        - Značaj i uloga ljudskih  resursa u  hotelijerstvu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 - Proces upravljanja ljudskim resursima u hotelijerstvu 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 - Organizovanost službe ljudskih resursa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Uloga nenadžmenta u obezbeđivanju kvaliteta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- nivoi menadžmenta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- konceptualni okvir menadžera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- metode i tehnike menadžmenta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 - nagrađivanje menadžmenta</a:t>
            </a:r>
            <a:endParaRPr lang="sr-Latn-CS" sz="2400" i="1" dirty="0"/>
          </a:p>
          <a:p>
            <a:pPr eaLnBrk="1" hangingPunct="1">
              <a:buNone/>
            </a:pPr>
            <a:r>
              <a:rPr lang="sr-Latn-CS" sz="2400" i="1" dirty="0"/>
              <a:t>      </a:t>
            </a:r>
            <a:endParaRPr lang="sr-Latn-CS" dirty="0"/>
          </a:p>
          <a:p>
            <a:pPr algn="just" eaLnBrk="1" hangingPunct="1"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49505" name="Rectangle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865188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Značaj i uloga ljudskih resursa u hotelijerstvu</a:t>
            </a:r>
            <a:endParaRPr lang="sr-Latn-CS" sz="2800" b="1" dirty="0"/>
          </a:p>
        </p:txBody>
      </p:sp>
      <p:sp>
        <p:nvSpPr>
          <p:cNvPr id="149506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388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■ Zaposleni predstavljaju najveće bogastvo i ključni faktor stvaralaštva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■ Ljudski potencijal obuhvata: 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   - zaposlene (uključujući i menadžment) i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   - turiste kao korisnike usluga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■ Kvalitet zaposlenog osoblja – znanje se ne stiče samo u učionicama  kroz redovno obrazovanje već kroz stalno usavršavanje (specijalizac)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200" dirty="0">
                <a:sym typeface="Wingdings" panose="05000000000000000000" pitchFamily="2" charset="2"/>
              </a:rPr>
              <a:t>■ Značaj “front offise” osoblja</a:t>
            </a:r>
            <a:endParaRPr lang="sr-Latn-CS" sz="22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r>
              <a:rPr lang="sr-Latn-CS" sz="2000" dirty="0">
                <a:sym typeface="Wingdings" panose="05000000000000000000" pitchFamily="2" charset="2"/>
              </a:rPr>
              <a:t>■ Značaj korisnika hot. usluga, dobavljača i drugih subjekata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buNone/>
            </a:pPr>
            <a:endParaRPr lang="sr-Latn-CS" sz="2000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052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7207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Proces upravljanja ljudskim resursima u hotelijerstvu - funkcije</a:t>
            </a:r>
            <a:endParaRPr lang="sr-Latn-CS" sz="2800" b="1" dirty="0"/>
          </a:p>
        </p:txBody>
      </p:sp>
      <p:sp>
        <p:nvSpPr>
          <p:cNvPr id="150530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341438"/>
            <a:ext cx="8580438" cy="4824412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■ Upravljanje ljudskim resursima kao najvažniji element sistema upravljanja </a:t>
            </a:r>
            <a:endParaRPr lang="sr-Latn-CS" sz="18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predstavlja  kompleksnu </a:t>
            </a: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aktivnost koja povezuje zaposlene u preduz. razvija i </a:t>
            </a:r>
            <a:endParaRPr lang="sr-Latn-CS" sz="1800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  pospešuje njihovu  motivisanost i objedinjuje potrebe, želje i očekiv. turista,</a:t>
            </a:r>
            <a:endParaRPr lang="sr-Latn-CS" sz="1800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interese zaposlenih i ciljeve preduzeća.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■ </a:t>
            </a: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Sve te aktivnosti</a:t>
            </a:r>
            <a:r>
              <a:rPr lang="sr-Latn-CS" sz="1800" dirty="0">
                <a:sym typeface="Wingdings" panose="05000000000000000000" pitchFamily="2" charset="2"/>
              </a:rPr>
              <a:t> usmerene su na realizaciju utvrđenih ciljeva i </a:t>
            </a:r>
            <a:r>
              <a:rPr lang="sr-Latn-CS" sz="1800" dirty="0">
                <a:solidFill>
                  <a:schemeClr val="hlink"/>
                </a:solidFill>
                <a:sym typeface="Wingdings" panose="05000000000000000000" pitchFamily="2" charset="2"/>
              </a:rPr>
              <a:t>imaju za cilj</a:t>
            </a:r>
            <a:r>
              <a:rPr lang="sr-Latn-CS" sz="1800" dirty="0">
                <a:sym typeface="Wingdings" panose="05000000000000000000" pitchFamily="2" charset="2"/>
              </a:rPr>
              <a:t>: </a:t>
            </a:r>
            <a:endParaRPr lang="sr-Latn-CS" sz="1800" b="1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dirty="0">
                <a:sym typeface="Wingdings" panose="05000000000000000000" pitchFamily="2" charset="2"/>
              </a:rPr>
              <a:t> stvaranje kompetentnog rukovodećeg tima koji će sa uspehom voditi hotelsko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preduzeće u pravcu postizanja liderske pozicije na tržištu. Ovo, pre svega,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podrazumeva angažovanje lidera, inovatora i kreativaca (vizionara) koji će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dirty="0">
                <a:sym typeface="Wingdings" panose="05000000000000000000" pitchFamily="2" charset="2"/>
              </a:rPr>
              <a:t>   predvoditi zaposlene u ostvarivanju konkurentske prednosti na tržištu; </a:t>
            </a:r>
            <a:endParaRPr lang="sr-Latn-CS" sz="1800" b="1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dirty="0">
                <a:sym typeface="Wingdings" panose="05000000000000000000" pitchFamily="2" charset="2"/>
              </a:rPr>
              <a:t> obezbeđivanje kvalifikovanog osoblja koje će biti u stanju da efikasno obavlja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sz="1800" dirty="0">
                <a:sym typeface="Wingdings" panose="05000000000000000000" pitchFamily="2" charset="2"/>
              </a:rPr>
              <a:t>   utvrđene zadatke. Ovo zahteva uspostavljanje funkc. org.  strukture, efikasan i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sz="1800" dirty="0">
                <a:sym typeface="Wingdings" panose="05000000000000000000" pitchFamily="2" charset="2"/>
              </a:rPr>
              <a:t>   racionalan model angažovanja radnika i koordinaciju svih linija poslovanja; </a:t>
            </a:r>
            <a:endParaRPr lang="sr-Latn-CS" sz="1800" b="1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</a:t>
            </a:r>
            <a:r>
              <a:rPr lang="sr-Latn-CS" sz="1800" dirty="0">
                <a:sym typeface="Wingdings" panose="05000000000000000000" pitchFamily="2" charset="2"/>
              </a:rPr>
              <a:t> izgradnju skladnih međuljudskih odnosa, koji proizilaze iz izuzetno naglašene </a:t>
            </a:r>
            <a:endParaRPr lang="sr-Latn-CS" sz="18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sz="1800" dirty="0">
                <a:sym typeface="Wingdings" panose="05000000000000000000" pitchFamily="2" charset="2"/>
              </a:rPr>
              <a:t>   uloge  interpers. kontakata zaposlenih sa turistima, dobavljačima idr. subjektima;</a:t>
            </a:r>
            <a:endParaRPr lang="sr-Latn-CS" sz="1800" b="1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1800" b="1" dirty="0">
                <a:sym typeface="Wingdings" panose="05000000000000000000" pitchFamily="2" charset="2"/>
              </a:rPr>
              <a:t> </a:t>
            </a:r>
            <a:r>
              <a:rPr lang="sr-Latn-CS" sz="1800" dirty="0">
                <a:sym typeface="Wingdings" panose="05000000000000000000" pitchFamily="2" charset="2"/>
              </a:rPr>
              <a:t>motivisanost zaposlenih u cilju izvršavanja radnih zadataka i poslova. </a:t>
            </a:r>
            <a:endParaRPr lang="sr-Latn-CS" sz="1800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1553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404813"/>
            <a:ext cx="8229600" cy="941387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Proces upravljanja ljudskim resursima u hotelijerstvu - funkcije</a:t>
            </a:r>
            <a:endParaRPr lang="sr-Latn-CS" sz="2800" b="1" dirty="0"/>
          </a:p>
        </p:txBody>
      </p:sp>
      <p:sp>
        <p:nvSpPr>
          <p:cNvPr id="151554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41438"/>
            <a:ext cx="8435975" cy="4784725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Planiranje ponude i tražnje za ljudskim resursima;  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Regrutovanje kadrova, uključujući i regrutovanje  menadžera (interno i eksterno);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Selekcija i prijem kandidata (standardizovani, polustandardizovani i nestardandizovani intervijui);    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Zapošljavanje -raspoređivanje novoprimljenih radnika; 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Socijalizacija – uvođenje u radnu sredinu;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400" dirty="0"/>
              <a:t>Obuka (trening) i usavršavanje zaposlenih – podrška i razvoj karijere (program obuke i program usavršavanja); </a:t>
            </a:r>
            <a:endParaRPr lang="sr-Latn-C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400" dirty="0"/>
              <a:t>Vrednovanje rada i motivaciju  zaposlenih.</a:t>
            </a:r>
            <a:endParaRPr lang="sr-Latn-C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sr-Latn-CS" sz="2400" dirty="0"/>
              <a:t>Komuniciranje;   </a:t>
            </a:r>
            <a:endParaRPr lang="sr-Latn-C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sr-Latn-CS" sz="2400" dirty="0">
                <a:sym typeface="Wingdings" panose="05000000000000000000" pitchFamily="2" charset="2"/>
              </a:rPr>
              <a:t></a:t>
            </a:r>
            <a:r>
              <a:rPr lang="sr-Latn-CS" sz="2400" dirty="0"/>
              <a:t> Praćenje profesionalnog razvoja zaposlenih i usklađivanje potreba preduzeća i  zaposlenih (napredovanja i unapređenja, premeštaji, razrešenja, i dr.); </a:t>
            </a:r>
            <a:endParaRPr lang="sr-Latn-C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2577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dirty="0"/>
              <a:t>Faze intervjuisanja</a:t>
            </a:r>
            <a:endParaRPr lang="sr-Latn-CS" dirty="0"/>
          </a:p>
        </p:txBody>
      </p:sp>
      <p:sp>
        <p:nvSpPr>
          <p:cNvPr id="152578" name="Content Placeholder 2"/>
          <p:cNvSpPr>
            <a:spLocks noGrp="1"/>
          </p:cNvSpPr>
          <p:nvPr>
            <p:ph idx="1"/>
          </p:nvPr>
        </p:nvSpPr>
        <p:spPr>
          <a:xfrm>
            <a:off x="323850" y="1600200"/>
            <a:ext cx="8424863" cy="4525963"/>
          </a:xfrm>
        </p:spPr>
        <p:txBody>
          <a:bodyPr vert="horz" wrap="square" lIns="91440" tIns="45720" rIns="91440" bIns="45720" anchor="t" anchorCtr="0"/>
          <a:p>
            <a:r>
              <a:rPr lang="sr-Latn-CS" sz="2000" b="1" dirty="0">
                <a:solidFill>
                  <a:schemeClr val="hlink"/>
                </a:solidFill>
              </a:rPr>
              <a:t>U prvoj fazi</a:t>
            </a:r>
            <a:r>
              <a:rPr lang="sr-Latn-CS" sz="2000" b="1" dirty="0"/>
              <a:t> </a:t>
            </a:r>
            <a:r>
              <a:rPr lang="sr-Latn-CS" sz="2000" dirty="0"/>
              <a:t>uspostavlja se </a:t>
            </a:r>
            <a:r>
              <a:rPr lang="sr-Latn-CS" sz="2000" dirty="0">
                <a:solidFill>
                  <a:schemeClr val="hlink"/>
                </a:solidFill>
              </a:rPr>
              <a:t>kontak sa kandidatom</a:t>
            </a:r>
            <a:r>
              <a:rPr lang="sr-Latn-CS" sz="2000" dirty="0"/>
              <a:t>, vrši se priprema za komunikaciju . Obično se postavljaju pitanja vezana za informisanje kandidata o hotelu.</a:t>
            </a:r>
            <a:endParaRPr lang="sr-Latn-CS" sz="2000" dirty="0"/>
          </a:p>
          <a:p>
            <a:r>
              <a:rPr lang="sr-Latn-CS" sz="2000" b="1" dirty="0">
                <a:solidFill>
                  <a:schemeClr val="hlink"/>
                </a:solidFill>
              </a:rPr>
              <a:t>Druga faza</a:t>
            </a:r>
            <a:r>
              <a:rPr lang="sr-Latn-CS" sz="2000" b="1" dirty="0"/>
              <a:t> </a:t>
            </a:r>
            <a:r>
              <a:rPr lang="sr-Latn-CS" sz="2000" dirty="0"/>
              <a:t>razgovora - </a:t>
            </a:r>
            <a:r>
              <a:rPr lang="sr-Latn-CS" sz="2000" dirty="0">
                <a:solidFill>
                  <a:schemeClr val="hlink"/>
                </a:solidFill>
              </a:rPr>
              <a:t>sagledavanje sposobnosti kandidata</a:t>
            </a:r>
            <a:r>
              <a:rPr lang="sr-Latn-CS" sz="2000" dirty="0"/>
              <a:t> -lični kvaliteti, obrazovanje, komunikativnost, motive konkurisanja i sl. </a:t>
            </a:r>
            <a:endParaRPr lang="sr-Latn-CS" sz="2000" dirty="0"/>
          </a:p>
          <a:p>
            <a:r>
              <a:rPr lang="sr-Latn-CS" sz="2000" b="1" dirty="0">
                <a:solidFill>
                  <a:schemeClr val="hlink"/>
                </a:solidFill>
              </a:rPr>
              <a:t>Treća faza</a:t>
            </a:r>
            <a:r>
              <a:rPr lang="sr-Latn-CS" sz="2000" b="1" dirty="0"/>
              <a:t> </a:t>
            </a:r>
            <a:r>
              <a:rPr lang="sr-Latn-CS" sz="2000" dirty="0"/>
              <a:t>- </a:t>
            </a:r>
            <a:r>
              <a:rPr lang="sr-Latn-CS" sz="2000" dirty="0">
                <a:solidFill>
                  <a:schemeClr val="hlink"/>
                </a:solidFill>
              </a:rPr>
              <a:t>pružanje podataka</a:t>
            </a:r>
            <a:r>
              <a:rPr lang="sr-Latn-CS" sz="2000" dirty="0"/>
              <a:t> kandidatu o hotelu, specifičnost radnog mesta, odgovornost u izvršavanju zadataka, uslovima rada, mogućnostima napredovanja, očekivanjima od novog radnika i sl. </a:t>
            </a:r>
            <a:endParaRPr lang="sr-Latn-CS" sz="2000" dirty="0"/>
          </a:p>
          <a:p>
            <a:r>
              <a:rPr lang="sr-Latn-CS" sz="2000" b="1" dirty="0"/>
              <a:t>U </a:t>
            </a:r>
            <a:r>
              <a:rPr lang="sr-Latn-CS" sz="2000" b="1" dirty="0">
                <a:solidFill>
                  <a:schemeClr val="hlink"/>
                </a:solidFill>
              </a:rPr>
              <a:t>završnoj fazi razgovora</a:t>
            </a:r>
            <a:r>
              <a:rPr lang="sr-Latn-CS" sz="2000" b="1" dirty="0"/>
              <a:t> </a:t>
            </a:r>
            <a:r>
              <a:rPr lang="sr-Latn-CS" sz="2000" dirty="0"/>
              <a:t>kandidatu se daju inf. u kom periodu će dobiti odgovor. </a:t>
            </a:r>
            <a:endParaRPr lang="sr-Latn-CS" sz="2000" dirty="0"/>
          </a:p>
          <a:p>
            <a:endParaRPr lang="sr-Latn-C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360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UOBIČAJENA PITANJA NA INTERVJUISANJU</a:t>
            </a:r>
            <a:endParaRPr lang="sr-Latn-CS" sz="2800" b="1" dirty="0"/>
          </a:p>
        </p:txBody>
      </p:sp>
      <p:sp>
        <p:nvSpPr>
          <p:cNvPr id="153602" name="Rectangle 3"/>
          <p:cNvSpPr>
            <a:spLocks noGrp="1"/>
          </p:cNvSpPr>
          <p:nvPr>
            <p:ph idx="1"/>
          </p:nvPr>
        </p:nvSpPr>
        <p:spPr>
          <a:xfrm>
            <a:off x="539750" y="1052513"/>
            <a:ext cx="8229600" cy="5289550"/>
          </a:xfrm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sr-Latn-CS" sz="2400" dirty="0">
                <a:solidFill>
                  <a:srgbClr val="0070C0"/>
                </a:solidFill>
              </a:rPr>
              <a:t> </a:t>
            </a:r>
            <a:r>
              <a:rPr lang="sr-Latn-CS" sz="1800" b="1" i="1" dirty="0">
                <a:solidFill>
                  <a:srgbClr val="0070C0"/>
                </a:solidFill>
              </a:rPr>
              <a:t>1. Pitanja koja se odnose na radno iskustvo:</a:t>
            </a:r>
            <a:endParaRPr lang="sr-Latn-C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600" dirty="0"/>
              <a:t>     - Na kojim poslovima ste angažovani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 - Odgovornost vašeg dosadašnjeg radnog mesta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 - Rezultati koje ste ostvarivali na dosadašnjem radnom mestu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 - Stepen zadovoljstva vaših pretpostavljenih radom i rezultatima vašeg rada?</a:t>
            </a:r>
            <a:endParaRPr lang="sr-Latn-CS" sz="1600" dirty="0"/>
          </a:p>
          <a:p>
            <a:pPr marL="0" indent="0">
              <a:buNone/>
            </a:pPr>
            <a:r>
              <a:rPr lang="sr-Latn-CS" sz="1800" b="1" i="1" dirty="0">
                <a:solidFill>
                  <a:srgbClr val="0070C0"/>
                </a:solidFill>
              </a:rPr>
              <a:t>2. Pitanja vezana za obrazovanje:</a:t>
            </a:r>
            <a:endParaRPr lang="sr-Latn-C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800" i="1" dirty="0"/>
              <a:t>   </a:t>
            </a:r>
            <a:r>
              <a:rPr lang="sr-Latn-CS" sz="1600" i="1" dirty="0"/>
              <a:t>-</a:t>
            </a:r>
            <a:r>
              <a:rPr lang="sr-Latn-CS" sz="1600" dirty="0"/>
              <a:t> Stepen obrazovanja (školska sprema, specijalizacije, sertifikati, znanje jezika, rad u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 nekom od poznatih svetskih hotela ili hotelskih lanaca ? 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- Želja za daljim usavršavanjem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- Stepen poznavanja savremenih informacionih tehnologija ?</a:t>
            </a:r>
            <a:endParaRPr lang="sr-Latn-CS" sz="1600" dirty="0"/>
          </a:p>
          <a:p>
            <a:pPr marL="0" indent="0">
              <a:buNone/>
            </a:pPr>
            <a:r>
              <a:rPr lang="sr-Latn-CS" sz="1800" b="1" i="1" dirty="0">
                <a:solidFill>
                  <a:srgbClr val="0070C0"/>
                </a:solidFill>
              </a:rPr>
              <a:t>3. Pitanja koja se odnose na karijeru:</a:t>
            </a:r>
            <a:endParaRPr lang="sr-Latn-C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600" dirty="0"/>
              <a:t>    -  Koji su Vaši kratkoročni a koji dugoročni ciljevi u karijeri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-  Zašto ste zainteresovani  za rad u ovom hotelu ?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-  Koje sve mogućnosti vidite u ovom hotelu i koliko dugo planirate da ostanete ukoliko</a:t>
            </a:r>
            <a:endParaRPr lang="sr-Latn-CS" sz="1600" dirty="0"/>
          </a:p>
          <a:p>
            <a:pPr marL="0" indent="0">
              <a:buNone/>
            </a:pPr>
            <a:r>
              <a:rPr lang="sr-Latn-CS" sz="1600" dirty="0"/>
              <a:t>      budete primljeni ? </a:t>
            </a:r>
            <a:endParaRPr lang="sr-Latn-CS" sz="1600" dirty="0"/>
          </a:p>
          <a:p>
            <a:pPr marL="0" indent="0">
              <a:buNone/>
            </a:pPr>
            <a:endParaRPr lang="sr-Latn-CS" sz="1600" dirty="0"/>
          </a:p>
          <a:p>
            <a:pPr marL="0" indent="0">
              <a:buNone/>
            </a:pPr>
            <a:r>
              <a:rPr lang="sr-Latn-CS" sz="1600" b="1" i="1" dirty="0"/>
              <a:t> </a:t>
            </a:r>
            <a:endParaRPr lang="sr-Latn-C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4625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sz="2800" b="1" dirty="0"/>
              <a:t>PITANJA NA INTERVJUISANJU</a:t>
            </a:r>
            <a:endParaRPr lang="sr-Latn-CS" sz="2800" dirty="0"/>
          </a:p>
        </p:txBody>
      </p:sp>
      <p:sp>
        <p:nvSpPr>
          <p:cNvPr id="154626" name="Content Placeholder 2"/>
          <p:cNvSpPr>
            <a:spLocks noGrp="1"/>
          </p:cNvSpPr>
          <p:nvPr>
            <p:ph idx="1"/>
          </p:nvPr>
        </p:nvSpPr>
        <p:spPr>
          <a:xfrm>
            <a:off x="468313" y="1196975"/>
            <a:ext cx="8351837" cy="5256213"/>
          </a:xfrm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sr-Latn-CS" sz="1800" i="1" dirty="0">
                <a:solidFill>
                  <a:srgbClr val="0070C0"/>
                </a:solidFill>
              </a:rPr>
              <a:t>4. Pitanja koja se odnose na motivaciju:</a:t>
            </a:r>
            <a:endParaRPr lang="sr-Latn-CS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800" dirty="0"/>
              <a:t>    -  Da li imate takmičarskog duha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 Koje povlastice očekujete od radnog mesta na kojem konkurišete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 Gde vidite sebe u perspektivi u ovom hotelu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Šta bi ste žrtvovali radi prelaska u ovaj hotel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b="1" i="1" dirty="0"/>
              <a:t>5</a:t>
            </a:r>
            <a:r>
              <a:rPr lang="sr-Latn-CS" sz="1800" b="1" i="1" dirty="0">
                <a:solidFill>
                  <a:srgbClr val="0070C0"/>
                </a:solidFill>
              </a:rPr>
              <a:t>.</a:t>
            </a:r>
            <a:r>
              <a:rPr lang="sr-Latn-CS" sz="1800" b="1" dirty="0">
                <a:solidFill>
                  <a:srgbClr val="0070C0"/>
                </a:solidFill>
              </a:rPr>
              <a:t> </a:t>
            </a:r>
            <a:r>
              <a:rPr lang="sr-Latn-CS" sz="1800" b="1" i="1" dirty="0">
                <a:solidFill>
                  <a:srgbClr val="0070C0"/>
                </a:solidFill>
              </a:rPr>
              <a:t>Pitanja koja se odnose na komunikativnost</a:t>
            </a:r>
            <a:r>
              <a:rPr lang="sr-Latn-CS" sz="1800" i="1" dirty="0">
                <a:solidFill>
                  <a:srgbClr val="0070C0"/>
                </a:solidFill>
              </a:rPr>
              <a:t>:</a:t>
            </a:r>
            <a:endParaRPr lang="sr-Latn-CS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800" dirty="0"/>
              <a:t>    - Vaš odnos prema saradnicima, gostima, poslodavcu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i="1" dirty="0">
                <a:solidFill>
                  <a:srgbClr val="0070C0"/>
                </a:solidFill>
              </a:rPr>
              <a:t>6</a:t>
            </a:r>
            <a:r>
              <a:rPr lang="sr-Latn-CS" sz="1800" b="1" i="1" dirty="0">
                <a:solidFill>
                  <a:srgbClr val="0070C0"/>
                </a:solidFill>
              </a:rPr>
              <a:t>. Završni set pitanja:</a:t>
            </a:r>
            <a:endParaRPr lang="sr-Latn-C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800" dirty="0"/>
              <a:t>   - Zbog čega bi trebalo da budete uzeti u obzir za radno mesto za koje ste 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 konkurisali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- Da li imate još nešto dodatno da kažete što može uticati na odluku o izboru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>
                <a:solidFill>
                  <a:srgbClr val="0070C0"/>
                </a:solidFill>
              </a:rPr>
              <a:t>   Pitanja koja se odnose na </a:t>
            </a:r>
            <a:r>
              <a:rPr lang="sr-Latn-CS" sz="1800" b="1" dirty="0">
                <a:solidFill>
                  <a:schemeClr val="hlink"/>
                </a:solidFill>
              </a:rPr>
              <a:t>privatnost kandidata</a:t>
            </a:r>
            <a:r>
              <a:rPr lang="sr-Latn-CS" sz="1800" dirty="0">
                <a:solidFill>
                  <a:srgbClr val="0070C0"/>
                </a:solidFill>
              </a:rPr>
              <a:t> (rasna, verska, nacionalna,</a:t>
            </a:r>
            <a:endParaRPr lang="sr-Latn-CS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r-Latn-CS" sz="1800" dirty="0">
                <a:solidFill>
                  <a:srgbClr val="0070C0"/>
                </a:solidFill>
              </a:rPr>
              <a:t>   politička pripadnost i sl.) </a:t>
            </a:r>
            <a:r>
              <a:rPr lang="sr-Latn-CS" sz="1800" dirty="0">
                <a:solidFill>
                  <a:schemeClr val="hlink"/>
                </a:solidFill>
              </a:rPr>
              <a:t>nisu uobičajena</a:t>
            </a:r>
            <a:r>
              <a:rPr lang="sr-Latn-CS" sz="1800" dirty="0">
                <a:solidFill>
                  <a:srgbClr val="0070C0"/>
                </a:solidFill>
              </a:rPr>
              <a:t> u razgovorima.</a:t>
            </a:r>
            <a:endParaRPr lang="sr-Latn-CS" sz="1800" dirty="0">
              <a:solidFill>
                <a:srgbClr val="0070C0"/>
              </a:solidFill>
            </a:endParaRPr>
          </a:p>
          <a:p>
            <a:pPr marL="0" indent="0"/>
            <a:endParaRPr lang="sr-Latn-CS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C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5649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sz="2000" b="1" dirty="0"/>
              <a:t>PITANJA NA INTERVJUISANJU</a:t>
            </a:r>
            <a:endParaRPr lang="sr-Latn-CS" sz="2000" dirty="0"/>
          </a:p>
        </p:txBody>
      </p:sp>
      <p:sp>
        <p:nvSpPr>
          <p:cNvPr id="155650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sr-Latn-CS" sz="1800" i="1" dirty="0"/>
              <a:t>5.</a:t>
            </a:r>
            <a:r>
              <a:rPr lang="sr-Latn-CS" sz="1800" dirty="0"/>
              <a:t> </a:t>
            </a:r>
            <a:r>
              <a:rPr lang="sr-Latn-CS" sz="1800" i="1" dirty="0"/>
              <a:t>Pitanja koja se odnose na komunikativnost: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Vaš odnos prema saradnicima (dosadašnjim i budućim)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Vaš odnos prema gostima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 - Vaš odnos prema poslodavcu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i="1" dirty="0"/>
              <a:t>6. Završni set pitanja: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   - Zbog čega bi trebalo da budete uzeti u obzir za radno mesto za koje ste zainteresovani u ovom hotelu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/>
              <a:t>- Da li imate još nešto da dodate što već niste kazali a što može uticati na odluku o izboru ?</a:t>
            </a:r>
            <a:endParaRPr lang="sr-Latn-CS" sz="1800" dirty="0"/>
          </a:p>
          <a:p>
            <a:pPr marL="0" indent="0">
              <a:buNone/>
            </a:pPr>
            <a:r>
              <a:rPr lang="sr-Latn-CS" sz="1800" dirty="0">
                <a:solidFill>
                  <a:srgbClr val="0070C0"/>
                </a:solidFill>
              </a:rPr>
              <a:t>Pitanja koja se odnose na privatnost kandidata (rasna, verska, nacionalna, politička pripadnost i sl.) nisu uobičajena u razgovorima.</a:t>
            </a:r>
            <a:endParaRPr lang="sr-Latn-CS" sz="1800" dirty="0">
              <a:solidFill>
                <a:srgbClr val="0070C0"/>
              </a:solidFill>
            </a:endParaRPr>
          </a:p>
          <a:p>
            <a:pPr marL="0" indent="0"/>
            <a:endParaRPr lang="sr-Latn-CS" sz="1800" dirty="0">
              <a:solidFill>
                <a:srgbClr val="0070C0"/>
              </a:solidFill>
            </a:endParaRPr>
          </a:p>
          <a:p>
            <a:pPr marL="0" indent="0"/>
            <a:endParaRPr lang="sr-Latn-C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6673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941388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ULOGA MENADŽMENTA U OBEZBEĐIVANJU KVALITETA U HOTELIJERSTVU</a:t>
            </a:r>
            <a:endParaRPr lang="sr-Latn-CS" sz="2800" b="1" dirty="0"/>
          </a:p>
        </p:txBody>
      </p:sp>
      <p:sp>
        <p:nvSpPr>
          <p:cNvPr id="156674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686800" cy="4525963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•</a:t>
            </a:r>
            <a:r>
              <a:rPr lang="sr-Latn-CS" sz="22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sv-SE" altLang="x-none" sz="2200" dirty="0">
                <a:sym typeface="Wingdings" panose="05000000000000000000" pitchFamily="2" charset="2"/>
              </a:rPr>
              <a:t>Ključnu odgovornost za kvalitet hot</a:t>
            </a:r>
            <a:r>
              <a:rPr lang="sr-Latn-CS" sz="2200" dirty="0">
                <a:sym typeface="Wingdings" panose="05000000000000000000" pitchFamily="2" charset="2"/>
              </a:rPr>
              <a:t>.</a:t>
            </a:r>
            <a:r>
              <a:rPr lang="sv-SE" altLang="x-none" sz="2200" dirty="0">
                <a:sym typeface="Wingdings" panose="05000000000000000000" pitchFamily="2" charset="2"/>
              </a:rPr>
              <a:t> proizvoda imaju upravlj</a:t>
            </a:r>
            <a:r>
              <a:rPr lang="sr-Latn-CS" sz="2200" dirty="0">
                <a:sym typeface="Wingdings" panose="05000000000000000000" pitchFamily="2" charset="2"/>
              </a:rPr>
              <a:t>ač.</a:t>
            </a:r>
            <a:endParaRPr lang="sr-Latn-CS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 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sv-SE" altLang="x-none" sz="2200" dirty="0">
                <a:sym typeface="Wingdings" panose="05000000000000000000" pitchFamily="2" charset="2"/>
              </a:rPr>
              <a:t>strukture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sv-SE" altLang="x-none" sz="2200" dirty="0">
                <a:sym typeface="Wingdings" panose="05000000000000000000" pitchFamily="2" charset="2"/>
              </a:rPr>
              <a:t>preduzeća</a:t>
            </a:r>
            <a:r>
              <a:rPr lang="sr-Latn-CS" sz="2200" dirty="0">
                <a:sym typeface="Wingdings" panose="05000000000000000000" pitchFamily="2" charset="2"/>
              </a:rPr>
              <a:t> (</a:t>
            </a:r>
            <a:r>
              <a:rPr lang="sv-SE" altLang="x-none" sz="2200" dirty="0">
                <a:sym typeface="Wingdings" panose="05000000000000000000" pitchFamily="2" charset="2"/>
              </a:rPr>
              <a:t>najviši nivo rukovođenja</a:t>
            </a:r>
            <a:r>
              <a:rPr lang="sr-Latn-CS" sz="2200" dirty="0">
                <a:sym typeface="Wingdings" panose="05000000000000000000" pitchFamily="2" charset="2"/>
              </a:rPr>
              <a:t>-</a:t>
            </a:r>
            <a:r>
              <a:rPr lang="sv-SE" altLang="x-none" sz="2200" dirty="0">
                <a:sym typeface="Wingdings" panose="05000000000000000000" pitchFamily="2" charset="2"/>
              </a:rPr>
              <a:t>gen</a:t>
            </a:r>
            <a:r>
              <a:rPr lang="sr-Latn-CS" sz="2200" dirty="0">
                <a:sym typeface="Wingdings" panose="05000000000000000000" pitchFamily="2" charset="2"/>
              </a:rPr>
              <a:t>.menadžment</a:t>
            </a:r>
            <a:r>
              <a:rPr lang="sv-SE" altLang="x-none" sz="2200" dirty="0">
                <a:sym typeface="Wingdings" panose="05000000000000000000" pitchFamily="2" charset="2"/>
              </a:rPr>
              <a:t>). </a:t>
            </a:r>
            <a:endParaRPr lang="sr-Latn-CS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•One su te koje objedinjuju </a:t>
            </a:r>
            <a:r>
              <a:rPr lang="sv-SE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sve potencijale</a:t>
            </a:r>
            <a:r>
              <a:rPr lang="sv-SE" altLang="x-none" sz="2200" dirty="0">
                <a:sym typeface="Wingdings" panose="05000000000000000000" pitchFamily="2" charset="2"/>
              </a:rPr>
              <a:t> (zaposlene, materij</a:t>
            </a:r>
            <a:r>
              <a:rPr lang="sr-Latn-CS" sz="2200" dirty="0">
                <a:sym typeface="Wingdings" panose="05000000000000000000" pitchFamily="2" charset="2"/>
              </a:rPr>
              <a:t>alne</a:t>
            </a:r>
            <a:r>
              <a:rPr lang="sv-SE" altLang="x-none" sz="2200" dirty="0">
                <a:sym typeface="Wingdings" panose="05000000000000000000" pitchFamily="2" charset="2"/>
              </a:rPr>
              <a:t>,</a:t>
            </a:r>
            <a:endParaRPr lang="sr-Latn-CS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 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sv-SE" altLang="x-none" sz="2200" dirty="0">
                <a:sym typeface="Wingdings" panose="05000000000000000000" pitchFamily="2" charset="2"/>
              </a:rPr>
              <a:t>finans</a:t>
            </a:r>
            <a:r>
              <a:rPr lang="sr-Latn-CS" sz="2200" dirty="0">
                <a:sym typeface="Wingdings" panose="05000000000000000000" pitchFamily="2" charset="2"/>
              </a:rPr>
              <a:t>ijske</a:t>
            </a:r>
            <a:r>
              <a:rPr lang="sv-SE" altLang="x-none" sz="2200" dirty="0">
                <a:sym typeface="Wingdings" panose="05000000000000000000" pitchFamily="2" charset="2"/>
              </a:rPr>
              <a:t> i dr</a:t>
            </a:r>
            <a:r>
              <a:rPr lang="sr-Latn-CS" sz="2200" dirty="0">
                <a:sym typeface="Wingdings" panose="05000000000000000000" pitchFamily="2" charset="2"/>
              </a:rPr>
              <a:t>.</a:t>
            </a:r>
            <a:r>
              <a:rPr lang="sv-SE" altLang="x-none" sz="2200" dirty="0">
                <a:sym typeface="Wingdings" panose="05000000000000000000" pitchFamily="2" charset="2"/>
              </a:rPr>
              <a:t> resurse)</a:t>
            </a:r>
            <a:r>
              <a:rPr lang="sr-Latn-CS" sz="2200" dirty="0">
                <a:sym typeface="Wingdings" panose="05000000000000000000" pitchFamily="2" charset="2"/>
              </a:rPr>
              <a:t> i </a:t>
            </a:r>
            <a:r>
              <a:rPr lang="sl-SI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koje ciljeve i ideje pretvaraju u akcije</a:t>
            </a:r>
            <a:r>
              <a:rPr lang="sl-SI" altLang="x-none" sz="2200" dirty="0">
                <a:sym typeface="Wingdings" panose="05000000000000000000" pitchFamily="2" charset="2"/>
              </a:rPr>
              <a:t>.</a:t>
            </a:r>
            <a:endParaRPr lang="sl-SI" altLang="x-none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•</a:t>
            </a:r>
            <a:r>
              <a:rPr lang="sr-Latn-CS" sz="2200" dirty="0">
                <a:sym typeface="Wingdings" panose="05000000000000000000" pitchFamily="2" charset="2"/>
              </a:rPr>
              <a:t>To su</a:t>
            </a:r>
            <a:r>
              <a:rPr lang="it-IT" altLang="x-none" sz="2200" dirty="0">
                <a:sym typeface="Wingdings" panose="05000000000000000000" pitchFamily="2" charset="2"/>
              </a:rPr>
              <a:t> osobe koje </a:t>
            </a:r>
            <a:r>
              <a:rPr lang="it-IT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poseduju znanje, sposobnost i veštinu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it-IT" altLang="x-none" sz="2000" dirty="0">
                <a:sym typeface="Wingdings" panose="05000000000000000000" pitchFamily="2" charset="2"/>
              </a:rPr>
              <a:t>rukovođ</a:t>
            </a:r>
            <a:r>
              <a:rPr lang="sr-Latn-CS" sz="2000" dirty="0">
                <a:sym typeface="Wingdings" panose="05000000000000000000" pitchFamily="2" charset="2"/>
              </a:rPr>
              <a:t>.</a:t>
            </a:r>
            <a:endParaRPr lang="sr-Latn-CS" sz="20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•</a:t>
            </a:r>
            <a:r>
              <a:rPr lang="sr-Latn-CS" sz="22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it-IT" altLang="x-none" sz="2200" dirty="0">
                <a:sym typeface="Wingdings" panose="05000000000000000000" pitchFamily="2" charset="2"/>
              </a:rPr>
              <a:t>Njihova </a:t>
            </a:r>
            <a:r>
              <a:rPr lang="it-IT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kreativnost, inovativnost i konstruktivno delovanje</a:t>
            </a:r>
            <a:r>
              <a:rPr lang="it-IT" altLang="x-none" sz="2200" dirty="0">
                <a:sym typeface="Wingdings" panose="05000000000000000000" pitchFamily="2" charset="2"/>
              </a:rPr>
              <a:t> danas</a:t>
            </a:r>
            <a:endParaRPr lang="sr-Latn-CS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it-IT" altLang="x-none" sz="2200" dirty="0">
                <a:sym typeface="Wingdings" panose="05000000000000000000" pitchFamily="2" charset="2"/>
              </a:rPr>
              <a:t> 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it-IT" altLang="x-none" sz="2200" dirty="0">
                <a:sym typeface="Wingdings" panose="05000000000000000000" pitchFamily="2" charset="2"/>
              </a:rPr>
              <a:t>se označava kao </a:t>
            </a:r>
            <a:r>
              <a:rPr lang="it-IT" altLang="x-none" sz="2600" dirty="0">
                <a:solidFill>
                  <a:schemeClr val="hlink"/>
                </a:solidFill>
                <a:sym typeface="Wingdings" panose="05000000000000000000" pitchFamily="2" charset="2"/>
              </a:rPr>
              <a:t>liderstvo</a:t>
            </a:r>
            <a:r>
              <a:rPr lang="it-IT" altLang="x-none" sz="2200" dirty="0">
                <a:sym typeface="Wingdings" panose="05000000000000000000" pitchFamily="2" charset="2"/>
              </a:rPr>
              <a:t> i njima pripada dominantna uloga u </a:t>
            </a:r>
            <a:endParaRPr lang="sr-Latn-CS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200" dirty="0">
                <a:sym typeface="Wingdings" panose="05000000000000000000" pitchFamily="2" charset="2"/>
              </a:rPr>
              <a:t>  </a:t>
            </a:r>
            <a:r>
              <a:rPr lang="it-IT" altLang="x-none" sz="2200" dirty="0">
                <a:sym typeface="Wingdings" panose="05000000000000000000" pitchFamily="2" charset="2"/>
              </a:rPr>
              <a:t>borbi za kvalitet hot</a:t>
            </a:r>
            <a:r>
              <a:rPr lang="sr-Latn-CS" sz="2200" dirty="0">
                <a:sym typeface="Wingdings" panose="05000000000000000000" pitchFamily="2" charset="2"/>
              </a:rPr>
              <a:t> </a:t>
            </a:r>
            <a:r>
              <a:rPr lang="it-IT" altLang="x-none" sz="2200" dirty="0">
                <a:sym typeface="Wingdings" panose="05000000000000000000" pitchFamily="2" charset="2"/>
              </a:rPr>
              <a:t>proizvoda, a samim tim i za </a:t>
            </a:r>
            <a:r>
              <a:rPr lang="sr-Latn-CS" sz="2200" dirty="0">
                <a:sym typeface="Wingdings" panose="05000000000000000000" pitchFamily="2" charset="2"/>
              </a:rPr>
              <a:t>ukupno poslov.</a:t>
            </a:r>
            <a:endParaRPr lang="it-IT" altLang="x-none" sz="2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v-SE" altLang="x-none" sz="2200" dirty="0">
                <a:sym typeface="Wingdings" panose="05000000000000000000" pitchFamily="2" charset="2"/>
              </a:rPr>
              <a:t>•</a:t>
            </a:r>
            <a:r>
              <a:rPr lang="it-IT" altLang="x-none" sz="2200" dirty="0">
                <a:sym typeface="Wingdings" panose="05000000000000000000" pitchFamily="2" charset="2"/>
              </a:rPr>
              <a:t> </a:t>
            </a:r>
            <a:r>
              <a:rPr lang="pt-BR" altLang="x-none" sz="2200" dirty="0">
                <a:sym typeface="Wingdings" panose="05000000000000000000" pitchFamily="2" charset="2"/>
              </a:rPr>
              <a:t>Bez uspešnog menadžmenta </a:t>
            </a:r>
            <a:r>
              <a:rPr lang="pt-BR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došlo bi do rasipanja</a:t>
            </a:r>
            <a:r>
              <a:rPr lang="sr-Latn-CS" sz="2200" dirty="0">
                <a:solidFill>
                  <a:schemeClr val="hlink"/>
                </a:solidFill>
                <a:sym typeface="Wingdings" panose="05000000000000000000" pitchFamily="2" charset="2"/>
              </a:rPr>
              <a:t> </a:t>
            </a:r>
            <a:r>
              <a:rPr lang="pt-BR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resursa i </a:t>
            </a:r>
            <a:endParaRPr lang="sr-Latn-CS" sz="2200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None/>
            </a:pPr>
            <a:r>
              <a:rPr lang="sr-Latn-CS" sz="2200" dirty="0">
                <a:solidFill>
                  <a:schemeClr val="hlink"/>
                </a:solidFill>
                <a:sym typeface="Wingdings" panose="05000000000000000000" pitchFamily="2" charset="2"/>
              </a:rPr>
              <a:t>  </a:t>
            </a:r>
            <a:r>
              <a:rPr lang="pt-BR" altLang="x-none" sz="2200" dirty="0">
                <a:solidFill>
                  <a:schemeClr val="hlink"/>
                </a:solidFill>
                <a:sym typeface="Wingdings" panose="05000000000000000000" pitchFamily="2" charset="2"/>
              </a:rPr>
              <a:t>energije</a:t>
            </a:r>
            <a:r>
              <a:rPr lang="sr-Latn-CS" sz="2200" dirty="0">
                <a:sym typeface="Wingdings" panose="05000000000000000000" pitchFamily="2" charset="2"/>
              </a:rPr>
              <a:t>-k</a:t>
            </a:r>
            <a:r>
              <a:rPr lang="it-IT" altLang="x-none" sz="2000" dirty="0"/>
              <a:t>apital možete posuditi, naći finansijera koji će ideju podržati,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</a:t>
            </a:r>
            <a:r>
              <a:rPr lang="it-IT" altLang="x-none" sz="2000" dirty="0"/>
              <a:t>ali njena uspešnost zavisi od kvaliteta </a:t>
            </a:r>
            <a:r>
              <a:rPr lang="sr-Latn-CS" sz="2000" dirty="0"/>
              <a:t>onih</a:t>
            </a:r>
            <a:r>
              <a:rPr lang="it-IT" altLang="x-none" sz="2000" dirty="0"/>
              <a:t> koji će je realizovati. </a:t>
            </a:r>
            <a:endParaRPr lang="it-IT" altLang="x-none" sz="2000" dirty="0"/>
          </a:p>
          <a:p>
            <a:pPr>
              <a:lnSpc>
                <a:spcPct val="80000"/>
              </a:lnSpc>
              <a:buNone/>
            </a:pPr>
            <a:endParaRPr lang="sr-Latn-CS" sz="2200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769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8229600" cy="9366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2800" b="1" dirty="0"/>
              <a:t>ULOGA MENADŽMENTA U OBEZBEĐIVANJU KVALITETA U HOTELIJERSTVU</a:t>
            </a:r>
            <a:endParaRPr lang="sr-Latn-CS" sz="2800" b="1" dirty="0"/>
          </a:p>
        </p:txBody>
      </p:sp>
      <p:sp>
        <p:nvSpPr>
          <p:cNvPr id="157698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25538"/>
            <a:ext cx="8686800" cy="5000625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</a:pPr>
            <a:r>
              <a:rPr lang="pl-PL" altLang="x-none" sz="1800" dirty="0"/>
              <a:t>Osnovne pretpostavke uspešnog rukovođenja hotelom u savrem. uslovima poslovanja su </a:t>
            </a:r>
            <a:r>
              <a:rPr lang="pl-PL" altLang="x-none" sz="2000" b="1" dirty="0">
                <a:solidFill>
                  <a:schemeClr val="hlink"/>
                </a:solidFill>
              </a:rPr>
              <a:t>strategija, vizionarstvo i liderstvo</a:t>
            </a:r>
            <a:r>
              <a:rPr lang="pl-PL" altLang="x-none" sz="1800" dirty="0"/>
              <a:t>. Na  gen. menadž. je realizovanje ovih pretpostavki, jer su oni ključni faktor uspešnosti poslovanja.</a:t>
            </a:r>
            <a:endParaRPr lang="pl-PL" altLang="x-none" sz="1800" dirty="0"/>
          </a:p>
          <a:p>
            <a:pPr>
              <a:lnSpc>
                <a:spcPct val="80000"/>
              </a:lnSpc>
            </a:pPr>
            <a:r>
              <a:rPr lang="pl-PL" altLang="x-none" sz="1800" dirty="0"/>
              <a:t>Menadžeri su ti koji treba </a:t>
            </a:r>
            <a:r>
              <a:rPr lang="pl-PL" altLang="x-none" sz="1800" dirty="0">
                <a:solidFill>
                  <a:schemeClr val="hlink"/>
                </a:solidFill>
              </a:rPr>
              <a:t>svaku šansu da iskoriste i pretvore u uspeh</a:t>
            </a:r>
            <a:r>
              <a:rPr lang="pl-PL" altLang="x-none" sz="1800" dirty="0"/>
              <a:t>, a svaku slabost eliminišu ili neutrališu.</a:t>
            </a:r>
            <a:endParaRPr lang="pl-PL" altLang="x-none" sz="1800" dirty="0"/>
          </a:p>
          <a:p>
            <a:pPr>
              <a:lnSpc>
                <a:spcPct val="80000"/>
              </a:lnSpc>
            </a:pPr>
            <a:r>
              <a:rPr lang="pl-PL" altLang="x-none" sz="1800" dirty="0"/>
              <a:t>Oni ne smeju </a:t>
            </a:r>
            <a:r>
              <a:rPr lang="pl-PL" altLang="x-none" sz="1800" dirty="0">
                <a:solidFill>
                  <a:schemeClr val="hlink"/>
                </a:solidFill>
              </a:rPr>
              <a:t>dozvoliti eksperimente u bilo kom segmentu poslov.</a:t>
            </a:r>
            <a:r>
              <a:rPr lang="pl-PL" altLang="x-none" sz="1800" dirty="0"/>
              <a:t>, jer samo profesionalan odnos omogućava kvalitet i opstanak na tržištu.</a:t>
            </a:r>
            <a:endParaRPr lang="pl-PL" altLang="x-none" sz="1800" dirty="0"/>
          </a:p>
          <a:p>
            <a:pPr>
              <a:lnSpc>
                <a:spcPct val="80000"/>
              </a:lnSpc>
            </a:pPr>
            <a:r>
              <a:rPr lang="pl-PL" altLang="x-none" sz="1800" dirty="0"/>
              <a:t>Men. lider mora nastojati da hotel kojim upravlja svakodnevno menja svoj izgled, sadržaje, vrstu i kvalitet usluga. U upravljanju hotelom on mora imati stila u ponašanju sa gostima, zaposl.i konkur., jer on daje </a:t>
            </a:r>
            <a:r>
              <a:rPr lang="pl-PL" altLang="x-none" sz="1800" dirty="0">
                <a:solidFill>
                  <a:schemeClr val="hlink"/>
                </a:solidFill>
              </a:rPr>
              <a:t>ton</a:t>
            </a:r>
            <a:r>
              <a:rPr lang="pl-PL" altLang="x-none" sz="1800" dirty="0"/>
              <a:t> prepoznatljivosti hotela.</a:t>
            </a:r>
            <a:endParaRPr lang="pl-PL" altLang="x-none" sz="1800" dirty="0"/>
          </a:p>
          <a:p>
            <a:pPr>
              <a:lnSpc>
                <a:spcPct val="80000"/>
              </a:lnSpc>
            </a:pPr>
            <a:r>
              <a:rPr lang="pl-PL" altLang="x-none" sz="1800" dirty="0"/>
              <a:t>Da bi sve to sadržao menadžer lider </a:t>
            </a:r>
            <a:r>
              <a:rPr lang="pl-PL" altLang="x-none" sz="1800" dirty="0">
                <a:solidFill>
                  <a:schemeClr val="hlink"/>
                </a:solidFill>
              </a:rPr>
              <a:t>mora sebe poznavati</a:t>
            </a:r>
            <a:r>
              <a:rPr lang="pl-PL" altLang="x-none" sz="1800" dirty="0"/>
              <a:t> da bi ga drugi </a:t>
            </a:r>
            <a:r>
              <a:rPr lang="pl-PL" altLang="x-none" sz="1800" dirty="0">
                <a:solidFill>
                  <a:schemeClr val="hlink"/>
                </a:solidFill>
              </a:rPr>
              <a:t>prepoznali i uvažavali</a:t>
            </a:r>
            <a:r>
              <a:rPr lang="pl-PL" altLang="x-none" sz="1800" dirty="0"/>
              <a:t>. Česta je praksa da oni dosta dobro poznaju druge, a sebe veoma malo. On usmerava život a ne život njega. Svoju moć i autoritet lider neosetno ali uverljivo nameće osoblju, na način koji će omogućiti uvažavanje, poštovanje i maksimalno izvršavanje utvrđenih ciljeva. </a:t>
            </a:r>
            <a:endParaRPr lang="pl-PL" altLang="x-none" sz="1800" dirty="0"/>
          </a:p>
          <a:p>
            <a:pPr>
              <a:lnSpc>
                <a:spcPct val="80000"/>
              </a:lnSpc>
            </a:pPr>
            <a:r>
              <a:rPr lang="pl-PL" altLang="x-none" sz="1800" dirty="0"/>
              <a:t>Da bi mogao da afirmiše pozitivne vrednosti hotela kojim upravlja lider mora posedovati </a:t>
            </a:r>
            <a:r>
              <a:rPr lang="pl-PL" altLang="x-none" sz="1800" dirty="0">
                <a:solidFill>
                  <a:schemeClr val="hlink"/>
                </a:solidFill>
              </a:rPr>
              <a:t>moralni identitet i integritet</a:t>
            </a:r>
            <a:r>
              <a:rPr lang="pl-PL" altLang="x-none" sz="1800" dirty="0"/>
              <a:t>, mora biti veoma dobro informisan o svemu što se događa u hotelu (posebno na prvoj liniji usluživanja). </a:t>
            </a:r>
            <a:endParaRPr lang="sr-Latn-C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5872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72072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sr-Latn-CS" sz="3200" b="1" dirty="0"/>
              <a:t>Nivoi menadžera u hotelijerstvu</a:t>
            </a:r>
            <a:endParaRPr lang="sr-Latn-CS" sz="3200" b="1" dirty="0"/>
          </a:p>
        </p:txBody>
      </p:sp>
      <p:sp>
        <p:nvSpPr>
          <p:cNvPr id="158722" name="Rectangle 3"/>
          <p:cNvSpPr>
            <a:spLocks noGrp="1"/>
          </p:cNvSpPr>
          <p:nvPr>
            <p:ph type="body" idx="4294967295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</a:pPr>
            <a:r>
              <a:rPr lang="sr-Latn-CS" sz="2000" dirty="0"/>
              <a:t>Podela prema </a:t>
            </a:r>
            <a:r>
              <a:rPr lang="sr-Latn-CS" sz="2000" b="1" u="sng" dirty="0"/>
              <a:t>nivoima moći, autoriteta i statusa</a:t>
            </a:r>
            <a:endParaRPr lang="sr-Latn-CS"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000" dirty="0"/>
              <a:t>         - generalni (top) menadžere </a:t>
            </a:r>
            <a:r>
              <a:rPr lang="sr-Latn-CS" sz="2000" i="1" dirty="0"/>
              <a:t>(Chief Executive Officer),</a:t>
            </a:r>
            <a:endParaRPr lang="sr-Latn-CS"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000" dirty="0"/>
              <a:t>        - viši menadžeri </a:t>
            </a:r>
            <a:r>
              <a:rPr lang="sr-Latn-CS" sz="2000" i="1" dirty="0"/>
              <a:t>(Senior management Officer), </a:t>
            </a:r>
            <a:endParaRPr lang="sr-Latn-CS"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000" dirty="0"/>
              <a:t>        - srednji menadžeri </a:t>
            </a:r>
            <a:r>
              <a:rPr lang="sr-Latn-CS" sz="2000" i="1" dirty="0"/>
              <a:t>(Midle managers),</a:t>
            </a:r>
            <a:endParaRPr lang="sr-Latn-CS" sz="2000" i="1" dirty="0"/>
          </a:p>
          <a:p>
            <a:pPr eaLnBrk="1" hangingPunct="1">
              <a:lnSpc>
                <a:spcPct val="90000"/>
              </a:lnSpc>
              <a:buNone/>
            </a:pPr>
            <a:r>
              <a:rPr lang="sr-Latn-CS" sz="2000" i="1" dirty="0"/>
              <a:t>       - niži menadžeri (Junior managers).</a:t>
            </a:r>
            <a:r>
              <a:rPr lang="sr-Latn-CS" sz="2000" dirty="0"/>
              <a:t> </a:t>
            </a:r>
            <a:endParaRPr lang="sr-Latn-CS" sz="2000" dirty="0"/>
          </a:p>
          <a:p>
            <a:pPr eaLnBrk="1" hangingPunct="1">
              <a:lnSpc>
                <a:spcPct val="90000"/>
              </a:lnSpc>
            </a:pPr>
            <a:r>
              <a:rPr lang="sr-Latn-CS" sz="2000" dirty="0"/>
              <a:t>Prema </a:t>
            </a:r>
            <a:r>
              <a:rPr lang="sr-Latn-CS" sz="2000" b="1" u="sng" dirty="0"/>
              <a:t>funkcijama</a:t>
            </a:r>
            <a:r>
              <a:rPr lang="sr-Latn-CS" sz="2000" dirty="0"/>
              <a:t> koje obavljaju u:</a:t>
            </a:r>
            <a:endParaRPr lang="sr-Latn-CS" sz="2000" dirty="0"/>
          </a:p>
          <a:p>
            <a:pPr eaLnBrk="1" hangingPunct="1">
              <a:lnSpc>
                <a:spcPct val="90000"/>
              </a:lnSpc>
            </a:pPr>
            <a:r>
              <a:rPr lang="sr-Latn-CS" sz="2000" dirty="0"/>
              <a:t>menadžeri poslovnih jedinica – linijski menadžeri (menadžer sektora smeštaja, sektora hrane i pića, organizacija banketa i sl.);</a:t>
            </a:r>
            <a:endParaRPr lang="sr-Latn-CS" sz="2000" dirty="0"/>
          </a:p>
          <a:p>
            <a:pPr eaLnBrk="1" hangingPunct="1">
              <a:lnSpc>
                <a:spcPct val="90000"/>
              </a:lnSpc>
            </a:pPr>
            <a:r>
              <a:rPr lang="sr-Latn-CS" sz="2000" dirty="0"/>
              <a:t> funkcionalni menadžeri (menadžer finansija, menadžer ljudskih resursa, tmenadžer nabavke, menadžer prodaje, menadžr za promociju i propagandu i dr.).</a:t>
            </a:r>
            <a:endParaRPr lang="sr-Latn-CS" sz="2000" dirty="0"/>
          </a:p>
          <a:p>
            <a:pPr eaLnBrk="1" hangingPunct="1">
              <a:lnSpc>
                <a:spcPct val="90000"/>
              </a:lnSpc>
            </a:pPr>
            <a:r>
              <a:rPr lang="sr-Latn-CS" sz="2000" dirty="0"/>
              <a:t>Profesionalni menadžeri savremenog kova moraju imati kvalitete </a:t>
            </a:r>
            <a:r>
              <a:rPr lang="sr-Latn-CS" sz="2000" b="1" i="1" dirty="0"/>
              <a:t>stratega, vizionara i lidera</a:t>
            </a:r>
            <a:r>
              <a:rPr lang="sr-Latn-CS" sz="2000" dirty="0"/>
              <a:t> </a:t>
            </a:r>
            <a:endParaRPr lang="sr-Latn-C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9745" name="Rectangle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331787"/>
          </a:xfrm>
        </p:spPr>
        <p:txBody>
          <a:bodyPr vert="horz" wrap="square" lIns="91440" tIns="45720" rIns="91440" bIns="45720" anchor="ctr" anchorCtr="0"/>
          <a:p>
            <a:r>
              <a:rPr lang="sr-Latn-CS" sz="2800" b="1" dirty="0">
                <a:solidFill>
                  <a:schemeClr val="hlink"/>
                </a:solidFill>
              </a:rPr>
              <a:t>Performanse savremenog menadžera </a:t>
            </a:r>
            <a:br>
              <a:rPr lang="sr-Latn-CS" sz="2800" b="1" dirty="0">
                <a:solidFill>
                  <a:schemeClr val="hlink"/>
                </a:solidFill>
              </a:rPr>
            </a:br>
            <a:r>
              <a:rPr lang="sr-Latn-CS" sz="2800" b="1" dirty="0">
                <a:solidFill>
                  <a:schemeClr val="hlink"/>
                </a:solidFill>
              </a:rPr>
              <a:t>– lidera u hotelijerstvu</a:t>
            </a:r>
            <a:endParaRPr lang="sr-Latn-CS" sz="2800" b="1" dirty="0">
              <a:solidFill>
                <a:schemeClr val="hlink"/>
              </a:solidFill>
            </a:endParaRPr>
          </a:p>
        </p:txBody>
      </p:sp>
      <p:sp>
        <p:nvSpPr>
          <p:cNvPr id="169987" name="Rectangle 3"/>
          <p:cNvSpPr>
            <a:spLocks noGrp="1"/>
          </p:cNvSpPr>
          <p:nvPr>
            <p:ph type="body" sz="half" idx="3"/>
          </p:nvPr>
        </p:nvSpPr>
        <p:spPr>
          <a:xfrm>
            <a:off x="827088" y="1125538"/>
            <a:ext cx="3457575" cy="1871662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600" dirty="0"/>
              <a:t> </a:t>
            </a:r>
            <a:r>
              <a:rPr lang="sr-Latn-CS" sz="1800" dirty="0"/>
              <a:t>visoko obraz., znanje više </a:t>
            </a:r>
            <a:endParaRPr lang="sr-Latn-CS" sz="1800" dirty="0"/>
          </a:p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800" dirty="0"/>
              <a:t> svet. jezika, posedovanje </a:t>
            </a:r>
            <a:r>
              <a:rPr lang="sr-Latn-CS" sz="1800" dirty="0">
                <a:solidFill>
                  <a:srgbClr val="00B050"/>
                </a:solidFill>
              </a:rPr>
              <a:t>opšte </a:t>
            </a:r>
            <a:endParaRPr lang="sr-Latn-CS" sz="18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800" dirty="0">
                <a:solidFill>
                  <a:srgbClr val="00B050"/>
                </a:solidFill>
              </a:rPr>
              <a:t> kulture,</a:t>
            </a:r>
            <a:r>
              <a:rPr lang="sr-Latn-CS" sz="1800" dirty="0"/>
              <a:t>  iskustvo, odgovornost,</a:t>
            </a:r>
            <a:endParaRPr lang="sr-Latn-CS" sz="1800" dirty="0"/>
          </a:p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800" dirty="0"/>
              <a:t> analitičnost, istrajnost, veština</a:t>
            </a:r>
            <a:endParaRPr lang="sr-Latn-CS" sz="1800" dirty="0"/>
          </a:p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800" dirty="0"/>
              <a:t> komuniciranja i pregovaranja</a:t>
            </a:r>
            <a:endParaRPr lang="sr-Latn-CS" sz="1800" dirty="0"/>
          </a:p>
          <a:p>
            <a:pPr>
              <a:lnSpc>
                <a:spcPct val="80000"/>
              </a:lnSpc>
              <a:buClrTx/>
              <a:buSzTx/>
              <a:buFontTx/>
              <a:buNone/>
            </a:pPr>
            <a:r>
              <a:rPr lang="sr-Latn-CS" sz="1800" dirty="0"/>
              <a:t>samopuzdanost</a:t>
            </a:r>
            <a:endParaRPr lang="sr-Latn-CS" sz="1800" dirty="0"/>
          </a:p>
        </p:txBody>
      </p:sp>
      <p:sp>
        <p:nvSpPr>
          <p:cNvPr id="159747" name="Rectangle 4"/>
          <p:cNvSpPr/>
          <p:nvPr/>
        </p:nvSpPr>
        <p:spPr>
          <a:xfrm>
            <a:off x="4500563" y="1125538"/>
            <a:ext cx="4354512" cy="14652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Char char="-"/>
            </a:pPr>
            <a:r>
              <a:rPr lang="sr-Latn-CS" dirty="0">
                <a:latin typeface="Arial" panose="020B0604020202020204" pitchFamily="34" charset="0"/>
              </a:rPr>
              <a:t> sposobnost </a:t>
            </a:r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uočavanja i iskorišćavanja</a:t>
            </a:r>
            <a:endParaRPr lang="sr-Latn-CS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 iznenadnih mogućnosti</a:t>
            </a:r>
            <a:r>
              <a:rPr lang="sr-Latn-CS" dirty="0">
                <a:latin typeface="Arial" panose="020B0604020202020204" pitchFamily="34" charset="0"/>
              </a:rPr>
              <a:t> u korist hotela</a:t>
            </a:r>
            <a:endParaRPr lang="sr-Latn-CS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har char="-"/>
            </a:pPr>
            <a:r>
              <a:rPr lang="sr-Latn-CS" dirty="0">
                <a:latin typeface="Arial" panose="020B0604020202020204" pitchFamily="34" charset="0"/>
              </a:rPr>
              <a:t> spremnost podnošenja </a:t>
            </a:r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rizika,</a:t>
            </a:r>
            <a:r>
              <a:rPr lang="sr-Latn-CS" dirty="0">
                <a:latin typeface="Arial" panose="020B0604020202020204" pitchFamily="34" charset="0"/>
              </a:rPr>
              <a:t> po cenu</a:t>
            </a:r>
            <a:endParaRPr lang="sr-Latn-CS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sr-Latn-CS" dirty="0">
                <a:latin typeface="Arial" panose="020B0604020202020204" pitchFamily="34" charset="0"/>
              </a:rPr>
              <a:t>  pravljenja neizbežnih grešaka, </a:t>
            </a:r>
            <a:endParaRPr lang="sr-Latn-CS" dirty="0">
              <a:latin typeface="Arial" panose="020B0604020202020204" pitchFamily="34" charset="0"/>
            </a:endParaRPr>
          </a:p>
          <a:p>
            <a:endParaRPr lang="sr-Latn-CS" dirty="0">
              <a:latin typeface="Arial" panose="020B0604020202020204" pitchFamily="34" charset="0"/>
            </a:endParaRPr>
          </a:p>
        </p:txBody>
      </p:sp>
      <p:pic>
        <p:nvPicPr>
          <p:cNvPr id="159748" name="Picture 5" descr="Businessman-paper bag-hea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425" y="2492375"/>
            <a:ext cx="2016125" cy="4103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9749" name="Picture 6" descr="0000100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75" y="2636838"/>
            <a:ext cx="2736850" cy="3786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29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charRg st="29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63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charRg st="63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97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charRg st="97" end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132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charRg st="132" end="1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charRg st="162" end="1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charRg st="162" end="1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1793" name="Rectangle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792163"/>
          </a:xfrm>
        </p:spPr>
        <p:txBody>
          <a:bodyPr vert="horz" wrap="square" lIns="91440" tIns="45720" rIns="91440" bIns="45720" anchor="ctr" anchorCtr="0"/>
          <a:p>
            <a:r>
              <a:rPr lang="sr-Latn-CS" sz="2800" b="1" dirty="0">
                <a:solidFill>
                  <a:schemeClr val="hlink"/>
                </a:solidFill>
              </a:rPr>
              <a:t>Performanse savremenog menadžera – lidera u hotelijerstvu</a:t>
            </a:r>
            <a:endParaRPr lang="sr-Latn-CS" sz="2800" b="1" dirty="0">
              <a:solidFill>
                <a:schemeClr val="hlink"/>
              </a:solidFill>
            </a:endParaRPr>
          </a:p>
        </p:txBody>
      </p:sp>
      <p:sp>
        <p:nvSpPr>
          <p:cNvPr id="161794" name="Rectangle 3"/>
          <p:cNvSpPr/>
          <p:nvPr/>
        </p:nvSpPr>
        <p:spPr>
          <a:xfrm>
            <a:off x="755650" y="2420938"/>
            <a:ext cx="4176713" cy="3387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Char char="-"/>
            </a:pPr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brzo uočavanje problema</a:t>
            </a:r>
            <a:r>
              <a:rPr lang="sr-Latn-CS" dirty="0">
                <a:latin typeface="Arial" panose="020B0604020202020204" pitchFamily="34" charset="0"/>
              </a:rPr>
              <a:t> i odlučnost u </a:t>
            </a:r>
            <a:endParaRPr lang="sr-Latn-CS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sr-Latn-CS" dirty="0">
                <a:latin typeface="Arial" panose="020B0604020202020204" pitchFamily="34" charset="0"/>
              </a:rPr>
              <a:t>  njihovom rešavanju</a:t>
            </a:r>
            <a:endParaRPr lang="sr-Latn-CS" dirty="0">
              <a:latin typeface="Arial" panose="020B0604020202020204" pitchFamily="34" charset="0"/>
            </a:endParaRPr>
          </a:p>
          <a:p>
            <a:pPr>
              <a:buChar char="-"/>
            </a:pPr>
            <a:r>
              <a:rPr lang="sr-Latn-CS" dirty="0">
                <a:latin typeface="Arial" panose="020B0604020202020204" pitchFamily="34" charset="0"/>
              </a:rPr>
              <a:t> </a:t>
            </a:r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sposobnost izbora</a:t>
            </a:r>
            <a:r>
              <a:rPr lang="sr-Latn-CS" dirty="0">
                <a:latin typeface="Arial" panose="020B0604020202020204" pitchFamily="34" charset="0"/>
              </a:rPr>
              <a:t> dobrih saradnika</a:t>
            </a:r>
            <a:endParaRPr lang="sr-Latn-CS" dirty="0">
              <a:latin typeface="Arial" panose="020B0604020202020204" pitchFamily="34" charset="0"/>
            </a:endParaRPr>
          </a:p>
          <a:p>
            <a:r>
              <a:rPr lang="sr-Latn-CS" dirty="0">
                <a:latin typeface="Arial" panose="020B0604020202020204" pitchFamily="34" charset="0"/>
              </a:rPr>
              <a:t>  (tima) i stvaranje duha timskog rada,</a:t>
            </a:r>
            <a:endParaRPr lang="sr-Latn-CS" dirty="0">
              <a:latin typeface="Arial" panose="020B0604020202020204" pitchFamily="34" charset="0"/>
            </a:endParaRPr>
          </a:p>
          <a:p>
            <a:r>
              <a:rPr lang="sr-Latn-CS" dirty="0">
                <a:latin typeface="Arial" panose="020B0604020202020204" pitchFamily="34" charset="0"/>
              </a:rPr>
              <a:t>- sposobnost primene savremenih </a:t>
            </a:r>
            <a:endParaRPr lang="sr-Latn-CS" dirty="0">
              <a:latin typeface="Arial" panose="020B0604020202020204" pitchFamily="34" charset="0"/>
            </a:endParaRPr>
          </a:p>
          <a:p>
            <a:r>
              <a:rPr lang="sr-Latn-CS" dirty="0">
                <a:latin typeface="Arial" panose="020B0604020202020204" pitchFamily="34" charset="0"/>
              </a:rPr>
              <a:t>  menadžerskih metoda i tehnika</a:t>
            </a:r>
            <a:endParaRPr lang="sr-Latn-CS" dirty="0">
              <a:latin typeface="Arial" panose="020B0604020202020204" pitchFamily="34" charset="0"/>
            </a:endParaRPr>
          </a:p>
          <a:p>
            <a:r>
              <a:rPr lang="sr-Latn-CS" dirty="0">
                <a:latin typeface="Arial" panose="020B0604020202020204" pitchFamily="34" charset="0"/>
              </a:rPr>
              <a:t>- </a:t>
            </a:r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jasnost i preciznost u izlaganju</a:t>
            </a:r>
            <a:endParaRPr lang="sr-Latn-CS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 ideja i stavova i energičnost u </a:t>
            </a:r>
            <a:endParaRPr lang="sr-Latn-CS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r>
              <a:rPr lang="sr-Latn-CS" dirty="0">
                <a:solidFill>
                  <a:schemeClr val="hlink"/>
                </a:solidFill>
                <a:latin typeface="Arial" panose="020B0604020202020204" pitchFamily="34" charset="0"/>
              </a:rPr>
              <a:t> njihovom provođenju.</a:t>
            </a:r>
            <a:endParaRPr lang="sr-Latn-CS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endParaRPr lang="sr-Latn-CS" dirty="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endParaRPr lang="sr-Latn-CS" dirty="0">
              <a:latin typeface="Arial" panose="020B0604020202020204" pitchFamily="34" charset="0"/>
            </a:endParaRPr>
          </a:p>
          <a:p>
            <a:endParaRPr lang="sr-Latn-CS" dirty="0">
              <a:latin typeface="Arial" panose="020B0604020202020204" pitchFamily="34" charset="0"/>
            </a:endParaRPr>
          </a:p>
        </p:txBody>
      </p:sp>
      <p:pic>
        <p:nvPicPr>
          <p:cNvPr id="161795" name="Picture 4" descr="730881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25" y="1989138"/>
            <a:ext cx="2735263" cy="3744912"/>
          </a:xfrm>
          <a:prstGeom prst="rect">
            <a:avLst/>
          </a:prstGeom>
          <a:noFill/>
          <a:ln w="9525" cap="flat" cmpd="sng">
            <a:solidFill>
              <a:srgbClr val="80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1796" name="Rectangle 5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endParaRPr lang="sr-Latn-CS" dirty="0"/>
          </a:p>
          <a:p>
            <a:endParaRPr lang="sr-Latn-CS" sz="1800" dirty="0"/>
          </a:p>
          <a:p>
            <a:pPr>
              <a:buNone/>
            </a:pPr>
            <a:r>
              <a:rPr lang="sr-Latn-CS" sz="1800" dirty="0"/>
              <a:t>      </a:t>
            </a:r>
            <a:endParaRPr lang="sr-Latn-C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2817" name="Rectangle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576263"/>
          </a:xfrm>
        </p:spPr>
        <p:txBody>
          <a:bodyPr vert="horz" wrap="square" lIns="91440" tIns="45720" rIns="91440" bIns="45720" anchor="ctr" anchorCtr="0"/>
          <a:p>
            <a:pPr algn="l"/>
            <a:r>
              <a:rPr lang="sr-Latn-CS" sz="2800" b="1" dirty="0">
                <a:solidFill>
                  <a:schemeClr val="hlink"/>
                </a:solidFill>
              </a:rPr>
              <a:t>Performanse savremenog menadžera – lidera u</a:t>
            </a:r>
            <a:br>
              <a:rPr lang="sr-Latn-CS" sz="2800" b="1" dirty="0">
                <a:solidFill>
                  <a:schemeClr val="hlink"/>
                </a:solidFill>
              </a:rPr>
            </a:br>
            <a:r>
              <a:rPr lang="sr-Latn-CS" sz="2800" b="1" dirty="0">
                <a:solidFill>
                  <a:schemeClr val="hlink"/>
                </a:solidFill>
              </a:rPr>
              <a:t>                          hotelijerstvu</a:t>
            </a:r>
            <a:endParaRPr lang="sr-Latn-CS" sz="2800" b="1" dirty="0">
              <a:solidFill>
                <a:schemeClr val="hlink"/>
              </a:solidFill>
            </a:endParaRPr>
          </a:p>
        </p:txBody>
      </p:sp>
      <p:sp>
        <p:nvSpPr>
          <p:cNvPr id="162818" name="Rectangle 3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525962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endParaRPr lang="sr-Latn-CS" dirty="0"/>
          </a:p>
          <a:p>
            <a:pPr eaLnBrk="1" hangingPunct="1">
              <a:buNone/>
            </a:pPr>
            <a:endParaRPr lang="sr-Latn-CS" dirty="0"/>
          </a:p>
          <a:p>
            <a:pPr eaLnBrk="1" hangingPunct="1">
              <a:buNone/>
            </a:pPr>
            <a:endParaRPr lang="sr-Latn-CS" dirty="0"/>
          </a:p>
          <a:p>
            <a:endParaRPr lang="sr-Latn-CS" dirty="0"/>
          </a:p>
        </p:txBody>
      </p:sp>
      <p:sp>
        <p:nvSpPr>
          <p:cNvPr id="173060" name="Rectangle 4"/>
          <p:cNvSpPr/>
          <p:nvPr/>
        </p:nvSpPr>
        <p:spPr>
          <a:xfrm>
            <a:off x="755650" y="1412875"/>
            <a:ext cx="4176713" cy="18716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sr-Latn-CS" sz="1700" dirty="0">
                <a:latin typeface="Arial" panose="020B0604020202020204" pitchFamily="34" charset="0"/>
              </a:rPr>
              <a:t>- fizički izgled lidera (visok,  moderno </a:t>
            </a:r>
            <a:endParaRPr lang="sr-Latn-CS" sz="1700" dirty="0">
              <a:latin typeface="Arial" panose="020B0604020202020204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sr-Latn-CS" sz="1700" dirty="0">
                <a:latin typeface="Arial" panose="020B0604020202020204" pitchFamily="34" charset="0"/>
              </a:rPr>
              <a:t> odeven, da vozi poslovno i privatno</a:t>
            </a:r>
            <a:endParaRPr lang="sr-Latn-CS" sz="1700" dirty="0">
              <a:latin typeface="Arial" panose="020B0604020202020204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sr-Latn-CS" sz="1700" dirty="0">
                <a:latin typeface="Arial" panose="020B0604020202020204" pitchFamily="34" charset="0"/>
              </a:rPr>
              <a:t> reprezentativan auto),</a:t>
            </a:r>
            <a:endParaRPr lang="sr-Latn-CS" sz="1700" dirty="0">
              <a:latin typeface="Arial" panose="020B0604020202020204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sr-Latn-CS" sz="1700" dirty="0">
                <a:latin typeface="Arial" panose="020B0604020202020204" pitchFamily="34" charset="0"/>
              </a:rPr>
              <a:t>- porodičan </a:t>
            </a:r>
            <a:r>
              <a:rPr lang="sr-Latn-CS" sz="1700" dirty="0">
                <a:solidFill>
                  <a:srgbClr val="7030A0"/>
                </a:solidFill>
                <a:latin typeface="Arial" panose="020B0604020202020204" pitchFamily="34" charset="0"/>
              </a:rPr>
              <a:t>čija supruga treba da bude </a:t>
            </a:r>
            <a:endParaRPr lang="sr-Latn-CS" sz="17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sr-Latn-CS" sz="1700" dirty="0">
                <a:solidFill>
                  <a:srgbClr val="7030A0"/>
                </a:solidFill>
                <a:latin typeface="Arial" panose="020B0604020202020204" pitchFamily="34" charset="0"/>
              </a:rPr>
              <a:t>  privlačna, komunikativna i intligentna</a:t>
            </a:r>
            <a:r>
              <a:rPr lang="sr-Latn-CS" dirty="0">
                <a:solidFill>
                  <a:srgbClr val="7030A0"/>
                </a:solidFill>
                <a:latin typeface="Arial" panose="020B0604020202020204" pitchFamily="34" charset="0"/>
              </a:rPr>
              <a:t>.</a:t>
            </a:r>
            <a:endParaRPr lang="sr-Latn-C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sr-Latn-CS" dirty="0">
              <a:latin typeface="Arial" panose="020B0604020202020204" pitchFamily="34" charset="0"/>
            </a:endParaRPr>
          </a:p>
        </p:txBody>
      </p:sp>
      <p:pic>
        <p:nvPicPr>
          <p:cNvPr id="162820" name="Picture 5" descr="27221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0" y="836613"/>
            <a:ext cx="2232025" cy="4248150"/>
          </a:xfrm>
          <a:prstGeom prst="rect">
            <a:avLst/>
          </a:prstGeom>
          <a:noFill/>
          <a:ln w="9525" cap="flat" cmpd="sng">
            <a:pattFill prst="pct90">
              <a:fgClr>
                <a:schemeClr val="tx1"/>
              </a:fgClr>
              <a:bgClr>
                <a:srgbClr val="FFFFFF"/>
              </a:bgClr>
            </a:patt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62821" name="Picture 6" descr="42050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575" y="3068638"/>
            <a:ext cx="2951163" cy="2559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2822" name="Picture 25" descr="flight attendant and travel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2852738"/>
            <a:ext cx="2608263" cy="4005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charRg st="42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3060">
                                            <p:txEl>
                                              <p:charRg st="42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charRg st="79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3060">
                                            <p:txEl>
                                              <p:charRg st="79" end="10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charRg st="103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3060">
                                            <p:txEl>
                                              <p:charRg st="103" end="1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charRg st="143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3060">
                                            <p:txEl>
                                              <p:charRg st="143" end="1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3060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384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pl-PL" altLang="x-none" b="1" i="1" dirty="0">
                <a:solidFill>
                  <a:schemeClr val="hlink"/>
                </a:solidFill>
              </a:rPr>
              <a:t>Prvi mora biti najbolji</a:t>
            </a:r>
            <a:endParaRPr lang="sr-Latn-CS" b="1" i="1" dirty="0">
              <a:solidFill>
                <a:schemeClr val="hlink"/>
              </a:solidFill>
            </a:endParaRPr>
          </a:p>
        </p:txBody>
      </p:sp>
      <p:sp>
        <p:nvSpPr>
          <p:cNvPr id="163842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lang="pl-PL" altLang="x-none" sz="2200" dirty="0"/>
              <a:t>Odstupanja od ovog koncepta idealnog menadžera su moguća i sasvim normalna, ali treba uvek težiti da ona budu što manja. Svi navedeni zahtevi su realni, pa samim tim i dostižni. Važno je da “</a:t>
            </a:r>
            <a:r>
              <a:rPr lang="pl-PL" altLang="x-none" sz="2200" b="1" i="1" dirty="0">
                <a:solidFill>
                  <a:schemeClr val="hlink"/>
                </a:solidFill>
              </a:rPr>
              <a:t>prvi mora biti najbolji</a:t>
            </a:r>
            <a:r>
              <a:rPr lang="pl-PL" altLang="x-none" sz="2200" dirty="0"/>
              <a:t>!”. On mora biti primer svim zaposlenima. On mora biti sposoban </a:t>
            </a:r>
            <a:r>
              <a:rPr lang="pl-PL" altLang="x-none" sz="2200" dirty="0">
                <a:solidFill>
                  <a:schemeClr val="hlink"/>
                </a:solidFill>
              </a:rPr>
              <a:t>da gleda globalno, radi lokalno, da bude vizionar i da deluje u tri vremenske dimenzije.</a:t>
            </a:r>
            <a:r>
              <a:rPr lang="pl-PL" altLang="x-none" sz="2200" dirty="0"/>
              <a:t> </a:t>
            </a:r>
            <a:endParaRPr lang="pl-PL" altLang="x-none" sz="2200" dirty="0"/>
          </a:p>
          <a:p>
            <a:pPr>
              <a:lnSpc>
                <a:spcPct val="90000"/>
              </a:lnSpc>
            </a:pPr>
            <a:r>
              <a:rPr lang="it-IT" altLang="x-none" sz="2200" dirty="0"/>
              <a:t>On mora znati </a:t>
            </a:r>
            <a:r>
              <a:rPr lang="it-IT" altLang="x-none" sz="2200" dirty="0">
                <a:solidFill>
                  <a:schemeClr val="hlink"/>
                </a:solidFill>
              </a:rPr>
              <a:t>ne samo da  gleda nego i da vidi, ne samo da sluša nego i da čuje.</a:t>
            </a:r>
            <a:r>
              <a:rPr lang="it-IT" altLang="x-none" sz="2200" dirty="0"/>
              <a:t> </a:t>
            </a:r>
            <a:endParaRPr lang="sr-Latn-CS" sz="2200" dirty="0"/>
          </a:p>
          <a:p>
            <a:pPr>
              <a:lnSpc>
                <a:spcPct val="90000"/>
              </a:lnSpc>
            </a:pPr>
            <a:r>
              <a:rPr lang="sr-Latn-CS" sz="2200" dirty="0"/>
              <a:t>On</a:t>
            </a:r>
            <a:r>
              <a:rPr lang="it-IT" altLang="x-none" sz="2200" dirty="0"/>
              <a:t> mora biti čovek koji zna šta hoće i može. </a:t>
            </a:r>
            <a:endParaRPr lang="sr-Latn-C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4865" name="Title 1"/>
          <p:cNvSpPr>
            <a:spLocks noGrp="1"/>
          </p:cNvSpPr>
          <p:nvPr>
            <p:ph type="title" idx="4294967295"/>
          </p:nvPr>
        </p:nvSpPr>
        <p:spPr>
          <a:xfrm>
            <a:off x="457200" y="620713"/>
            <a:ext cx="8507413" cy="796925"/>
          </a:xfrm>
        </p:spPr>
        <p:txBody>
          <a:bodyPr vert="horz" wrap="square" lIns="91440" tIns="45720" rIns="91440" bIns="45720" anchor="ctr" anchorCtr="0"/>
          <a:p>
            <a:pPr algn="l"/>
            <a:br>
              <a:rPr lang="sr-Latn-CS" sz="3200" b="1" dirty="0"/>
            </a:br>
            <a:r>
              <a:rPr lang="sr-Latn-CS" sz="3200" b="1" dirty="0"/>
              <a:t>                    LIDERSTVO</a:t>
            </a:r>
            <a:br>
              <a:rPr lang="sr-Latn-CS" sz="3200" b="1" dirty="0"/>
            </a:br>
            <a:r>
              <a:rPr lang="sr-Latn-CS" sz="2000" b="1" dirty="0">
                <a:sym typeface="Wingdings" panose="05000000000000000000" pitchFamily="2" charset="2"/>
              </a:rPr>
              <a:t></a:t>
            </a:r>
            <a:r>
              <a:rPr lang="de-DE" altLang="x-none" sz="2000" dirty="0"/>
              <a:t>lider</a:t>
            </a:r>
            <a:r>
              <a:rPr lang="sr-Latn-CS" sz="2000" dirty="0"/>
              <a:t> i</a:t>
            </a:r>
            <a:r>
              <a:rPr lang="de-DE" altLang="x-none" sz="2000" dirty="0"/>
              <a:t>de ispred drugih</a:t>
            </a:r>
            <a:r>
              <a:rPr lang="sr-Latn-CS" sz="2000" dirty="0"/>
              <a:t> - </a:t>
            </a:r>
            <a:r>
              <a:rPr lang="de-DE" altLang="x-none" sz="2000" dirty="0"/>
              <a:t> odvojenost od drugih mora da se opravda.</a:t>
            </a:r>
            <a:br>
              <a:rPr lang="sr-Latn-CS" sz="2000" dirty="0"/>
            </a:br>
            <a:r>
              <a:rPr lang="sr-Latn-CS" sz="2000" b="1" dirty="0">
                <a:sym typeface="Wingdings" panose="05000000000000000000" pitchFamily="2" charset="2"/>
              </a:rPr>
              <a:t></a:t>
            </a:r>
            <a:r>
              <a:rPr lang="sr-Latn-CS" sz="2000" dirty="0"/>
              <a:t> </a:t>
            </a:r>
            <a:r>
              <a:rPr lang="pl-PL" altLang="x-none" sz="2000" dirty="0"/>
              <a:t>Svoju moć i autoritet neosetno ali uverljivo nameće osoblju, na način kopjii će omogućiti uvažav, poštovanje i maksm. izvršavanje utvrđenih </a:t>
            </a:r>
            <a:r>
              <a:rPr lang="pl-PL" altLang="x-none" sz="1800" dirty="0"/>
              <a:t>ciljeva</a:t>
            </a:r>
            <a:r>
              <a:rPr lang="pl-PL" altLang="x-none" sz="4000" dirty="0"/>
              <a:t> </a:t>
            </a:r>
            <a:endParaRPr lang="sr-Latn-CS" sz="4000" dirty="0"/>
          </a:p>
        </p:txBody>
      </p:sp>
      <p:pic>
        <p:nvPicPr>
          <p:cNvPr id="164866" name="Grafik 2"/>
          <p:cNvPicPr>
            <a:picLocks noGrp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124075" y="1700213"/>
            <a:ext cx="4824413" cy="453548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5889" name="Title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 anchorCtr="0"/>
          <a:p>
            <a:pPr algn="l"/>
            <a:r>
              <a:rPr lang="sr-Latn-CS" sz="3200" b="1" dirty="0"/>
              <a:t>Nagrađivanje menadžera</a:t>
            </a:r>
            <a:endParaRPr lang="sr-Latn-CS" sz="3200" b="1" dirty="0"/>
          </a:p>
        </p:txBody>
      </p:sp>
      <p:sp>
        <p:nvSpPr>
          <p:cNvPr id="165890" name="Content Placeholder 2"/>
          <p:cNvSpPr>
            <a:spLocks noGrp="1"/>
          </p:cNvSpPr>
          <p:nvPr>
            <p:ph idx="4294967295"/>
          </p:nvPr>
        </p:nvSpPr>
        <p:spPr>
          <a:xfrm>
            <a:off x="395288" y="1557338"/>
            <a:ext cx="8435975" cy="5300662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sr-Latn-C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sr-Latn-CS" sz="2000" dirty="0"/>
              <a:t>Najčešće primenjivane metode nagrađivanja: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1) </a:t>
            </a:r>
            <a:r>
              <a:rPr lang="sr-Latn-CS" sz="2000" dirty="0">
                <a:solidFill>
                  <a:schemeClr val="hlink"/>
                </a:solidFill>
              </a:rPr>
              <a:t>obezbeđenje vlasništva nad delom akcija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buNone/>
            </a:pPr>
            <a:r>
              <a:rPr lang="sr-Latn-CS" sz="2000" dirty="0"/>
              <a:t>  korporacije čije poslovanje vode, i to ne bilo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  kakvi već njihovi  respektovani posednici;</a:t>
            </a:r>
            <a:endParaRPr lang="sr-Latn-CS" sz="2000" dirty="0"/>
          </a:p>
          <a:p>
            <a:pPr>
              <a:buNone/>
            </a:pPr>
            <a:r>
              <a:rPr lang="sr-Latn-CS" sz="2000" dirty="0"/>
              <a:t>2)</a:t>
            </a:r>
            <a:r>
              <a:rPr lang="sr-Latn-CS" sz="2000" dirty="0">
                <a:solidFill>
                  <a:schemeClr val="hlink"/>
                </a:solidFill>
              </a:rPr>
              <a:t>vezivanje menadžerskih nagrada za ostvarene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buNone/>
            </a:pPr>
            <a:r>
              <a:rPr lang="sr-Latn-CS" sz="2000" dirty="0">
                <a:solidFill>
                  <a:schemeClr val="hlink"/>
                </a:solidFill>
              </a:rPr>
              <a:t>  rezultate poslov</a:t>
            </a:r>
            <a:r>
              <a:rPr lang="sr-Latn-CS" sz="2000" dirty="0"/>
              <a:t>. (procenat od ostvarene dobiti). </a:t>
            </a:r>
            <a:endParaRPr lang="sr-Latn-CS" sz="2000" dirty="0"/>
          </a:p>
          <a:p>
            <a:r>
              <a:rPr lang="pl-PL" altLang="x-none" sz="2000" dirty="0"/>
              <a:t>Sve nagrade (izuzev fiksnog dela plate), isplaćuju se iz povećanog prihoda. Nagrade su izuzetno visoke za ostvareni visok učinak. Ponekad su veoma visoke tako da neki uspešni menadžeri u razvijenim zemljama godišnje ostvaruju prihode od više desetina mil, &amp;.(i do 1:50 u odnosu na prosečnu platu zaposlenih). </a:t>
            </a:r>
            <a:endParaRPr lang="pl-PL" altLang="x-none" sz="2000" dirty="0"/>
          </a:p>
          <a:p>
            <a:r>
              <a:rPr lang="nb-NO" altLang="x-none" sz="2000" dirty="0"/>
              <a:t>Visoke plate za visoke učinke i oštre kazne za slabe rezultate. Kazne su, kao i nagrade, unapred precizno definisane. </a:t>
            </a:r>
            <a:endParaRPr lang="sr-Latn-CS" sz="2000" dirty="0"/>
          </a:p>
        </p:txBody>
      </p:sp>
      <p:pic>
        <p:nvPicPr>
          <p:cNvPr id="165891" name="Picture 4" descr="52023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888" y="1196975"/>
            <a:ext cx="1727200" cy="2079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6913" name="Rectangle 2"/>
          <p:cNvSpPr>
            <a:spLocks noGrp="1"/>
          </p:cNvSpPr>
          <p:nvPr>
            <p:ph type="title"/>
          </p:nvPr>
        </p:nvSpPr>
        <p:spPr>
          <a:xfrm>
            <a:off x="468313" y="620713"/>
            <a:ext cx="5915025" cy="777875"/>
          </a:xfrm>
        </p:spPr>
        <p:txBody>
          <a:bodyPr vert="horz" wrap="square" lIns="91440" tIns="45720" rIns="91440" bIns="45720" anchor="ctr" anchorCtr="0"/>
          <a:p>
            <a:pPr algn="l"/>
            <a:r>
              <a:rPr lang="sr-Latn-CS" sz="3200" dirty="0"/>
              <a:t>ŽENE KAO MENADŽERI?</a:t>
            </a:r>
            <a:endParaRPr lang="sr-Latn-CS" sz="3200" dirty="0"/>
          </a:p>
        </p:txBody>
      </p:sp>
      <p:sp>
        <p:nvSpPr>
          <p:cNvPr id="166914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 vert="horz" wrap="square" lIns="91440" tIns="45720" rIns="91440" bIns="45720" anchor="t" anchorCtr="0"/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it-IT" altLang="x-none" sz="2000" dirty="0"/>
              <a:t>Hotelskom industrijom tradicionalno </a:t>
            </a:r>
            <a:r>
              <a:rPr lang="it-IT" altLang="x-none" sz="2000" dirty="0">
                <a:solidFill>
                  <a:schemeClr val="hlink"/>
                </a:solidFill>
              </a:rPr>
              <a:t>dominiraju </a:t>
            </a:r>
            <a:endParaRPr lang="sr-Latn-CS" sz="20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solidFill>
                  <a:schemeClr val="hlink"/>
                </a:solidFill>
              </a:rPr>
              <a:t>muškarci</a:t>
            </a:r>
            <a:r>
              <a:rPr lang="sr-Latn-CS" sz="2000" dirty="0"/>
              <a:t> (</a:t>
            </a:r>
            <a:r>
              <a:rPr lang="it-IT" altLang="x-none" sz="2000" dirty="0"/>
              <a:t>zbog prirode posla, ali i zbog tradicionalnog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/>
              <a:t>viđenja uloge žene kao rukovodioca</a:t>
            </a:r>
            <a:r>
              <a:rPr lang="sr-Latn-CS" sz="2000" dirty="0"/>
              <a:t>)</a:t>
            </a:r>
            <a:r>
              <a:rPr lang="it-IT" altLang="x-none" sz="2000" dirty="0"/>
              <a:t>. Vođenje hotela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/>
              <a:t>zahteva veliku posvećenost poslu</a:t>
            </a:r>
            <a:r>
              <a:rPr lang="sr-Latn-CS" sz="2000" dirty="0"/>
              <a:t> (vreme i energiju)</a:t>
            </a:r>
            <a:r>
              <a:rPr lang="it-IT" altLang="x-none" sz="2000" dirty="0"/>
              <a:t>.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/>
              <a:t>Nije to posao sa fiksnim radnim vremenom i često lični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/>
              <a:t>život teško može da se uklopi sa zahtevima hotela i zaposl.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it-IT" altLang="x-none" sz="2000" dirty="0"/>
              <a:t> Žene menadžeri u hotelijerstvu se često suočavaju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</a:t>
            </a:r>
            <a:r>
              <a:rPr lang="it-IT" altLang="x-none" sz="2000" dirty="0"/>
              <a:t>sa dilemom kada moraju da odluče između </a:t>
            </a:r>
            <a:r>
              <a:rPr lang="sr-Latn-CS" sz="2000" dirty="0"/>
              <a:t>karijere i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</a:t>
            </a:r>
            <a:r>
              <a:rPr lang="it-IT" altLang="x-none" sz="2000" dirty="0"/>
              <a:t>porodice, i porodica je najčešće krajnji izbor.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it-IT" altLang="x-none" sz="2000" dirty="0"/>
              <a:t> Dosta je teško uspostaviti ravnotežu između ličnih i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/>
              <a:t>  </a:t>
            </a:r>
            <a:r>
              <a:rPr lang="it-IT" altLang="x-none" sz="2000" dirty="0"/>
              <a:t>poslovnih obaveza.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r>
              <a:rPr lang="it-IT" altLang="x-none" sz="2000" dirty="0"/>
              <a:t> Iako se muškarci suočavaju sa istim izazovima, </a:t>
            </a:r>
            <a:endParaRPr lang="sr-Latn-CS" sz="2000" dirty="0"/>
          </a:p>
          <a:p>
            <a:pPr>
              <a:lnSpc>
                <a:spcPct val="80000"/>
              </a:lnSpc>
              <a:buNone/>
            </a:pPr>
            <a:r>
              <a:rPr lang="sr-Latn-CS" sz="2000" dirty="0">
                <a:solidFill>
                  <a:schemeClr val="accent2"/>
                </a:solidFill>
              </a:rPr>
              <a:t> </a:t>
            </a:r>
            <a:r>
              <a:rPr lang="it-IT" altLang="x-none" sz="2000" dirty="0">
                <a:solidFill>
                  <a:schemeClr val="accent2"/>
                </a:solidFill>
              </a:rPr>
              <a:t>do izražaja uglavnom dolazi tradicionalna uloga </a:t>
            </a:r>
            <a:endParaRPr lang="sr-Latn-CS" sz="20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it-IT" altLang="x-none" sz="2000" dirty="0">
                <a:solidFill>
                  <a:schemeClr val="accent2"/>
                </a:solidFill>
              </a:rPr>
              <a:t> žene više kao majke, supruge i domaćice</a:t>
            </a:r>
            <a:r>
              <a:rPr lang="it-IT" altLang="x-none" sz="2000" dirty="0"/>
              <a:t>.</a:t>
            </a:r>
            <a:endParaRPr lang="sr-Latn-CS" sz="2000" dirty="0"/>
          </a:p>
          <a:p>
            <a:pPr>
              <a:lnSpc>
                <a:spcPct val="80000"/>
              </a:lnSpc>
            </a:pPr>
            <a:endParaRPr lang="sr-Latn-CS" sz="1200" dirty="0"/>
          </a:p>
        </p:txBody>
      </p:sp>
      <p:pic>
        <p:nvPicPr>
          <p:cNvPr id="16691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2950" y="3141663"/>
            <a:ext cx="1870075" cy="2881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6916" name="Picture 5" descr="visage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25" y="981075"/>
            <a:ext cx="1971675" cy="1971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793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sr-Latn-CS" sz="3200" dirty="0"/>
              <a:t>Stanje u Srbiji</a:t>
            </a:r>
            <a:endParaRPr lang="sr-Latn-CS" sz="3200" dirty="0"/>
          </a:p>
        </p:txBody>
      </p:sp>
      <p:sp>
        <p:nvSpPr>
          <p:cNvPr id="167938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r>
              <a:rPr lang="sr-Latn-CS" dirty="0"/>
              <a:t>Zastupljenost kadrova sa visokom školskom spremom je oko 3% i ispod je proseka ostale privrede (nešto iznad 6%)</a:t>
            </a:r>
            <a:endParaRPr lang="sr-Latn-CS" dirty="0"/>
          </a:p>
          <a:p>
            <a:r>
              <a:rPr lang="sr-Latn-CS" dirty="0"/>
              <a:t>Preovlađajuću zastupljenost osoblja u našim ugostiteljsko-turističkim objektima (66,9%) čine VK, KV i nekvalifikovani radnici. </a:t>
            </a:r>
            <a:endParaRPr lang="sr-Latn-C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68961" name="Rectangle 2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792162"/>
          </a:xfrm>
        </p:spPr>
        <p:txBody>
          <a:bodyPr vert="horz" wrap="square" lIns="91440" tIns="45720" rIns="91440" bIns="45720" anchor="ctr" anchorCtr="0"/>
          <a:p>
            <a:r>
              <a:rPr lang="en-US" altLang="x-none" dirty="0"/>
              <a:t> </a:t>
            </a:r>
            <a:r>
              <a:rPr lang="sr-Latn-CS" dirty="0"/>
              <a:t>Država ???</a:t>
            </a:r>
            <a:r>
              <a:rPr lang="en-US" altLang="x-none" dirty="0"/>
              <a:t> </a:t>
            </a:r>
            <a:endParaRPr lang="en-US" altLang="x-none" dirty="0"/>
          </a:p>
        </p:txBody>
      </p:sp>
      <p:sp>
        <p:nvSpPr>
          <p:cNvPr id="168962" name="Rectangle 3"/>
          <p:cNvSpPr>
            <a:spLocks noGrp="1"/>
          </p:cNvSpPr>
          <p:nvPr>
            <p:ph type="body" sz="half" idx="2"/>
          </p:nvPr>
        </p:nvSpPr>
        <p:spPr>
          <a:xfrm>
            <a:off x="4356100" y="2565400"/>
            <a:ext cx="4040188" cy="1774825"/>
          </a:xfrm>
        </p:spPr>
        <p:txBody>
          <a:bodyPr vert="horz" wrap="square" lIns="91440" tIns="45720" rIns="91440" bIns="45720" anchor="t" anchorCtr="0"/>
          <a:p>
            <a:pPr>
              <a:buClrTx/>
              <a:buSzTx/>
              <a:buFontTx/>
            </a:pPr>
            <a:r>
              <a:rPr lang="sr-Latn-CS" sz="2400" dirty="0">
                <a:solidFill>
                  <a:schemeClr val="hlink"/>
                </a:solidFill>
              </a:rPr>
              <a:t>NIŠ</a:t>
            </a:r>
            <a:r>
              <a:rPr lang="en-US" altLang="x-none" sz="2400" dirty="0">
                <a:solidFill>
                  <a:schemeClr val="hlink"/>
                </a:solidFill>
              </a:rPr>
              <a:t>TA </a:t>
            </a:r>
            <a:r>
              <a:rPr lang="sr-Latn-CS" sz="2400" dirty="0">
                <a:solidFill>
                  <a:schemeClr val="hlink"/>
                </a:solidFill>
              </a:rPr>
              <a:t>NE Ž</a:t>
            </a:r>
            <a:r>
              <a:rPr lang="en-US" altLang="x-none" sz="2400" dirty="0">
                <a:solidFill>
                  <a:schemeClr val="hlink"/>
                </a:solidFill>
              </a:rPr>
              <a:t>ELI DA </a:t>
            </a:r>
            <a:r>
              <a:rPr lang="sr-Latn-CS" sz="2400" dirty="0">
                <a:solidFill>
                  <a:schemeClr val="hlink"/>
                </a:solidFill>
              </a:rPr>
              <a:t>Ć</a:t>
            </a:r>
            <a:r>
              <a:rPr lang="en-US" altLang="x-none" sz="2400" dirty="0">
                <a:solidFill>
                  <a:schemeClr val="hlink"/>
                </a:solidFill>
              </a:rPr>
              <a:t>UJE</a:t>
            </a:r>
            <a:r>
              <a:rPr lang="sr-Latn-CS" sz="2400" dirty="0">
                <a:solidFill>
                  <a:schemeClr val="hlink"/>
                </a:solidFill>
              </a:rPr>
              <a:t> ??</a:t>
            </a:r>
            <a:r>
              <a:rPr lang="en-US" altLang="x-none" sz="2400" b="1" dirty="0">
                <a:solidFill>
                  <a:schemeClr val="hlink"/>
                </a:solidFill>
              </a:rPr>
              <a:t> </a:t>
            </a:r>
            <a:endParaRPr lang="en-US" altLang="x-none" sz="2400" dirty="0">
              <a:solidFill>
                <a:schemeClr val="hlink"/>
              </a:solidFill>
            </a:endParaRPr>
          </a:p>
        </p:txBody>
      </p:sp>
      <p:pic>
        <p:nvPicPr>
          <p:cNvPr id="168963" name="Picture 4" descr="OS4102776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t="8858" b="5905"/>
          <a:stretch>
            <a:fillRect/>
          </a:stretch>
        </p:blipFill>
        <p:spPr>
          <a:xfrm>
            <a:off x="690563" y="1628775"/>
            <a:ext cx="2635250" cy="3900488"/>
          </a:xfr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12038</Words>
  <Application>WPS Presentation</Application>
  <PresentationFormat/>
  <Paragraphs>251</Paragraphs>
  <Slides>21</Slides>
  <Notes>3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Default Design</vt:lpstr>
      <vt:lpstr>MENADŽMENT HOTELSKOG DOMAĆINSTVA</vt:lpstr>
      <vt:lpstr>Uloga zaposlenih u obezbeđivanju kvaliteta u hotelijerstvu – deveti čas</vt:lpstr>
      <vt:lpstr>Značaj i uloga ljudskih resursa u hotelijerstvu</vt:lpstr>
      <vt:lpstr>Proces upravljanja ljudskim resursima u hotelijerstvu - funkcije</vt:lpstr>
      <vt:lpstr>Proces upravljanja ljudskim resursima u hotelijerstvu - funkcije</vt:lpstr>
      <vt:lpstr>Faze intervjuisanja</vt:lpstr>
      <vt:lpstr>UOBIČAJENA PITANJA NA INTERVJUISANJU</vt:lpstr>
      <vt:lpstr>PITANJA NA INTERVJUISANJU</vt:lpstr>
      <vt:lpstr>PITANJA NA INTERVJUISANJU</vt:lpstr>
      <vt:lpstr>ULOGA MENADŽMENTA U OBEZBEĐIVANJU KVALITETA U HOTELIJERSTVU</vt:lpstr>
      <vt:lpstr>ULOGA MENADŽMENTA U OBEZBEĐIVANJU KVALITETA U HOTELIJERSTVU</vt:lpstr>
      <vt:lpstr>Nivoi menadžera u hotelijerstvu</vt:lpstr>
      <vt:lpstr>Performanse savremenog menadžera  – lidera u hotelijerstvu</vt:lpstr>
      <vt:lpstr>Performanse savremenog menadžera – lidera u hotelijerstvu</vt:lpstr>
      <vt:lpstr>Performanse savremenog menadžera – lidera u                           hotelijerstvu</vt:lpstr>
      <vt:lpstr>Prvi mora biti najbolji</vt:lpstr>
      <vt:lpstr>                     LIDERSTVO lider ide ispred drugih -  odvojenost od drugih mora da se opravda.  Svoju moć i autoritet neosetno ali uverljivo nameće osoblju, na način kopjii će omogućiti uvažav, poštovanje i maksm. izvršavanje utvrđenih ciljeva </vt:lpstr>
      <vt:lpstr>Nagrađivanje menadžera</vt:lpstr>
      <vt:lpstr>ŽENE KAO MENADŽERI?</vt:lpstr>
      <vt:lpstr>Stanje u Srbiji</vt:lpstr>
      <vt:lpstr> Država ???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nstanic</dc:creator>
  <cp:lastModifiedBy>Direktor</cp:lastModifiedBy>
  <cp:revision>503</cp:revision>
  <cp:lastPrinted>2013-02-13T13:11:00Z</cp:lastPrinted>
  <dcterms:created xsi:type="dcterms:W3CDTF">2010-02-01T13:55:00Z</dcterms:created>
  <dcterms:modified xsi:type="dcterms:W3CDTF">2023-04-11T07:28:57Z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AA6BC04B8EAA4192ACC75C5588F11B24</vt:lpwstr>
  </property>
  <property fmtid="{D5CDD505-2E9C-101B-9397-08002B2CF9AE}" pid="3" name="KSOProductBuildVer">
    <vt:lpwstr>1033-11.2.0.11516</vt:lpwstr>
  </property>
</Properties>
</file>