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sldIdLst>
    <p:sldId id="256" r:id="rId3"/>
    <p:sldId id="310" r:id="rId4"/>
    <p:sldId id="478" r:id="rId5"/>
    <p:sldId id="364" r:id="rId6"/>
    <p:sldId id="538" r:id="rId7"/>
    <p:sldId id="539" r:id="rId8"/>
    <p:sldId id="366" r:id="rId9"/>
    <p:sldId id="367" r:id="rId10"/>
    <p:sldId id="541" r:id="rId11"/>
    <p:sldId id="542" r:id="rId12"/>
    <p:sldId id="543" r:id="rId13"/>
    <p:sldId id="465" r:id="rId14"/>
    <p:sldId id="330" r:id="rId15"/>
    <p:sldId id="362" r:id="rId16"/>
    <p:sldId id="363" r:id="rId17"/>
    <p:sldId id="545" r:id="rId18"/>
    <p:sldId id="546" r:id="rId19"/>
    <p:sldId id="548" r:id="rId20"/>
    <p:sldId id="547" r:id="rId21"/>
    <p:sldId id="550" r:id="rId22"/>
    <p:sldId id="551" r:id="rId23"/>
    <p:sldId id="549" r:id="rId24"/>
    <p:sldId id="460" r:id="rId25"/>
    <p:sldId id="461" r:id="rId26"/>
    <p:sldId id="462" r:id="rId27"/>
    <p:sldId id="459" r:id="rId28"/>
    <p:sldId id="466" r:id="rId29"/>
    <p:sldId id="467" r:id="rId30"/>
    <p:sldId id="468" r:id="rId31"/>
    <p:sldId id="469" r:id="rId32"/>
    <p:sldId id="470" r:id="rId33"/>
    <p:sldId id="544" r:id="rId34"/>
    <p:sldId id="471" r:id="rId35"/>
    <p:sldId id="482" r:id="rId36"/>
    <p:sldId id="483" r:id="rId37"/>
    <p:sldId id="472" r:id="rId38"/>
    <p:sldId id="540" r:id="rId39"/>
    <p:sldId id="473" r:id="rId40"/>
    <p:sldId id="332" r:id="rId41"/>
    <p:sldId id="474" r:id="rId42"/>
    <p:sldId id="476" r:id="rId43"/>
    <p:sldId id="288" r:id="rId44"/>
    <p:sldId id="290" r:id="rId45"/>
    <p:sldId id="291" r:id="rId46"/>
    <p:sldId id="292" r:id="rId47"/>
  </p:sldIdLst>
  <p:sldSz cx="9144000" cy="6858000" type="screen4x3"/>
  <p:notesSz cx="6797675" cy="9874250"/>
  <p:defaultTextStyle>
    <a:defPPr>
      <a:defRPr lang="sr-Latn-C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510"/>
    <p:restoredTop sz="93220"/>
  </p:normalViewPr>
  <p:slideViewPr>
    <p:cSldViewPr showGuides="1">
      <p:cViewPr>
        <p:scale>
          <a:sx n="100" d="100"/>
          <a:sy n="100" d="100"/>
        </p:scale>
        <p:origin x="-492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3.xml"/><Relationship Id="rId49" Type="http://schemas.openxmlformats.org/officeDocument/2006/relationships/presProps" Target="presProps.xml"/><Relationship Id="rId48" Type="http://schemas.openxmlformats.org/officeDocument/2006/relationships/notesMaster" Target="notesMasters/notesMaster1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D914BF1-2F50-4A52-9749-FC627D4F8FAE}" type="datetimeFigureOut">
              <a:rPr kumimoji="0" lang="sr-Latn-C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fld>
            <a:endParaRPr kumimoji="0" lang="sr-Latn-C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sr-Latn-C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fontAlgn="base" hangingPunct="1">
              <a:buNone/>
            </a:pPr>
            <a:fld id="{9A0DB2DC-4C9A-4742-B13C-FB6460FD3503}" type="slidenum">
              <a:rPr lang="sr-Latn-CS" sz="120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sr-Latn-C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en-US" strike="noStrike" noProof="1" smtClean="0"/>
              <a:t>Click to edit Master subtitle style</a:t>
            </a:r>
            <a:endParaRPr lang="sr-Latn-C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SmartArt Placeholder 2"/>
          <p:cNvSpPr>
            <a:spLocks noGrp="1"/>
          </p:cNvSpPr>
          <p:nvPr>
            <p:ph type="pic" idx="1"/>
          </p:nvPr>
        </p:nvSpPr>
        <p:spPr>
          <a:xfrm>
            <a:off x="457200" y="1600200"/>
            <a:ext cx="82296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sr-Latn-C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sr-Latn-CS" dirty="0"/>
              <a:t>Click to edit Master title style</a:t>
            </a:r>
            <a:endParaRPr lang="sr-Latn-C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sr-Latn-CS" dirty="0"/>
              <a:t>Click to edit Master text styles</a:t>
            </a:r>
            <a:endParaRPr lang="sr-Latn-CS" dirty="0"/>
          </a:p>
          <a:p>
            <a:pPr lvl="1"/>
            <a:r>
              <a:rPr lang="sr-Latn-CS" dirty="0"/>
              <a:t>Second level</a:t>
            </a:r>
            <a:endParaRPr lang="sr-Latn-CS" dirty="0"/>
          </a:p>
          <a:p>
            <a:pPr lvl="2"/>
            <a:r>
              <a:rPr lang="sr-Latn-CS" dirty="0"/>
              <a:t>Third level</a:t>
            </a:r>
            <a:endParaRPr lang="sr-Latn-CS" dirty="0"/>
          </a:p>
          <a:p>
            <a:pPr lvl="3"/>
            <a:r>
              <a:rPr lang="sr-Latn-CS" dirty="0"/>
              <a:t>Fourth level</a:t>
            </a:r>
            <a:endParaRPr lang="sr-Latn-CS" dirty="0"/>
          </a:p>
          <a:p>
            <a:pPr lvl="4"/>
            <a:r>
              <a:rPr lang="sr-Latn-CS" dirty="0"/>
              <a:t>Fifth level</a:t>
            </a:r>
            <a:endParaRPr lang="sr-Latn-C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NULL" TargetMode="External"/><Relationship Id="rId1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NULL" TargetMode="External"/><Relationship Id="rId1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NULL" TargetMode="External"/><Relationship Id="rId1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073" name="Rectangle 2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ClrTx/>
              <a:buSzTx/>
              <a:buFontTx/>
            </a:pPr>
            <a:r>
              <a:rPr lang="sr-Latn-RS" altLang="en-US" sz="2400" dirty="0">
                <a:solidFill>
                  <a:schemeClr val="tx1"/>
                </a:solidFill>
              </a:rPr>
              <a:t>MENADŽMENT HOTELSKOG DOMAĆINSTVA</a:t>
            </a:r>
            <a:endParaRPr lang="sr-Latn-RS" altLang="en-US" sz="2400" dirty="0">
              <a:solidFill>
                <a:schemeClr val="tx1"/>
              </a:solidFill>
            </a:endParaRPr>
          </a:p>
        </p:txBody>
      </p:sp>
      <p:sp>
        <p:nvSpPr>
          <p:cNvPr id="3074" name="Rectangle 3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anchor="t" anchorCtr="0"/>
          <a:p>
            <a:pPr algn="l" eaLnBrk="1" hangingPunct="1">
              <a:lnSpc>
                <a:spcPct val="80000"/>
              </a:lnSpc>
              <a:buClrTx/>
              <a:buSzTx/>
              <a:buFontTx/>
            </a:pPr>
            <a:r>
              <a:rPr lang="sr-Latn-CS" sz="2000" b="1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Predmetni nastavnik</a:t>
            </a:r>
            <a:r>
              <a:rPr lang="sr-Latn-CS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:</a:t>
            </a:r>
            <a:r>
              <a:rPr lang="sr-Latn-CS" sz="2000" b="1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    </a:t>
            </a:r>
            <a:r>
              <a:rPr lang="sr-Latn-CS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Prof. dr Drag</a:t>
            </a:r>
            <a:r>
              <a:rPr lang="sr-Latn-RS" altLang="sr-Latn-CS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an Živković</a:t>
            </a:r>
            <a:endParaRPr lang="en-US" altLang="x-none" sz="20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ClrTx/>
              <a:buSzTx/>
              <a:buFontTx/>
            </a:pPr>
            <a:endParaRPr lang="sr-Latn-CS" sz="2000" dirty="0">
              <a:solidFill>
                <a:schemeClr val="hlink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ClrTx/>
              <a:buSzTx/>
              <a:buFontTx/>
            </a:pPr>
            <a:r>
              <a:rPr lang="sr-Latn-CS" sz="26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 </a:t>
            </a:r>
            <a:endParaRPr lang="sr-Latn-CS" sz="2000" dirty="0">
              <a:solidFill>
                <a:srgbClr val="7030A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971550" y="945515"/>
            <a:ext cx="80060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sr-Latn-RS" altLang="en-US" sz="3600"/>
              <a:t>AKADEMIJA STRUKOVNIH STUDIJA </a:t>
            </a:r>
            <a:endParaRPr lang="sr-Latn-RS" altLang="en-US" sz="3600"/>
          </a:p>
          <a:p>
            <a:r>
              <a:rPr lang="sr-Latn-RS" altLang="en-US" sz="3600"/>
              <a:t>                   BEOGRAD</a:t>
            </a:r>
            <a:endParaRPr lang="sr-Latn-RS" altLang="en-US" sz="3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69985" name="Rectangle 2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792163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2000" b="1" i="1" dirty="0"/>
              <a:t>ULOGA  KORISNIKA USLUGA U OBEZBEĐIVANJU KVALITETA HOTELSKE USLUGE </a:t>
            </a:r>
            <a:r>
              <a:rPr lang="sr-Latn-CS" sz="2000" b="1" dirty="0">
                <a:solidFill>
                  <a:srgbClr val="00B050"/>
                </a:solidFill>
              </a:rPr>
              <a:t>♣♣♣</a:t>
            </a:r>
            <a:endParaRPr lang="sr-Latn-CS" sz="2000" b="1" dirty="0">
              <a:solidFill>
                <a:srgbClr val="00B050"/>
              </a:solidFill>
            </a:endParaRPr>
          </a:p>
        </p:txBody>
      </p:sp>
      <p:sp>
        <p:nvSpPr>
          <p:cNvPr id="169986" name="Rectangle 3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425950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1. </a:t>
            </a:r>
            <a:r>
              <a:rPr lang="sr-Latn-CS" sz="2000" b="1" dirty="0"/>
              <a:t>Uloga turista u procesu kreiranja i isporuke hotelskih usluga</a:t>
            </a:r>
            <a:r>
              <a:rPr lang="sr-Latn-CS" sz="2000" dirty="0"/>
              <a:t> </a:t>
            </a:r>
            <a:endParaRPr lang="sr-Latn-CS" sz="20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i="1" dirty="0"/>
              <a:t>    - Očekivanja  turista kao korisnika hotelskih usluga</a:t>
            </a:r>
            <a:endParaRPr lang="sr-Latn-CS" sz="20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i="1" dirty="0"/>
              <a:t>    - Percepcija (doživljaj) hotelske usluge </a:t>
            </a:r>
            <a:endParaRPr lang="sr-Latn-CS" sz="20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i="1" dirty="0"/>
              <a:t>    - Odstupanja u kvalitetu hotelskih usluga</a:t>
            </a:r>
            <a:endParaRPr lang="sr-Latn-CS" sz="20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i="1" dirty="0"/>
              <a:t>    - Prevazilaženje odstupanja u kvalitetu hotelskih usluga</a:t>
            </a:r>
            <a:endParaRPr lang="sr-Latn-CS" sz="20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2. </a:t>
            </a:r>
            <a:r>
              <a:rPr lang="sr-Latn-CS" sz="2000" b="1" dirty="0"/>
              <a:t>Zadovoljstvo  turista kao merilo vrednosti kvaliteta hot. usluge</a:t>
            </a:r>
            <a:endParaRPr lang="sr-Latn-CS" sz="2000" b="1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i="1" dirty="0"/>
              <a:t>    - Satisfakcija korisnika hotelske usluge</a:t>
            </a:r>
            <a:endParaRPr lang="sr-Latn-CS" sz="20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i="1" dirty="0"/>
              <a:t>    - Lojalanost - preduslov uspešnog poslovanja </a:t>
            </a:r>
            <a:endParaRPr lang="sr-Latn-CS" sz="20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i="1" dirty="0"/>
              <a:t>    - Nezadovoljstvo gostiju - preduslov nelojalnosti  </a:t>
            </a:r>
            <a:endParaRPr lang="sr-Latn-CS" sz="20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i="1" dirty="0"/>
              <a:t>    -  Otklanjanje  nezadovoljstva  turista – (Uravljanje reklamacijama)</a:t>
            </a:r>
            <a:endParaRPr lang="sr-Latn-CS" sz="20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i="1" dirty="0"/>
              <a:t> </a:t>
            </a:r>
            <a:r>
              <a:rPr lang="sr-Latn-CS" sz="2000" b="1" dirty="0"/>
              <a:t>3. Merenje kvaliteta hotelskih usluga</a:t>
            </a:r>
            <a:r>
              <a:rPr lang="sr-Latn-CS" sz="2000" dirty="0"/>
              <a:t> </a:t>
            </a:r>
            <a:endParaRPr lang="sr-Latn-C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71009" name="Rectangle 2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850900"/>
          </a:xfrm>
        </p:spPr>
        <p:txBody>
          <a:bodyPr vert="horz" wrap="square" lIns="91440" tIns="45720" rIns="91440" bIns="45720" anchor="ctr" anchorCtr="0"/>
          <a:p>
            <a:br>
              <a:rPr lang="sr-Latn-CS" sz="3200" b="1" dirty="0"/>
            </a:br>
            <a:r>
              <a:rPr lang="sr-Latn-CS" sz="3200" b="1" dirty="0"/>
              <a:t>Uloga turista u procesu kreiranja i isporuke hotelskih usluga</a:t>
            </a:r>
            <a:endParaRPr lang="sr-Latn-CS" sz="3200" b="1" dirty="0"/>
          </a:p>
        </p:txBody>
      </p:sp>
      <p:sp>
        <p:nvSpPr>
          <p:cNvPr id="171010" name="Rectangle 3"/>
          <p:cNvSpPr>
            <a:spLocks noGrp="1"/>
          </p:cNvSpPr>
          <p:nvPr>
            <p:ph idx="1"/>
          </p:nvPr>
        </p:nvSpPr>
        <p:spPr>
          <a:xfrm>
            <a:off x="755650" y="1844675"/>
            <a:ext cx="8229600" cy="4391025"/>
          </a:xfrm>
        </p:spPr>
        <p:txBody>
          <a:bodyPr vert="horz" wrap="square" lIns="91440" tIns="45720" rIns="91440" bIns="45720" anchor="t" anchorCtr="0"/>
          <a:p>
            <a:r>
              <a:rPr lang="sr-Latn-CS" sz="2200" dirty="0"/>
              <a:t>Različitim intenzitetom i na različite načine turisti se uključuju u poslovne aktivnosti hot. preduzeća i to u:   </a:t>
            </a:r>
            <a:endParaRPr lang="sr-Latn-CS" sz="2200" dirty="0"/>
          </a:p>
          <a:p>
            <a:pPr>
              <a:buNone/>
            </a:pPr>
            <a:r>
              <a:rPr lang="sr-Latn-CS" sz="2200" dirty="0"/>
              <a:t>1) </a:t>
            </a:r>
            <a:r>
              <a:rPr lang="sr-Latn-CS" sz="2200" dirty="0">
                <a:solidFill>
                  <a:schemeClr val="accent2"/>
                </a:solidFill>
              </a:rPr>
              <a:t>potencijalnoj fazi </a:t>
            </a:r>
            <a:endParaRPr lang="sr-Latn-CS" sz="2200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sr-Latn-CS" sz="2200" dirty="0"/>
              <a:t>   - direktni marketing (distrib. propag. materijala, prezentacije </a:t>
            </a:r>
            <a:r>
              <a:rPr lang="en-US" altLang="x-none" sz="2200" dirty="0"/>
              <a:t>ponude</a:t>
            </a:r>
            <a:r>
              <a:rPr lang="sr-Latn-CS" sz="2200" dirty="0"/>
              <a:t>, telemarketing, mobilni marketing, SMS, elektronski mediji, mreže),</a:t>
            </a:r>
            <a:endParaRPr lang="sr-Latn-CS" sz="2200" dirty="0"/>
          </a:p>
          <a:p>
            <a:pPr>
              <a:buNone/>
            </a:pPr>
            <a:r>
              <a:rPr lang="sr-Latn-CS" sz="2200" dirty="0"/>
              <a:t>   - klubovi prijatelja hotela,</a:t>
            </a:r>
            <a:endParaRPr lang="sr-Latn-CS" sz="2200" dirty="0"/>
          </a:p>
          <a:p>
            <a:pPr>
              <a:buNone/>
            </a:pPr>
            <a:r>
              <a:rPr lang="sr-Latn-CS" sz="2200" dirty="0"/>
              <a:t>   - događaji (eksterni - interni)</a:t>
            </a:r>
            <a:endParaRPr lang="sr-Latn-CS" sz="2200" dirty="0"/>
          </a:p>
          <a:p>
            <a:pPr>
              <a:buNone/>
            </a:pPr>
            <a:r>
              <a:rPr lang="sr-Latn-CS" sz="2200" dirty="0"/>
              <a:t>2)</a:t>
            </a:r>
            <a:r>
              <a:rPr lang="sr-Latn-CS" sz="2200" dirty="0">
                <a:solidFill>
                  <a:schemeClr val="accent2"/>
                </a:solidFill>
              </a:rPr>
              <a:t>procesnoj fazi</a:t>
            </a:r>
            <a:r>
              <a:rPr lang="sr-Latn-CS" sz="2200" dirty="0"/>
              <a:t> (interni TV kanal, panoi, zabave, samoposluživanje), i </a:t>
            </a:r>
            <a:endParaRPr lang="sr-Latn-CS" sz="2200" dirty="0"/>
          </a:p>
          <a:p>
            <a:pPr>
              <a:buNone/>
            </a:pPr>
            <a:r>
              <a:rPr lang="sr-Latn-CS" sz="2200" dirty="0"/>
              <a:t>3) fazi rezultata (prigovori nakon odlaska iz hotela).</a:t>
            </a:r>
            <a:endParaRPr lang="sr-Latn-CS" sz="2200" dirty="0"/>
          </a:p>
          <a:p>
            <a:endParaRPr lang="sr-Latn-C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72033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lnSpc>
                <a:spcPct val="80000"/>
              </a:lnSpc>
            </a:pPr>
            <a:br>
              <a:rPr lang="sr-Latn-CS" sz="3200" dirty="0"/>
            </a:br>
            <a:r>
              <a:rPr lang="sr-Latn-CS" sz="3200" dirty="0"/>
              <a:t>Očekivanja turiste kao korisnika hotelskih usluga</a:t>
            </a:r>
            <a:endParaRPr lang="sr-Latn-CS" sz="3200" dirty="0"/>
          </a:p>
        </p:txBody>
      </p:sp>
      <p:sp>
        <p:nvSpPr>
          <p:cNvPr id="172034" name="Content Placeholder 2"/>
          <p:cNvSpPr>
            <a:spLocks noGrp="1"/>
          </p:cNvSpPr>
          <p:nvPr>
            <p:ph idx="1"/>
          </p:nvPr>
        </p:nvSpPr>
        <p:spPr>
          <a:xfrm>
            <a:off x="323850" y="1412875"/>
            <a:ext cx="8640763" cy="4713288"/>
          </a:xfrm>
        </p:spPr>
        <p:txBody>
          <a:bodyPr vert="horz" wrap="square" lIns="91440" tIns="45720" rIns="91440" bIns="45720" anchor="t" anchorCtr="0"/>
          <a:p>
            <a:r>
              <a:rPr lang="sr-Latn-CS" sz="2000" dirty="0">
                <a:solidFill>
                  <a:srgbClr val="C00000"/>
                </a:solidFill>
              </a:rPr>
              <a:t>Očekivanja </a:t>
            </a:r>
            <a:r>
              <a:rPr lang="sr-Latn-CS" sz="2000" dirty="0"/>
              <a:t>korisnika hot. usluga predstavlja njegovo </a:t>
            </a:r>
            <a:r>
              <a:rPr lang="sr-Latn-CS" sz="2000" u="sng" dirty="0">
                <a:solidFill>
                  <a:srgbClr val="C00000"/>
                </a:solidFill>
              </a:rPr>
              <a:t>verovanje o</a:t>
            </a:r>
            <a:r>
              <a:rPr lang="sr-Latn-CS" sz="2000" dirty="0">
                <a:solidFill>
                  <a:srgbClr val="C00000"/>
                </a:solidFill>
              </a:rPr>
              <a:t> </a:t>
            </a:r>
            <a:r>
              <a:rPr lang="sr-Latn-CS" sz="2000" u="sng" dirty="0">
                <a:solidFill>
                  <a:srgbClr val="C00000"/>
                </a:solidFill>
              </a:rPr>
              <a:t>usluzi</a:t>
            </a:r>
            <a:r>
              <a:rPr lang="sr-Latn-CS" sz="2000" dirty="0">
                <a:solidFill>
                  <a:srgbClr val="C00000"/>
                </a:solidFill>
              </a:rPr>
              <a:t> </a:t>
            </a:r>
            <a:r>
              <a:rPr lang="sr-Latn-CS" sz="2000" dirty="0"/>
              <a:t>koje služi kao merilo ili referentna tačka u odnosu na koju se procenjuje performansa, tj. njena percepcija (doživljena usluga). </a:t>
            </a:r>
            <a:endParaRPr lang="sr-Latn-CS" sz="2000" dirty="0"/>
          </a:p>
          <a:p>
            <a:r>
              <a:rPr lang="sr-Latn-CS" sz="2000" dirty="0"/>
              <a:t>Očekivanja turiste proizilaze iz njegove želje da zadovolji određenu potrebu i sklonosti po sopstvenom predviđanju. </a:t>
            </a:r>
            <a:r>
              <a:rPr lang="sr-Latn-CS" sz="2000" dirty="0">
                <a:solidFill>
                  <a:schemeClr val="accent2"/>
                </a:solidFill>
              </a:rPr>
              <a:t>Veoma brojni faktori utiču na očekivanja</a:t>
            </a:r>
            <a:r>
              <a:rPr lang="sr-Latn-CS" sz="2000" dirty="0"/>
              <a:t> turiste od hot. usluge (emotivni, rekreat, poslovn i!!!</a:t>
            </a:r>
            <a:endParaRPr lang="sr-Latn-CS" sz="2000" dirty="0"/>
          </a:p>
          <a:p>
            <a:pPr>
              <a:buNone/>
            </a:pPr>
            <a:r>
              <a:rPr lang="sr-Latn-CS" sz="2000" dirty="0">
                <a:solidFill>
                  <a:schemeClr val="hlink"/>
                </a:solidFill>
                <a:sym typeface="Wingdings" panose="05000000000000000000" pitchFamily="2" charset="2"/>
              </a:rPr>
              <a:t> </a:t>
            </a:r>
            <a:r>
              <a:rPr lang="sr-Latn-CS" sz="2000" dirty="0">
                <a:solidFill>
                  <a:schemeClr val="hlink"/>
                </a:solidFill>
              </a:rPr>
              <a:t>Očekivanje se formira na bazi:</a:t>
            </a:r>
            <a:endParaRPr lang="sr-Latn-CS" sz="2000" dirty="0">
              <a:solidFill>
                <a:schemeClr val="hlink"/>
              </a:solidFill>
            </a:endParaRPr>
          </a:p>
          <a:p>
            <a:pPr>
              <a:buNone/>
            </a:pPr>
            <a:r>
              <a:rPr lang="sr-Latn-CS" sz="1800" dirty="0">
                <a:sym typeface="Wingdings" panose="05000000000000000000" pitchFamily="2" charset="2"/>
              </a:rPr>
              <a:t></a:t>
            </a:r>
            <a:r>
              <a:rPr lang="sr-Latn-CS" sz="1800" dirty="0"/>
              <a:t> </a:t>
            </a:r>
            <a:r>
              <a:rPr lang="sr-Latn-CS" sz="2000" dirty="0"/>
              <a:t>Prop. inf. materijala samoga hotela   </a:t>
            </a:r>
            <a:r>
              <a:rPr lang="sr-Latn-CS" sz="1800" dirty="0">
                <a:solidFill>
                  <a:schemeClr val="accent2"/>
                </a:solidFill>
              </a:rPr>
              <a:t>- Kuća sa pogledom na more !!!!</a:t>
            </a:r>
            <a:endParaRPr lang="sr-Latn-CS" sz="1800" i="1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i="1" dirty="0">
                <a:solidFill>
                  <a:schemeClr val="accent2"/>
                </a:solidFill>
              </a:rPr>
              <a:t>                                                                </a:t>
            </a:r>
            <a:r>
              <a:rPr lang="sr-Latn-CS" sz="1800" dirty="0">
                <a:solidFill>
                  <a:schemeClr val="accent2"/>
                </a:solidFill>
              </a:rPr>
              <a:t>     - Terasa okrenuta prema moru !!!</a:t>
            </a:r>
            <a:endParaRPr lang="sr-Latn-CS" sz="18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>
                <a:solidFill>
                  <a:schemeClr val="accent2"/>
                </a:solidFill>
              </a:rPr>
              <a:t>                                                                     - Bazen na raspolaganju !!!!</a:t>
            </a:r>
            <a:endParaRPr lang="sr-Latn-CS" sz="18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sr-Latn-CS" sz="2000" dirty="0">
                <a:sym typeface="Wingdings" panose="05000000000000000000" pitchFamily="2" charset="2"/>
              </a:rPr>
              <a:t>Propag. materij. TO </a:t>
            </a:r>
            <a:endParaRPr lang="sr-Latn-CS" sz="20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sr-Latn-CS" sz="2000" dirty="0">
                <a:sym typeface="Wingdings" panose="05000000000000000000" pitchFamily="2" charset="2"/>
              </a:rPr>
              <a:t>Usmene propagande</a:t>
            </a:r>
            <a:endParaRPr lang="sr-Latn-CS" sz="20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sr-Latn-CS" sz="2000" dirty="0">
                <a:sym typeface="Wingdings" panose="05000000000000000000" pitchFamily="2" charset="2"/>
              </a:rPr>
              <a:t>Informac. preko kataloga, časopisa, intewrneta, novina, radija, TV...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endParaRPr lang="sr-Latn-CS" sz="18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73057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 vert="horz" wrap="square" lIns="91440" tIns="45720" rIns="91440" bIns="45720" anchor="ctr" anchorCtr="0"/>
          <a:p>
            <a:r>
              <a:rPr lang="sr-Latn-CS" sz="3600" dirty="0"/>
              <a:t>Očekivana i doživljena usluga</a:t>
            </a:r>
            <a:endParaRPr lang="sr-Latn-CS" sz="3600" dirty="0"/>
          </a:p>
        </p:txBody>
      </p:sp>
      <p:sp>
        <p:nvSpPr>
          <p:cNvPr id="173058" name="Rectangle 3"/>
          <p:cNvSpPr>
            <a:spLocks noGrp="1"/>
          </p:cNvSpPr>
          <p:nvPr>
            <p:ph idx="1"/>
          </p:nvPr>
        </p:nvSpPr>
        <p:spPr>
          <a:xfrm>
            <a:off x="395288" y="1628775"/>
            <a:ext cx="8435975" cy="4525963"/>
          </a:xfrm>
        </p:spPr>
        <p:txBody>
          <a:bodyPr vert="horz" wrap="square" lIns="91440" tIns="45720" rIns="91440" bIns="45720" anchor="t" anchorCtr="0"/>
          <a:p>
            <a:pPr>
              <a:buNone/>
            </a:pPr>
            <a:r>
              <a:rPr lang="sr-Latn-CS" sz="2000" dirty="0">
                <a:solidFill>
                  <a:schemeClr val="hlink"/>
                </a:solidFill>
              </a:rPr>
              <a:t> </a:t>
            </a:r>
            <a:r>
              <a:rPr lang="sr-Latn-CS" sz="2200" dirty="0">
                <a:solidFill>
                  <a:schemeClr val="hlink"/>
                </a:solidFill>
              </a:rPr>
              <a:t>1) Idealna</a:t>
            </a:r>
            <a:r>
              <a:rPr lang="sr-Latn-CS" sz="2200" dirty="0"/>
              <a:t> (ispunjenje svih zahteva koje gost očekuje), i</a:t>
            </a:r>
            <a:endParaRPr lang="sr-Latn-CS" sz="2200" dirty="0"/>
          </a:p>
          <a:p>
            <a:pPr>
              <a:buNone/>
            </a:pPr>
            <a:r>
              <a:rPr lang="sr-Latn-CS" sz="2200" dirty="0"/>
              <a:t> 2) </a:t>
            </a:r>
            <a:r>
              <a:rPr lang="sr-Latn-CS" sz="2200" dirty="0">
                <a:solidFill>
                  <a:schemeClr val="hlink"/>
                </a:solidFill>
              </a:rPr>
              <a:t>Prihvatljiva</a:t>
            </a:r>
            <a:r>
              <a:rPr lang="sr-Latn-CS" sz="2200" dirty="0"/>
              <a:t> usluga (u granici određene tolerancije). </a:t>
            </a:r>
            <a:endParaRPr lang="sr-Latn-CS" sz="2200" dirty="0"/>
          </a:p>
          <a:p>
            <a:r>
              <a:rPr lang="sr-Latn-CS" sz="2200" dirty="0">
                <a:solidFill>
                  <a:srgbClr val="0070C0"/>
                </a:solidFill>
              </a:rPr>
              <a:t>Zona tolerancije</a:t>
            </a:r>
            <a:r>
              <a:rPr lang="sr-Latn-CS" sz="2200" dirty="0"/>
              <a:t>-nivo do kog je gost spreman da prihvati odstupanja</a:t>
            </a:r>
            <a:endParaRPr lang="sr-Latn-CS" sz="2200" dirty="0"/>
          </a:p>
          <a:p>
            <a:r>
              <a:rPr lang="sr-Latn-CS" sz="2200" b="1" dirty="0">
                <a:solidFill>
                  <a:srgbClr val="C00000"/>
                </a:solidFill>
              </a:rPr>
              <a:t>Percepcija</a:t>
            </a:r>
            <a:r>
              <a:rPr lang="sr-Latn-CS" sz="2200" b="1" i="1" dirty="0"/>
              <a:t> </a:t>
            </a:r>
            <a:r>
              <a:rPr lang="sr-Latn-CS" sz="2200" i="1" dirty="0"/>
              <a:t>(</a:t>
            </a:r>
            <a:r>
              <a:rPr lang="sr-Latn-CS" sz="2200" i="1" dirty="0">
                <a:solidFill>
                  <a:schemeClr val="hlink"/>
                </a:solidFill>
              </a:rPr>
              <a:t>doživljaj)</a:t>
            </a:r>
            <a:r>
              <a:rPr lang="sr-Latn-CS" sz="2200" i="1" dirty="0"/>
              <a:t> -</a:t>
            </a:r>
            <a:r>
              <a:rPr lang="sr-Latn-CS" sz="2200" dirty="0"/>
              <a:t> način na koji je gost doživeo uslugu, odnosno rezultat </a:t>
            </a:r>
            <a:r>
              <a:rPr lang="sr-Latn-CS" sz="2200" dirty="0">
                <a:solidFill>
                  <a:schemeClr val="hlink"/>
                </a:solidFill>
              </a:rPr>
              <a:t>neposrednog iskustva korisnika hotelske usluge koje nastaje u postupku korišćenja te usluge</a:t>
            </a:r>
            <a:r>
              <a:rPr lang="sr-Latn-CS" sz="2200" dirty="0"/>
              <a:t>. </a:t>
            </a:r>
            <a:endParaRPr lang="sr-Latn-CS" sz="2200" dirty="0"/>
          </a:p>
          <a:p>
            <a:r>
              <a:rPr lang="sr-Latn-CS" sz="2200" dirty="0"/>
              <a:t>Kvalitet se posmatra kroz osobine (opipljivost, pouzdanost, odgovornost, sigurnost i empatija).</a:t>
            </a:r>
            <a:endParaRPr lang="sr-Latn-CS" sz="2200" dirty="0"/>
          </a:p>
          <a:p>
            <a:r>
              <a:rPr lang="sr-Latn-CS" sz="2200" dirty="0"/>
              <a:t>Percepcija se, u suštini, svodi na </a:t>
            </a:r>
            <a:r>
              <a:rPr lang="sr-Latn-CS" sz="2200" dirty="0">
                <a:solidFill>
                  <a:schemeClr val="hlink"/>
                </a:solidFill>
              </a:rPr>
              <a:t>utvrđivanje stepena zadovoljstva turiste nakon izvršene usluge</a:t>
            </a:r>
            <a:r>
              <a:rPr lang="sr-Latn-CS" sz="2200" dirty="0"/>
              <a:t>, pri čemu stepen usaglašenosti između očekivanog i doživljenog kvaliteta predstavlja satisfakciju turiste</a:t>
            </a:r>
            <a:endParaRPr lang="sr-Latn-C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74081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 vert="horz" wrap="square" lIns="91440" tIns="45720" rIns="91440" bIns="45720" anchor="ctr" anchorCtr="0"/>
          <a:p>
            <a:r>
              <a:rPr lang="sr-Latn-CS" sz="3600" dirty="0"/>
              <a:t>Očekivana i doživljena usluga</a:t>
            </a:r>
            <a:endParaRPr lang="sr-Latn-CS" sz="3600" dirty="0"/>
          </a:p>
        </p:txBody>
      </p:sp>
      <p:sp>
        <p:nvSpPr>
          <p:cNvPr id="174082" name="Rectangle 3"/>
          <p:cNvSpPr>
            <a:spLocks noGrp="1"/>
          </p:cNvSpPr>
          <p:nvPr>
            <p:ph idx="1"/>
          </p:nvPr>
        </p:nvSpPr>
        <p:spPr>
          <a:xfrm>
            <a:off x="179388" y="1125538"/>
            <a:ext cx="8785225" cy="5000625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lang="sr-Latn-CS" sz="2200" dirty="0"/>
              <a:t>1. Nizak nivo kvaliteta usluge je u slučaju kada je gost </a:t>
            </a:r>
            <a:r>
              <a:rPr lang="sr-Latn-CS" sz="2200" i="1" u="sng" dirty="0">
                <a:solidFill>
                  <a:schemeClr val="accent2"/>
                </a:solidFill>
              </a:rPr>
              <a:t>nezadovolja</a:t>
            </a:r>
            <a:r>
              <a:rPr lang="sr-Latn-CS" sz="2200" dirty="0">
                <a:solidFill>
                  <a:schemeClr val="accent2"/>
                </a:solidFill>
              </a:rPr>
              <a:t>n doživljenom uslugom (</a:t>
            </a:r>
            <a:r>
              <a:rPr lang="sr-Latn-CS" sz="2200" dirty="0">
                <a:solidFill>
                  <a:schemeClr val="hlink"/>
                </a:solidFill>
              </a:rPr>
              <a:t>radi se o </a:t>
            </a:r>
            <a:r>
              <a:rPr lang="sr-Latn-CS" sz="2200" i="1" u="sng" dirty="0">
                <a:solidFill>
                  <a:schemeClr val="hlink"/>
                </a:solidFill>
              </a:rPr>
              <a:t>neusaglašenom</a:t>
            </a:r>
            <a:r>
              <a:rPr lang="sr-Latn-CS" sz="2200" i="1" dirty="0"/>
              <a:t> </a:t>
            </a:r>
            <a:r>
              <a:rPr lang="sr-Latn-CS" sz="2200" dirty="0"/>
              <a:t>kvalitetu proizvoda sa zahtevima i očekivanjima gosta).</a:t>
            </a:r>
            <a:r>
              <a:rPr lang="sr-Latn-CS" sz="2200" dirty="0">
                <a:solidFill>
                  <a:schemeClr val="accent2"/>
                </a:solidFill>
              </a:rPr>
              <a:t> </a:t>
            </a:r>
            <a:endParaRPr lang="sr-Latn-CS" sz="2200" dirty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200" dirty="0"/>
              <a:t>2. Ukoliko je doživljeni kvalitet usluge na nivou očekivanog, onda je gost na </a:t>
            </a:r>
            <a:r>
              <a:rPr lang="sr-Latn-CS" sz="2200" i="1" u="sng" dirty="0">
                <a:solidFill>
                  <a:schemeClr val="accent2"/>
                </a:solidFill>
              </a:rPr>
              <a:t>pragu zadovoljstva,</a:t>
            </a:r>
            <a:r>
              <a:rPr lang="sr-Latn-CS" sz="2200" dirty="0"/>
              <a:t> jer je dobio kvalitet koji je očekivao (</a:t>
            </a:r>
            <a:r>
              <a:rPr lang="sr-Latn-CS" sz="2200" dirty="0">
                <a:solidFill>
                  <a:schemeClr val="hlink"/>
                </a:solidFill>
              </a:rPr>
              <a:t>radi se o </a:t>
            </a:r>
            <a:r>
              <a:rPr lang="sr-Latn-CS" sz="2200" i="1" u="sng" dirty="0">
                <a:solidFill>
                  <a:schemeClr val="hlink"/>
                </a:solidFill>
              </a:rPr>
              <a:t>usaglašenom kvalitetu</a:t>
            </a:r>
            <a:r>
              <a:rPr lang="sr-Latn-CS" sz="2200" dirty="0"/>
              <a:t> usluge sa očekivanjima gosta) </a:t>
            </a:r>
            <a:endParaRPr lang="sr-Latn-CS" sz="2200" dirty="0"/>
          </a:p>
          <a:p>
            <a:pPr>
              <a:lnSpc>
                <a:spcPct val="80000"/>
              </a:lnSpc>
              <a:buNone/>
            </a:pPr>
            <a:r>
              <a:rPr lang="sr-Latn-CS" sz="2200" dirty="0"/>
              <a:t> 3. Kada je doživljeni kvalitet usluge iznad očekivanog tada je ostvaren stepen </a:t>
            </a:r>
            <a:r>
              <a:rPr lang="sr-Latn-CS" sz="2200" i="1" u="sng" dirty="0">
                <a:solidFill>
                  <a:schemeClr val="accent2"/>
                </a:solidFill>
              </a:rPr>
              <a:t>potpunog zadovoljstva gosta.</a:t>
            </a:r>
            <a:r>
              <a:rPr lang="sr-Latn-CS" sz="2200" dirty="0"/>
              <a:t> To dovodi do satisfkcije turiste. U tom nivou nalaze se zahtevi koji se odnose na </a:t>
            </a:r>
            <a:r>
              <a:rPr lang="sr-Latn-CS" sz="2200" b="1" i="1" dirty="0"/>
              <a:t>usluge koje izazivaju oduševljenje </a:t>
            </a:r>
            <a:r>
              <a:rPr lang="sr-Latn-CS" sz="2200" i="1" dirty="0"/>
              <a:t>(„attraction“) </a:t>
            </a:r>
            <a:r>
              <a:rPr lang="sr-Latn-CS" sz="2200" b="1" i="1" dirty="0"/>
              <a:t>gostiju</a:t>
            </a:r>
            <a:r>
              <a:rPr lang="sr-Latn-CS" sz="2200" b="1" dirty="0"/>
              <a:t>  - </a:t>
            </a:r>
            <a:r>
              <a:rPr lang="sr-Latn-CS" sz="2200" dirty="0"/>
              <a:t>iznaneđenje prilikom dočeka gosta ili prilikom njegovog ulaska u sobu ili restoransku salu (pojava imena na TV-u prilikom ulaska u sobu, poklon dobrodošlice, neuobičajena dekoracija stola, neuobičajena ponuda jela i pića, piće na račun hotela i sl.).</a:t>
            </a:r>
            <a:endParaRPr lang="sr-Latn-C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75105" name="Title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503238"/>
          </a:xfrm>
        </p:spPr>
        <p:txBody>
          <a:bodyPr vert="horz" wrap="square" lIns="91440" tIns="45720" rIns="91440" bIns="45720" anchor="ctr" anchorCtr="0"/>
          <a:p>
            <a:br>
              <a:rPr lang="sr-Latn-CS" sz="3200" dirty="0"/>
            </a:br>
            <a:r>
              <a:rPr lang="sr-Latn-CS" sz="3200" b="1" dirty="0"/>
              <a:t>Odstupanja u kvalitetu hotelskih usluga</a:t>
            </a:r>
            <a:br>
              <a:rPr lang="sr-Latn-CS" i="1" dirty="0"/>
            </a:br>
            <a:endParaRPr lang="sr-Latn-CS" dirty="0"/>
          </a:p>
        </p:txBody>
      </p:sp>
      <p:sp>
        <p:nvSpPr>
          <p:cNvPr id="175106" name="Content Placeholder 2"/>
          <p:cNvSpPr>
            <a:spLocks noGrp="1"/>
          </p:cNvSpPr>
          <p:nvPr>
            <p:ph idx="1"/>
          </p:nvPr>
        </p:nvSpPr>
        <p:spPr>
          <a:xfrm>
            <a:off x="457200" y="1052513"/>
            <a:ext cx="8362950" cy="4968875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• Definisanje odstupanja u kvalitetu  između očekivane i dož. usluge su od 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   suštinske važnosti za kreiranje imidža hotela i njegovu poziciju na  tržištu.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• Odstupanja između očekivane i isporučene usluge (tzv. Gap Analysis), 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   posledica su nekog od sledećih razloga:</a:t>
            </a:r>
            <a:endParaRPr lang="sr-Latn-CS" sz="1800" dirty="0"/>
          </a:p>
          <a:p>
            <a:pPr>
              <a:buFont typeface="Wingdings" panose="05000000000000000000" pitchFamily="2" charset="2"/>
              <a:buNone/>
            </a:pPr>
            <a:r>
              <a:rPr lang="sr-Latn-CS" sz="1800" b="1" dirty="0">
                <a:sym typeface="Wingdings" panose="05000000000000000000" pitchFamily="2" charset="2"/>
              </a:rPr>
              <a:t></a:t>
            </a:r>
            <a:r>
              <a:rPr lang="sr-Latn-CS" sz="1800" b="1" dirty="0"/>
              <a:t> Prvi jaz</a:t>
            </a:r>
            <a:r>
              <a:rPr lang="sr-Latn-CS" sz="1800" dirty="0"/>
              <a:t> - </a:t>
            </a:r>
            <a:r>
              <a:rPr lang="sr-Latn-CS" sz="1800" dirty="0">
                <a:solidFill>
                  <a:schemeClr val="hlink"/>
                </a:solidFill>
              </a:rPr>
              <a:t>nerazumevanja stvarnih očekivanja turista od strane menadžmenta</a:t>
            </a:r>
            <a:r>
              <a:rPr lang="sr-Latn-CS" sz="1800" dirty="0"/>
              <a:t>.</a:t>
            </a:r>
            <a:endParaRPr lang="sr-Latn-CS" sz="1800" dirty="0"/>
          </a:p>
          <a:p>
            <a:pPr>
              <a:buFont typeface="Wingdings" panose="05000000000000000000" pitchFamily="2" charset="2"/>
              <a:buNone/>
            </a:pPr>
            <a:r>
              <a:rPr lang="sr-Latn-CS" sz="1800" dirty="0"/>
              <a:t>   On je rezultat odvojenosti menadž.od stanja na tržištu (nedostatak pravih </a:t>
            </a:r>
            <a:endParaRPr lang="sr-Latn-CS" sz="1800" dirty="0"/>
          </a:p>
          <a:p>
            <a:pPr>
              <a:buFont typeface="Wingdings" panose="05000000000000000000" pitchFamily="2" charset="2"/>
              <a:buNone/>
            </a:pPr>
            <a:r>
              <a:rPr lang="sr-Latn-CS" sz="1800" dirty="0"/>
              <a:t>   informac, odsustva segmentacije tržišta i slaba komunikacija; </a:t>
            </a:r>
            <a:endParaRPr lang="sr-Latn-CS" sz="1800" dirty="0"/>
          </a:p>
          <a:p>
            <a:pPr>
              <a:buNone/>
            </a:pPr>
            <a:r>
              <a:rPr lang="sr-Latn-CS" sz="1800" b="1" dirty="0">
                <a:sym typeface="Wingdings" panose="05000000000000000000" pitchFamily="2" charset="2"/>
              </a:rPr>
              <a:t> </a:t>
            </a:r>
            <a:r>
              <a:rPr lang="sr-Latn-CS" sz="1800" b="1" dirty="0"/>
              <a:t>Drugi jaz</a:t>
            </a:r>
            <a:r>
              <a:rPr lang="sr-Latn-CS" sz="1800" dirty="0"/>
              <a:t> - odstupanja </a:t>
            </a:r>
            <a:r>
              <a:rPr lang="sr-Latn-CS" sz="1800" dirty="0">
                <a:solidFill>
                  <a:schemeClr val="hlink"/>
                </a:solidFill>
              </a:rPr>
              <a:t>između onoga što turisti očekuju i načina na koji hotel pruža usluga.</a:t>
            </a:r>
            <a:r>
              <a:rPr lang="sr-Latn-CS" sz="1800" dirty="0"/>
              <a:t> Do ovog jaza dolazi onda kada hotel poznaje šta njegovi gosti žele, </a:t>
            </a:r>
            <a:r>
              <a:rPr lang="sr-Latn-CS" sz="1800" dirty="0">
                <a:solidFill>
                  <a:schemeClr val="hlink"/>
                </a:solidFill>
              </a:rPr>
              <a:t>ali nije spreman</a:t>
            </a:r>
            <a:r>
              <a:rPr lang="sr-Latn-CS" sz="1800" dirty="0"/>
              <a:t> da menja sistem (nedostatak novih sadržaja, nepostoj. spremnosti za uvođenje novih standarda, edukaciju i sl.).</a:t>
            </a:r>
            <a:endParaRPr lang="sr-Latn-CS" sz="1800" dirty="0"/>
          </a:p>
          <a:p>
            <a:pPr>
              <a:buNone/>
            </a:pPr>
            <a:r>
              <a:rPr lang="sr-Latn-CS" sz="1800" b="1" dirty="0">
                <a:sym typeface="Wingdings" panose="05000000000000000000" pitchFamily="2" charset="2"/>
              </a:rPr>
              <a:t></a:t>
            </a:r>
            <a:r>
              <a:rPr lang="sr-Latn-CS" sz="1800" b="1" dirty="0"/>
              <a:t> Treći jaz</a:t>
            </a:r>
            <a:r>
              <a:rPr lang="sr-Latn-CS" sz="1800" dirty="0"/>
              <a:t> pokazuje </a:t>
            </a:r>
            <a:r>
              <a:rPr lang="sr-Latn-CS" sz="1800" dirty="0">
                <a:solidFill>
                  <a:schemeClr val="hlink"/>
                </a:solidFill>
              </a:rPr>
              <a:t>odstupanje između definisane usluge</a:t>
            </a:r>
            <a:r>
              <a:rPr lang="sr-Latn-CS" sz="1800" dirty="0"/>
              <a:t> (kvalitet, standardi, procesi, procedure) </a:t>
            </a:r>
            <a:r>
              <a:rPr lang="sr-Latn-CS" sz="1800" dirty="0">
                <a:solidFill>
                  <a:schemeClr val="hlink"/>
                </a:solidFill>
              </a:rPr>
              <a:t>i načina na koji je usluga isporučena (nepostojanje kvalitet. ljud. resur, i neadekvatno upravljanje njima, nefunkcion. organizac)</a:t>
            </a:r>
            <a:r>
              <a:rPr lang="sr-Latn-CS" sz="1800" dirty="0"/>
              <a:t>.</a:t>
            </a:r>
            <a:endParaRPr lang="sr-Latn-CS" sz="1800" dirty="0"/>
          </a:p>
          <a:p>
            <a:pPr>
              <a:buNone/>
            </a:pPr>
            <a:r>
              <a:rPr lang="sr-Latn-CS" sz="1800" b="1" dirty="0">
                <a:sym typeface="Wingdings" panose="05000000000000000000" pitchFamily="2" charset="2"/>
              </a:rPr>
              <a:t></a:t>
            </a:r>
            <a:r>
              <a:rPr lang="sr-Latn-CS" sz="1800" b="1" dirty="0"/>
              <a:t> Četvrti jaz</a:t>
            </a:r>
            <a:r>
              <a:rPr lang="sr-Latn-CS" sz="1800" dirty="0"/>
              <a:t> -posledica </a:t>
            </a:r>
            <a:r>
              <a:rPr lang="sr-Latn-CS" sz="1800" dirty="0">
                <a:solidFill>
                  <a:schemeClr val="hlink"/>
                </a:solidFill>
              </a:rPr>
              <a:t>neusklađenosti između obećane i isporučene usluge</a:t>
            </a:r>
            <a:r>
              <a:rPr lang="sr-Latn-CS" sz="1800" dirty="0"/>
              <a:t> (neobjektivna i nerealna obećanja; neadekvatne komunikacije između službi .</a:t>
            </a:r>
            <a:r>
              <a:rPr lang="sr-Latn-CS" sz="1800" b="1" dirty="0"/>
              <a:t> </a:t>
            </a:r>
            <a:endParaRPr lang="sr-Latn-C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sr-Latn-CS" sz="1800" b="1" dirty="0"/>
              <a:t>Peti jaz</a:t>
            </a:r>
            <a:r>
              <a:rPr lang="sr-Latn-CS" sz="1800" dirty="0"/>
              <a:t> rezultat svih odstupanja uodnosu na oček. uslugu (razočarenje).</a:t>
            </a:r>
            <a:endParaRPr lang="sr-Latn-CS" sz="1800" dirty="0"/>
          </a:p>
          <a:p>
            <a:pPr>
              <a:buNone/>
            </a:pPr>
            <a:r>
              <a:rPr lang="sr-Latn-CS" sz="1800" dirty="0">
                <a:solidFill>
                  <a:srgbClr val="00B050"/>
                </a:solidFill>
              </a:rPr>
              <a:t>Prevazilaženje odstupanja u kvalitetu hot.usluga – spremnost menadž.i  zaposl.</a:t>
            </a:r>
            <a:endParaRPr lang="sr-Latn-CS" sz="1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76129" name="Title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820738"/>
          </a:xfrm>
        </p:spPr>
        <p:txBody>
          <a:bodyPr vert="horz" wrap="square" lIns="91440" tIns="45720" rIns="91440" bIns="45720" anchor="ctr" anchorCtr="0"/>
          <a:p>
            <a:br>
              <a:rPr lang="sr-Latn-CS" sz="2800" b="1" dirty="0"/>
            </a:br>
            <a:r>
              <a:rPr lang="sr-Latn-CS" sz="2800" b="1" dirty="0"/>
              <a:t>Satisfakcija, lojalnost i metode merena zadovoljstva</a:t>
            </a:r>
            <a:endParaRPr lang="sr-Latn-CS" sz="2800" b="1" dirty="0"/>
          </a:p>
        </p:txBody>
      </p:sp>
      <p:sp>
        <p:nvSpPr>
          <p:cNvPr id="176130" name="Content Placeholder 2"/>
          <p:cNvSpPr>
            <a:spLocks noGrp="1"/>
          </p:cNvSpPr>
          <p:nvPr>
            <p:ph idx="1"/>
          </p:nvPr>
        </p:nvSpPr>
        <p:spPr>
          <a:xfrm>
            <a:off x="323850" y="1341438"/>
            <a:ext cx="8569325" cy="4884737"/>
          </a:xfrm>
        </p:spPr>
        <p:txBody>
          <a:bodyPr vert="horz" wrap="square" lIns="91440" tIns="45720" rIns="91440" bIns="45720" anchor="t" anchorCtr="0"/>
          <a:p>
            <a:pPr marL="0" indent="0">
              <a:buChar char="-"/>
            </a:pPr>
            <a:r>
              <a:rPr lang="sr-Latn-CS" sz="1800" dirty="0">
                <a:solidFill>
                  <a:srgbClr val="C00000"/>
                </a:solidFill>
              </a:rPr>
              <a:t>Satisfakcija turiste</a:t>
            </a:r>
            <a:r>
              <a:rPr lang="sr-Latn-CS" sz="1800" dirty="0"/>
              <a:t> - </a:t>
            </a:r>
            <a:r>
              <a:rPr lang="sr-Latn-CS" sz="1800" dirty="0">
                <a:solidFill>
                  <a:schemeClr val="hlink"/>
                </a:solidFill>
              </a:rPr>
              <a:t>osećaj do kog nivoa su karakteristike hot. usluge ispunile njegova očekivanja.</a:t>
            </a:r>
            <a:r>
              <a:rPr lang="sr-Latn-CS" sz="1800" dirty="0"/>
              <a:t> Taj osećaj zadovoljstva gosta je, u suštini, njegov emocionalni odgovor koji nastaje </a:t>
            </a:r>
            <a:r>
              <a:rPr lang="sr-Latn-CS" sz="1800" dirty="0">
                <a:solidFill>
                  <a:schemeClr val="hlink"/>
                </a:solidFill>
              </a:rPr>
              <a:t>poređenjem očekivanja formiranih pre korišćene usluge i stvarno doživljene usluge.</a:t>
            </a:r>
            <a:r>
              <a:rPr lang="sr-Latn-CS" sz="1800" dirty="0"/>
              <a:t> </a:t>
            </a:r>
            <a:endParaRPr lang="sr-Latn-CS" sz="1800" dirty="0"/>
          </a:p>
          <a:p>
            <a:pPr marL="0" indent="0">
              <a:buChar char="-"/>
            </a:pPr>
            <a:r>
              <a:rPr lang="sr-Latn-CS" sz="1800" dirty="0"/>
              <a:t>Da bi se javio osećaj zadovoljstva potrebno je da budu ispunjena očekivanja gosta, a po mogućnosti i nadmašena.  </a:t>
            </a:r>
            <a:endParaRPr lang="sr-Latn-CS" sz="1800" dirty="0"/>
          </a:p>
          <a:p>
            <a:pPr marL="0" indent="0">
              <a:buChar char="-"/>
            </a:pPr>
            <a:r>
              <a:rPr lang="sr-Latn-CS" sz="1800" dirty="0">
                <a:solidFill>
                  <a:srgbClr val="C00000"/>
                </a:solidFill>
              </a:rPr>
              <a:t>Lojalnost</a:t>
            </a:r>
            <a:r>
              <a:rPr lang="sr-Latn-CS" sz="1800" dirty="0"/>
              <a:t> - podrazumeva zadovoljstvo gosta kvalitetom usluge i njegov ponovni povratak hotelu u kojem je boraveći doživeo zadov.</a:t>
            </a:r>
            <a:endParaRPr lang="sr-Latn-CS" sz="1800" dirty="0"/>
          </a:p>
          <a:p>
            <a:pPr marL="0" indent="0">
              <a:buChar char="-"/>
            </a:pPr>
            <a:r>
              <a:rPr lang="sr-Latn-CS" sz="1800" dirty="0"/>
              <a:t> Lojalnost vodi tendenciji da trenutno stanje zadovolj.dugoročno preraste u vernost gosta hotelu kojeg oseća kao deo nezaboravnog užitka.</a:t>
            </a:r>
            <a:endParaRPr lang="sr-Latn-CS" sz="1800" dirty="0"/>
          </a:p>
          <a:p>
            <a:pPr marL="0" indent="0">
              <a:buNone/>
            </a:pPr>
            <a:r>
              <a:rPr lang="sr-Latn-CS" sz="1600" b="1" i="1" dirty="0"/>
              <a:t> </a:t>
            </a:r>
            <a:endParaRPr lang="sr-Latn-CS" sz="1600" dirty="0"/>
          </a:p>
          <a:p>
            <a:pPr marL="0" indent="0"/>
            <a:endParaRPr lang="sr-Latn-C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77153" name="Rectangle 2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720725"/>
          </a:xfrm>
        </p:spPr>
        <p:txBody>
          <a:bodyPr vert="horz" wrap="square" lIns="91440" tIns="45720" rIns="91440" bIns="45720" anchor="ctr" anchorCtr="0"/>
          <a:p>
            <a:r>
              <a:rPr lang="sr-Latn-CS" sz="3200" dirty="0"/>
              <a:t>Koristi od lojalnog turiste </a:t>
            </a:r>
            <a:br>
              <a:rPr lang="sr-Latn-CS" sz="3200" dirty="0"/>
            </a:br>
            <a:endParaRPr lang="sr-Latn-CS" sz="3200" dirty="0"/>
          </a:p>
        </p:txBody>
      </p:sp>
      <p:sp>
        <p:nvSpPr>
          <p:cNvPr id="177154" name="Rectangle 3"/>
          <p:cNvSpPr>
            <a:spLocks noGrp="1"/>
          </p:cNvSpPr>
          <p:nvPr>
            <p:ph idx="1"/>
          </p:nvPr>
        </p:nvSpPr>
        <p:spPr>
          <a:xfrm>
            <a:off x="457200" y="1196975"/>
            <a:ext cx="8507413" cy="4929188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lang="sr-Latn-CS" sz="2400" dirty="0">
                <a:solidFill>
                  <a:schemeClr val="accent2"/>
                </a:solidFill>
              </a:rPr>
              <a:t>Koristi hotela</a:t>
            </a:r>
            <a:endParaRPr lang="sr-Latn-CS" sz="2400" dirty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- zadržavanje postojećeg turiste,</a:t>
            </a:r>
            <a:endParaRPr lang="sr-Latn-CS" sz="2400" dirty="0"/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- kontinuirani finansijski priliv sredstava,</a:t>
            </a:r>
            <a:endParaRPr lang="sr-Latn-CS" sz="2400" dirty="0"/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- pojava novih gostiju na osnovu usmenih ili elektronskih</a:t>
            </a:r>
            <a:endParaRPr lang="sr-Latn-CS" sz="2400" dirty="0"/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  preporuka lojalnih gostiju </a:t>
            </a:r>
            <a:endParaRPr lang="sr-Latn-CS" sz="2400" dirty="0"/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- značajno smanjenju troškova propagande za dovođenje </a:t>
            </a:r>
            <a:endParaRPr lang="sr-Latn-CS" sz="2400" dirty="0"/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  novih turista, </a:t>
            </a:r>
            <a:endParaRPr lang="sr-Latn-CS" sz="2400" dirty="0"/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- uspostavljanju stabilnih i dugoročnih partnerskih odnosa hotela i gosta na bazi uvažavanja i obostranog poverenja. </a:t>
            </a:r>
            <a:endParaRPr lang="sr-Latn-CS" sz="2400" dirty="0"/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   </a:t>
            </a:r>
            <a:r>
              <a:rPr lang="sr-Latn-CS" sz="2400" dirty="0">
                <a:solidFill>
                  <a:schemeClr val="hlink"/>
                </a:solidFill>
              </a:rPr>
              <a:t>Lojalnost gosta</a:t>
            </a:r>
            <a:r>
              <a:rPr lang="sr-Latn-CS" sz="2400" dirty="0"/>
              <a:t> određenom hotelu podrazumeva njegov </a:t>
            </a:r>
            <a:r>
              <a:rPr lang="sr-Latn-CS" sz="2400" dirty="0">
                <a:solidFill>
                  <a:schemeClr val="hlink"/>
                </a:solidFill>
              </a:rPr>
              <a:t>gubitak</a:t>
            </a:r>
            <a:r>
              <a:rPr lang="sr-Latn-CS" sz="2400" dirty="0"/>
              <a:t> za konkurenciju i </a:t>
            </a:r>
            <a:r>
              <a:rPr lang="sr-Latn-CS" sz="2400" dirty="0">
                <a:solidFill>
                  <a:schemeClr val="hlink"/>
                </a:solidFill>
              </a:rPr>
              <a:t>satisfakciju zaposlenih</a:t>
            </a:r>
            <a:r>
              <a:rPr lang="sr-Latn-CS" sz="2400" dirty="0"/>
              <a:t>, jer osećaj zadovoljstva gosta je i zadovoljstvo zaposlenog osoblja kvalitetom njihove usluge, odnosno ukupnim odnosom prema gostu.</a:t>
            </a:r>
            <a:endParaRPr lang="sr-Latn-C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78177" name="Rectangle 2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809625"/>
          </a:xfrm>
        </p:spPr>
        <p:txBody>
          <a:bodyPr vert="horz" wrap="square" lIns="91440" tIns="45720" rIns="91440" bIns="45720" anchor="ctr" anchorCtr="0"/>
          <a:p>
            <a:r>
              <a:rPr lang="sr-Latn-CS" dirty="0"/>
              <a:t>Koristi gosta</a:t>
            </a:r>
            <a:endParaRPr lang="sr-Latn-CS" dirty="0"/>
          </a:p>
        </p:txBody>
      </p:sp>
      <p:sp>
        <p:nvSpPr>
          <p:cNvPr id="178178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</a:pPr>
            <a:r>
              <a:rPr lang="sr-Latn-CS" sz="2800" dirty="0"/>
              <a:t>Koristi koje hotelski gost ima od sopstvene lojalnost ogledaju se kroz:</a:t>
            </a:r>
            <a:endParaRPr lang="sr-Latn-CS" sz="2800" dirty="0"/>
          </a:p>
          <a:p>
            <a:pPr>
              <a:lnSpc>
                <a:spcPct val="80000"/>
              </a:lnSpc>
              <a:buNone/>
            </a:pPr>
            <a:r>
              <a:rPr lang="sr-Latn-CS" sz="2800" dirty="0"/>
              <a:t>- njegovo zadovoljstvo zbog ponovnog povratka tom hotelu,</a:t>
            </a:r>
            <a:endParaRPr lang="sr-Latn-CS" sz="2800" dirty="0"/>
          </a:p>
          <a:p>
            <a:pPr>
              <a:lnSpc>
                <a:spcPct val="80000"/>
              </a:lnSpc>
              <a:buNone/>
            </a:pPr>
            <a:r>
              <a:rPr lang="sr-Latn-CS" sz="2800" dirty="0"/>
              <a:t>- provereni kvalitet,</a:t>
            </a:r>
            <a:endParaRPr lang="sr-Latn-CS" sz="2800" dirty="0"/>
          </a:p>
          <a:p>
            <a:pPr>
              <a:lnSpc>
                <a:spcPct val="80000"/>
              </a:lnSpc>
              <a:buNone/>
            </a:pPr>
            <a:r>
              <a:rPr lang="sr-Latn-CS" sz="2800" dirty="0"/>
              <a:t>- kontakt sa hotelom bez posrednika,</a:t>
            </a:r>
            <a:endParaRPr lang="sr-Latn-CS" sz="2800" dirty="0"/>
          </a:p>
          <a:p>
            <a:pPr>
              <a:lnSpc>
                <a:spcPct val="80000"/>
              </a:lnSpc>
              <a:buNone/>
            </a:pPr>
            <a:r>
              <a:rPr lang="sr-Latn-CS" sz="2800" dirty="0"/>
              <a:t>- izgrađeno poverenje i sigurnost (srdačnost, sigurnost, prijateljski odnosi sa osobljem i sl.),</a:t>
            </a:r>
            <a:endParaRPr lang="sr-Latn-CS" sz="2800" dirty="0"/>
          </a:p>
          <a:p>
            <a:pPr>
              <a:lnSpc>
                <a:spcPct val="80000"/>
              </a:lnSpc>
              <a:buNone/>
            </a:pPr>
            <a:r>
              <a:rPr lang="sr-Latn-CS" sz="2800" dirty="0"/>
              <a:t>- sticanje beneficija za vernost (popusti za decu, posebni popusti za boravak van sezone, davanje specijalnih kartica i sl. ). </a:t>
            </a:r>
            <a:endParaRPr lang="sr-Latn-CS" sz="2800" dirty="0"/>
          </a:p>
          <a:p>
            <a:pPr>
              <a:lnSpc>
                <a:spcPct val="80000"/>
              </a:lnSpc>
            </a:pPr>
            <a:endParaRPr lang="sr-Latn-C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79201" name="Rectangle 2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68363"/>
          </a:xfrm>
        </p:spPr>
        <p:txBody>
          <a:bodyPr vert="horz" wrap="square" lIns="91440" tIns="45720" rIns="91440" bIns="45720" anchor="ctr" anchorCtr="0"/>
          <a:p>
            <a:r>
              <a:rPr lang="sr-Latn-CS" sz="3200" dirty="0"/>
              <a:t>Reklamacije i merenje satisfakcije</a:t>
            </a:r>
            <a:endParaRPr lang="sr-Latn-CS" sz="3200" dirty="0"/>
          </a:p>
        </p:txBody>
      </p:sp>
      <p:sp>
        <p:nvSpPr>
          <p:cNvPr id="179202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r>
              <a:rPr lang="sr-Latn-CS" sz="2000" dirty="0"/>
              <a:t>nastale probleme uspešno i blagovremeno rešavati, da bi se i izbegle negativne posledice po hotel (prevremeni odlazak, napisi u štampi, negativna usmena propaganda i sl.)</a:t>
            </a:r>
            <a:endParaRPr lang="sr-Latn-CS" sz="2000" dirty="0"/>
          </a:p>
          <a:p>
            <a:r>
              <a:rPr lang="sr-Latn-CS" sz="2000" dirty="0"/>
              <a:t>Aktivni – pasivni turisti </a:t>
            </a:r>
            <a:endParaRPr lang="sr-Latn-CS" sz="2000" dirty="0">
              <a:solidFill>
                <a:srgbClr val="C00000"/>
              </a:solidFill>
            </a:endParaRPr>
          </a:p>
          <a:p>
            <a:r>
              <a:rPr lang="sr-Latn-CS" sz="1800" b="1" i="1" dirty="0">
                <a:solidFill>
                  <a:srgbClr val="C00000"/>
                </a:solidFill>
              </a:rPr>
              <a:t>Indirektne metode </a:t>
            </a:r>
            <a:r>
              <a:rPr lang="sr-Latn-CS" sz="1800" dirty="0"/>
              <a:t>(Praćenje </a:t>
            </a:r>
            <a:r>
              <a:rPr lang="sr-Latn-CS" sz="1800" i="1" dirty="0"/>
              <a:t>prihoda od prodaje, </a:t>
            </a:r>
            <a:r>
              <a:rPr lang="sr-Latn-CS" sz="1800" dirty="0"/>
              <a:t>Analiza prigovora i rekl. gostiju,</a:t>
            </a:r>
            <a:r>
              <a:rPr lang="sr-Latn-CS" sz="1800" i="1" dirty="0">
                <a:sym typeface="Wingdings" panose="05000000000000000000" pitchFamily="2" charset="2"/>
              </a:rPr>
              <a:t> </a:t>
            </a:r>
            <a:r>
              <a:rPr lang="sr-Latn-CS" sz="1800" i="1" dirty="0"/>
              <a:t>Analiza utisaka i komentara gostiju, i </a:t>
            </a:r>
            <a:r>
              <a:rPr lang="sr-Latn-CS" sz="1800" b="1" i="1" dirty="0">
                <a:sym typeface="Wingdings" panose="05000000000000000000" pitchFamily="2" charset="2"/>
              </a:rPr>
              <a:t> </a:t>
            </a:r>
            <a:r>
              <a:rPr lang="sr-Latn-CS" sz="1800" i="1" dirty="0"/>
              <a:t>Analiza vernosti gostiju)  </a:t>
            </a:r>
            <a:endParaRPr lang="sr-Latn-CS" sz="1800" dirty="0"/>
          </a:p>
          <a:p>
            <a:r>
              <a:rPr lang="sr-Latn-CS" sz="1800" b="1" i="1" dirty="0">
                <a:solidFill>
                  <a:srgbClr val="C00000"/>
                </a:solidFill>
              </a:rPr>
              <a:t>Direktne metode</a:t>
            </a:r>
            <a:r>
              <a:rPr lang="sr-Latn-CS" sz="1800" dirty="0"/>
              <a:t>   </a:t>
            </a:r>
            <a:r>
              <a:rPr lang="sr-Latn-CS" sz="1800" b="1" i="1" dirty="0">
                <a:sym typeface="Wingdings" panose="05000000000000000000" pitchFamily="2" charset="2"/>
              </a:rPr>
              <a:t> </a:t>
            </a:r>
            <a:r>
              <a:rPr lang="sr-Latn-CS" sz="1800" dirty="0"/>
              <a:t>Metod kritičnih događaja (</a:t>
            </a:r>
            <a:r>
              <a:rPr lang="sr-Latn-CS" sz="1800" i="1" dirty="0"/>
              <a:t>Critical Incidents Metode</a:t>
            </a:r>
            <a:r>
              <a:rPr lang="sr-Latn-CS" sz="1800" dirty="0"/>
              <a:t>); </a:t>
            </a:r>
            <a:endParaRPr lang="sr-Latn-CS" sz="1800" dirty="0"/>
          </a:p>
          <a:p>
            <a:pPr>
              <a:buNone/>
            </a:pPr>
            <a:r>
              <a:rPr lang="sr-Latn-CS" sz="1800" b="1" i="1" dirty="0">
                <a:sym typeface="Wingdings" panose="05000000000000000000" pitchFamily="2" charset="2"/>
              </a:rPr>
              <a:t>                                  </a:t>
            </a:r>
            <a:r>
              <a:rPr lang="sr-Latn-CS" sz="1800" dirty="0"/>
              <a:t> Sistem otkrivanja problema (</a:t>
            </a:r>
            <a:r>
              <a:rPr lang="sr-Latn-CS" sz="1800" i="1" dirty="0"/>
              <a:t>Detection System</a:t>
            </a:r>
            <a:r>
              <a:rPr lang="sr-Latn-CS" sz="1800" dirty="0"/>
              <a:t>);</a:t>
            </a:r>
            <a:endParaRPr lang="sr-Latn-CS" sz="1800" dirty="0"/>
          </a:p>
          <a:p>
            <a:pPr>
              <a:buNone/>
            </a:pPr>
            <a:r>
              <a:rPr lang="sr-Latn-CS" sz="1800" b="1" i="1" dirty="0">
                <a:sym typeface="Wingdings" panose="05000000000000000000" pitchFamily="2" charset="2"/>
              </a:rPr>
              <a:t>                                 </a:t>
            </a:r>
            <a:r>
              <a:rPr lang="sr-Latn-CS" sz="1800" dirty="0"/>
              <a:t> Uticaj na dobit tržišne strategije (</a:t>
            </a:r>
            <a:r>
              <a:rPr lang="sr-Latn-CS" sz="1800" i="1" dirty="0"/>
              <a:t>PIMS</a:t>
            </a:r>
            <a:r>
              <a:rPr lang="sr-Latn-CS" sz="1800" dirty="0"/>
              <a:t>);  </a:t>
            </a:r>
            <a:endParaRPr lang="sr-Latn-CS" sz="1800" dirty="0"/>
          </a:p>
          <a:p>
            <a:pPr>
              <a:buNone/>
            </a:pPr>
            <a:r>
              <a:rPr lang="sr-Latn-CS" sz="1800" b="1" i="1" dirty="0">
                <a:sym typeface="Wingdings" panose="05000000000000000000" pitchFamily="2" charset="2"/>
              </a:rPr>
              <a:t>                                  </a:t>
            </a:r>
            <a:r>
              <a:rPr lang="sr-Latn-CS" sz="1800" dirty="0"/>
              <a:t>Pregled satisfakcije potrošača (</a:t>
            </a:r>
            <a:r>
              <a:rPr lang="sr-Latn-CS" sz="1800" i="1" dirty="0"/>
              <a:t>CSS);</a:t>
            </a:r>
            <a:r>
              <a:rPr lang="sr-Latn-CS" sz="1800" dirty="0"/>
              <a:t> </a:t>
            </a:r>
            <a:endParaRPr lang="sr-Latn-CS" sz="1800" dirty="0"/>
          </a:p>
          <a:p>
            <a:pPr>
              <a:buNone/>
            </a:pPr>
            <a:r>
              <a:rPr lang="sr-Latn-CS" sz="1800" b="1" i="1" dirty="0">
                <a:sym typeface="Wingdings" panose="05000000000000000000" pitchFamily="2" charset="2"/>
              </a:rPr>
              <a:t>                                 </a:t>
            </a:r>
            <a:r>
              <a:rPr lang="sr-Latn-CS" sz="1800" dirty="0"/>
              <a:t> Kreiranje atraktivnog kvaliteta (</a:t>
            </a:r>
            <a:r>
              <a:rPr lang="sr-Latn-CS" sz="1800" i="1" dirty="0"/>
              <a:t>Attrative Quality </a:t>
            </a:r>
            <a:r>
              <a:rPr lang="sr-Latn-CS" sz="1800" dirty="0"/>
              <a:t>);   </a:t>
            </a:r>
            <a:endParaRPr lang="sr-Latn-CS" sz="1800" dirty="0"/>
          </a:p>
          <a:p>
            <a:pPr>
              <a:buNone/>
            </a:pPr>
            <a:r>
              <a:rPr lang="sr-Latn-CS" sz="1800" b="1" i="1" dirty="0">
                <a:sym typeface="Wingdings" panose="05000000000000000000" pitchFamily="2" charset="2"/>
              </a:rPr>
              <a:t>                                  </a:t>
            </a:r>
            <a:r>
              <a:rPr lang="sr-Latn-CS" sz="1800" dirty="0"/>
              <a:t> </a:t>
            </a:r>
            <a:r>
              <a:rPr lang="sr-Latn-CS" sz="1800" i="1" dirty="0"/>
              <a:t>SERVQUAL metoda</a:t>
            </a:r>
            <a:r>
              <a:rPr lang="sr-Latn-CS" sz="1800" dirty="0"/>
              <a:t>.</a:t>
            </a:r>
            <a:endParaRPr lang="sr-Latn-CS" sz="1800" dirty="0"/>
          </a:p>
          <a:p>
            <a:endParaRPr lang="sr-Latn-C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80225" name="Rectangle 2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br>
              <a:rPr lang="sr-Latn-CS" sz="2000" dirty="0"/>
            </a:br>
            <a:r>
              <a:rPr lang="sr-Latn-CS" sz="2000" b="1" dirty="0"/>
              <a:t>STRATEGIJSKI  PRISTUP UNAPREĐIVANJU KVALITETA HOTELSKIH </a:t>
            </a:r>
            <a:r>
              <a:rPr lang="sr-Latn-CS" sz="1800" b="1" dirty="0"/>
              <a:t>USLUGA </a:t>
            </a:r>
            <a:endParaRPr lang="sr-Latn-CS" sz="1800" b="1" dirty="0"/>
          </a:p>
        </p:txBody>
      </p:sp>
      <p:sp>
        <p:nvSpPr>
          <p:cNvPr id="180226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435975" cy="4525963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AutoNum type="arabicParenR"/>
            </a:pPr>
            <a:r>
              <a:rPr lang="sr-Latn-CS" sz="1800" i="1" dirty="0"/>
              <a:t>Savremen tendencije razvoja turizma – osnova za promene u načinu upravljanja hot. preduzećem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i="1" dirty="0"/>
              <a:t>     - Očekivani trendovi u razvoju međ. turizma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i="1" dirty="0"/>
              <a:t>     - Tendencije u poslovnoj orijentaciji hot. preduzeća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i="1" dirty="0"/>
              <a:t>     - Promene u strukturi smeštajne ponude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i="1" dirty="0"/>
              <a:t>2)Polazne osnove strategijsk. prilagođavanja hot. ponude savrem.  tendencijama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i="1" dirty="0"/>
              <a:t>      - Strategije prilagođavanja hotelskih usluga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i="1" dirty="0"/>
              <a:t>      - Strategija segmentacije tržišta 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i="1" dirty="0"/>
              <a:t>      -Strategija diferenciranja proizvoda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i="1" dirty="0"/>
              <a:t>      - Strategija pozicioniranja hotelskih usluga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>
                <a:solidFill>
                  <a:schemeClr val="hlink"/>
                </a:solidFill>
              </a:rPr>
              <a:t>3. Primena informaciono - komunikacionih tehnologija u  hotelskom poslovanju</a:t>
            </a:r>
            <a:endParaRPr lang="sr-Latn-CS" sz="1800" i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i="1" dirty="0"/>
              <a:t>    - Uloga interneta u prilagođavanju hotelske ponude novim trendovima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i="1" dirty="0"/>
              <a:t>    - Sistemi informacionih tehnologija i aplikacije koje se koriste u hotelijerstvu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i="1" dirty="0"/>
              <a:t>    -Sistemi za elektronsko upravljanje hotelskim poslovanjem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i="1" dirty="0"/>
              <a:t>    - Kompjuterski rezervacioni sistemi</a:t>
            </a:r>
            <a:r>
              <a:rPr lang="sr-Latn-CS" sz="1800" dirty="0"/>
              <a:t> 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    </a:t>
            </a:r>
            <a:r>
              <a:rPr lang="sr-Latn-CS" sz="1800" i="1" dirty="0">
                <a:solidFill>
                  <a:schemeClr val="hlink"/>
                </a:solidFill>
              </a:rPr>
              <a:t>- Elektronsko plaćanje usluga</a:t>
            </a:r>
            <a:endParaRPr lang="sr-Latn-CS" sz="1800" i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sr-Latn-CS" sz="1800" i="1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81249" name="Rectangle 2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008063"/>
          </a:xfrm>
        </p:spPr>
        <p:txBody>
          <a:bodyPr vert="horz" wrap="square" lIns="91440" tIns="45720" rIns="91440" bIns="45720" anchor="ctr" anchorCtr="0"/>
          <a:p>
            <a:pPr eaLnBrk="1" hangingPunct="1"/>
            <a:br>
              <a:rPr lang="sr-Latn-CS" sz="2000" dirty="0"/>
            </a:br>
            <a:r>
              <a:rPr lang="sr-Latn-CS" sz="2800" b="1" dirty="0"/>
              <a:t>Savremene tend. razvoja turizma  - osnova za promene u načinu upravljanja hotel. pred. </a:t>
            </a:r>
            <a:endParaRPr lang="sr-Latn-CS" sz="2800" dirty="0">
              <a:solidFill>
                <a:srgbClr val="C00000"/>
              </a:solidFill>
            </a:endParaRPr>
          </a:p>
        </p:txBody>
      </p:sp>
      <p:sp>
        <p:nvSpPr>
          <p:cNvPr id="181250" name="Rectangle 3"/>
          <p:cNvSpPr>
            <a:spLocks noGrp="1"/>
          </p:cNvSpPr>
          <p:nvPr>
            <p:ph idx="1"/>
          </p:nvPr>
        </p:nvSpPr>
        <p:spPr>
          <a:xfrm>
            <a:off x="457200" y="1700213"/>
            <a:ext cx="8435975" cy="4425950"/>
          </a:xfrm>
        </p:spPr>
        <p:txBody>
          <a:bodyPr vert="horz" wrap="square" lIns="91440" tIns="45720" rIns="91440" bIns="45720" anchor="t" anchorCtr="0"/>
          <a:p>
            <a:pPr marL="0" indent="0" eaLnBrk="1" hangingPunct="1">
              <a:lnSpc>
                <a:spcPct val="80000"/>
              </a:lnSpc>
              <a:buNone/>
            </a:pPr>
            <a:r>
              <a:rPr lang="sr-Latn-CS" sz="2200" dirty="0">
                <a:solidFill>
                  <a:srgbClr val="00B050"/>
                </a:solidFill>
              </a:rPr>
              <a:t>-Turistička privreda će i dalje imati veoma dinamičnu stopu rasta </a:t>
            </a:r>
            <a:endParaRPr lang="sr-Latn-CS" sz="2200" dirty="0">
              <a:solidFill>
                <a:srgbClr val="00B050"/>
              </a:solidFill>
            </a:endParaRPr>
          </a:p>
          <a:p>
            <a:pPr marL="0" indent="0" eaLnBrk="1" hangingPunct="1">
              <a:lnSpc>
                <a:spcPct val="80000"/>
              </a:lnSpc>
              <a:buChar char="-"/>
            </a:pPr>
            <a:r>
              <a:rPr lang="sr-Latn-CS" sz="2200" dirty="0">
                <a:solidFill>
                  <a:srgbClr val="00B050"/>
                </a:solidFill>
              </a:rPr>
              <a:t> Kretanja  na međ. tur. trž.ukazuju da će sledeći glob. grendovi </a:t>
            </a:r>
            <a:endParaRPr lang="sr-Latn-CS" sz="2200" dirty="0">
              <a:solidFill>
                <a:srgbClr val="00B050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sr-Latn-CS" sz="2200" dirty="0">
                <a:solidFill>
                  <a:srgbClr val="00B050"/>
                </a:solidFill>
              </a:rPr>
              <a:t> obeležiti vreme koje dolazi (koji će uticati i na hot. industriju)</a:t>
            </a:r>
            <a:endParaRPr lang="sr-Latn-CS" sz="2200" dirty="0">
              <a:solidFill>
                <a:srgbClr val="00B050"/>
              </a:solidFill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sr-Latn-CS" sz="2200" dirty="0"/>
              <a:t> Individualizacija tražnje</a:t>
            </a:r>
            <a:endParaRPr lang="sr-Latn-CS" sz="2200" dirty="0"/>
          </a:p>
          <a:p>
            <a:pPr marL="0" indent="0" eaLnBrk="1" hangingPunct="1">
              <a:lnSpc>
                <a:spcPct val="80000"/>
              </a:lnSpc>
            </a:pPr>
            <a:r>
              <a:rPr lang="sr-Latn-CS" sz="2200" dirty="0"/>
              <a:t> Sve  veći  interes turista za očuvanom prirodom</a:t>
            </a:r>
            <a:endParaRPr lang="sr-Latn-CS" sz="2200" dirty="0"/>
          </a:p>
          <a:p>
            <a:pPr marL="0" indent="0" eaLnBrk="1" hangingPunct="1">
              <a:lnSpc>
                <a:spcPct val="80000"/>
              </a:lnSpc>
            </a:pPr>
            <a:r>
              <a:rPr lang="sr-Latn-CS" sz="2200" dirty="0"/>
              <a:t> Interes za posebnim vidovima rekreacije</a:t>
            </a:r>
            <a:endParaRPr lang="sr-Latn-CS" sz="2200" dirty="0"/>
          </a:p>
          <a:p>
            <a:pPr marL="0" indent="0" eaLnBrk="1" hangingPunct="1">
              <a:lnSpc>
                <a:spcPct val="80000"/>
              </a:lnSpc>
            </a:pPr>
            <a:r>
              <a:rPr lang="sr-Latn-CS" sz="2200" dirty="0"/>
              <a:t> Primena savremenih inf. tehnologija</a:t>
            </a:r>
            <a:endParaRPr lang="sr-Latn-CS" sz="2200" dirty="0"/>
          </a:p>
          <a:p>
            <a:pPr marL="0" indent="0" eaLnBrk="1" hangingPunct="1">
              <a:lnSpc>
                <a:spcPct val="80000"/>
              </a:lnSpc>
            </a:pPr>
            <a:r>
              <a:rPr lang="sr-Latn-CS" sz="2200" dirty="0"/>
              <a:t> Harmonizacuija uslova poslovanja</a:t>
            </a:r>
            <a:endParaRPr lang="sr-Latn-CS" sz="2200" dirty="0"/>
          </a:p>
          <a:p>
            <a:pPr marL="0" indent="0" eaLnBrk="1" hangingPunct="1">
              <a:lnSpc>
                <a:spcPct val="80000"/>
              </a:lnSpc>
            </a:pPr>
            <a:r>
              <a:rPr lang="sr-Latn-CS" sz="2200" dirty="0"/>
              <a:t> Kraća a češća putovanja</a:t>
            </a:r>
            <a:endParaRPr lang="sr-Latn-CS" sz="2200" dirty="0"/>
          </a:p>
          <a:p>
            <a:pPr marL="0" indent="0" eaLnBrk="1" hangingPunct="1">
              <a:lnSpc>
                <a:spcPct val="80000"/>
              </a:lnSpc>
            </a:pPr>
            <a:r>
              <a:rPr lang="sr-Latn-CS" sz="2200" dirty="0"/>
              <a:t> Sve izražniji zahtevi za bezbednost</a:t>
            </a:r>
            <a:endParaRPr lang="sr-Latn-CS" sz="2200" dirty="0"/>
          </a:p>
          <a:p>
            <a:pPr marL="0" indent="0" eaLnBrk="1" hangingPunct="1">
              <a:lnSpc>
                <a:spcPct val="80000"/>
              </a:lnSpc>
            </a:pPr>
            <a:r>
              <a:rPr lang="sr-Latn-CS" sz="2200" dirty="0"/>
              <a:t> Pojačana konkurencija</a:t>
            </a:r>
            <a:r>
              <a:rPr lang="sr-Latn-CS" sz="2400" dirty="0"/>
              <a:t> </a:t>
            </a:r>
            <a:endParaRPr lang="sr-Latn-CS" sz="2400" i="1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sr-Latn-C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82273" name="Title 1"/>
          <p:cNvSpPr>
            <a:spLocks noGrp="1"/>
          </p:cNvSpPr>
          <p:nvPr>
            <p:ph type="title"/>
          </p:nvPr>
        </p:nvSpPr>
        <p:spPr>
          <a:xfrm>
            <a:off x="457200" y="692150"/>
            <a:ext cx="8229600" cy="433388"/>
          </a:xfrm>
        </p:spPr>
        <p:txBody>
          <a:bodyPr vert="horz" wrap="square" lIns="91440" tIns="45720" rIns="91440" bIns="45720" anchor="ctr" anchorCtr="0"/>
          <a:p>
            <a:br>
              <a:rPr lang="sr-Latn-CS" sz="2800" b="1" dirty="0"/>
            </a:br>
            <a:r>
              <a:rPr lang="sr-Latn-CS" sz="2800" b="1" dirty="0"/>
              <a:t>Tendencije u poslovnoj orijent. hot. preduzeća</a:t>
            </a:r>
            <a:br>
              <a:rPr lang="sr-Latn-CS" sz="2800" b="1" dirty="0"/>
            </a:br>
            <a:endParaRPr lang="sr-Latn-CS" sz="2800" b="1" dirty="0"/>
          </a:p>
        </p:txBody>
      </p:sp>
      <p:sp>
        <p:nvSpPr>
          <p:cNvPr id="182274" name="Content Placeholder 2"/>
          <p:cNvSpPr>
            <a:spLocks noGrp="1"/>
          </p:cNvSpPr>
          <p:nvPr>
            <p:ph idx="1"/>
          </p:nvPr>
        </p:nvSpPr>
        <p:spPr>
          <a:xfrm>
            <a:off x="457200" y="1412875"/>
            <a:ext cx="8507413" cy="4713288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AutoNum type="arabicPeriod"/>
            </a:pPr>
            <a:r>
              <a:rPr lang="sr-Latn-CS" sz="2000" dirty="0"/>
              <a:t>Proces koncentracije, odnosno stvaranja velikih multinac. kompanija nastalih putem zajedničkih ulaganja, franšizinga, menadž. i dr. oblika ulaganja, sve više će dobijati na značaju. Kompanije iz drugih oblasti sve više ulaze u turizam i hotelijerstvo, što potvrđuju i  primeri vodećih međunarodnih turističkih kompanija poput TUI, Thomson, </a:t>
            </a:r>
            <a:r>
              <a:rPr lang="sr-Latn-CS" sz="2000" dirty="0">
                <a:solidFill>
                  <a:srgbClr val="00B050"/>
                </a:solidFill>
              </a:rPr>
              <a:t>MONA, MK</a:t>
            </a:r>
            <a:endParaRPr lang="sr-Latn-CS" sz="2000" dirty="0">
              <a:solidFill>
                <a:srgbClr val="00B050"/>
              </a:solidFill>
            </a:endParaRPr>
          </a:p>
          <a:p>
            <a:pPr eaLnBrk="1" hangingPunct="1">
              <a:lnSpc>
                <a:spcPct val="80000"/>
              </a:lnSpc>
              <a:buAutoNum type="arabicPeriod"/>
            </a:pPr>
            <a:r>
              <a:rPr lang="sr-Latn-CS" sz="2000" dirty="0"/>
              <a:t>Maksimalna orijentacija ka obezbeđenju održivog razvoja i zaštiti prirodnih i kulturnih vrednosti, što vodi uvođenju “čistih” tehnologija.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AutoNum type="arabicPeriod"/>
            </a:pPr>
            <a:r>
              <a:rPr lang="sr-Latn-CS" sz="2000" dirty="0"/>
              <a:t>Primena alternativnih izvora energije. Klasični energ. resursi - nafta, naftini derivati i drugi energenti i voda, sve više postaju retki, što će dovesti do orijentacije na solarnu i druge izvore energije.</a:t>
            </a:r>
            <a:endParaRPr lang="sr-Latn-CS" sz="2000" dirty="0"/>
          </a:p>
          <a:p>
            <a:pPr>
              <a:buNone/>
            </a:pPr>
            <a:r>
              <a:rPr lang="sr-Latn-CS" sz="2000" i="1" dirty="0"/>
              <a:t>4. </a:t>
            </a:r>
            <a:r>
              <a:rPr lang="sr-Latn-CS" sz="2000" dirty="0"/>
              <a:t>Primena savremenih tehnologija, pre svega u domenu informacionih</a:t>
            </a:r>
            <a:endParaRPr lang="sr-Latn-CS" sz="2000" dirty="0"/>
          </a:p>
          <a:p>
            <a:pPr>
              <a:buNone/>
            </a:pPr>
            <a:r>
              <a:rPr lang="sr-Latn-CS" sz="2000" dirty="0"/>
              <a:t>   sredstava, sve više će uticati na promene u domenu ukup. hot. poslov.,</a:t>
            </a:r>
            <a:endParaRPr lang="sr-Latn-CS" sz="2000" dirty="0"/>
          </a:p>
          <a:p>
            <a:pPr>
              <a:buNone/>
            </a:pPr>
            <a:r>
              <a:rPr lang="sr-Latn-CS" sz="2000" i="1" dirty="0"/>
              <a:t>5. </a:t>
            </a:r>
            <a:r>
              <a:rPr lang="sr-Latn-CS" sz="2000" dirty="0"/>
              <a:t>Na značaju će sve više dobijati i </a:t>
            </a:r>
            <a:r>
              <a:rPr lang="sr-Latn-CS" sz="2000" i="1" dirty="0"/>
              <a:t>krizni menadž.</a:t>
            </a:r>
            <a:r>
              <a:rPr lang="sr-Latn-CS" sz="2000" dirty="0"/>
              <a:t>, kao i obezbeđenje</a:t>
            </a:r>
            <a:endParaRPr lang="sr-Latn-CS" sz="2000" dirty="0"/>
          </a:p>
          <a:p>
            <a:pPr>
              <a:buNone/>
            </a:pPr>
            <a:r>
              <a:rPr lang="sr-Latn-CS" sz="2000" dirty="0"/>
              <a:t>   imovine od mogućih ekon. iznenađenja (finans. kriza i drugi nepl. rizici).</a:t>
            </a:r>
            <a:endParaRPr lang="sr-Latn-C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83297" name="Title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792162"/>
          </a:xfrm>
        </p:spPr>
        <p:txBody>
          <a:bodyPr vert="horz" wrap="square" lIns="91440" tIns="45720" rIns="91440" bIns="45720" anchor="ctr" anchorCtr="0"/>
          <a:p>
            <a:r>
              <a:rPr lang="sr-Latn-CS" sz="3200" b="1" i="1" dirty="0"/>
              <a:t>Promene u strukturi smeštajne ponude</a:t>
            </a:r>
            <a:br>
              <a:rPr lang="sr-Latn-CS" sz="3200" b="1" dirty="0"/>
            </a:br>
            <a:endParaRPr lang="sr-Latn-CS" sz="3200" b="1" dirty="0"/>
          </a:p>
        </p:txBody>
      </p:sp>
      <p:sp>
        <p:nvSpPr>
          <p:cNvPr id="183298" name="Content Placeholder 2"/>
          <p:cNvSpPr>
            <a:spLocks noGrp="1"/>
          </p:cNvSpPr>
          <p:nvPr>
            <p:ph idx="1"/>
          </p:nvPr>
        </p:nvSpPr>
        <p:spPr>
          <a:xfrm>
            <a:off x="636588" y="1052513"/>
            <a:ext cx="8507412" cy="4568825"/>
          </a:xfrm>
        </p:spPr>
        <p:txBody>
          <a:bodyPr vert="horz" wrap="square" lIns="91440" tIns="45720" rIns="91440" bIns="45720" anchor="t" anchorCtr="0"/>
          <a:p>
            <a:r>
              <a:rPr lang="sr-Latn-CS" sz="2200" b="1" i="1" dirty="0"/>
              <a:t>Očekivane tendencije u razvoju tur. i hotel. uticaće i na promene u strukturi smeštajne ponude</a:t>
            </a:r>
            <a:endParaRPr lang="sr-Latn-CS" sz="2200" b="1" i="1" dirty="0"/>
          </a:p>
          <a:p>
            <a:r>
              <a:rPr lang="sr-Latn-CS" sz="2200" b="1" i="1" dirty="0"/>
              <a:t>Izgradnja </a:t>
            </a:r>
            <a:r>
              <a:rPr lang="sr-Latn-CS" sz="2200" b="1" i="1" dirty="0">
                <a:solidFill>
                  <a:schemeClr val="hlink"/>
                </a:solidFill>
              </a:rPr>
              <a:t>zelenih“ ili „eko  hotela</a:t>
            </a:r>
            <a:r>
              <a:rPr lang="sr-Latn-CS" sz="2200" i="1" dirty="0">
                <a:solidFill>
                  <a:schemeClr val="hlink"/>
                </a:solidFill>
              </a:rPr>
              <a:t>“</a:t>
            </a:r>
            <a:r>
              <a:rPr lang="sr-Latn-CS" sz="2200" i="1" u="sng" dirty="0">
                <a:solidFill>
                  <a:schemeClr val="hlink"/>
                </a:solidFill>
              </a:rPr>
              <a:t>,</a:t>
            </a:r>
            <a:r>
              <a:rPr lang="sr-Latn-CS" sz="2200" dirty="0"/>
              <a:t> u kojima će sve biti podređeno očuvanju prirode, od izbora lokacije, izgradnje, uređaja i opreme, sadržaja hotelskih usluga do odnosa gostiju prema ekološkim pitanjima</a:t>
            </a:r>
            <a:endParaRPr lang="sr-Latn-CS" sz="2200" dirty="0"/>
          </a:p>
          <a:p>
            <a:r>
              <a:rPr lang="sr-Latn-CS" sz="2200" i="1" dirty="0"/>
              <a:t>Hoteli sa tzv. </a:t>
            </a:r>
            <a:r>
              <a:rPr lang="sr-Latn-CS" sz="2200" i="1" dirty="0">
                <a:solidFill>
                  <a:schemeClr val="folHlink"/>
                </a:solidFill>
              </a:rPr>
              <a:t>„</a:t>
            </a:r>
            <a:r>
              <a:rPr lang="sr-Latn-CS" sz="2200" b="1" i="1" dirty="0">
                <a:solidFill>
                  <a:schemeClr val="folHlink"/>
                </a:solidFill>
              </a:rPr>
              <a:t>pametnim sobama</a:t>
            </a:r>
            <a:r>
              <a:rPr lang="sr-Latn-CS" sz="2200" i="1" dirty="0"/>
              <a:t>“</a:t>
            </a:r>
            <a:r>
              <a:rPr lang="sr-Latn-CS" sz="2200" b="1" dirty="0"/>
              <a:t> </a:t>
            </a:r>
            <a:r>
              <a:rPr lang="sr-Latn-CS" sz="2200" dirty="0"/>
              <a:t>će imati važno mesto na tržištu hotelskog smeštaja. </a:t>
            </a:r>
            <a:endParaRPr lang="sr-Latn-CS" sz="2200" dirty="0"/>
          </a:p>
          <a:p>
            <a:r>
              <a:rPr lang="sr-Latn-CS" sz="2200" dirty="0"/>
              <a:t>Izgradnja tzv.„</a:t>
            </a:r>
            <a:r>
              <a:rPr lang="sr-Latn-CS" sz="2200" b="1" i="1" dirty="0">
                <a:solidFill>
                  <a:schemeClr val="hlink"/>
                </a:solidFill>
              </a:rPr>
              <a:t>spa hotela</a:t>
            </a:r>
            <a:r>
              <a:rPr lang="sr-Latn-CS" sz="2200" dirty="0"/>
              <a:t>“ sa savremenim sadržajima (velnes)</a:t>
            </a:r>
            <a:endParaRPr lang="sr-Latn-CS" sz="2200" dirty="0"/>
          </a:p>
          <a:p>
            <a:r>
              <a:rPr lang="sr-Latn-CS" sz="2200" b="1" i="1" dirty="0"/>
              <a:t>Izgradnja “</a:t>
            </a:r>
            <a:r>
              <a:rPr lang="sr-Latn-CS" sz="2200" b="1" i="1" dirty="0">
                <a:solidFill>
                  <a:schemeClr val="accent2"/>
                </a:solidFill>
              </a:rPr>
              <a:t>brod hotela</a:t>
            </a:r>
            <a:r>
              <a:rPr lang="sr-Latn-CS" sz="2200" dirty="0"/>
              <a:t>“, </a:t>
            </a:r>
            <a:r>
              <a:rPr lang="sr-Latn-CS" sz="2200" b="1" i="1" dirty="0">
                <a:solidFill>
                  <a:schemeClr val="hlink"/>
                </a:solidFill>
              </a:rPr>
              <a:t>svemirskih hotela</a:t>
            </a:r>
            <a:r>
              <a:rPr lang="sr-Latn-CS" sz="2200" b="1" i="1" dirty="0"/>
              <a:t> (brodova</a:t>
            </a:r>
            <a:r>
              <a:rPr lang="sr-Latn-CS" sz="2200" i="1" dirty="0"/>
              <a:t>),</a:t>
            </a:r>
            <a:r>
              <a:rPr lang="sr-Latn-CS" sz="2200" i="1" u="sng" dirty="0"/>
              <a:t>„</a:t>
            </a:r>
            <a:r>
              <a:rPr lang="sr-Latn-CS" sz="2200" b="1" i="1" dirty="0">
                <a:solidFill>
                  <a:schemeClr val="accent2"/>
                </a:solidFill>
              </a:rPr>
              <a:t>hotel aviona</a:t>
            </a:r>
            <a:r>
              <a:rPr lang="sr-Latn-CS" sz="2200" dirty="0"/>
              <a:t>“i dr. </a:t>
            </a:r>
            <a:endParaRPr lang="sr-Latn-CS" sz="2200" dirty="0"/>
          </a:p>
          <a:p>
            <a:r>
              <a:rPr lang="sr-Latn-CS" sz="2200" dirty="0"/>
              <a:t>Izgradnja dizajn, golf, kazino i dr. hotela namenjeni pojedinim ciljnim grupama. </a:t>
            </a:r>
            <a:endParaRPr lang="sr-Latn-C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84321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sr-Latn-CS" dirty="0"/>
              <a:t>Neobični hoteli</a:t>
            </a:r>
            <a:endParaRPr lang="sr-Latn-CS" dirty="0"/>
          </a:p>
        </p:txBody>
      </p:sp>
      <p:sp>
        <p:nvSpPr>
          <p:cNvPr id="184322" name="Content Placeholder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endParaRPr lang="sr-Latn-CS" dirty="0"/>
          </a:p>
        </p:txBody>
      </p:sp>
      <p:pic>
        <p:nvPicPr>
          <p:cNvPr id="184323" name="Picture 2" descr="Neemrana Fort 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913" y="2492375"/>
            <a:ext cx="5832475" cy="28813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85345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sr-Latn-CS" dirty="0"/>
              <a:t>Neobični hoteli</a:t>
            </a:r>
            <a:endParaRPr lang="sr-Latn-CS" dirty="0"/>
          </a:p>
        </p:txBody>
      </p:sp>
      <p:sp>
        <p:nvSpPr>
          <p:cNvPr id="185346" name="Content Placeholder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endParaRPr lang="sr-Latn-CS" dirty="0"/>
          </a:p>
        </p:txBody>
      </p:sp>
      <p:pic>
        <p:nvPicPr>
          <p:cNvPr id="185347" name="Picture 2" descr="V8 hote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636838"/>
            <a:ext cx="4594225" cy="2886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86369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sr-Latn-CS" dirty="0"/>
              <a:t>Neobični hoteli</a:t>
            </a:r>
            <a:endParaRPr lang="sr-Latn-CS" dirty="0"/>
          </a:p>
        </p:txBody>
      </p:sp>
      <p:sp>
        <p:nvSpPr>
          <p:cNvPr id="186370" name="Content Placeholder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endParaRPr lang="sr-Latn-CS" dirty="0"/>
          </a:p>
        </p:txBody>
      </p:sp>
      <p:pic>
        <p:nvPicPr>
          <p:cNvPr id="186371" name="Picture 2" descr="http://www.zenasamja.me/images/full/0727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1413" y="2420938"/>
            <a:ext cx="5600700" cy="3143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87393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sr-Latn-CS" dirty="0"/>
              <a:t>Neobični hoteli</a:t>
            </a:r>
            <a:endParaRPr lang="sr-Latn-CS" dirty="0"/>
          </a:p>
        </p:txBody>
      </p:sp>
      <p:sp>
        <p:nvSpPr>
          <p:cNvPr id="187394" name="Content Placeholder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endParaRPr lang="sr-Latn-CS" dirty="0"/>
          </a:p>
        </p:txBody>
      </p:sp>
      <p:pic>
        <p:nvPicPr>
          <p:cNvPr id="187395" name="Picture 2" descr="juvet landscape hote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1413" y="1989138"/>
            <a:ext cx="5545137" cy="3311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88417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sr-Latn-CS" dirty="0"/>
              <a:t>Neobični hoteli</a:t>
            </a:r>
            <a:endParaRPr lang="sr-Latn-CS" dirty="0"/>
          </a:p>
        </p:txBody>
      </p:sp>
      <p:sp>
        <p:nvSpPr>
          <p:cNvPr id="188418" name="Content Placeholder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endParaRPr lang="sr-Latn-CS" dirty="0"/>
          </a:p>
        </p:txBody>
      </p:sp>
      <p:pic>
        <p:nvPicPr>
          <p:cNvPr id="188419" name="Picture 2" descr="http://www.covermagazin.com/info/wp-content/uploads/2010/01/Ice-Hotel-Quebec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9613" y="1989138"/>
            <a:ext cx="5905500" cy="3289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89441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sr-Latn-CS" dirty="0"/>
              <a:t>Neobični hoteli</a:t>
            </a:r>
            <a:endParaRPr lang="sr-Latn-CS" dirty="0"/>
          </a:p>
        </p:txBody>
      </p:sp>
      <p:sp>
        <p:nvSpPr>
          <p:cNvPr id="189442" name="Content Placeholder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endParaRPr lang="sr-Latn-CS" dirty="0"/>
          </a:p>
        </p:txBody>
      </p:sp>
      <p:pic>
        <p:nvPicPr>
          <p:cNvPr id="189443" name="Picture 2" descr="https://encrypted-tbn2.gstatic.com/images?q=tbn:ANd9GcQjGzjM2dgYf5C-zkmdBW5dUT-XWXZJRm_aw51T2jDDOdBtzE-NF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2275" y="2349500"/>
            <a:ext cx="5256213" cy="32400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90465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sr-Latn-CS" dirty="0"/>
              <a:t>Neobični hoteli</a:t>
            </a:r>
            <a:endParaRPr lang="sr-Latn-CS" dirty="0"/>
          </a:p>
        </p:txBody>
      </p:sp>
      <p:sp>
        <p:nvSpPr>
          <p:cNvPr id="190466" name="Content Placeholder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endParaRPr lang="sr-Latn-CS" dirty="0"/>
          </a:p>
        </p:txBody>
      </p:sp>
      <p:pic>
        <p:nvPicPr>
          <p:cNvPr id="190467" name="Picture 2" descr="http://www.zenasamja.me/images/0727/hotel-pecina-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0" y="2276475"/>
            <a:ext cx="6985000" cy="33131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91489" name="Rectangle 2"/>
          <p:cNvSpPr>
            <a:spLocks noGrp="1"/>
          </p:cNvSpPr>
          <p:nvPr>
            <p:ph type="title"/>
          </p:nvPr>
        </p:nvSpPr>
        <p:spPr>
          <a:xfrm>
            <a:off x="323850" y="333375"/>
            <a:ext cx="8229600" cy="809625"/>
          </a:xfrm>
        </p:spPr>
        <p:txBody>
          <a:bodyPr vert="horz" wrap="square" lIns="91440" tIns="45720" rIns="91440" bIns="45720" anchor="ctr" anchorCtr="0"/>
          <a:p>
            <a:r>
              <a:rPr lang="sr-Latn-CS" sz="4000" dirty="0"/>
              <a:t>Očuvana priroda</a:t>
            </a:r>
            <a:endParaRPr lang="sr-Latn-CS" sz="4000" dirty="0"/>
          </a:p>
        </p:txBody>
      </p:sp>
      <p:pic>
        <p:nvPicPr>
          <p:cNvPr id="191490" name="Picture 4" descr="http://www.gradimo.hr/blobs/21913.jpg"/>
          <p:cNvPicPr>
            <a:picLocks noGrp="1" noChangeAspect="1"/>
          </p:cNvPicPr>
          <p:nvPr>
            <p:ph idx="1"/>
          </p:nvPr>
        </p:nvPicPr>
        <p:blipFill>
          <a:blip r:embed="rId1" r:link="rId2"/>
          <a:stretch>
            <a:fillRect/>
          </a:stretch>
        </p:blipFill>
        <p:spPr>
          <a:xfrm>
            <a:off x="1403350" y="1700213"/>
            <a:ext cx="5905500" cy="3508375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92513" name="Rectangle 2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941388"/>
          </a:xfrm>
        </p:spPr>
        <p:txBody>
          <a:bodyPr vert="horz" wrap="square" lIns="91440" tIns="45720" rIns="91440" bIns="45720" anchor="ctr" anchorCtr="0"/>
          <a:p>
            <a:r>
              <a:rPr lang="sr-Latn-CS" sz="4000" dirty="0"/>
              <a:t>Uređene površine</a:t>
            </a:r>
            <a:endParaRPr lang="sr-Latn-CS" sz="4000" dirty="0"/>
          </a:p>
        </p:txBody>
      </p:sp>
      <p:pic>
        <p:nvPicPr>
          <p:cNvPr id="192514" name="Picture 4" descr="http://www.gradimo.hr/blobs/21915.jpg"/>
          <p:cNvPicPr>
            <a:picLocks noGrp="1" noChangeAspect="1"/>
          </p:cNvPicPr>
          <p:nvPr>
            <p:ph idx="1"/>
          </p:nvPr>
        </p:nvPicPr>
        <p:blipFill>
          <a:blip r:embed="rId1" r:link="rId2"/>
          <a:stretch>
            <a:fillRect/>
          </a:stretch>
        </p:blipFill>
        <p:spPr>
          <a:xfrm>
            <a:off x="1763713" y="1773238"/>
            <a:ext cx="5903912" cy="3646487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93537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 vert="horz" wrap="square" lIns="91440" tIns="45720" rIns="91440" bIns="45720" anchor="ctr" anchorCtr="0"/>
          <a:p>
            <a:r>
              <a:rPr lang="sr-Latn-CS" sz="4000" dirty="0"/>
              <a:t>BOGASTVO SADRŽAJA</a:t>
            </a:r>
            <a:endParaRPr lang="sr-Latn-CS" sz="4000" dirty="0"/>
          </a:p>
        </p:txBody>
      </p:sp>
      <p:pic>
        <p:nvPicPr>
          <p:cNvPr id="193538" name="Picture 4" descr="http://www.gradimo.hr/blobs/21912.jpg"/>
          <p:cNvPicPr>
            <a:picLocks noGrp="1" noChangeAspect="1"/>
          </p:cNvPicPr>
          <p:nvPr>
            <p:ph idx="1"/>
          </p:nvPr>
        </p:nvPicPr>
        <p:blipFill>
          <a:blip r:embed="rId1" r:link="rId2"/>
          <a:stretch>
            <a:fillRect/>
          </a:stretch>
        </p:blipFill>
        <p:spPr>
          <a:xfrm>
            <a:off x="1835150" y="1700213"/>
            <a:ext cx="6408738" cy="3673475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94561" name="Rectangle 2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809625"/>
          </a:xfrm>
        </p:spPr>
        <p:txBody>
          <a:bodyPr vert="horz" wrap="square" lIns="91440" tIns="45720" rIns="91440" bIns="45720" anchor="ctr" anchorCtr="0"/>
          <a:p>
            <a:r>
              <a:rPr lang="sr-Latn-CS" sz="3200" dirty="0"/>
              <a:t>Polazne osnove strategijskog prilagođavanja</a:t>
            </a:r>
            <a:endParaRPr lang="sr-Latn-CS" sz="3200" dirty="0"/>
          </a:p>
        </p:txBody>
      </p:sp>
      <p:sp>
        <p:nvSpPr>
          <p:cNvPr id="194562" name="Rectangle 6"/>
          <p:cNvSpPr>
            <a:spLocks noGrp="1"/>
          </p:cNvSpPr>
          <p:nvPr>
            <p:ph idx="1"/>
          </p:nvPr>
        </p:nvSpPr>
        <p:spPr>
          <a:xfrm>
            <a:off x="457200" y="1125538"/>
            <a:ext cx="8507413" cy="5000625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lang="sr-Latn-CS" sz="1800" dirty="0"/>
              <a:t>- Intezivne </a:t>
            </a:r>
            <a:r>
              <a:rPr lang="sr-Latn-CS" sz="1800" dirty="0">
                <a:solidFill>
                  <a:srgbClr val="C00000"/>
                </a:solidFill>
              </a:rPr>
              <a:t>promene u okruženju </a:t>
            </a:r>
            <a:r>
              <a:rPr lang="sr-Latn-CS" sz="1800" dirty="0"/>
              <a:t>i </a:t>
            </a:r>
            <a:r>
              <a:rPr lang="sr-Latn-CS" sz="1800" dirty="0">
                <a:solidFill>
                  <a:srgbClr val="FF0000"/>
                </a:solidFill>
              </a:rPr>
              <a:t>promene u zahtevima turista </a:t>
            </a:r>
            <a:r>
              <a:rPr lang="sr-Latn-CS" sz="1800" dirty="0"/>
              <a:t>nameću </a:t>
            </a:r>
            <a:r>
              <a:rPr lang="sr-Latn-CS" sz="1800" dirty="0">
                <a:solidFill>
                  <a:srgbClr val="C00000"/>
                </a:solidFill>
              </a:rPr>
              <a:t>potrebu permanentnog prilagođavanja </a:t>
            </a:r>
            <a:r>
              <a:rPr lang="sr-Latn-CS" sz="1800" dirty="0"/>
              <a:t>tim izazovima i njihovog predviđanja</a:t>
            </a:r>
            <a:r>
              <a:rPr lang="sr-Latn-CS" sz="1800" b="1" i="1" dirty="0"/>
              <a:t>. </a:t>
            </a:r>
            <a:r>
              <a:rPr lang="sr-Latn-CS" sz="1800" dirty="0"/>
              <a:t>Suštinsko pitanje je u kom pravcu treba usmeriti aktivnosti menadž.. da bi se odgovorilo očekivanim promenama i kakvim strategijama omogućiti dalji razvoj 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- Polazna tačka u tome treba da bude </a:t>
            </a:r>
            <a:r>
              <a:rPr lang="sr-Latn-CS" sz="1800" dirty="0">
                <a:solidFill>
                  <a:srgbClr val="C00000"/>
                </a:solidFill>
              </a:rPr>
              <a:t>sadašnja i buduća pozicija hotela na tržištu, </a:t>
            </a:r>
            <a:endParaRPr lang="sr-Latn-CS" sz="18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rgbClr val="C00000"/>
                </a:solidFill>
              </a:rPr>
              <a:t>  ustanovljenje slabih i jakih tačaka i potrebe i zahtevi savremenih turista</a:t>
            </a:r>
            <a:r>
              <a:rPr lang="sr-Latn-CS" sz="1800" dirty="0"/>
              <a:t>. 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chemeClr val="hlink"/>
                </a:solidFill>
              </a:rPr>
              <a:t>U prilagođavanja očekiv. trendovima aktivnosti hotela treba usmeriti na:</a:t>
            </a:r>
            <a:endParaRPr lang="sr-Latn-CS" sz="18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1)Sinhronizov. delovanje i koordinaciju svih aktivnosti preduz. radi reagovanja na očekivane izazove</a:t>
            </a:r>
            <a:r>
              <a:rPr lang="sr-Latn-CS" sz="1800" i="1" dirty="0"/>
              <a:t>.</a:t>
            </a:r>
            <a:r>
              <a:rPr lang="sr-Latn-CS" sz="1800" dirty="0"/>
              <a:t> Uspeh zavisi od sposobnosti da se duhom marketinga prožme celo preduzeće i sve njegove aktivnosti.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2) Čvršće povezivanje i saradnju hot. upravljačkih struktura sa svim učesnicima u kreiranju hotelskog proizvoda na nivou tur. dest. i šire društvene zajednice, 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3) Kontinuirano usavršavanje upravljačkih struktura svih nivoa i svih zaposlenih, radi sticanja novih znanja i veština iz oblasti: menadž, market. kulture usluživa,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4) Primenu savr. tehnologija u svim domenima hotelskog poslovanja. 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rgbClr val="C00000"/>
                </a:solidFill>
              </a:rPr>
              <a:t>Navedeni pristup u prilagođ. hot. ponude očekivanim promenama omogućava: </a:t>
            </a:r>
            <a:endParaRPr lang="sr-Latn-CS" sz="18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rgbClr val="C00000"/>
                </a:solidFill>
              </a:rPr>
              <a:t>dugoročno uspostavljanje odnosa </a:t>
            </a:r>
            <a:r>
              <a:rPr lang="sr-Latn-CS" sz="1800" dirty="0">
                <a:solidFill>
                  <a:schemeClr val="hlink"/>
                </a:solidFill>
              </a:rPr>
              <a:t>pred. i okruženja</a:t>
            </a:r>
            <a:r>
              <a:rPr lang="sr-Latn-CS" sz="1800" dirty="0">
                <a:solidFill>
                  <a:srgbClr val="C00000"/>
                </a:solidFill>
              </a:rPr>
              <a:t>; blagovremeno reagovanje na</a:t>
            </a:r>
            <a:endParaRPr lang="sr-Latn-CS" sz="18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rgbClr val="C00000"/>
                </a:solidFill>
              </a:rPr>
              <a:t>promene i donošenje strateg.odluka koje će mu obezbediti adekvatnu poziciju</a:t>
            </a:r>
            <a:endParaRPr lang="sr-Latn-CS" sz="18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95585" name="Rectangle 2"/>
          <p:cNvSpPr>
            <a:spLocks noGrp="1"/>
          </p:cNvSpPr>
          <p:nvPr>
            <p:ph type="title"/>
          </p:nvPr>
        </p:nvSpPr>
        <p:spPr>
          <a:xfrm>
            <a:off x="468313" y="-242887"/>
            <a:ext cx="8229600" cy="1143000"/>
          </a:xfrm>
        </p:spPr>
        <p:txBody>
          <a:bodyPr vert="horz" wrap="square" lIns="91440" tIns="45720" rIns="91440" bIns="45720" anchor="ctr" anchorCtr="0"/>
          <a:p>
            <a:r>
              <a:rPr lang="sr-Latn-CS" sz="3200" b="1" dirty="0"/>
              <a:t>Kastomizacija hotelskih usluga</a:t>
            </a:r>
            <a:endParaRPr lang="sr-Latn-CS" sz="3200" b="1" dirty="0"/>
          </a:p>
        </p:txBody>
      </p:sp>
      <p:sp>
        <p:nvSpPr>
          <p:cNvPr id="195586" name="Rectangle 3"/>
          <p:cNvSpPr>
            <a:spLocks noGrp="1"/>
          </p:cNvSpPr>
          <p:nvPr>
            <p:ph idx="1"/>
          </p:nvPr>
        </p:nvSpPr>
        <p:spPr>
          <a:xfrm>
            <a:off x="179388" y="836613"/>
            <a:ext cx="8785225" cy="5289550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</a:pPr>
            <a:r>
              <a:rPr lang="sr-Latn-CS" sz="1800" dirty="0"/>
              <a:t>Prilagođavanje </a:t>
            </a:r>
            <a:r>
              <a:rPr lang="sr-Latn-CS" sz="1800" dirty="0">
                <a:solidFill>
                  <a:schemeClr val="accent2"/>
                </a:solidFill>
              </a:rPr>
              <a:t>individualnim potrebama i zahtevima turista predstavlja suštinu </a:t>
            </a:r>
            <a:r>
              <a:rPr lang="sr-Latn-CS" sz="1800" i="1" dirty="0">
                <a:solidFill>
                  <a:schemeClr val="accent2"/>
                </a:solidFill>
              </a:rPr>
              <a:t>strateg. </a:t>
            </a:r>
            <a:r>
              <a:rPr lang="sr-Latn-CS" sz="1800" b="1" i="1" dirty="0">
                <a:solidFill>
                  <a:schemeClr val="accent2"/>
                </a:solidFill>
              </a:rPr>
              <a:t>KASTOMIZACIJE</a:t>
            </a:r>
            <a:r>
              <a:rPr lang="sr-Latn-CS" sz="1800" b="1" i="1" dirty="0"/>
              <a:t> (prilagođavanje)</a:t>
            </a:r>
            <a:r>
              <a:rPr lang="sr-Latn-CS" sz="1800" i="1" dirty="0"/>
              <a:t> hot. usluga </a:t>
            </a:r>
            <a:r>
              <a:rPr lang="sr-Latn-CS" sz="1800" i="1" dirty="0">
                <a:solidFill>
                  <a:schemeClr val="hlink"/>
                </a:solidFill>
              </a:rPr>
              <a:t>nema industr.</a:t>
            </a:r>
            <a:r>
              <a:rPr lang="sr-Latn-CS" sz="1800" dirty="0">
                <a:solidFill>
                  <a:schemeClr val="hlink"/>
                </a:solidFill>
              </a:rPr>
              <a:t> i standar</a:t>
            </a:r>
            <a:endParaRPr lang="sr-Latn-CS" sz="18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r>
              <a:rPr lang="sr-Latn-CS" sz="1800" dirty="0"/>
              <a:t>Najveći broj hotelskih preduzeća prilagođava svoje proizvode</a:t>
            </a:r>
            <a:r>
              <a:rPr lang="sr-Latn-CS" sz="1800" dirty="0">
                <a:solidFill>
                  <a:schemeClr val="hlink"/>
                </a:solidFill>
              </a:rPr>
              <a:t> individualnim </a:t>
            </a:r>
            <a:r>
              <a:rPr lang="sr-Latn-CS" sz="1800" dirty="0"/>
              <a:t>zahtevima turista nadogradnjom sadržaja na osnovnu ponudu. U primeni strategije kastomizacije ključno je odrediti </a:t>
            </a:r>
            <a:r>
              <a:rPr lang="sr-Latn-CS" sz="1800" dirty="0">
                <a:solidFill>
                  <a:schemeClr val="hlink"/>
                </a:solidFill>
              </a:rPr>
              <a:t>koje usluge treba ponuditi kao standardne, a koje kao zamenu.</a:t>
            </a:r>
            <a:r>
              <a:rPr lang="sr-Latn-CS" sz="1800" dirty="0"/>
              <a:t> Usluge koje predstavljaju zamenu standardnim su ključne sa stanovišta zadovoljenja individualnih potreba turista. </a:t>
            </a:r>
            <a:endParaRPr lang="sr-Latn-CS" sz="1800" dirty="0"/>
          </a:p>
          <a:p>
            <a:pPr>
              <a:lnSpc>
                <a:spcPct val="80000"/>
              </a:lnSpc>
            </a:pPr>
            <a:r>
              <a:rPr lang="sr-Latn-CS" sz="1800" dirty="0"/>
              <a:t>U prilagođavanju usluga individualnim zahtevima turista koriste se sledeći oblici:</a:t>
            </a:r>
            <a:endParaRPr lang="sr-Latn-CS" sz="1800" b="1" i="1" dirty="0"/>
          </a:p>
          <a:p>
            <a:pPr>
              <a:lnSpc>
                <a:spcPct val="80000"/>
              </a:lnSpc>
            </a:pPr>
            <a:r>
              <a:rPr lang="sr-Latn-CS" sz="1800" b="1" i="1" dirty="0">
                <a:solidFill>
                  <a:srgbClr val="C00000"/>
                </a:solidFill>
              </a:rPr>
              <a:t>Kolaborativna kastomizacija</a:t>
            </a:r>
            <a:r>
              <a:rPr lang="sr-Latn-CS" sz="1800" dirty="0">
                <a:solidFill>
                  <a:srgbClr val="C00000"/>
                </a:solidFill>
              </a:rPr>
              <a:t> </a:t>
            </a:r>
            <a:r>
              <a:rPr lang="sr-Latn-CS" sz="1800" dirty="0"/>
              <a:t>podrazumeva da se svakom turisti pojedinačno pruži ponuda koja će na najbolji način zadovoljiti njegove potrebe i očekivanja.</a:t>
            </a:r>
            <a:endParaRPr lang="sr-Latn-CS" sz="1800" b="1" i="1" dirty="0"/>
          </a:p>
          <a:p>
            <a:pPr>
              <a:lnSpc>
                <a:spcPct val="80000"/>
              </a:lnSpc>
            </a:pPr>
            <a:r>
              <a:rPr lang="sr-Latn-CS" sz="1800" b="1" i="1" dirty="0">
                <a:solidFill>
                  <a:srgbClr val="C00000"/>
                </a:solidFill>
              </a:rPr>
              <a:t>Adaptivna kastomizacija</a:t>
            </a:r>
            <a:r>
              <a:rPr lang="sr-Latn-CS" sz="1800" b="1" dirty="0">
                <a:solidFill>
                  <a:srgbClr val="C00000"/>
                </a:solidFill>
              </a:rPr>
              <a:t> </a:t>
            </a:r>
            <a:r>
              <a:rPr lang="sr-Latn-CS" sz="1800" dirty="0"/>
              <a:t>podrazumeva ponudu standadrizovanog proizvoda koji je dizajniran tako da ga korisnici mogu menjati prema svojim potrebama.</a:t>
            </a:r>
            <a:endParaRPr lang="sr-Latn-CS" sz="1800" b="1" i="1" dirty="0"/>
          </a:p>
          <a:p>
            <a:pPr>
              <a:lnSpc>
                <a:spcPct val="80000"/>
              </a:lnSpc>
            </a:pPr>
            <a:r>
              <a:rPr lang="sr-Latn-CS" sz="1800" b="1" i="1" dirty="0">
                <a:solidFill>
                  <a:srgbClr val="C00000"/>
                </a:solidFill>
              </a:rPr>
              <a:t>Kozmetička kastomizacija</a:t>
            </a:r>
            <a:r>
              <a:rPr lang="sr-Latn-CS" sz="1800" dirty="0">
                <a:solidFill>
                  <a:srgbClr val="C00000"/>
                </a:solidFill>
              </a:rPr>
              <a:t> </a:t>
            </a:r>
            <a:r>
              <a:rPr lang="sr-Latn-CS" sz="1800" dirty="0"/>
              <a:t>predstavlja ponudu standardizovanog proizvoda različitim korisnicima. </a:t>
            </a:r>
            <a:r>
              <a:rPr lang="sr-Latn-CS" sz="1800" dirty="0">
                <a:solidFill>
                  <a:schemeClr val="hlink"/>
                </a:solidFill>
              </a:rPr>
              <a:t>Individualizacija praktično</a:t>
            </a:r>
            <a:r>
              <a:rPr lang="sr-Latn-CS" sz="1800" dirty="0"/>
              <a:t> ne postoji, svodi se na „kozmetiku“, ali je potrošači ipak prihvataju.</a:t>
            </a:r>
            <a:endParaRPr lang="sr-Latn-CS" sz="1800" b="1" i="1" dirty="0"/>
          </a:p>
          <a:p>
            <a:pPr>
              <a:lnSpc>
                <a:spcPct val="80000"/>
              </a:lnSpc>
            </a:pPr>
            <a:r>
              <a:rPr lang="sr-Latn-CS" sz="1800" b="1" i="1" dirty="0">
                <a:solidFill>
                  <a:srgbClr val="C00000"/>
                </a:solidFill>
              </a:rPr>
              <a:t>Transparentna kastom.</a:t>
            </a:r>
            <a:r>
              <a:rPr lang="sr-Latn-CS" sz="1800" b="1" dirty="0">
                <a:solidFill>
                  <a:srgbClr val="C00000"/>
                </a:solidFill>
              </a:rPr>
              <a:t> </a:t>
            </a:r>
            <a:r>
              <a:rPr lang="sr-Latn-CS" sz="1800" dirty="0"/>
              <a:t>zasniva se na pružanju unikatnh proizvoda i usluga svakom pojedinač. gostu, pri čemu im se stavlja do znanja da su prilagođeni upravo njihovim individualnim zahtevima. </a:t>
            </a:r>
            <a:endParaRPr lang="sr-Latn-CS" sz="1800" dirty="0"/>
          </a:p>
          <a:p>
            <a:pPr>
              <a:lnSpc>
                <a:spcPct val="80000"/>
              </a:lnSpc>
            </a:pPr>
            <a:r>
              <a:rPr lang="sr-Latn-CS" sz="1800" dirty="0"/>
              <a:t>Imajući u vidu da se zahtevi turista u savremenim uslovima veoma promenljivi stategija </a:t>
            </a:r>
            <a:r>
              <a:rPr lang="sr-Latn-CS" sz="1800" dirty="0">
                <a:solidFill>
                  <a:schemeClr val="hlink"/>
                </a:solidFill>
              </a:rPr>
              <a:t>masovne kastomizacije</a:t>
            </a:r>
            <a:r>
              <a:rPr lang="sr-Latn-CS" sz="1800" dirty="0"/>
              <a:t> u hot. ima dosta </a:t>
            </a:r>
            <a:r>
              <a:rPr lang="sr-Latn-CS" sz="1800" dirty="0">
                <a:solidFill>
                  <a:schemeClr val="hlink"/>
                </a:solidFill>
              </a:rPr>
              <a:t>ograničenu primenu</a:t>
            </a:r>
            <a:endParaRPr lang="sr-Latn-CS" sz="1800" i="1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96609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 vert="horz" wrap="square" lIns="91440" tIns="45720" rIns="91440" bIns="45720" anchor="ctr" anchorCtr="0"/>
          <a:p>
            <a:r>
              <a:rPr lang="sr-Latn-CS" sz="3200" dirty="0"/>
              <a:t>Segmentacija, diferencijacija i pozicioniranje</a:t>
            </a:r>
            <a:endParaRPr lang="sr-Latn-CS" sz="3200" dirty="0"/>
          </a:p>
        </p:txBody>
      </p:sp>
      <p:sp>
        <p:nvSpPr>
          <p:cNvPr id="196610" name="Rectangle 3"/>
          <p:cNvSpPr>
            <a:spLocks noGrp="1"/>
          </p:cNvSpPr>
          <p:nvPr>
            <p:ph idx="1"/>
          </p:nvPr>
        </p:nvSpPr>
        <p:spPr>
          <a:xfrm>
            <a:off x="576263" y="1557338"/>
            <a:ext cx="8388350" cy="4525962"/>
          </a:xfrm>
        </p:spPr>
        <p:txBody>
          <a:bodyPr vert="horz" wrap="square" lIns="91440" tIns="45720" rIns="91440" bIns="45720" anchor="t" anchorCtr="0"/>
          <a:p>
            <a:pPr>
              <a:lnSpc>
                <a:spcPct val="90000"/>
              </a:lnSpc>
            </a:pPr>
            <a:r>
              <a:rPr lang="sr-Latn-CS" sz="2000" dirty="0"/>
              <a:t>Zalaganje za vrhunski kvalitet sastoji se u  kreiranju proizvoda i usluga koji su prilagođeni da zadovoljavaju individualne potrebe turista, što zahteva </a:t>
            </a:r>
            <a:r>
              <a:rPr lang="sr-Latn-CS" sz="2000" i="1" dirty="0">
                <a:solidFill>
                  <a:srgbClr val="C00000"/>
                </a:solidFill>
              </a:rPr>
              <a:t>segmentaciju tržišta</a:t>
            </a:r>
            <a:r>
              <a:rPr lang="sr-Latn-CS" sz="2000" dirty="0">
                <a:solidFill>
                  <a:srgbClr val="C00000"/>
                </a:solidFill>
              </a:rPr>
              <a:t> </a:t>
            </a:r>
            <a:r>
              <a:rPr lang="sr-Latn-CS" sz="2000" dirty="0">
                <a:solidFill>
                  <a:schemeClr val="hlink"/>
                </a:solidFill>
              </a:rPr>
              <a:t>i </a:t>
            </a:r>
            <a:r>
              <a:rPr lang="sr-Latn-CS" sz="2000" i="1" dirty="0">
                <a:solidFill>
                  <a:srgbClr val="C00000"/>
                </a:solidFill>
              </a:rPr>
              <a:t>diferenciranje hotelskog proizvoda</a:t>
            </a:r>
            <a:r>
              <a:rPr lang="sr-Latn-CS" sz="2000" dirty="0">
                <a:solidFill>
                  <a:srgbClr val="C00000"/>
                </a:solidFill>
              </a:rPr>
              <a:t>.</a:t>
            </a:r>
            <a:r>
              <a:rPr lang="sr-Latn-CS" sz="2000" b="1" dirty="0">
                <a:solidFill>
                  <a:srgbClr val="C00000"/>
                </a:solidFill>
              </a:rPr>
              <a:t> </a:t>
            </a:r>
            <a:endParaRPr lang="sr-Latn-CS" sz="2000" b="1" dirty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sr-Latn-CS" sz="2000" dirty="0"/>
              <a:t>U uslovima potpune individualizacije strategija kastomiz. je samo korak dalje u pravcu objedinjavanja dometa strategija segmentacije tržišta i diferenciranja proizvoda, a u nastojanju da se zadrže i unaprede odnosi sa svim, posebno  sa lojalnim turistima. </a:t>
            </a:r>
            <a:endParaRPr lang="sr-Latn-CS" sz="2000" dirty="0"/>
          </a:p>
          <a:p>
            <a:pPr>
              <a:lnSpc>
                <a:spcPct val="90000"/>
              </a:lnSpc>
            </a:pPr>
            <a:r>
              <a:rPr lang="sr-Latn-CS" sz="2000" dirty="0"/>
              <a:t>Nakon definisanja ciljnih segmenata turista i diferenciranja svoje ponude, hotelsko preduzeće se opredeljuje sa kakvom strategijom će se pojaviti pred tim ciljnim segmentom (</a:t>
            </a:r>
            <a:r>
              <a:rPr lang="sr-Latn-CS" sz="2000" i="1" dirty="0"/>
              <a:t>strategija pozicioniranja).</a:t>
            </a:r>
            <a:r>
              <a:rPr lang="sr-Latn-CS" sz="2000" dirty="0"/>
              <a:t> </a:t>
            </a:r>
            <a:endParaRPr lang="sr-Latn-CS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97633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 vert="horz" wrap="square" lIns="91440" tIns="45720" rIns="91440" bIns="45720" anchor="ctr" anchorCtr="0"/>
          <a:p>
            <a:r>
              <a:rPr lang="sr-Latn-CS" sz="3200" dirty="0"/>
              <a:t>SEGMENTACIJA</a:t>
            </a:r>
            <a:endParaRPr lang="sr-Latn-CS" sz="3200" dirty="0"/>
          </a:p>
        </p:txBody>
      </p:sp>
      <p:sp>
        <p:nvSpPr>
          <p:cNvPr id="197634" name="Rectangle 3"/>
          <p:cNvSpPr>
            <a:spLocks noGrp="1"/>
          </p:cNvSpPr>
          <p:nvPr>
            <p:ph idx="1"/>
          </p:nvPr>
        </p:nvSpPr>
        <p:spPr>
          <a:xfrm>
            <a:off x="457200" y="1196975"/>
            <a:ext cx="8435975" cy="4929188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</a:pPr>
            <a:r>
              <a:rPr lang="sr-Latn-CS" sz="1800" dirty="0"/>
              <a:t>Podela tržišta na pojedine segmente vodi stvaranju kvalitetnog proizvoda</a:t>
            </a:r>
            <a:endParaRPr lang="sr-Latn-CS" sz="1800" dirty="0"/>
          </a:p>
          <a:p>
            <a:pPr>
              <a:lnSpc>
                <a:spcPct val="80000"/>
              </a:lnSpc>
            </a:pPr>
            <a:r>
              <a:rPr lang="sr-Latn-CS" sz="1800" dirty="0"/>
              <a:t>Da bi se dobila puna korist od segment. moraju biti ispunjeni sledeći uslovi: 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- segmenti moraju biti merljivi,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- segmenti moraju biti homogeni i međusobno dovoljno različiti,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-  segmenti moraju biti dostupni.</a:t>
            </a:r>
            <a:endParaRPr lang="sr-Latn-CS" sz="1800" dirty="0"/>
          </a:p>
          <a:p>
            <a:pPr>
              <a:lnSpc>
                <a:spcPct val="80000"/>
              </a:lnSpc>
            </a:pPr>
            <a:r>
              <a:rPr lang="sr-Latn-CS" sz="1800" dirty="0"/>
              <a:t>Najčešće primenjivani kriterijumi za segmentaciju turističkog tržišta su: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</a:t>
            </a:r>
            <a:r>
              <a:rPr lang="sr-Latn-CS" sz="1800" dirty="0"/>
              <a:t> Geografski (region, zemlja, karakteristike naselja, klima);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</a:t>
            </a:r>
            <a:r>
              <a:rPr lang="sr-Latn-CS" sz="1800" dirty="0"/>
              <a:t> Demografski (starost, pol, veličina i struktura porodice);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</a:t>
            </a:r>
            <a:r>
              <a:rPr lang="sr-Latn-CS" sz="1800" dirty="0"/>
              <a:t> Društveno - ekonomski (društveni status, zanimanje, prihodi, obrazovanje);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</a:t>
            </a:r>
            <a:r>
              <a:rPr lang="sr-Latn-CS" sz="1800" dirty="0"/>
              <a:t> Psihografski (pripadnost društvenom sloju, životni stil, ličnost);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</a:t>
            </a:r>
            <a:r>
              <a:rPr lang="sr-Latn-CS" sz="1800" dirty="0"/>
              <a:t> Navike turiste, njegov korisnički status, stav prema proizvodu i dr.;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</a:t>
            </a:r>
            <a:r>
              <a:rPr lang="sr-Latn-CS" sz="1800" dirty="0"/>
              <a:t> Predispozicije turiste (učestalost posete hotelu, lojalnost i sl.).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    Prema </a:t>
            </a:r>
            <a:r>
              <a:rPr lang="sr-Latn-CS" sz="1800" dirty="0">
                <a:solidFill>
                  <a:srgbClr val="C00000"/>
                </a:solidFill>
              </a:rPr>
              <a:t>motivima boravka </a:t>
            </a:r>
            <a:r>
              <a:rPr lang="sr-Latn-CS" sz="1800" dirty="0"/>
              <a:t>turisti se mogu razvrstati na sledeće segmente: 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</a:t>
            </a:r>
            <a:r>
              <a:rPr lang="sr-Latn-CS" sz="1800" dirty="0"/>
              <a:t> </a:t>
            </a:r>
            <a:r>
              <a:rPr lang="sr-Latn-CS" sz="1800" dirty="0">
                <a:solidFill>
                  <a:schemeClr val="hlink"/>
                </a:solidFill>
              </a:rPr>
              <a:t>gosti koji borave u hotelu radi odmora i rekreacije,</a:t>
            </a:r>
            <a:endParaRPr lang="sr-Latn-CS" sz="1800" dirty="0">
              <a:solidFill>
                <a:schemeClr val="hlink"/>
              </a:solidFill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chemeClr val="hlink"/>
                </a:solidFill>
                <a:sym typeface="Wingdings" panose="05000000000000000000" pitchFamily="2" charset="2"/>
              </a:rPr>
              <a:t></a:t>
            </a:r>
            <a:r>
              <a:rPr lang="sr-Latn-CS" sz="1800" dirty="0">
                <a:solidFill>
                  <a:schemeClr val="hlink"/>
                </a:solidFill>
              </a:rPr>
              <a:t> poslovni posetioci,</a:t>
            </a:r>
            <a:endParaRPr lang="sr-Latn-CS" sz="1800" dirty="0">
              <a:solidFill>
                <a:schemeClr val="hlink"/>
              </a:solidFill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chemeClr val="hlink"/>
                </a:solidFill>
                <a:sym typeface="Wingdings" panose="05000000000000000000" pitchFamily="2" charset="2"/>
              </a:rPr>
              <a:t></a:t>
            </a:r>
            <a:r>
              <a:rPr lang="sr-Latn-CS" sz="1800" dirty="0">
                <a:solidFill>
                  <a:schemeClr val="hlink"/>
                </a:solidFill>
              </a:rPr>
              <a:t> ostali gosti. </a:t>
            </a:r>
            <a:endParaRPr lang="sr-Latn-CS" sz="18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98657" name="Rectangle 2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576263"/>
          </a:xfrm>
        </p:spPr>
        <p:txBody>
          <a:bodyPr vert="horz" wrap="square" lIns="91440" tIns="45720" rIns="91440" bIns="45720" anchor="ctr" anchorCtr="0"/>
          <a:p>
            <a:r>
              <a:rPr lang="sr-Latn-CS" sz="3600" dirty="0"/>
              <a:t>Diferenciranje proizvoda</a:t>
            </a:r>
            <a:endParaRPr lang="sr-Latn-CS" sz="3600" dirty="0"/>
          </a:p>
        </p:txBody>
      </p:sp>
      <p:sp>
        <p:nvSpPr>
          <p:cNvPr id="198658" name="Rectangle 3"/>
          <p:cNvSpPr>
            <a:spLocks noGrp="1"/>
          </p:cNvSpPr>
          <p:nvPr>
            <p:ph idx="1"/>
          </p:nvPr>
        </p:nvSpPr>
        <p:spPr>
          <a:xfrm>
            <a:off x="457200" y="1052513"/>
            <a:ext cx="8507413" cy="5073650"/>
          </a:xfrm>
        </p:spPr>
        <p:txBody>
          <a:bodyPr vert="horz" wrap="square" lIns="91440" tIns="45720" rIns="91440" bIns="45720" anchor="t" anchorCtr="0"/>
          <a:p>
            <a:r>
              <a:rPr lang="sr-Latn-CS" sz="2200" dirty="0"/>
              <a:t>Strategija diferenciranja može se primeniti, kako u domenu </a:t>
            </a:r>
            <a:r>
              <a:rPr lang="sr-Latn-CS" sz="2200" dirty="0">
                <a:solidFill>
                  <a:srgbClr val="7030A0"/>
                </a:solidFill>
              </a:rPr>
              <a:t>tehničkih dimenzija kvaliteta </a:t>
            </a:r>
            <a:r>
              <a:rPr lang="sr-Latn-CS" sz="2200" dirty="0">
                <a:solidFill>
                  <a:schemeClr val="hlink"/>
                </a:solidFill>
              </a:rPr>
              <a:t>proizvoda (</a:t>
            </a:r>
            <a:r>
              <a:rPr lang="sr-Latn-CS" sz="2200" dirty="0"/>
              <a:t>enterijer i eksterijer, fizičko okruženje, komfor sobe, opremanje konfer. sala i sl.), </a:t>
            </a:r>
            <a:r>
              <a:rPr lang="sr-Latn-CS" sz="2200" dirty="0">
                <a:solidFill>
                  <a:schemeClr val="hlink"/>
                </a:solidFill>
              </a:rPr>
              <a:t>tako i u domenu</a:t>
            </a:r>
            <a:r>
              <a:rPr lang="sr-Latn-CS" sz="2200" dirty="0"/>
              <a:t> </a:t>
            </a:r>
            <a:r>
              <a:rPr lang="sr-Latn-CS" sz="2200" dirty="0">
                <a:solidFill>
                  <a:srgbClr val="7030A0"/>
                </a:solidFill>
              </a:rPr>
              <a:t>funkcionaln dimenzije kvaliteta </a:t>
            </a:r>
            <a:r>
              <a:rPr lang="sr-Latn-CS" sz="2200" dirty="0"/>
              <a:t>(ljubaznost osoblja, empatija, sigurnost u pružanju usluga, pouzdanost i sl.). </a:t>
            </a:r>
            <a:endParaRPr lang="sr-Latn-CS" sz="2200" dirty="0"/>
          </a:p>
          <a:p>
            <a:pPr>
              <a:buNone/>
            </a:pPr>
            <a:r>
              <a:rPr lang="sr-Latn-CS" sz="2200" dirty="0"/>
              <a:t>- Prilagođavanje segmentu poslovnih ljudi </a:t>
            </a:r>
            <a:endParaRPr lang="sr-Latn-CS" sz="2200" dirty="0"/>
          </a:p>
          <a:p>
            <a:pPr>
              <a:buNone/>
            </a:pPr>
            <a:r>
              <a:rPr lang="sr-Latn-CS" sz="2200" dirty="0"/>
              <a:t>- Prilagođavanje segmentu  žena – elektronske sigurnosne brave, ogledalo, šminka</a:t>
            </a:r>
            <a:endParaRPr lang="sr-Latn-CS" sz="2200" dirty="0"/>
          </a:p>
          <a:p>
            <a:pPr>
              <a:buNone/>
            </a:pPr>
            <a:r>
              <a:rPr lang="sr-Latn-CS" sz="2200" dirty="0"/>
              <a:t>- Prilagođavanje segmentu starijih osoba</a:t>
            </a:r>
            <a:endParaRPr lang="sr-Latn-CS" sz="2200" dirty="0"/>
          </a:p>
          <a:p>
            <a:pPr>
              <a:buNone/>
            </a:pPr>
            <a:r>
              <a:rPr lang="sr-Latn-CS" sz="2200" dirty="0"/>
              <a:t>- Prilagođavanje segmentu porodičnih ljudi</a:t>
            </a:r>
            <a:endParaRPr lang="sr-Latn-CS" sz="2200" dirty="0"/>
          </a:p>
          <a:p>
            <a:pPr>
              <a:buNone/>
            </a:pPr>
            <a:r>
              <a:rPr lang="sr-Latn-CS" sz="2200" dirty="0"/>
              <a:t>- Prilagođavanje segmentu sportskih ekipa</a:t>
            </a:r>
            <a:endParaRPr lang="sr-Latn-CS" sz="2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99681" name="Rectangle 2"/>
          <p:cNvSpPr>
            <a:spLocks noGrp="1"/>
          </p:cNvSpPr>
          <p:nvPr>
            <p:ph type="title"/>
          </p:nvPr>
        </p:nvSpPr>
        <p:spPr>
          <a:xfrm>
            <a:off x="323850" y="115888"/>
            <a:ext cx="8208963" cy="649287"/>
          </a:xfrm>
        </p:spPr>
        <p:txBody>
          <a:bodyPr vert="horz" wrap="square" lIns="91440" tIns="45720" rIns="91440" bIns="45720" anchor="ctr" anchorCtr="0"/>
          <a:p>
            <a:r>
              <a:rPr lang="sr-Latn-CS" sz="2800" b="1" i="1" dirty="0"/>
              <a:t>Strategija pozicioniranja hotelskih usluga</a:t>
            </a:r>
            <a:endParaRPr lang="sr-Latn-CS" sz="2800" i="1" dirty="0"/>
          </a:p>
        </p:txBody>
      </p:sp>
      <p:sp>
        <p:nvSpPr>
          <p:cNvPr id="199682" name="Rectangle 3"/>
          <p:cNvSpPr>
            <a:spLocks noGrp="1"/>
          </p:cNvSpPr>
          <p:nvPr>
            <p:ph idx="1"/>
          </p:nvPr>
        </p:nvSpPr>
        <p:spPr>
          <a:xfrm>
            <a:off x="179388" y="908050"/>
            <a:ext cx="8724900" cy="5289550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</a:pPr>
            <a:r>
              <a:rPr lang="sr-Latn-CS" sz="2000" dirty="0"/>
              <a:t>Donošenje </a:t>
            </a:r>
            <a:r>
              <a:rPr lang="sr-Latn-CS" sz="2000" dirty="0">
                <a:solidFill>
                  <a:srgbClr val="C00000"/>
                </a:solidFill>
              </a:rPr>
              <a:t>odluke o pozicioniranju predstavlja stratešku </a:t>
            </a:r>
            <a:r>
              <a:rPr lang="sr-Latn-CS" sz="2000" dirty="0"/>
              <a:t>odluku u upravljanju hotelom i podrazumeva kreiranje strategije pozicioniranja (</a:t>
            </a:r>
            <a:r>
              <a:rPr lang="sr-Latn-CS" sz="2000" dirty="0">
                <a:solidFill>
                  <a:srgbClr val="C00000"/>
                </a:solidFill>
              </a:rPr>
              <a:t>kreiranje imidža, određivanje pogodnosti i njihovo diferenciranje u odnosu na konkurenciju</a:t>
            </a:r>
            <a:r>
              <a:rPr lang="sr-Latn-CS" sz="2000" dirty="0"/>
              <a:t>). </a:t>
            </a:r>
            <a:endParaRPr lang="sr-Latn-CS" sz="2000" dirty="0"/>
          </a:p>
          <a:p>
            <a:pPr>
              <a:lnSpc>
                <a:spcPct val="80000"/>
              </a:lnSpc>
            </a:pPr>
            <a:r>
              <a:rPr lang="sr-Latn-CS" sz="2000" dirty="0"/>
              <a:t>Odluka o pozicion. </a:t>
            </a:r>
            <a:r>
              <a:rPr lang="sr-Latn-CS" sz="2000" dirty="0">
                <a:solidFill>
                  <a:srgbClr val="00B050"/>
                </a:solidFill>
              </a:rPr>
              <a:t>sledi strategiju segmen. tržišta i difrenc</a:t>
            </a:r>
            <a:r>
              <a:rPr lang="sr-Latn-CS" sz="2000" dirty="0">
                <a:solidFill>
                  <a:schemeClr val="hlink"/>
                </a:solidFill>
              </a:rPr>
              <a:t>. proizvoda</a:t>
            </a:r>
            <a:r>
              <a:rPr lang="sr-Latn-CS" sz="2000" dirty="0"/>
              <a:t> Kada je preduzeće definisalo ciljni segment i u skladu sa identifikovanim individ. potrebama turiste diferenciralo svoju ponudu treba da se odluči sa kakvom strategijom želi da se pojavi prema tom ciljnom segmentu. </a:t>
            </a:r>
            <a:endParaRPr lang="sr-Latn-CS" sz="2000" dirty="0"/>
          </a:p>
          <a:p>
            <a:pPr>
              <a:lnSpc>
                <a:spcPct val="80000"/>
              </a:lnSpc>
            </a:pPr>
            <a:r>
              <a:rPr lang="sr-Latn-CS" sz="2000" dirty="0"/>
              <a:t>Pozicioniranjem se obezbeđuje </a:t>
            </a:r>
            <a:r>
              <a:rPr lang="sr-Latn-CS" sz="2000" dirty="0">
                <a:solidFill>
                  <a:srgbClr val="00B050"/>
                </a:solidFill>
              </a:rPr>
              <a:t>mesto hotela u svesti odabranog tržišnog segmenta. </a:t>
            </a:r>
            <a:r>
              <a:rPr lang="sr-Latn-CS" sz="2000" dirty="0"/>
              <a:t>Ono predstavlja način na koji je hot. usluga definisana od strane turiste u </a:t>
            </a:r>
            <a:r>
              <a:rPr lang="sr-Latn-CS" sz="2000" dirty="0">
                <a:solidFill>
                  <a:schemeClr val="hlink"/>
                </a:solidFill>
              </a:rPr>
              <a:t>odnosu na ključne atribute usluge</a:t>
            </a:r>
            <a:r>
              <a:rPr lang="sr-Latn-CS" sz="2000" dirty="0"/>
              <a:t>. Ono je mesto koje </a:t>
            </a:r>
            <a:r>
              <a:rPr lang="sr-Latn-CS" sz="2000" b="1" dirty="0">
                <a:solidFill>
                  <a:srgbClr val="C00000"/>
                </a:solidFill>
              </a:rPr>
              <a:t>hot. proizvod zauzima u svesti turiste u odnosu na proizvod konkurenata. </a:t>
            </a:r>
            <a:endParaRPr lang="sr-Latn-CS" sz="20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</a:pPr>
            <a:r>
              <a:rPr lang="sr-Latn-CS" sz="2000" dirty="0"/>
              <a:t>Pozicioniranje hot. usluge treba vršiti na osnovu onih osobina usluga koje su bitne sa stanovišta zadovoljenja potreba gostiju. Osnovne informac. o turis. dobijaju se </a:t>
            </a:r>
            <a:r>
              <a:rPr lang="sr-Latn-CS" sz="2000" dirty="0">
                <a:solidFill>
                  <a:schemeClr val="hlink"/>
                </a:solidFill>
              </a:rPr>
              <a:t>kroz market. istraž</a:t>
            </a:r>
            <a:r>
              <a:rPr lang="sr-Latn-CS" sz="2000" dirty="0"/>
              <a:t>. koje treba da obezbedi</a:t>
            </a:r>
            <a:r>
              <a:rPr lang="sr-Latn-CS" sz="2000" i="1" dirty="0"/>
              <a:t>:</a:t>
            </a:r>
            <a:r>
              <a:rPr lang="sr-Latn-CS" sz="2000" dirty="0"/>
              <a:t>  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   1) informacije o potrebama i očekivanjima turista sa ciljnog tržišta;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   2) informacije o sopstvenim prednostima  i slabostima;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   3) saznanja o prednostima i slabostima konkurencije.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- Posebno je bitno znati koje </a:t>
            </a:r>
            <a:r>
              <a:rPr lang="sr-Latn-CS" sz="2000" dirty="0">
                <a:solidFill>
                  <a:schemeClr val="hlink"/>
                </a:solidFill>
              </a:rPr>
              <a:t>razlike u odnosu na konkur.treba</a:t>
            </a:r>
            <a:r>
              <a:rPr lang="sr-Latn-CS" sz="2000" dirty="0"/>
              <a:t> isticati u pozicioniranju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>
                <a:solidFill>
                  <a:srgbClr val="00B050"/>
                </a:solidFill>
              </a:rPr>
              <a:t> </a:t>
            </a:r>
            <a:endParaRPr lang="sr-Latn-CS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0705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sr-Latn-CS" sz="3600" b="1" dirty="0">
                <a:solidFill>
                  <a:srgbClr val="00B050"/>
                </a:solidFill>
              </a:rPr>
              <a:t>Repozicioniranje</a:t>
            </a:r>
            <a:endParaRPr lang="sr-Latn-CS" sz="3600" b="1" dirty="0"/>
          </a:p>
        </p:txBody>
      </p:sp>
      <p:sp>
        <p:nvSpPr>
          <p:cNvPr id="200706" name="Content Placeholder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lang="sr-Latn-CS" dirty="0">
                <a:solidFill>
                  <a:srgbClr val="002060"/>
                </a:solidFill>
              </a:rPr>
              <a:t>-</a:t>
            </a:r>
            <a:r>
              <a:rPr lang="sr-Latn-CS" sz="2800" dirty="0">
                <a:solidFill>
                  <a:schemeClr val="accent2"/>
                </a:solidFill>
              </a:rPr>
              <a:t>Zaokret od mesta koje proizvod zauzima u svesti turiste prema željenoj poziciji</a:t>
            </a:r>
            <a:endParaRPr lang="sr-Latn-CS" sz="2800" dirty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800" dirty="0">
                <a:solidFill>
                  <a:srgbClr val="00B050"/>
                </a:solidFill>
              </a:rPr>
              <a:t>- Postojeći hot. proizvod može biti repozicioniran uz ukazivanje na nove atribute</a:t>
            </a:r>
            <a:endParaRPr lang="sr-Latn-CS" sz="2800" dirty="0">
              <a:solidFill>
                <a:srgbClr val="00B050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800" dirty="0">
                <a:solidFill>
                  <a:srgbClr val="00B050"/>
                </a:solidFill>
              </a:rPr>
              <a:t>- Mapa percepcije – beleženje percepcije turiste tokom vremena i natoj osnovi repozicioniranje</a:t>
            </a:r>
            <a:endParaRPr lang="sr-Latn-CS" sz="2800" dirty="0"/>
          </a:p>
          <a:p>
            <a:pPr>
              <a:lnSpc>
                <a:spcPct val="80000"/>
              </a:lnSpc>
              <a:buNone/>
            </a:pPr>
            <a:r>
              <a:rPr lang="sr-Latn-CS" sz="2800" dirty="0"/>
              <a:t>1.Privlačenje novog tržišnog segmenta</a:t>
            </a:r>
            <a:endParaRPr lang="sr-Latn-CS" sz="2800" dirty="0"/>
          </a:p>
          <a:p>
            <a:pPr>
              <a:lnSpc>
                <a:spcPct val="80000"/>
              </a:lnSpc>
              <a:buNone/>
            </a:pPr>
            <a:r>
              <a:rPr lang="sr-Latn-CS" sz="2800" dirty="0"/>
              <a:t>2.Novi tržišni segment + zadržavanje starog</a:t>
            </a:r>
            <a:endParaRPr lang="sr-Latn-CS" sz="2800" dirty="0"/>
          </a:p>
          <a:p>
            <a:pPr>
              <a:lnSpc>
                <a:spcPct val="80000"/>
              </a:lnSpc>
              <a:buNone/>
            </a:pPr>
            <a:r>
              <a:rPr lang="sr-Latn-CS" sz="2800" dirty="0"/>
              <a:t>3.Povećanje postojećeg ciljnog segmenta</a:t>
            </a:r>
            <a:endParaRPr lang="sr-Latn-CS" sz="2800" dirty="0"/>
          </a:p>
          <a:p>
            <a:pPr>
              <a:lnSpc>
                <a:spcPct val="80000"/>
              </a:lnSpc>
              <a:buNone/>
            </a:pPr>
            <a:r>
              <a:rPr lang="sr-Latn-CS" sz="2800" dirty="0"/>
              <a:t>4.Izmenjena struktura tržišta- potpuno novo tržište</a:t>
            </a:r>
            <a:endParaRPr lang="sr-Latn-CS" sz="2800" dirty="0"/>
          </a:p>
          <a:p>
            <a:endParaRPr lang="sr-Latn-CS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1729" name="Rectangle 2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 vert="horz" wrap="square" lIns="91440" tIns="45720" rIns="91440" bIns="45720" anchor="ctr" anchorCtr="0"/>
          <a:p>
            <a:r>
              <a:rPr lang="sr-Latn-CS" sz="3200" dirty="0">
                <a:solidFill>
                  <a:schemeClr val="hlink"/>
                </a:solidFill>
              </a:rPr>
              <a:t>INFORMACIONO - KOMUNIKACIONE TEHNOLOGIJE</a:t>
            </a:r>
            <a:endParaRPr lang="sr-Latn-CS" sz="3200" i="1" dirty="0">
              <a:solidFill>
                <a:schemeClr val="hlink"/>
              </a:solidFill>
            </a:endParaRPr>
          </a:p>
        </p:txBody>
      </p:sp>
      <p:sp>
        <p:nvSpPr>
          <p:cNvPr id="201730" name="Rectangle 3"/>
          <p:cNvSpPr>
            <a:spLocks noGrp="1"/>
          </p:cNvSpPr>
          <p:nvPr>
            <p:ph idx="1"/>
          </p:nvPr>
        </p:nvSpPr>
        <p:spPr>
          <a:xfrm>
            <a:off x="323850" y="908050"/>
            <a:ext cx="8640763" cy="5218113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Char char="-"/>
            </a:pPr>
            <a:r>
              <a:rPr lang="sr-Latn-CS" sz="1800" dirty="0">
                <a:solidFill>
                  <a:srgbClr val="C00000"/>
                </a:solidFill>
              </a:rPr>
              <a:t>Intezivne promene u okruženju </a:t>
            </a:r>
            <a:r>
              <a:rPr lang="sr-Latn-CS" sz="1800" dirty="0"/>
              <a:t>i </a:t>
            </a:r>
            <a:r>
              <a:rPr lang="sr-Latn-CS" sz="1800" dirty="0">
                <a:solidFill>
                  <a:srgbClr val="FF0000"/>
                </a:solidFill>
              </a:rPr>
              <a:t>promene u zaht. turista </a:t>
            </a:r>
            <a:r>
              <a:rPr lang="sr-Latn-CS" sz="1800" dirty="0"/>
              <a:t>nameću </a:t>
            </a:r>
            <a:r>
              <a:rPr lang="sr-Latn-CS" sz="1800" dirty="0">
                <a:solidFill>
                  <a:srgbClr val="C00000"/>
                </a:solidFill>
              </a:rPr>
              <a:t>potrebu  stalnog </a:t>
            </a:r>
            <a:endParaRPr lang="sr-Latn-CS" sz="18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rgbClr val="C00000"/>
                </a:solidFill>
              </a:rPr>
              <a:t>      prilagođavanja </a:t>
            </a:r>
            <a:r>
              <a:rPr lang="sr-Latn-CS" sz="1800" dirty="0"/>
              <a:t>tim izazovima i njihovog predviđanja</a:t>
            </a:r>
            <a:r>
              <a:rPr lang="sr-Latn-CS" sz="1800" b="1" i="1" dirty="0"/>
              <a:t>. </a:t>
            </a:r>
            <a:r>
              <a:rPr lang="sr-Latn-CS" sz="1800" dirty="0"/>
              <a:t>Suštinsko pitanje je u kom pravcu  treba usmeriti aktivnosti menadž.da bi se odgovorilo očekivanim promenama </a:t>
            </a:r>
            <a:r>
              <a:rPr lang="sr-Latn-CS" sz="1800" dirty="0">
                <a:solidFill>
                  <a:schemeClr val="hlink"/>
                </a:solidFill>
              </a:rPr>
              <a:t>Polazna osnova u tome su sadašnja i buduća pozicija, utvrđivanje slabih i jakih tačaka i potrebe i zahtevi savrem. turista</a:t>
            </a:r>
            <a:r>
              <a:rPr lang="sr-Latn-CS" sz="1800" dirty="0"/>
              <a:t> 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- </a:t>
            </a:r>
            <a:r>
              <a:rPr lang="sr-Latn-CS" sz="1800" dirty="0">
                <a:solidFill>
                  <a:schemeClr val="hlink"/>
                </a:solidFill>
              </a:rPr>
              <a:t>Pogodnosti korišćenja interneta u hotelsko - turističkoj privredi:</a:t>
            </a:r>
            <a:endParaRPr lang="sr-Latn-CS" sz="18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r>
              <a:rPr lang="sr-Latn-CS" sz="1800" dirty="0"/>
              <a:t>povećanju tržišta (ceo svet je tržište). </a:t>
            </a:r>
            <a:endParaRPr lang="sr-Latn-CS" sz="1800" dirty="0"/>
          </a:p>
          <a:p>
            <a:pPr>
              <a:lnSpc>
                <a:spcPct val="80000"/>
              </a:lnSpc>
            </a:pPr>
            <a:r>
              <a:rPr lang="sr-Latn-CS" sz="1800" dirty="0"/>
              <a:t>značajno snižavanje troškova (troš. isporuka inform.preko interneta daleko su niži u odnosu na drugu vrstu fizičke isporuke;</a:t>
            </a:r>
            <a:endParaRPr lang="sr-Latn-CS" sz="1800" dirty="0"/>
          </a:p>
          <a:p>
            <a:pPr>
              <a:lnSpc>
                <a:spcPct val="80000"/>
              </a:lnSpc>
            </a:pPr>
            <a:r>
              <a:rPr lang="sr-Latn-CS" sz="1800" dirty="0"/>
              <a:t>mogućnost stalnog komuniciranja sa potencijalnim turistima na čitavoj planeti;</a:t>
            </a:r>
            <a:endParaRPr lang="sr-Latn-CS" sz="1800" dirty="0"/>
          </a:p>
          <a:p>
            <a:pPr>
              <a:lnSpc>
                <a:spcPct val="80000"/>
              </a:lnSpc>
            </a:pPr>
            <a:r>
              <a:rPr lang="sr-Latn-CS" sz="1800" dirty="0"/>
              <a:t>mogućnost izuzetno kvalitetne promocije svog proizvoda;</a:t>
            </a:r>
            <a:endParaRPr lang="sr-Latn-CS" sz="1800" dirty="0"/>
          </a:p>
          <a:p>
            <a:pPr>
              <a:lnSpc>
                <a:spcPct val="80000"/>
              </a:lnSpc>
            </a:pPr>
            <a:r>
              <a:rPr lang="sr-Latn-CS" sz="1800" dirty="0"/>
              <a:t>mogućnost prodaje bez posrednika (direktan);   </a:t>
            </a:r>
            <a:endParaRPr lang="sr-Latn-CS" sz="1800" dirty="0"/>
          </a:p>
          <a:p>
            <a:pPr>
              <a:lnSpc>
                <a:spcPct val="80000"/>
              </a:lnSpc>
            </a:pPr>
            <a:r>
              <a:rPr lang="sr-Latn-CS" sz="1800" dirty="0"/>
              <a:t>mogućnost dobijanja detaljnijih informacija u on – line modu;</a:t>
            </a:r>
            <a:endParaRPr lang="sr-Latn-CS" sz="1800" dirty="0"/>
          </a:p>
          <a:p>
            <a:pPr>
              <a:lnSpc>
                <a:spcPct val="80000"/>
              </a:lnSpc>
            </a:pPr>
            <a:r>
              <a:rPr lang="sr-Latn-CS" sz="1800" dirty="0"/>
              <a:t>efikasnije korišćenje vremena turista obzirom na elektr. rezervisanja i plaćanja; </a:t>
            </a:r>
            <a:endParaRPr lang="sr-Latn-CS" sz="1800" dirty="0"/>
          </a:p>
          <a:p>
            <a:pPr>
              <a:lnSpc>
                <a:spcPct val="80000"/>
              </a:lnSpc>
            </a:pPr>
            <a:r>
              <a:rPr lang="sr-Latn-CS" sz="1800" dirty="0"/>
              <a:t>obezbeđivanje više pravih i potpunih informacija u jedinici vremena;</a:t>
            </a:r>
            <a:endParaRPr lang="sr-Latn-CS" sz="1800" dirty="0"/>
          </a:p>
          <a:p>
            <a:pPr>
              <a:lnSpc>
                <a:spcPct val="80000"/>
              </a:lnSpc>
            </a:pPr>
            <a:r>
              <a:rPr lang="sr-Latn-CS" sz="1800" dirty="0"/>
              <a:t>efikasnija kontrola u sprovođenju ciljeva i akcija preduzeća.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rgbClr val="C00000"/>
                </a:solidFill>
              </a:rPr>
              <a:t>- Internet je danas</a:t>
            </a:r>
            <a:r>
              <a:rPr lang="sr-Latn-CS" sz="1800" dirty="0"/>
              <a:t> dominirajući i u budućnosti zasigurno najperspektivniji medij za komunikaciju i prenos informacija. </a:t>
            </a:r>
            <a:endParaRPr lang="sr-Latn-C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2753" name="Rectangle 2"/>
          <p:cNvSpPr>
            <a:spLocks noGrp="1"/>
          </p:cNvSpPr>
          <p:nvPr>
            <p:ph type="title"/>
          </p:nvPr>
        </p:nvSpPr>
        <p:spPr>
          <a:xfrm>
            <a:off x="539750" y="765175"/>
            <a:ext cx="8147050" cy="431800"/>
          </a:xfrm>
        </p:spPr>
        <p:txBody>
          <a:bodyPr vert="horz" wrap="square" lIns="91440" tIns="45720" rIns="91440" bIns="45720" anchor="ctr" anchorCtr="0"/>
          <a:p>
            <a:r>
              <a:rPr lang="sr-Latn-CS" sz="3200" dirty="0">
                <a:solidFill>
                  <a:schemeClr val="accent2"/>
                </a:solidFill>
              </a:rPr>
              <a:t>Aplikacije sistema informacionih tehnologija koje se koriste u turizmu i hotelijerstvu</a:t>
            </a:r>
            <a:endParaRPr lang="sr-Latn-CS" sz="3600" dirty="0">
              <a:solidFill>
                <a:schemeClr val="accent2"/>
              </a:solidFill>
            </a:endParaRPr>
          </a:p>
        </p:txBody>
      </p:sp>
      <p:sp>
        <p:nvSpPr>
          <p:cNvPr id="202754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lang="sr-Latn-CS" sz="2000" dirty="0"/>
              <a:t>◙ Internet / intranet / ekstranet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  </a:t>
            </a:r>
            <a:r>
              <a:rPr lang="sr-Latn-CS" sz="1800" dirty="0"/>
              <a:t>Intranet- </a:t>
            </a:r>
            <a:r>
              <a:rPr lang="sr-Latn-CS" sz="1800" dirty="0">
                <a:solidFill>
                  <a:schemeClr val="hlink"/>
                </a:solidFill>
              </a:rPr>
              <a:t>povezivanje svih funkcija u preduzeću</a:t>
            </a:r>
            <a:endParaRPr lang="sr-Latn-CS" sz="18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   Ekstranet - </a:t>
            </a:r>
            <a:r>
              <a:rPr lang="sr-Latn-CS" sz="1800" dirty="0">
                <a:solidFill>
                  <a:schemeClr val="hlink"/>
                </a:solidFill>
              </a:rPr>
              <a:t>digitalizovanje procesa avio. saobraćaj – turizam - hotelijerstvo</a:t>
            </a:r>
            <a:endParaRPr lang="sr-Latn-CS" sz="18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◙ Aplikacije koje se koriste za upravljanje rezervacijama, nabavkom,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  prodajom, finansijama   računovodstvom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◙ Sistemi za podršku odlučivanju, menadžment informacioni sistemi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◙ Baze podataka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◙ Kompjuterski rezervacioni sistemi (KRS)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◙ Globalni distributivni sistemi (GDS)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◙ Sistemi za upravljanje destinacijama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◙ Interaktivna digitalna televizija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◙ Touch – screen terminali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◙ Ostalo</a:t>
            </a:r>
            <a:endParaRPr lang="sr-Latn-CS" sz="2000" u="sng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3777" name="Rectangle 2"/>
          <p:cNvSpPr>
            <a:spLocks noGrp="1"/>
          </p:cNvSpPr>
          <p:nvPr>
            <p:ph type="title"/>
          </p:nvPr>
        </p:nvSpPr>
        <p:spPr>
          <a:xfrm>
            <a:off x="1042988" y="765175"/>
            <a:ext cx="8229600" cy="792163"/>
          </a:xfrm>
        </p:spPr>
        <p:txBody>
          <a:bodyPr vert="horz" wrap="square" lIns="91440" tIns="45720" rIns="91440" bIns="45720" anchor="ctr" anchorCtr="0"/>
          <a:p>
            <a:r>
              <a:rPr lang="sr-Latn-CS" sz="3600" dirty="0"/>
              <a:t>Područja primene IT u  hotelijerstvu</a:t>
            </a:r>
            <a:r>
              <a:rPr lang="sr-Latn-CS" sz="4000" b="1" i="1" dirty="0"/>
              <a:t> </a:t>
            </a:r>
            <a:br>
              <a:rPr lang="sr-Latn-CS" sz="4000" b="1" i="1" dirty="0"/>
            </a:br>
            <a:endParaRPr lang="sr-Latn-CS" sz="4000" b="1" i="1" dirty="0"/>
          </a:p>
        </p:txBody>
      </p:sp>
      <p:sp>
        <p:nvSpPr>
          <p:cNvPr id="203778" name="Rectangle 3"/>
          <p:cNvSpPr>
            <a:spLocks noGrp="1"/>
          </p:cNvSpPr>
          <p:nvPr>
            <p:ph idx="1"/>
          </p:nvPr>
        </p:nvSpPr>
        <p:spPr>
          <a:xfrm>
            <a:off x="755650" y="1557338"/>
            <a:ext cx="7869238" cy="3816350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lang="sr-Latn-CS" sz="2400" dirty="0"/>
              <a:t>◙ „Front office“ – rezervacija, prijavljivanje, plaćanje</a:t>
            </a:r>
            <a:endParaRPr lang="sr-Latn-CS" sz="2400" dirty="0"/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◙ „Back office“- finansije i računovodstvo, marketing, ljudski resursi, hotelsko domaćinstvo</a:t>
            </a:r>
            <a:endParaRPr lang="sr-Latn-CS" sz="2400" dirty="0"/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◙ Usluge turistima</a:t>
            </a:r>
            <a:endParaRPr lang="sr-Latn-CS" sz="2400" dirty="0"/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◙ Komunikacije sa turistima i partnerima</a:t>
            </a:r>
            <a:endParaRPr lang="sr-Latn-CS" sz="2400" dirty="0"/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◙ Istraživanje marketinga</a:t>
            </a:r>
            <a:endParaRPr lang="sr-Latn-CS" sz="2400" dirty="0"/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◙ Praćenje indikatora produktivnosti i profitabilnosti</a:t>
            </a:r>
            <a:endParaRPr lang="sr-Latn-CS" sz="2400" dirty="0"/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◙ Kontrola poslovnih procesa i osoblja</a:t>
            </a:r>
            <a:endParaRPr lang="sr-Latn-CS" sz="2400" dirty="0"/>
          </a:p>
          <a:p>
            <a:pPr>
              <a:lnSpc>
                <a:spcPct val="80000"/>
              </a:lnSpc>
              <a:buNone/>
            </a:pPr>
            <a:r>
              <a:rPr lang="sr-Latn-CS" sz="2400" dirty="0"/>
              <a:t>◙ Ostalo</a:t>
            </a:r>
            <a:endParaRPr lang="sr-Latn-CS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4801" name="Rectangle 2"/>
          <p:cNvSpPr>
            <a:spLocks noGrp="1"/>
          </p:cNvSpPr>
          <p:nvPr>
            <p:ph type="title"/>
          </p:nvPr>
        </p:nvSpPr>
        <p:spPr>
          <a:xfrm>
            <a:off x="457200" y="620713"/>
            <a:ext cx="8229600" cy="792162"/>
          </a:xfrm>
        </p:spPr>
        <p:txBody>
          <a:bodyPr vert="horz" wrap="square" lIns="91440" tIns="45720" rIns="91440" bIns="45720" anchor="ctr" anchorCtr="0"/>
          <a:p>
            <a:r>
              <a:rPr lang="sr-Latn-CS" sz="3200" b="1" dirty="0"/>
              <a:t>Sistemi informacionih  tehnologija</a:t>
            </a:r>
            <a:br>
              <a:rPr lang="sr-Latn-CS" sz="2400" dirty="0"/>
            </a:br>
            <a:endParaRPr lang="sr-Latn-CS" sz="2000" dirty="0"/>
          </a:p>
        </p:txBody>
      </p:sp>
      <p:sp>
        <p:nvSpPr>
          <p:cNvPr id="204802" name="Rectangle 3"/>
          <p:cNvSpPr>
            <a:spLocks noGrp="1"/>
          </p:cNvSpPr>
          <p:nvPr>
            <p:ph idx="1"/>
          </p:nvPr>
        </p:nvSpPr>
        <p:spPr>
          <a:xfrm>
            <a:off x="539750" y="1341438"/>
            <a:ext cx="8229600" cy="4711700"/>
          </a:xfrm>
        </p:spPr>
        <p:txBody>
          <a:bodyPr vert="horz" wrap="square" lIns="91440" tIns="45720" rIns="91440" bIns="45720" anchor="t" anchorCtr="0"/>
          <a:p>
            <a:pPr>
              <a:lnSpc>
                <a:spcPct val="90000"/>
              </a:lnSpc>
              <a:buNone/>
            </a:pPr>
            <a:endParaRPr lang="sr-Latn-CS" sz="2400" i="1" dirty="0">
              <a:solidFill>
                <a:schemeClr val="hlink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sr-Latn-CS" sz="2200" dirty="0"/>
              <a:t>    U hotel. su došle do izražaja dve komponente tehnološko -  informacionih sistema:</a:t>
            </a:r>
            <a:endParaRPr lang="sr-Latn-CS" sz="2200" dirty="0"/>
          </a:p>
          <a:p>
            <a:pPr>
              <a:lnSpc>
                <a:spcPct val="90000"/>
              </a:lnSpc>
              <a:buNone/>
            </a:pPr>
            <a:r>
              <a:rPr lang="sr-Latn-CS" sz="2200" i="1" dirty="0">
                <a:solidFill>
                  <a:schemeClr val="accent2"/>
                </a:solidFill>
              </a:rPr>
              <a:t>   1. Sistemi za </a:t>
            </a:r>
            <a:r>
              <a:rPr lang="sr-Latn-CS" sz="2200" dirty="0">
                <a:solidFill>
                  <a:schemeClr val="accent2"/>
                </a:solidFill>
              </a:rPr>
              <a:t>elektronsko </a:t>
            </a:r>
            <a:r>
              <a:rPr lang="sr-Latn-CS" sz="2200" i="1" dirty="0">
                <a:solidFill>
                  <a:schemeClr val="accent2"/>
                </a:solidFill>
              </a:rPr>
              <a:t>upravljanje tekućim poslovanjem</a:t>
            </a:r>
            <a:endParaRPr lang="sr-Latn-CS" sz="2200" i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sr-Latn-CS" sz="2200" i="1" dirty="0">
                <a:solidFill>
                  <a:schemeClr val="accent2"/>
                </a:solidFill>
              </a:rPr>
              <a:t>      hotela</a:t>
            </a:r>
            <a:endParaRPr lang="sr-Latn-CS" sz="2200" i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sr-Latn-CS" sz="2200" i="1" dirty="0">
                <a:solidFill>
                  <a:schemeClr val="accent2"/>
                </a:solidFill>
              </a:rPr>
              <a:t>   2. Kompjuterski rezervacioni sistemi (Compjuter Reservation </a:t>
            </a:r>
            <a:endParaRPr lang="sr-Latn-CS" sz="2200" i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sr-Latn-CS" sz="2200" i="1" dirty="0">
                <a:solidFill>
                  <a:schemeClr val="accent2"/>
                </a:solidFill>
              </a:rPr>
              <a:t>      System – CRS).</a:t>
            </a:r>
            <a:r>
              <a:rPr lang="sr-Latn-CS" sz="2200" dirty="0">
                <a:solidFill>
                  <a:schemeClr val="accent2"/>
                </a:solidFill>
              </a:rPr>
              <a:t> </a:t>
            </a:r>
            <a:endParaRPr lang="sr-Latn-CS" sz="22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sr-Latn-CS" sz="2200" i="1" dirty="0">
                <a:solidFill>
                  <a:schemeClr val="hlink"/>
                </a:solidFill>
              </a:rPr>
              <a:t>1. Sistemi za </a:t>
            </a:r>
            <a:r>
              <a:rPr lang="sr-Latn-CS" sz="2200" dirty="0">
                <a:solidFill>
                  <a:schemeClr val="hlink"/>
                </a:solidFill>
              </a:rPr>
              <a:t>elektronsko </a:t>
            </a:r>
            <a:r>
              <a:rPr lang="sr-Latn-CS" sz="2200" i="1" dirty="0">
                <a:solidFill>
                  <a:schemeClr val="hlink"/>
                </a:solidFill>
              </a:rPr>
              <a:t>upravljanje tekućim poslovanjem hotela</a:t>
            </a:r>
            <a:r>
              <a:rPr lang="sr-Latn-CS" sz="2200" i="1" dirty="0"/>
              <a:t> </a:t>
            </a:r>
            <a:r>
              <a:rPr lang="sr-Latn-CS" sz="2200" dirty="0"/>
              <a:t>(Property Management Systems - PMS). Z</a:t>
            </a:r>
            <a:r>
              <a:rPr lang="sr-Latn-CS" sz="2200" i="1" dirty="0"/>
              <a:t>asnivaju se na uspostavljanju kompletnog informisanja gostiju, upravljanju poslovnim aktivnostima i umrežavanju svih funkcija u hotelu (recepcija, nabavka, održavanje, finansije, račun., marketing, prodaja, lj. resursi, kontrola, kuh. blok, gastroposlovanje). </a:t>
            </a:r>
            <a:endParaRPr lang="sr-Latn-CS" sz="2200" i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5825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 vert="horz" wrap="square" lIns="91440" tIns="45720" rIns="91440" bIns="45720" anchor="ctr" anchorCtr="0"/>
          <a:p>
            <a:r>
              <a:rPr lang="sr-Latn-CS" sz="2800" dirty="0"/>
              <a:t>Sistemi informacionih  tehnologija</a:t>
            </a:r>
            <a:endParaRPr lang="sr-Latn-CS" sz="2800" dirty="0"/>
          </a:p>
        </p:txBody>
      </p:sp>
      <p:sp>
        <p:nvSpPr>
          <p:cNvPr id="205826" name="Rectangle 3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lang="sr-Latn-CS" sz="1800" i="1" dirty="0">
                <a:solidFill>
                  <a:schemeClr val="hlink"/>
                </a:solidFill>
              </a:rPr>
              <a:t>2. Kompjuterski rezervacioni sistemi (Compjuter Reservation System – CRS</a:t>
            </a:r>
            <a:r>
              <a:rPr lang="sr-Latn-CS" sz="1800" i="1" dirty="0"/>
              <a:t>).</a:t>
            </a:r>
            <a:r>
              <a:rPr lang="sr-Latn-CS" sz="1800" dirty="0"/>
              <a:t> </a:t>
            </a:r>
            <a:endParaRPr lang="sr-Latn-CS" sz="1800" dirty="0"/>
          </a:p>
          <a:p>
            <a:pPr>
              <a:lnSpc>
                <a:spcPct val="80000"/>
              </a:lnSpc>
            </a:pPr>
            <a:r>
              <a:rPr lang="sr-Latn-CS" sz="1800" dirty="0"/>
              <a:t>Hotelski rezervacioni sistem predstavlja „</a:t>
            </a:r>
            <a:r>
              <a:rPr lang="sr-Latn-CS" sz="1800" i="1" dirty="0"/>
              <a:t>mozak“</a:t>
            </a:r>
            <a:r>
              <a:rPr lang="sr-Latn-CS" sz="1800" dirty="0"/>
              <a:t> ukupnog poslovanja </a:t>
            </a:r>
            <a:endParaRPr lang="sr-Latn-CS" sz="1800" dirty="0"/>
          </a:p>
          <a:p>
            <a:pPr>
              <a:lnSpc>
                <a:spcPct val="80000"/>
              </a:lnSpc>
            </a:pPr>
            <a:r>
              <a:rPr lang="sr-Latn-CS" sz="1800" dirty="0"/>
              <a:t>On obezbeđuje vršenje poslovnih operacija vezanih za: 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     </a:t>
            </a:r>
            <a:r>
              <a:rPr lang="sr-Latn-CS" sz="1800" dirty="0"/>
              <a:t>  hotelske rezervacije (individ., grupne, poslovne, cene po vrstama soba i usluga,  mogućnost rezervisanja prevoza, restorana  i druge usluge);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    </a:t>
            </a:r>
            <a:r>
              <a:rPr lang="sr-Latn-CS" sz="1800" dirty="0"/>
              <a:t>  elektronsku naplatu svih usluga koje gost koristi (plaćanje smeštaja, hrane, pića, korišćenje minibara i dr.);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     </a:t>
            </a:r>
            <a:r>
              <a:rPr lang="sr-Latn-CS" sz="1800" dirty="0"/>
              <a:t>  upravljanje odnosa sa turistima - postojećim i potencijalnim  (</a:t>
            </a:r>
            <a:r>
              <a:rPr lang="sr-Latn-CS" sz="1800" i="1" dirty="0"/>
              <a:t>Customer Relationship Management - CRM). </a:t>
            </a:r>
            <a:r>
              <a:rPr lang="sr-Latn-CS" sz="1800" dirty="0"/>
              <a:t>On obezbeđuje i upravlja informacijama o gostima (telefon, e-mail, datumi poseta hotelu, omiljena jela, broj kreditne kartice, informacije o porodici, posao kojim se bavi, posebne potrebe i sl.) 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    </a:t>
            </a:r>
            <a:r>
              <a:rPr lang="sr-Latn-CS" sz="1800" dirty="0"/>
              <a:t> povezivanje sa GDS sistemima, nastalih objedinjavanjem centralnih rez. sistema aviokomp. radi plasmana hot. kapac. (American Airlines </a:t>
            </a:r>
            <a:r>
              <a:rPr lang="sr-Latn-CS" sz="1800" dirty="0">
                <a:sym typeface="Wingdings" panose="05000000000000000000" pitchFamily="2" charset="2"/>
              </a:rPr>
              <a:t> </a:t>
            </a:r>
            <a:r>
              <a:rPr lang="sr-Latn-CS" sz="1800" dirty="0"/>
              <a:t>SABRA; APOLO, AMADEUS –vodeći GDS – 60.000 hot. terminala; PEGASUS glob. lider u podršci hotela i turističkih distributera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    </a:t>
            </a:r>
            <a:r>
              <a:rPr lang="sr-Latn-CS" sz="1800" dirty="0">
                <a:sym typeface="Wingdings" panose="05000000000000000000" pitchFamily="2" charset="2"/>
              </a:rPr>
              <a:t>Lider ON-line rezervacija </a:t>
            </a:r>
            <a:r>
              <a:rPr lang="sr-Latn-CS" sz="1800" dirty="0">
                <a:solidFill>
                  <a:schemeClr val="hlink"/>
                </a:solidFill>
                <a:sym typeface="Wingdings" panose="05000000000000000000" pitchFamily="2" charset="2"/>
              </a:rPr>
              <a:t>WorldRes </a:t>
            </a:r>
            <a:r>
              <a:rPr lang="sr-Latn-CS" sz="1800" dirty="0">
                <a:sym typeface="Wingdings" panose="05000000000000000000" pitchFamily="2" charset="2"/>
              </a:rPr>
              <a:t>mreža, besplatan pristup uz10% provizije za rez</a:t>
            </a:r>
            <a:endParaRPr lang="sr-Latn-CS" sz="1800" dirty="0"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6849" name="Rectangle 2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503238"/>
          </a:xfrm>
        </p:spPr>
        <p:txBody>
          <a:bodyPr vert="horz" wrap="square" lIns="91440" tIns="45720" rIns="91440" bIns="45720" anchor="ctr" anchorCtr="0"/>
          <a:p>
            <a:r>
              <a:rPr lang="sr-Latn-CS" sz="3400" dirty="0"/>
              <a:t>Budućnost hotel. rezervacionih sistema</a:t>
            </a:r>
            <a:endParaRPr lang="sr-Latn-CS" sz="3400" dirty="0"/>
          </a:p>
        </p:txBody>
      </p:sp>
      <p:sp>
        <p:nvSpPr>
          <p:cNvPr id="206850" name="Rectangle 3"/>
          <p:cNvSpPr>
            <a:spLocks noGrp="1"/>
          </p:cNvSpPr>
          <p:nvPr>
            <p:ph idx="1"/>
          </p:nvPr>
        </p:nvSpPr>
        <p:spPr>
          <a:xfrm>
            <a:off x="457200" y="1125538"/>
            <a:ext cx="8435975" cy="5000625"/>
          </a:xfrm>
        </p:spPr>
        <p:txBody>
          <a:bodyPr vert="horz" wrap="square" lIns="91440" tIns="45720" rIns="91440" bIns="45720" anchor="t" anchorCtr="0"/>
          <a:p>
            <a:pPr>
              <a:lnSpc>
                <a:spcPct val="90000"/>
              </a:lnSpc>
            </a:pPr>
            <a:r>
              <a:rPr lang="sr-Latn-CS" sz="2400" dirty="0"/>
              <a:t>Razvoj hotelskih rezervacionih sistema u narednom periodu karakterisrisaće sledeći trendovi:</a:t>
            </a:r>
            <a:endParaRPr lang="sr-Latn-CS" sz="2400" dirty="0"/>
          </a:p>
          <a:p>
            <a:pPr>
              <a:lnSpc>
                <a:spcPct val="90000"/>
              </a:lnSpc>
              <a:buNone/>
            </a:pPr>
            <a:r>
              <a:rPr lang="sr-Latn-CS" sz="2400" dirty="0">
                <a:solidFill>
                  <a:schemeClr val="accent2"/>
                </a:solidFill>
              </a:rPr>
              <a:t>1) hotelski lanci će nastojati da ograniče širenje primene </a:t>
            </a:r>
            <a:endParaRPr lang="sr-Latn-CS" sz="24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sr-Latn-CS" sz="2400" dirty="0">
                <a:solidFill>
                  <a:schemeClr val="accent2"/>
                </a:solidFill>
              </a:rPr>
              <a:t>   KRS avio kompanija da ne bi došli u inferiornu poziciju i </a:t>
            </a:r>
            <a:endParaRPr lang="sr-Latn-CS" sz="24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sr-Latn-CS" sz="2400" dirty="0">
                <a:solidFill>
                  <a:schemeClr val="accent2"/>
                </a:solidFill>
              </a:rPr>
              <a:t>   upali u nepotrebnu standardizaciju koja bi vodila ka </a:t>
            </a:r>
            <a:endParaRPr lang="sr-Latn-CS" sz="24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sr-Latn-CS" sz="2400" dirty="0">
                <a:solidFill>
                  <a:schemeClr val="accent2"/>
                </a:solidFill>
              </a:rPr>
              <a:t>   uniformnosti proizvoda i usluge;</a:t>
            </a:r>
            <a:endParaRPr lang="sr-Latn-CS" sz="24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sr-Latn-CS" sz="2400" dirty="0">
                <a:solidFill>
                  <a:schemeClr val="accent2"/>
                </a:solidFill>
              </a:rPr>
              <a:t>2) hotelski lanci će sve više ići na razvoj sopstvenih rezerv</a:t>
            </a:r>
            <a:r>
              <a:rPr lang="sr-Latn-CS" sz="2400" dirty="0"/>
              <a:t>.</a:t>
            </a:r>
            <a:endParaRPr lang="sr-Latn-CS" sz="2400" dirty="0"/>
          </a:p>
          <a:p>
            <a:pPr>
              <a:lnSpc>
                <a:spcPct val="90000"/>
              </a:lnSpc>
              <a:buNone/>
            </a:pPr>
            <a:r>
              <a:rPr lang="sr-Latn-CS" sz="2400" dirty="0"/>
              <a:t>    sistema koji su dostupni i preko agencija i dr. kanala</a:t>
            </a:r>
            <a:endParaRPr lang="sr-Latn-CS" sz="2400" dirty="0"/>
          </a:p>
          <a:p>
            <a:pPr>
              <a:lnSpc>
                <a:spcPct val="90000"/>
              </a:lnSpc>
              <a:buNone/>
            </a:pPr>
            <a:r>
              <a:rPr lang="sr-Latn-CS" sz="2400" dirty="0"/>
              <a:t>   (kompatibilni sa drugim  mrežama za prenos);</a:t>
            </a:r>
            <a:endParaRPr lang="sr-Latn-CS" sz="2400" dirty="0"/>
          </a:p>
          <a:p>
            <a:pPr>
              <a:lnSpc>
                <a:spcPct val="90000"/>
              </a:lnSpc>
              <a:buNone/>
            </a:pPr>
            <a:r>
              <a:rPr lang="sr-Latn-CS" sz="2400" dirty="0">
                <a:solidFill>
                  <a:schemeClr val="accent2"/>
                </a:solidFill>
              </a:rPr>
              <a:t>3) razvoj novih  interaktivnih videotex sistema;</a:t>
            </a:r>
            <a:endParaRPr lang="sr-Latn-CS" sz="24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sr-Latn-CS" sz="2400" dirty="0">
                <a:solidFill>
                  <a:schemeClr val="accent2"/>
                </a:solidFill>
              </a:rPr>
              <a:t>4) sve ofanzivniji nastup putem internet prezentacije;</a:t>
            </a:r>
            <a:endParaRPr lang="sr-Latn-CS" sz="24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sr-Latn-CS" sz="2400" dirty="0">
                <a:solidFill>
                  <a:schemeClr val="accent2"/>
                </a:solidFill>
              </a:rPr>
              <a:t>5. mogućnost elektronskog plaćanja usluga- Pay Pal  sistem</a:t>
            </a:r>
            <a:endParaRPr lang="sr-Latn-CS" sz="2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7873" name="Rectangle 2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725487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2400" b="1" dirty="0"/>
              <a:t>KONTROLA  KVALITETA U HOTELIJERSTVU ♣ ♣ ♣ ♣ ♣</a:t>
            </a:r>
            <a:endParaRPr lang="sr-Latn-CS" sz="2400" dirty="0"/>
          </a:p>
        </p:txBody>
      </p:sp>
      <p:sp>
        <p:nvSpPr>
          <p:cNvPr id="207874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sr-Latn-CS" dirty="0"/>
              <a:t>Definisanje i značaj kontrole</a:t>
            </a:r>
            <a:endParaRPr lang="sr-Latn-CS" dirty="0"/>
          </a:p>
          <a:p>
            <a:pPr eaLnBrk="1" hangingPunct="1"/>
            <a:r>
              <a:rPr lang="sr-Latn-CS" dirty="0"/>
              <a:t>Proces kontrole</a:t>
            </a:r>
            <a:endParaRPr lang="sr-Latn-CS" dirty="0"/>
          </a:p>
          <a:p>
            <a:pPr eaLnBrk="1" hangingPunct="1"/>
            <a:r>
              <a:rPr lang="sr-Latn-CS" dirty="0"/>
              <a:t>Vrste kontrole </a:t>
            </a:r>
            <a:endParaRPr lang="sr-Latn-CS" dirty="0"/>
          </a:p>
          <a:p>
            <a:pPr eaLnBrk="1" hangingPunct="1"/>
            <a:r>
              <a:rPr lang="sr-Latn-CS" dirty="0"/>
              <a:t>Internet kao instrument kontrole</a:t>
            </a:r>
            <a:endParaRPr lang="sr-Latn-C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8897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 vert="horz" wrap="square" lIns="91440" tIns="45720" rIns="91440" bIns="45720" anchor="ctr" anchorCtr="0"/>
          <a:p>
            <a:r>
              <a:rPr lang="sr-Latn-CS" sz="3200" b="1" dirty="0"/>
              <a:t>Definisanje kontrole</a:t>
            </a:r>
            <a:endParaRPr lang="sr-Latn-CS" sz="3200" b="1" dirty="0"/>
          </a:p>
        </p:txBody>
      </p:sp>
      <p:sp>
        <p:nvSpPr>
          <p:cNvPr id="208898" name="Rectangle 3"/>
          <p:cNvSpPr>
            <a:spLocks noGrp="1"/>
          </p:cNvSpPr>
          <p:nvPr>
            <p:ph idx="1"/>
          </p:nvPr>
        </p:nvSpPr>
        <p:spPr>
          <a:xfrm>
            <a:off x="468313" y="908050"/>
            <a:ext cx="8516937" cy="5073650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lang="sr-Latn-CS" sz="2000" dirty="0"/>
              <a:t>- Kontrola = nadzor, monitoring, ocena, supervizija i sl.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>
                <a:solidFill>
                  <a:schemeClr val="hlink"/>
                </a:solidFill>
              </a:rPr>
              <a:t>-Proces merenja i ocene rez. i preduzimanje i iniciranje korektivnih mera</a:t>
            </a:r>
            <a:endParaRPr lang="sr-Latn-CS" sz="20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000" i="1" dirty="0"/>
              <a:t>- Funkcija menadžmenta kojom se obezbeđuju </a:t>
            </a:r>
            <a:r>
              <a:rPr lang="sr-Latn-CS" sz="2000" i="1" dirty="0">
                <a:solidFill>
                  <a:schemeClr val="hlink"/>
                </a:solidFill>
              </a:rPr>
              <a:t>informacije o stepenu usaglašenosti ostvarenih rezultata sa planiranim ciljevima</a:t>
            </a:r>
            <a:endParaRPr lang="sr-Latn-CS" sz="20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000" i="1" dirty="0"/>
              <a:t>- Mehanizam za otkrivanje nedostataka u svim fazama proizv.- uslužnog </a:t>
            </a:r>
            <a:endParaRPr lang="sr-Latn-CS" sz="2000" i="1" dirty="0"/>
          </a:p>
          <a:p>
            <a:pPr>
              <a:lnSpc>
                <a:spcPct val="80000"/>
              </a:lnSpc>
              <a:buNone/>
            </a:pPr>
            <a:r>
              <a:rPr lang="sr-Latn-CS" sz="2000" i="1" dirty="0"/>
              <a:t> procesa i osnova za preduzimanje korektiv. mera radi ostvarivanja ciljeva</a:t>
            </a:r>
            <a:endParaRPr lang="sr-Latn-CS" sz="2000" i="1" dirty="0"/>
          </a:p>
          <a:p>
            <a:pPr>
              <a:lnSpc>
                <a:spcPct val="80000"/>
              </a:lnSpc>
              <a:buNone/>
            </a:pPr>
            <a:r>
              <a:rPr lang="sr-Latn-CS" sz="2000" dirty="0">
                <a:solidFill>
                  <a:schemeClr val="accent2"/>
                </a:solidFill>
              </a:rPr>
              <a:t>- Kao funkcija procesa</a:t>
            </a:r>
            <a:r>
              <a:rPr lang="sr-Latn-CS" sz="2000" dirty="0"/>
              <a:t> upravljanja njene aktivnosti usmerene su na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 </a:t>
            </a:r>
            <a:r>
              <a:rPr lang="sr-Latn-CS" sz="2000" dirty="0">
                <a:solidFill>
                  <a:schemeClr val="hlink"/>
                </a:solidFill>
              </a:rPr>
              <a:t>praćenje proizv.- usluž. procesa</a:t>
            </a:r>
            <a:r>
              <a:rPr lang="sr-Latn-CS" sz="2000" dirty="0"/>
              <a:t>, </a:t>
            </a:r>
            <a:r>
              <a:rPr lang="sr-Latn-CS" sz="2000" dirty="0">
                <a:solidFill>
                  <a:schemeClr val="accent2"/>
                </a:solidFill>
              </a:rPr>
              <a:t>ukazivanje na odstupanja i greške</a:t>
            </a:r>
            <a:endParaRPr lang="sr-Latn-CS" sz="2000" dirty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000" dirty="0">
                <a:solidFill>
                  <a:schemeClr val="accent2"/>
                </a:solidFill>
              </a:rPr>
              <a:t>  koje</a:t>
            </a:r>
            <a:r>
              <a:rPr lang="sr-Latn-CS" sz="2000" dirty="0"/>
              <a:t> mogu da utiču na kvalitet usluge i </a:t>
            </a:r>
            <a:r>
              <a:rPr lang="sr-Latn-CS" sz="2000" dirty="0">
                <a:solidFill>
                  <a:schemeClr val="hlink"/>
                </a:solidFill>
              </a:rPr>
              <a:t>preduzimanje korektivnih akcija</a:t>
            </a:r>
            <a:r>
              <a:rPr lang="sr-Latn-CS" sz="2000" dirty="0"/>
              <a:t>. </a:t>
            </a:r>
            <a:endParaRPr lang="sr-Latn-CS" sz="2000" dirty="0"/>
          </a:p>
          <a:p>
            <a:pPr>
              <a:lnSpc>
                <a:spcPct val="80000"/>
              </a:lnSpc>
            </a:pPr>
            <a:r>
              <a:rPr lang="sr-Latn-CS" sz="2000" dirty="0"/>
              <a:t>Kontrolom se proverava </a:t>
            </a:r>
            <a:r>
              <a:rPr lang="sr-Latn-CS" sz="2000" dirty="0">
                <a:solidFill>
                  <a:schemeClr val="accent2"/>
                </a:solidFill>
              </a:rPr>
              <a:t>realnost planskih pretpostavki</a:t>
            </a:r>
            <a:r>
              <a:rPr lang="sr-Latn-CS" sz="2000" dirty="0"/>
              <a:t>, funkcional. organ. strukture i efikasnost upravljanja hotelskim preduzećem. </a:t>
            </a:r>
            <a:endParaRPr lang="sr-Latn-CS" sz="2000" dirty="0"/>
          </a:p>
          <a:p>
            <a:pPr>
              <a:lnSpc>
                <a:spcPct val="80000"/>
              </a:lnSpc>
            </a:pPr>
            <a:r>
              <a:rPr lang="sr-Latn-CS" sz="2000" dirty="0"/>
              <a:t>Kontrolu treba posmatrati i sa aspekta zadovoljstva turiste pruženom uslugom. Ukoliko se to zadovoljstvo obezbedi kroz kvalitet, hotel je olakšalo kontrolu svog proizvoda i to unapred. </a:t>
            </a:r>
            <a:endParaRPr lang="sr-Latn-CS" sz="2000" dirty="0"/>
          </a:p>
          <a:p>
            <a:pPr>
              <a:lnSpc>
                <a:spcPct val="80000"/>
              </a:lnSpc>
            </a:pPr>
            <a:r>
              <a:rPr lang="sr-Latn-CS" sz="2000" dirty="0"/>
              <a:t>Uspešna kontrola ostvaruje se kroz </a:t>
            </a:r>
            <a:r>
              <a:rPr lang="sr-Latn-CS" sz="2000" dirty="0">
                <a:solidFill>
                  <a:schemeClr val="accent2"/>
                </a:solidFill>
              </a:rPr>
              <a:t>visok nivo usluga</a:t>
            </a:r>
            <a:r>
              <a:rPr lang="sr-Latn-CS" sz="2000" dirty="0"/>
              <a:t>, gde i turisti praktično postaju nosioci kontrole kvaliteta.</a:t>
            </a:r>
            <a:endParaRPr lang="sr-Latn-CS" sz="2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9921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549275"/>
            <a:ext cx="8229600" cy="868363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sr-Latn-CS" sz="3200" b="1" dirty="0"/>
              <a:t>Međuzavisnost kontrole i drugih funkcija  menadžmenta                                                    -  </a:t>
            </a:r>
            <a:r>
              <a:rPr lang="sr-Latn-CS" sz="2000" b="1" dirty="0"/>
              <a:t>otklanjanje nedostataka u svim fazama proizvodno uslužnog </a:t>
            </a:r>
            <a:br>
              <a:rPr lang="sr-Latn-CS" sz="2000" b="1" dirty="0"/>
            </a:br>
            <a:r>
              <a:rPr lang="sr-Latn-CS" sz="2000" b="1" dirty="0"/>
              <a:t> procesa- upiti, rezerv. nabavka</a:t>
            </a:r>
            <a:endParaRPr lang="sr-Latn-CS" sz="2000" dirty="0"/>
          </a:p>
        </p:txBody>
      </p:sp>
      <p:pic>
        <p:nvPicPr>
          <p:cNvPr id="209922" name="Picture 4" descr="53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3348038" y="1412875"/>
            <a:ext cx="4200525" cy="3887788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10945" name="Rectangle 2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88265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dirty="0"/>
              <a:t>Proces kontrole</a:t>
            </a:r>
            <a:endParaRPr lang="sr-Latn-CS" dirty="0"/>
          </a:p>
        </p:txBody>
      </p:sp>
      <p:sp>
        <p:nvSpPr>
          <p:cNvPr id="210946" name="Rectangle 3"/>
          <p:cNvSpPr>
            <a:spLocks noGrp="1"/>
          </p:cNvSpPr>
          <p:nvPr>
            <p:ph idx="1"/>
          </p:nvPr>
        </p:nvSpPr>
        <p:spPr>
          <a:xfrm>
            <a:off x="468313" y="981075"/>
            <a:ext cx="8496300" cy="4813300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</a:pPr>
            <a:r>
              <a:rPr lang="sr-Latn-CS" sz="2000" dirty="0">
                <a:solidFill>
                  <a:srgbClr val="0070C0"/>
                </a:solidFill>
              </a:rPr>
              <a:t>Kontrola omogućava</a:t>
            </a:r>
            <a:r>
              <a:rPr lang="sr-Latn-CS" sz="2000" dirty="0"/>
              <a:t>: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>
                <a:solidFill>
                  <a:srgbClr val="0070C0"/>
                </a:solidFill>
              </a:rPr>
              <a:t>- </a:t>
            </a:r>
            <a:r>
              <a:rPr lang="sr-Latn-CS" sz="2000" dirty="0"/>
              <a:t>identifikovanje odstupanja i ukazivanje na uzroke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- blagovrm. reagovanje na greške u pojedinim fazama pro.usluž.  procesa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- preduzimanje korektivnih  akcija u toku procesa  pružanja usluge,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- lakše suočavanje sa neizvesnošću i promenama na tržištu,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- usmeravanje ponašanja zaposl. u pravcu zadovoljenja potreba turista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- bolju kopodinaciju upravlj. struktura i zaposl., posebno onih sa prve linije 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- proširenje kruga nivoa odgovornosti za kvalitet na veći broj učesnika </a:t>
            </a:r>
            <a:r>
              <a:rPr lang="sr-Latn-CS" sz="2000" dirty="0">
                <a:solidFill>
                  <a:srgbClr val="0070C0"/>
                </a:solidFill>
              </a:rPr>
              <a:t>Proces kontrole preduzeća obuhvata sledeće korake</a:t>
            </a:r>
            <a:r>
              <a:rPr lang="sr-Latn-CS" sz="2000" dirty="0"/>
              <a:t>: 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1) Utvrđivanje standarda i metoda za merenje rezultata (u fazi planiranja - ciljeve kvantitativno izraziti - br. gostiju, troškovi);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2) Merenje rezultata i performansi hotelskog preduzeća(treba da je trajan proces);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3) Upoređivanje ostvarenih rezultata sa planskim pretpostavkama -standardima);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4) Preduzimanje mera korektivne akcije (primer hotela u Singapuru).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endParaRPr lang="sr-Latn-CS" sz="20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sr-Latn-CS" sz="2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11969" name="Rectangle 2"/>
          <p:cNvSpPr>
            <a:spLocks noGrp="1"/>
          </p:cNvSpPr>
          <p:nvPr>
            <p:ph type="title"/>
          </p:nvPr>
        </p:nvSpPr>
        <p:spPr>
          <a:xfrm>
            <a:off x="323850" y="0"/>
            <a:ext cx="822960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3200" dirty="0"/>
              <a:t>Vrste kontrole</a:t>
            </a:r>
            <a:endParaRPr lang="sr-Latn-CS" sz="3200" dirty="0"/>
          </a:p>
        </p:txBody>
      </p:sp>
      <p:sp>
        <p:nvSpPr>
          <p:cNvPr id="211970" name="Rectangle 3"/>
          <p:cNvSpPr>
            <a:spLocks noGrp="1"/>
          </p:cNvSpPr>
          <p:nvPr>
            <p:ph idx="1"/>
          </p:nvPr>
        </p:nvSpPr>
        <p:spPr>
          <a:xfrm>
            <a:off x="468313" y="1268413"/>
            <a:ext cx="8516937" cy="4857750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</a:pPr>
            <a:r>
              <a:rPr lang="sr-Latn-CS" sz="2000" dirty="0">
                <a:solidFill>
                  <a:schemeClr val="hlink"/>
                </a:solidFill>
              </a:rPr>
              <a:t>kontrola zaposlenog osoblja</a:t>
            </a:r>
            <a:r>
              <a:rPr lang="sr-Latn-CS" sz="2000" dirty="0"/>
              <a:t> (kadrovska, pravna, sanitarna i dr.);</a:t>
            </a:r>
            <a:endParaRPr lang="sr-Latn-CS" sz="20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000" dirty="0">
                <a:solidFill>
                  <a:schemeClr val="hlink"/>
                </a:solidFill>
              </a:rPr>
              <a:t>kontrola  menadžmenta</a:t>
            </a:r>
            <a:r>
              <a:rPr lang="sr-Latn-CS" sz="2000" dirty="0"/>
              <a:t>, koja može biti:</a:t>
            </a:r>
            <a:endParaRPr lang="sr-Latn-CS" sz="2000" dirty="0"/>
          </a:p>
          <a:p>
            <a:pPr eaLnBrk="1" hangingPunct="1">
              <a:lnSpc>
                <a:spcPct val="80000"/>
              </a:lnSpc>
            </a:pPr>
            <a:r>
              <a:rPr lang="sr-Latn-CS" sz="2000" dirty="0"/>
              <a:t>         - </a:t>
            </a:r>
            <a:r>
              <a:rPr lang="sr-Latn-CS" sz="2000" i="1" dirty="0"/>
              <a:t>strategijska</a:t>
            </a:r>
            <a:r>
              <a:rPr lang="sr-Latn-CS" sz="2000" dirty="0"/>
              <a:t> (kontrola generalnog - top menadžmenta), </a:t>
            </a:r>
            <a:endParaRPr lang="sr-Latn-CS" sz="2000" dirty="0"/>
          </a:p>
          <a:p>
            <a:pPr eaLnBrk="1" hangingPunct="1">
              <a:lnSpc>
                <a:spcPct val="80000"/>
              </a:lnSpc>
            </a:pPr>
            <a:r>
              <a:rPr lang="sr-Latn-CS" sz="2000" dirty="0"/>
              <a:t>         - </a:t>
            </a:r>
            <a:r>
              <a:rPr lang="sr-Latn-CS" sz="2000" i="1" dirty="0"/>
              <a:t>taktička</a:t>
            </a:r>
            <a:r>
              <a:rPr lang="sr-Latn-CS" sz="2000" dirty="0"/>
              <a:t> (kontrola  srednjeg nivo menadžmenta), </a:t>
            </a:r>
            <a:endParaRPr lang="sr-Latn-CS" sz="2000" dirty="0"/>
          </a:p>
          <a:p>
            <a:pPr eaLnBrk="1" hangingPunct="1">
              <a:lnSpc>
                <a:spcPct val="80000"/>
              </a:lnSpc>
            </a:pPr>
            <a:r>
              <a:rPr lang="sr-Latn-CS" sz="2000" dirty="0"/>
              <a:t>         - </a:t>
            </a:r>
            <a:r>
              <a:rPr lang="sr-Latn-CS" sz="2000" i="1" dirty="0"/>
              <a:t>operativna kontrola</a:t>
            </a:r>
            <a:r>
              <a:rPr lang="sr-Latn-CS" sz="2000" dirty="0"/>
              <a:t> (kontrola nižeg nivoa menadžmenta);</a:t>
            </a:r>
            <a:endParaRPr lang="sr-Latn-CS" sz="20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000" dirty="0"/>
              <a:t> </a:t>
            </a:r>
            <a:r>
              <a:rPr lang="sr-Latn-CS" sz="2000" dirty="0">
                <a:solidFill>
                  <a:schemeClr val="hlink"/>
                </a:solidFill>
              </a:rPr>
              <a:t>kontrola finansijskog poslovanja</a:t>
            </a:r>
            <a:r>
              <a:rPr lang="sr-Latn-CS" sz="2000" dirty="0"/>
              <a:t> (opšte finans. stanje, likvidnost profitabilnost; granica rentabilnosti hotela, koeficijent kapitalnih investicija, odnos zaposl prema budžetu i njegovom sprovođenju i dr.);</a:t>
            </a:r>
            <a:endParaRPr lang="sr-Latn-CS" sz="2000" dirty="0"/>
          </a:p>
          <a:p>
            <a:pPr eaLnBrk="1" hangingPunct="1">
              <a:lnSpc>
                <a:spcPct val="80000"/>
              </a:lnSpc>
            </a:pPr>
            <a:r>
              <a:rPr lang="sr-Latn-CS" sz="2000" dirty="0">
                <a:solidFill>
                  <a:schemeClr val="hlink"/>
                </a:solidFill>
              </a:rPr>
              <a:t>kontrola troškova;</a:t>
            </a:r>
            <a:endParaRPr lang="sr-Latn-CS" sz="20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000" dirty="0">
                <a:solidFill>
                  <a:schemeClr val="hlink"/>
                </a:solidFill>
              </a:rPr>
              <a:t>kontrola nabavke</a:t>
            </a:r>
            <a:r>
              <a:rPr lang="sr-Latn-CS" sz="2000" b="1" dirty="0">
                <a:solidFill>
                  <a:schemeClr val="hlink"/>
                </a:solidFill>
              </a:rPr>
              <a:t>;</a:t>
            </a:r>
            <a:endParaRPr lang="sr-Latn-CS" sz="20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000" dirty="0">
                <a:solidFill>
                  <a:schemeClr val="hlink"/>
                </a:solidFill>
              </a:rPr>
              <a:t>kontrola zaliha;</a:t>
            </a:r>
            <a:endParaRPr lang="sr-Latn-CS" sz="20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000" dirty="0">
                <a:solidFill>
                  <a:schemeClr val="hlink"/>
                </a:solidFill>
              </a:rPr>
              <a:t>kontrola propagande;</a:t>
            </a:r>
            <a:endParaRPr lang="sr-Latn-CS" sz="20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000" dirty="0">
                <a:solidFill>
                  <a:schemeClr val="hlink"/>
                </a:solidFill>
              </a:rPr>
              <a:t>sanitarna bezbednosna kontrola</a:t>
            </a:r>
            <a:endParaRPr lang="sr-Latn-CS" sz="20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000" dirty="0">
                <a:solidFill>
                  <a:schemeClr val="hlink"/>
                </a:solidFill>
              </a:rPr>
              <a:t>kontrola marketing aktivnosti</a:t>
            </a:r>
            <a:endParaRPr lang="sr-Latn-CS" sz="20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000" dirty="0"/>
              <a:t> (kontrola aktivnosti vezanih za sprovođenje strategije, programa, planova i taktika);</a:t>
            </a:r>
            <a:endParaRPr lang="sr-Latn-CS" sz="2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12993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3200" dirty="0"/>
              <a:t>Vrste kontrole</a:t>
            </a:r>
            <a:endParaRPr lang="sr-Latn-CS" sz="3200" dirty="0"/>
          </a:p>
        </p:txBody>
      </p:sp>
      <p:sp>
        <p:nvSpPr>
          <p:cNvPr id="212994" name="Rectangle 3"/>
          <p:cNvSpPr>
            <a:spLocks noGrp="1"/>
          </p:cNvSpPr>
          <p:nvPr>
            <p:ph idx="1"/>
          </p:nvPr>
        </p:nvSpPr>
        <p:spPr>
          <a:xfrm>
            <a:off x="457200" y="1341438"/>
            <a:ext cx="8435975" cy="4784725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90000"/>
              </a:lnSpc>
              <a:buNone/>
            </a:pPr>
            <a:r>
              <a:rPr lang="sr-Latn-CS" sz="2800" i="1" dirty="0">
                <a:solidFill>
                  <a:srgbClr val="0070C0"/>
                </a:solidFill>
              </a:rPr>
              <a:t>1.Naknadna i</a:t>
            </a:r>
            <a:r>
              <a:rPr lang="sr-Latn-CS" sz="2800" i="1" dirty="0"/>
              <a:t>li kontrola posle završetka procesa (feedback kontrola). </a:t>
            </a:r>
            <a:r>
              <a:rPr lang="sr-Latn-CS" sz="2400" dirty="0"/>
              <a:t>Cilj ove kontrole je da se spreče greške koje su se pojavile, radi njihovog eliminisanja u budućem procesu (interna- svi zaposleni i eksterna).</a:t>
            </a:r>
            <a:endParaRPr lang="sr-Latn-CS" sz="2400" dirty="0"/>
          </a:p>
          <a:p>
            <a:pPr eaLnBrk="1" hangingPunct="1">
              <a:lnSpc>
                <a:spcPct val="90000"/>
              </a:lnSpc>
              <a:buNone/>
            </a:pPr>
            <a:r>
              <a:rPr lang="sr-Latn-CS" sz="2800" dirty="0"/>
              <a:t>2) </a:t>
            </a:r>
            <a:r>
              <a:rPr lang="sr-Latn-CS" sz="2800" i="1" dirty="0">
                <a:solidFill>
                  <a:srgbClr val="0070C0"/>
                </a:solidFill>
              </a:rPr>
              <a:t>Preventivna</a:t>
            </a:r>
            <a:r>
              <a:rPr lang="sr-Latn-CS" sz="2800" i="1" dirty="0"/>
              <a:t> ili antcipativna kontrola (feedforward kontrola).</a:t>
            </a:r>
            <a:r>
              <a:rPr lang="sr-Latn-CS" sz="2800" dirty="0"/>
              <a:t> Osnovni cilj je kontrolisanje uslova pre početka određenog procesa (kontrola određenih artikala i namirnica koje ulaze u sastav hotelskog proizvoda i dr.); i</a:t>
            </a:r>
            <a:endParaRPr lang="sr-Latn-CS" sz="2800" dirty="0"/>
          </a:p>
          <a:p>
            <a:pPr eaLnBrk="1" hangingPunct="1">
              <a:lnSpc>
                <a:spcPct val="90000"/>
              </a:lnSpc>
              <a:buNone/>
            </a:pPr>
            <a:r>
              <a:rPr lang="sr-Latn-CS" sz="2800" dirty="0"/>
              <a:t>3) </a:t>
            </a:r>
            <a:r>
              <a:rPr lang="sr-Latn-CS" sz="2800" i="1" dirty="0">
                <a:solidFill>
                  <a:srgbClr val="0070C0"/>
                </a:solidFill>
              </a:rPr>
              <a:t>Operativna kontrola</a:t>
            </a:r>
            <a:r>
              <a:rPr lang="sr-Latn-CS" sz="2800" dirty="0">
                <a:solidFill>
                  <a:srgbClr val="0070C0"/>
                </a:solidFill>
              </a:rPr>
              <a:t>  </a:t>
            </a:r>
            <a:r>
              <a:rPr lang="sr-Latn-CS" sz="2800" dirty="0"/>
              <a:t>- </a:t>
            </a:r>
            <a:r>
              <a:rPr lang="sr-Latn-CS" sz="2800" i="1" dirty="0"/>
              <a:t>kontrola u hodu</a:t>
            </a:r>
            <a:r>
              <a:rPr lang="sr-Latn-CS" sz="2800" dirty="0"/>
              <a:t>  </a:t>
            </a:r>
            <a:endParaRPr lang="sr-Latn-CS" sz="2800" dirty="0"/>
          </a:p>
          <a:p>
            <a:pPr eaLnBrk="1" hangingPunct="1">
              <a:lnSpc>
                <a:spcPct val="90000"/>
              </a:lnSpc>
            </a:pPr>
            <a:endParaRPr lang="hr-HR" altLang="x-none" sz="2800" b="1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1401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br>
              <a:rPr lang="hr-HR" altLang="x-none" sz="2800" b="1" dirty="0"/>
            </a:br>
            <a:r>
              <a:rPr lang="hr-HR" altLang="x-none" sz="2800" b="1" dirty="0"/>
              <a:t>Uloga interneta kao </a:t>
            </a:r>
            <a:r>
              <a:rPr lang="hr-HR" altLang="x-none" sz="2800" b="1" dirty="0">
                <a:solidFill>
                  <a:schemeClr val="hlink"/>
                </a:solidFill>
              </a:rPr>
              <a:t>globalnog</a:t>
            </a:r>
            <a:r>
              <a:rPr lang="hr-HR" altLang="x-none" sz="2800" b="1" dirty="0"/>
              <a:t> instrumenta kontrole kvaliteta u hotelijerstvu</a:t>
            </a:r>
            <a:endParaRPr lang="sr-Latn-CS" sz="2800" b="1" dirty="0"/>
          </a:p>
        </p:txBody>
      </p:sp>
      <p:sp>
        <p:nvSpPr>
          <p:cNvPr id="214018" name="Rectangle 5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</a:pPr>
            <a:r>
              <a:rPr lang="sr-Latn-CS" sz="2000" dirty="0"/>
              <a:t>Mogućnosti ocenjivanja putem interneta (kompanije, mreže, pretraživači koji olakšavaju izbor rezervaciju i uplatu)- </a:t>
            </a:r>
            <a:r>
              <a:rPr lang="sr-Latn-CS" sz="2000" dirty="0">
                <a:solidFill>
                  <a:srgbClr val="C00000"/>
                </a:solidFill>
              </a:rPr>
              <a:t>buking.com; travelcoity.com; tui.com; expedia.com. i dr...</a:t>
            </a:r>
            <a:endParaRPr lang="sr-Latn-CS" sz="2000" dirty="0"/>
          </a:p>
          <a:p>
            <a:pPr eaLnBrk="1" hangingPunct="1">
              <a:lnSpc>
                <a:spcPct val="80000"/>
              </a:lnSpc>
            </a:pPr>
            <a:r>
              <a:rPr lang="sr-Latn-CS" sz="2000" dirty="0"/>
              <a:t>Kriterijumi - </a:t>
            </a:r>
            <a:r>
              <a:rPr lang="sr-Latn-CS" sz="2000" dirty="0">
                <a:solidFill>
                  <a:schemeClr val="hlink"/>
                </a:solidFill>
              </a:rPr>
              <a:t>lokacija, izgled, oprema, ljubaznost, higijena</a:t>
            </a:r>
            <a:r>
              <a:rPr lang="sr-Latn-CS" sz="2000" dirty="0"/>
              <a:t> </a:t>
            </a:r>
            <a:endParaRPr lang="sr-Latn-CS" sz="2000" dirty="0"/>
          </a:p>
          <a:p>
            <a:pPr eaLnBrk="1" hangingPunct="1">
              <a:lnSpc>
                <a:spcPct val="80000"/>
              </a:lnSpc>
            </a:pPr>
            <a:r>
              <a:rPr lang="sr-Latn-CS" sz="2000" dirty="0"/>
              <a:t>Podaci o gostima (navike, ponašanje, kakvu sobu gost preferira, sa kim odseda i sl.) </a:t>
            </a:r>
            <a:endParaRPr lang="sr-Latn-CS" sz="2000" dirty="0"/>
          </a:p>
          <a:p>
            <a:pPr eaLnBrk="1" hangingPunct="1">
              <a:lnSpc>
                <a:spcPct val="80000"/>
              </a:lnSpc>
            </a:pPr>
            <a:r>
              <a:rPr lang="sr-Latn-CS" sz="2000" dirty="0">
                <a:solidFill>
                  <a:srgbClr val="C00000"/>
                </a:solidFill>
              </a:rPr>
              <a:t>Programi sa podacima o gostima 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hr-HR" altLang="x-none" sz="1600" dirty="0"/>
              <a:t>●</a:t>
            </a:r>
            <a:r>
              <a:rPr lang="hr-HR" altLang="x-none" sz="2000" dirty="0"/>
              <a:t>  </a:t>
            </a:r>
            <a:r>
              <a:rPr lang="sr-Latn-CS" sz="2000" dirty="0"/>
              <a:t>Kriterijumi za ocenjivanje kvaliteta  hotela od strane  gostiju na internetu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     - kvalitativne i kvantitativne ocene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     - uporedivost, interaktivnost, transparentnost, globalna prostorna i vremenska dostupnost, interna kontola i eksterna korporativna kontrola. 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 On – line marketing (e-mail, wewb sajt,mreže)</a:t>
            </a:r>
            <a:endParaRPr lang="sr-Latn-CS" sz="2000" dirty="0"/>
          </a:p>
          <a:p>
            <a:pPr eaLnBrk="1" hangingPunct="1">
              <a:lnSpc>
                <a:spcPct val="80000"/>
              </a:lnSpc>
              <a:buNone/>
            </a:pPr>
            <a:endParaRPr lang="sr-Latn-CS" sz="2000" dirty="0"/>
          </a:p>
          <a:p>
            <a:pPr eaLnBrk="1" hangingPunct="1">
              <a:lnSpc>
                <a:spcPct val="80000"/>
              </a:lnSpc>
            </a:pPr>
            <a:endParaRPr lang="sr-Latn-C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26810</Words>
  <Application>WPS Presentation</Application>
  <PresentationFormat/>
  <Paragraphs>429</Paragraphs>
  <Slides>45</Slides>
  <Notes>3</Notes>
  <HiddenSlides>2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3" baseType="lpstr">
      <vt:lpstr>Arial</vt:lpstr>
      <vt:lpstr>SimSun</vt:lpstr>
      <vt:lpstr>Wingdings</vt:lpstr>
      <vt:lpstr>Times New Roman</vt:lpstr>
      <vt:lpstr>Microsoft YaHei</vt:lpstr>
      <vt:lpstr>Arial Unicode MS</vt:lpstr>
      <vt:lpstr>Calibri</vt:lpstr>
      <vt:lpstr>Default Design</vt:lpstr>
      <vt:lpstr>MENADŽMENT HOTELSKOG DOMAĆINSTVA</vt:lpstr>
      <vt:lpstr>ULOGA  KORISNIKA USLUGA U OBEZBEĐIVANJU KVALITETA HOTELSKE USLUGE ♣♣♣</vt:lpstr>
      <vt:lpstr> Uloga turista u procesu kreiranja i isporuke hotelskih usluga</vt:lpstr>
      <vt:lpstr> Očekivanja turiste kao korisnika hotelskih usluga</vt:lpstr>
      <vt:lpstr>Očekivana i doživljena usluga</vt:lpstr>
      <vt:lpstr>Očekivana i doživljena usluga</vt:lpstr>
      <vt:lpstr> Odstupanja u kvalitetu hotelskih usluga </vt:lpstr>
      <vt:lpstr> Satisfakcija, lojalnost i metode merena zadovoljstva</vt:lpstr>
      <vt:lpstr>Koristi od lojalnog turiste  </vt:lpstr>
      <vt:lpstr>Koristi gosta</vt:lpstr>
      <vt:lpstr>Reklamacije i merenje satisfakcije</vt:lpstr>
      <vt:lpstr> STRATEGIJSKI  PRISTUP UNAPREĐIVANJU KVALITETA HOTELSKIH USLUGA </vt:lpstr>
      <vt:lpstr> Savremene tend. razvoja turizma  - osnova za promene u načinu upravljanja hotel. pred. </vt:lpstr>
      <vt:lpstr> Tendencije u poslovnoj orijent. hot. preduzeća </vt:lpstr>
      <vt:lpstr>Promene u strukturi smeštajne ponude </vt:lpstr>
      <vt:lpstr>Neobični hoteli</vt:lpstr>
      <vt:lpstr>Neobični hoteli</vt:lpstr>
      <vt:lpstr>Neobični hoteli</vt:lpstr>
      <vt:lpstr>Neobični hoteli</vt:lpstr>
      <vt:lpstr>Neobični hoteli</vt:lpstr>
      <vt:lpstr>Neobični hoteli</vt:lpstr>
      <vt:lpstr>Neobični hoteli</vt:lpstr>
      <vt:lpstr>Očuvana priroda</vt:lpstr>
      <vt:lpstr>Uređene površine</vt:lpstr>
      <vt:lpstr>BOGASTVO SADRŽAJA</vt:lpstr>
      <vt:lpstr>Polazne osnove strategijskog prilagođavanja</vt:lpstr>
      <vt:lpstr>Kastomizacija hotelskih usluga</vt:lpstr>
      <vt:lpstr>Segmentacija, diferencijacija i pozicioniranje</vt:lpstr>
      <vt:lpstr>SEGMENTACIJA</vt:lpstr>
      <vt:lpstr>Diferenciranje proizvoda</vt:lpstr>
      <vt:lpstr>Strategija pozicioniranja hotelskih usluga</vt:lpstr>
      <vt:lpstr>Repozicioniranje</vt:lpstr>
      <vt:lpstr>INFORMACIONO - KOMUNIKACIONE TEHNOLOGIJE</vt:lpstr>
      <vt:lpstr>Aplikacije sistema informacionih tehnologija koje se koriste u turizmu i hotelijerstvu</vt:lpstr>
      <vt:lpstr>Područja primene IT u  hotelijerstvu  </vt:lpstr>
      <vt:lpstr>Sistemi informacionih  tehnologija </vt:lpstr>
      <vt:lpstr>Sistemi informacionih  tehnologija</vt:lpstr>
      <vt:lpstr>Budućnost hotel. rezervacionih sistema</vt:lpstr>
      <vt:lpstr>KONTROLA  KVALITETA U HOTELIJERSTVU ♣ ♣ ♣ ♣ ♣</vt:lpstr>
      <vt:lpstr>Definisanje kontrole</vt:lpstr>
      <vt:lpstr>Međuzavisnost kontrole i drugih funkcija  menadžmenta                                                    -  otklanjanje nedostataka u svim fazama proizvodno uslužnog   procesa- upiti, rezerv. nabavka</vt:lpstr>
      <vt:lpstr>Proces kontrole</vt:lpstr>
      <vt:lpstr>Vrste kontrole</vt:lpstr>
      <vt:lpstr>Vrste kontrole</vt:lpstr>
      <vt:lpstr> Uloga interneta kao globalnog instrumenta kontrole kvaliteta u hotelijerstvu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nstanic</dc:creator>
  <cp:lastModifiedBy>Direktor</cp:lastModifiedBy>
  <cp:revision>503</cp:revision>
  <cp:lastPrinted>2013-02-13T13:11:00Z</cp:lastPrinted>
  <dcterms:created xsi:type="dcterms:W3CDTF">2010-02-01T13:55:00Z</dcterms:created>
  <dcterms:modified xsi:type="dcterms:W3CDTF">2023-04-11T07:18:00Z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3A74E9CD9D08424EAF45FE497BD55429</vt:lpwstr>
  </property>
  <property fmtid="{D5CDD505-2E9C-101B-9397-08002B2CF9AE}" pid="3" name="KSOProductBuildVer">
    <vt:lpwstr>1033-11.2.0.11516</vt:lpwstr>
  </property>
</Properties>
</file>