
<file path=[Content_Types].xml><?xml version="1.0" encoding="utf-8"?>
<Types xmlns="http://schemas.openxmlformats.org/package/2006/content-types">
  <Default Extension="jpeg" ContentType="image/jpeg"/>
  <Default Extension="JPG" ContentType="image/.jpg"/>
  <Default Extension="wav" ContentType="audio/x-wav"/>
  <Default Extension="gif" ContentType="image/gi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9"/>
  </p:notesMasterIdLst>
  <p:sldIdLst>
    <p:sldId id="256" r:id="rId3"/>
    <p:sldId id="324" r:id="rId4"/>
    <p:sldId id="276" r:id="rId5"/>
    <p:sldId id="397" r:id="rId6"/>
    <p:sldId id="355" r:id="rId7"/>
    <p:sldId id="402" r:id="rId8"/>
    <p:sldId id="405" r:id="rId9"/>
    <p:sldId id="278" r:id="rId10"/>
    <p:sldId id="509" r:id="rId11"/>
    <p:sldId id="279" r:id="rId12"/>
    <p:sldId id="386" r:id="rId13"/>
    <p:sldId id="388" r:id="rId14"/>
    <p:sldId id="387" r:id="rId15"/>
    <p:sldId id="285" r:id="rId16"/>
    <p:sldId id="389" r:id="rId17"/>
    <p:sldId id="314" r:id="rId18"/>
    <p:sldId id="575" r:id="rId19"/>
    <p:sldId id="577" r:id="rId20"/>
    <p:sldId id="391" r:id="rId21"/>
    <p:sldId id="392" r:id="rId22"/>
    <p:sldId id="393" r:id="rId23"/>
    <p:sldId id="394" r:id="rId24"/>
    <p:sldId id="395" r:id="rId25"/>
    <p:sldId id="280" r:id="rId26"/>
    <p:sldId id="555" r:id="rId27"/>
    <p:sldId id="281" r:id="rId28"/>
    <p:sldId id="579" r:id="rId29"/>
    <p:sldId id="420" r:id="rId30"/>
    <p:sldId id="514" r:id="rId31"/>
    <p:sldId id="516" r:id="rId32"/>
    <p:sldId id="283" r:id="rId33"/>
    <p:sldId id="408" r:id="rId34"/>
    <p:sldId id="581" r:id="rId35"/>
    <p:sldId id="409" r:id="rId36"/>
    <p:sldId id="325" r:id="rId37"/>
    <p:sldId id="407" r:id="rId38"/>
    <p:sldId id="418" r:id="rId39"/>
    <p:sldId id="416" r:id="rId40"/>
    <p:sldId id="583" r:id="rId41"/>
    <p:sldId id="406" r:id="rId42"/>
    <p:sldId id="286" r:id="rId43"/>
    <p:sldId id="412" r:id="rId44"/>
    <p:sldId id="585" r:id="rId45"/>
    <p:sldId id="356" r:id="rId46"/>
    <p:sldId id="289" r:id="rId47"/>
    <p:sldId id="517" r:id="rId48"/>
    <p:sldId id="564" r:id="rId49"/>
    <p:sldId id="565" r:id="rId50"/>
    <p:sldId id="566" r:id="rId51"/>
    <p:sldId id="567" r:id="rId52"/>
    <p:sldId id="568" r:id="rId53"/>
    <p:sldId id="587" r:id="rId54"/>
    <p:sldId id="588" r:id="rId55"/>
    <p:sldId id="589" r:id="rId56"/>
    <p:sldId id="590" r:id="rId57"/>
    <p:sldId id="570" r:id="rId58"/>
    <p:sldId id="571" r:id="rId59"/>
    <p:sldId id="572" r:id="rId60"/>
    <p:sldId id="520" r:id="rId61"/>
    <p:sldId id="421" r:id="rId62"/>
    <p:sldId id="413" r:id="rId63"/>
    <p:sldId id="493" r:id="rId64"/>
    <p:sldId id="495" r:id="rId65"/>
    <p:sldId id="497" r:id="rId66"/>
    <p:sldId id="502" r:id="rId67"/>
    <p:sldId id="499" r:id="rId68"/>
  </p:sldIdLst>
  <p:sldSz cx="9144000" cy="6858000" type="screen4x3"/>
  <p:notesSz cx="6797675" cy="9874250"/>
  <p:defaultTextStyle>
    <a:defPPr>
      <a:defRPr lang="sr-Latn-C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510"/>
    <p:restoredTop sz="93220"/>
  </p:normalViewPr>
  <p:slideViewPr>
    <p:cSldViewPr showGuides="1">
      <p:cViewPr>
        <p:scale>
          <a:sx n="100" d="100"/>
          <a:sy n="100" d="100"/>
        </p:scale>
        <p:origin x="-492" y="204"/>
      </p:cViewPr>
      <p:guideLst>
        <p:guide orient="horz" pos="2160"/>
        <p:guide pos="2880"/>
      </p:guideLst>
    </p:cSldViewPr>
  </p:slideViewPr>
  <p:notesTextViewPr>
    <p:cViewPr>
      <p:scale>
        <a:sx n="100" d="100"/>
        <a:sy n="100" d="100"/>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2" Type="http://schemas.openxmlformats.org/officeDocument/2006/relationships/tableStyles" Target="tableStyles.xml"/><Relationship Id="rId71" Type="http://schemas.openxmlformats.org/officeDocument/2006/relationships/viewProps" Target="viewProps.xml"/><Relationship Id="rId70" Type="http://schemas.openxmlformats.org/officeDocument/2006/relationships/presProps" Target="presProps.xml"/><Relationship Id="rId7" Type="http://schemas.openxmlformats.org/officeDocument/2006/relationships/slide" Target="slides/slide5.xml"/><Relationship Id="rId69" Type="http://schemas.openxmlformats.org/officeDocument/2006/relationships/notesMaster" Target="notesMasters/notesMaster1.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sr-Latn-C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Date Placeholder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atin typeface="Arial" panose="020B0604020202020204" pitchFamily="34" charset="0"/>
                <a:cs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2D914BF1-2F50-4A52-9749-FC627D4F8FAE}" type="datetimeFigureOut">
              <a:rPr kumimoji="0" lang="sr-Latn-C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fld>
            <a:endParaRPr kumimoji="0" lang="sr-Latn-C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sr-Latn-C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679450" y="4691063"/>
            <a:ext cx="5438775" cy="4443413"/>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Click to edit Master text styles</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Second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Third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Fourth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Fifth level</a:t>
            </a:r>
            <a:endParaRPr kumimoji="0" lang="sr-Latn-C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Footer Placeholder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sr-Latn-C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1440" tIns="45720" rIns="91440" bIns="45720" rtlCol="0" anchor="b"/>
          <a:p>
            <a:pPr lvl="0" algn="r" eaLnBrk="1" fontAlgn="base" hangingPunct="1">
              <a:buNone/>
            </a:pPr>
            <a:fld id="{9A0DB2DC-4C9A-4742-B13C-FB6460FD3503}" type="slidenum">
              <a:rPr lang="sr-Latn-CS" sz="1200" strike="noStrike" noProof="1" dirty="0">
                <a:latin typeface="Arial" panose="020B0604020202020204" pitchFamily="34" charset="0"/>
                <a:ea typeface="+mn-ea"/>
                <a:cs typeface="+mn-cs"/>
              </a:rPr>
            </a:fld>
            <a:endParaRPr lang="sr-Latn-CS" sz="1200" strike="noStrike" noProof="1"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pPr fontAlgn="base"/>
            <a:r>
              <a:rPr lang="en-US" strike="noStrike" noProof="1" smtClean="0"/>
              <a:t>Click to edit Master title style</a:t>
            </a:r>
            <a:endParaRPr lang="sr-Latn-CS" strike="noStrike" noProof="1"/>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en-US" strike="noStrike" noProof="1" smtClean="0"/>
              <a:t>Click to edit Master subtitle style</a:t>
            </a:r>
            <a:endParaRPr lang="sr-Latn-C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sr-Latn-CS" strike="noStrike" noProof="1"/>
          </a:p>
        </p:txBody>
      </p:sp>
      <p:sp>
        <p:nvSpPr>
          <p:cNvPr id="3" name="Content Placeholder 2"/>
          <p:cNvSpPr>
            <a:spLocks noGrp="1"/>
          </p:cNvSpPr>
          <p:nvPr>
            <p:ph idx="1"/>
          </p:nvPr>
        </p:nvSpPr>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pPr fontAlgn="base"/>
            <a:r>
              <a:rPr lang="en-US" strike="noStrike" noProof="1" smtClean="0"/>
              <a:t>Click to edit Master title style</a:t>
            </a:r>
            <a:endParaRPr lang="sr-Latn-CS" strike="noStrike" noProof="1"/>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en-US" strike="noStrike" noProof="1" smtClean="0"/>
              <a:t>Click to edit Master text styles</a:t>
            </a:r>
            <a:endParaRPr lang="en-US" strike="noStrike" noProof="1" smtClean="0"/>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sr-Latn-CS" strike="noStrike" noProof="1"/>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pPr fontAlgn="base"/>
            <a:r>
              <a:rPr lang="en-US" strike="noStrike" noProof="1" smtClean="0"/>
              <a:t>Click to edit Master title style</a:t>
            </a:r>
            <a:endParaRPr lang="sr-Latn-CS" strike="noStrike" noProof="1"/>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7" name="Date Placeholder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8" name="Footer Placeholder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9" name="Slide Number Placeholder 8"/>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sr-Latn-CS" strike="noStrike" noProof="1"/>
          </a:p>
        </p:txBody>
      </p:sp>
      <p:sp>
        <p:nvSpPr>
          <p:cNvPr id="3" name="Date Placeholder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Footer Placeholder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pPr fontAlgn="base"/>
            <a:r>
              <a:rPr lang="en-US" strike="noStrike" noProof="1" smtClean="0"/>
              <a:t>Click to edit Master title style</a:t>
            </a:r>
            <a:endParaRPr lang="sr-Latn-CS" strike="noStrike" noProof="1"/>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pPr fontAlgn="base"/>
            <a:r>
              <a:rPr lang="en-US" strike="noStrike" noProof="1" smtClean="0"/>
              <a:t>Click to edit Master title style</a:t>
            </a:r>
            <a:endParaRPr lang="sr-Latn-CS" strike="noStrike" noProof="1"/>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sr-Latn-C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sr-Latn-CS"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pPr fontAlgn="base"/>
            <a:r>
              <a:rPr lang="en-US" strike="noStrike" noProof="1" smtClean="0"/>
              <a:t>Click to edit Master title style</a:t>
            </a:r>
            <a:endParaRPr lang="sr-Latn-CS" strike="noStrike" noProof="1"/>
          </a:p>
        </p:txBody>
      </p:sp>
      <p:sp>
        <p:nvSpPr>
          <p:cNvPr id="3" name="Vertical Text Placeholder 2"/>
          <p:cNvSpPr>
            <a:spLocks noGrp="1"/>
          </p:cNvSpPr>
          <p:nvPr>
            <p:ph type="body" orient="vert" idx="1"/>
          </p:nvPr>
        </p:nvSpPr>
        <p:spPr>
          <a:xfrm>
            <a:off x="457200" y="274638"/>
            <a:ext cx="6019800" cy="5851525"/>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pPr fontAlgn="base"/>
            <a:r>
              <a:rPr lang="en-US" strike="noStrike" noProof="1" smtClean="0"/>
              <a:t>Click to edit Master title style</a:t>
            </a:r>
            <a:endParaRPr lang="sr-Latn-CS" strike="noStrike" noProof="1"/>
          </a:p>
        </p:txBody>
      </p:sp>
      <p:sp>
        <p:nvSpPr>
          <p:cNvPr id="3" name="SmartArt Placeholder 2"/>
          <p:cNvSpPr>
            <a:spLocks noGrp="1"/>
          </p:cNvSpPr>
          <p:nvPr>
            <p:ph type="pic" idx="1"/>
          </p:nvPr>
        </p:nvSpPr>
        <p:spPr>
          <a:xfrm>
            <a:off x="457200" y="1600200"/>
            <a:ext cx="8229600" cy="45259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sr-Latn-CS" sz="3200" b="0" i="0" u="none" strike="noStrike" kern="0" cap="none" spc="0" normalizeH="0" baseline="0" noProof="0">
              <a:ln>
                <a:noFill/>
              </a:ln>
              <a:solidFill>
                <a:schemeClr val="tx1"/>
              </a:solidFill>
              <a:effectLst/>
              <a:uLnTx/>
              <a:uFillTx/>
              <a:latin typeface="+mn-lt"/>
              <a:ea typeface="+mn-ea"/>
              <a:cs typeface="+mn-cs"/>
            </a:endParaRPr>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pPr fontAlgn="base"/>
            <a:r>
              <a:rPr lang="en-US" strike="noStrike" noProof="1" smtClean="0"/>
              <a:t>Click to edit Master title style</a:t>
            </a:r>
            <a:endParaRPr lang="sr-Latn-CS" strike="noStrike" noProof="1"/>
          </a:p>
        </p:txBody>
      </p:sp>
      <p:sp>
        <p:nvSpPr>
          <p:cNvPr id="3" name="Content Placeholder 2"/>
          <p:cNvSpPr>
            <a:spLocks noGrp="1"/>
          </p:cNvSpPr>
          <p:nvPr>
            <p:ph sz="quarter" idx="1"/>
          </p:nvPr>
        </p:nvSpPr>
        <p:spPr>
          <a:xfrm>
            <a:off x="457200" y="1600200"/>
            <a:ext cx="4038600" cy="21859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4" name="Content Placeholder 3"/>
          <p:cNvSpPr>
            <a:spLocks noGrp="1"/>
          </p:cNvSpPr>
          <p:nvPr>
            <p:ph sz="quarter" idx="2"/>
          </p:nvPr>
        </p:nvSpPr>
        <p:spPr>
          <a:xfrm>
            <a:off x="457200" y="3938588"/>
            <a:ext cx="4038600" cy="2187575"/>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5" name="Text Placeholder 4"/>
          <p:cNvSpPr>
            <a:spLocks noGrp="1"/>
          </p:cNvSpPr>
          <p:nvPr>
            <p:ph type="body" sz="half" idx="3"/>
          </p:nvPr>
        </p:nvSpPr>
        <p:spPr>
          <a:xfrm>
            <a:off x="4648200" y="1600200"/>
            <a:ext cx="4038600"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6" name="Date Placeholder 5"/>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Footer Placeholder 6"/>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8" name="Slide Number Placeholder 7"/>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pPr fontAlgn="base"/>
            <a:r>
              <a:rPr lang="en-US" strike="noStrike" noProof="1" smtClean="0"/>
              <a:t>Click to edit Master title style</a:t>
            </a:r>
            <a:endParaRPr lang="sr-Latn-CS" strike="noStrike" noProof="1"/>
          </a:p>
        </p:txBody>
      </p:sp>
      <p:sp>
        <p:nvSpPr>
          <p:cNvPr id="3" name="Content Placeholder 2"/>
          <p:cNvSpPr>
            <a:spLocks noGrp="1"/>
          </p:cNvSpPr>
          <p:nvPr>
            <p:ph sz="half" idx="1"/>
          </p:nvPr>
        </p:nvSpPr>
        <p:spPr>
          <a:xfrm>
            <a:off x="457200" y="1600200"/>
            <a:ext cx="4038600"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4" name="Text Placeholder 3"/>
          <p:cNvSpPr>
            <a:spLocks noGrp="1"/>
          </p:cNvSpPr>
          <p:nvPr>
            <p:ph type="body" sz="half" idx="2"/>
          </p:nvPr>
        </p:nvSpPr>
        <p:spPr>
          <a:xfrm>
            <a:off x="4648200" y="1600200"/>
            <a:ext cx="4038600"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sr-Latn-CS" strike="noStrike" noProof="1"/>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jpe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5"/>
          <a:stretch>
            <a:fillRect/>
          </a:stretch>
        </a:blip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sr-Latn-CS" dirty="0"/>
              <a:t>Click to edit Master title style</a:t>
            </a:r>
            <a:endParaRPr lang="sr-Latn-CS" dirty="0"/>
          </a:p>
        </p:txBody>
      </p:sp>
      <p:sp>
        <p:nvSpPr>
          <p:cNvPr id="1027" name="Rectangle 3"/>
          <p:cNvSpPr>
            <a:spLocks noGrp="1"/>
          </p:cNvSpPr>
          <p:nvPr>
            <p:ph type="body"/>
          </p:nvPr>
        </p:nvSpPr>
        <p:spPr>
          <a:xfrm>
            <a:off x="457200" y="1600200"/>
            <a:ext cx="8229600" cy="4525963"/>
          </a:xfrm>
          <a:prstGeom prst="rect">
            <a:avLst/>
          </a:prstGeom>
          <a:noFill/>
          <a:ln w="9525">
            <a:noFill/>
          </a:ln>
        </p:spPr>
        <p:txBody>
          <a:bodyPr anchor="t" anchorCtr="0"/>
          <a:p>
            <a:pPr lvl="0"/>
            <a:r>
              <a:rPr lang="sr-Latn-CS" dirty="0"/>
              <a:t>Click to edit Master text styles</a:t>
            </a:r>
            <a:endParaRPr lang="sr-Latn-CS" dirty="0"/>
          </a:p>
          <a:p>
            <a:pPr lvl="1"/>
            <a:r>
              <a:rPr lang="sr-Latn-CS" dirty="0"/>
              <a:t>Second level</a:t>
            </a:r>
            <a:endParaRPr lang="sr-Latn-CS" dirty="0"/>
          </a:p>
          <a:p>
            <a:pPr lvl="2"/>
            <a:r>
              <a:rPr lang="sr-Latn-CS" dirty="0"/>
              <a:t>Third level</a:t>
            </a:r>
            <a:endParaRPr lang="sr-Latn-CS" dirty="0"/>
          </a:p>
          <a:p>
            <a:pPr lvl="3"/>
            <a:r>
              <a:rPr lang="sr-Latn-CS" dirty="0"/>
              <a:t>Fourth level</a:t>
            </a:r>
            <a:endParaRPr lang="sr-Latn-CS" dirty="0"/>
          </a:p>
          <a:p>
            <a:pPr lvl="4"/>
            <a:r>
              <a:rPr lang="sr-Latn-CS" dirty="0"/>
              <a:t>Fifth level</a:t>
            </a:r>
            <a:endParaRPr lang="sr-Latn-CS"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lstStyle>
            <a:lvl1pPr>
              <a:defRPr sz="14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lstStyle>
            <a:lvl1pPr algn="ctr">
              <a:defRPr sz="1400">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x-none"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lstStyle>
            <a:lvl1pPr algn="r">
              <a:defRPr sz="1400"/>
            </a:lvl1pPr>
          </a:lstStyle>
          <a:p>
            <a:pPr lvl="0" eaLnBrk="1" fontAlgn="base" hangingPunct="1">
              <a:buNone/>
            </a:pPr>
            <a:fld id="{9A0DB2DC-4C9A-4742-B13C-FB6460FD3503}" type="slidenum">
              <a:rPr lang="zh-CN" altLang="x-none" strike="noStrike" noProof="1" dirty="0">
                <a:latin typeface="Arial" panose="020B0604020202020204" pitchFamily="34" charset="0"/>
                <a:ea typeface="+mn-ea"/>
                <a:cs typeface="+mn-cs"/>
              </a:rPr>
            </a:fld>
            <a:endParaRPr lang="zh-CN" altLang="x-none" strike="noStrike" noProof="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GI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3.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0.jpeg"/><Relationship Id="rId3" Type="http://schemas.openxmlformats.org/officeDocument/2006/relationships/image" Target="NULL" TargetMode="External"/><Relationship Id="rId2" Type="http://schemas.openxmlformats.org/officeDocument/2006/relationships/image" Target="../media/image9.jpeg"/><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chemeClr val="accent1"/>
        </a:solidFill>
        <a:effectLst/>
      </p:bgPr>
    </p:bg>
    <p:spTree>
      <p:nvGrpSpPr>
        <p:cNvPr id="1" name=""/>
        <p:cNvGrpSpPr/>
        <p:nvPr/>
      </p:nvGrpSpPr>
      <p:grpSpPr/>
      <p:sp>
        <p:nvSpPr>
          <p:cNvPr id="3073" name="Rectangle 2"/>
          <p:cNvSpPr>
            <a:spLocks noGrp="1"/>
          </p:cNvSpPr>
          <p:nvPr>
            <p:ph type="ctrTitle"/>
          </p:nvPr>
        </p:nvSpPr>
        <p:spPr>
          <a:xfrm>
            <a:off x="755650" y="1124585"/>
            <a:ext cx="7772400" cy="1470025"/>
          </a:xfrm>
          <a:solidFill>
            <a:schemeClr val="accent1"/>
          </a:solidFill>
          <a:ln>
            <a:solidFill>
              <a:schemeClr val="accent1"/>
            </a:solidFill>
          </a:ln>
        </p:spPr>
        <p:txBody>
          <a:bodyPr vert="horz" wrap="square" lIns="91440" tIns="45720" rIns="91440" bIns="45720" anchor="ctr" anchorCtr="0"/>
          <a:p>
            <a:pPr eaLnBrk="1" hangingPunct="1">
              <a:buClrTx/>
              <a:buSzTx/>
              <a:buFontTx/>
            </a:pPr>
            <a:r>
              <a:rPr lang="sr-Latn-RS" altLang="en-US" sz="2400" dirty="0">
                <a:solidFill>
                  <a:schemeClr val="tx1"/>
                </a:solidFill>
              </a:rPr>
              <a:t>MENADŽMENT HOTELSKOG DOMAĆINSTVA</a:t>
            </a:r>
            <a:endParaRPr lang="sr-Latn-RS" altLang="en-US" sz="2400" dirty="0">
              <a:solidFill>
                <a:schemeClr val="tx1"/>
              </a:solidFill>
            </a:endParaRPr>
          </a:p>
        </p:txBody>
      </p:sp>
      <p:sp>
        <p:nvSpPr>
          <p:cNvPr id="3074" name="Rectangle 3"/>
          <p:cNvSpPr>
            <a:spLocks noGrp="1"/>
          </p:cNvSpPr>
          <p:nvPr>
            <p:ph type="subTitle" idx="1"/>
          </p:nvPr>
        </p:nvSpPr>
        <p:spPr>
          <a:xfrm>
            <a:off x="1907540" y="4437380"/>
            <a:ext cx="6400800" cy="1752600"/>
          </a:xfrm>
        </p:spPr>
        <p:txBody>
          <a:bodyPr vert="horz" wrap="square" lIns="91440" tIns="45720" rIns="91440" bIns="45720" anchor="t" anchorCtr="0"/>
          <a:p>
            <a:pPr algn="l" eaLnBrk="1" hangingPunct="1">
              <a:lnSpc>
                <a:spcPct val="80000"/>
              </a:lnSpc>
              <a:buClrTx/>
              <a:buSzTx/>
              <a:buFontTx/>
            </a:pPr>
            <a:r>
              <a:rPr lang="sr-Latn-CS" sz="2000" b="1" dirty="0">
                <a:solidFill>
                  <a:srgbClr val="0070C0"/>
                </a:solidFill>
                <a:latin typeface="+mn-lt"/>
                <a:ea typeface="+mn-ea"/>
                <a:cs typeface="+mn-cs"/>
              </a:rPr>
              <a:t>Predmetni nastavnik</a:t>
            </a:r>
            <a:r>
              <a:rPr lang="sr-Latn-CS" sz="2000" b="1" dirty="0">
                <a:solidFill>
                  <a:schemeClr val="accent1"/>
                </a:solidFill>
                <a:latin typeface="+mn-lt"/>
                <a:ea typeface="+mn-ea"/>
                <a:cs typeface="+mn-cs"/>
              </a:rPr>
              <a:t>:</a:t>
            </a:r>
            <a:r>
              <a:rPr lang="sr-Latn-CS" sz="2000" b="1" dirty="0">
                <a:solidFill>
                  <a:schemeClr val="hlink"/>
                </a:solidFill>
                <a:latin typeface="+mn-lt"/>
                <a:ea typeface="+mn-ea"/>
                <a:cs typeface="+mn-cs"/>
              </a:rPr>
              <a:t>    </a:t>
            </a:r>
            <a:r>
              <a:rPr lang="sr-Latn-RS" altLang="sr-Latn-CS" sz="2000" b="1" dirty="0">
                <a:solidFill>
                  <a:schemeClr val="hlink"/>
                </a:solidFill>
                <a:latin typeface="+mn-lt"/>
                <a:ea typeface="+mn-ea"/>
                <a:cs typeface="+mn-cs"/>
              </a:rPr>
              <a:t>Dr Dragan Živković</a:t>
            </a:r>
            <a:endParaRPr lang="en-US" altLang="x-none" sz="2000" dirty="0">
              <a:solidFill>
                <a:srgbClr val="002060"/>
              </a:solidFill>
              <a:latin typeface="+mn-lt"/>
              <a:ea typeface="+mn-ea"/>
              <a:cs typeface="+mn-cs"/>
            </a:endParaRPr>
          </a:p>
          <a:p>
            <a:pPr eaLnBrk="1" hangingPunct="1">
              <a:lnSpc>
                <a:spcPct val="80000"/>
              </a:lnSpc>
              <a:buClrTx/>
              <a:buSzTx/>
              <a:buFontTx/>
            </a:pPr>
            <a:endParaRPr lang="sr-Latn-CS" sz="2000" dirty="0">
              <a:solidFill>
                <a:schemeClr val="hlink"/>
              </a:solidFill>
              <a:latin typeface="+mn-lt"/>
              <a:ea typeface="+mn-ea"/>
              <a:cs typeface="+mn-cs"/>
            </a:endParaRPr>
          </a:p>
          <a:p>
            <a:pPr eaLnBrk="1" hangingPunct="1">
              <a:lnSpc>
                <a:spcPct val="80000"/>
              </a:lnSpc>
              <a:buClrTx/>
              <a:buSzTx/>
              <a:buFontTx/>
            </a:pPr>
            <a:r>
              <a:rPr lang="sr-Latn-CS" sz="2600" dirty="0">
                <a:solidFill>
                  <a:srgbClr val="7030A0"/>
                </a:solidFill>
                <a:latin typeface="+mn-lt"/>
                <a:ea typeface="+mn-ea"/>
                <a:cs typeface="+mn-cs"/>
              </a:rPr>
              <a:t> </a:t>
            </a:r>
            <a:endParaRPr lang="sr-Latn-CS" sz="2000" dirty="0">
              <a:solidFill>
                <a:srgbClr val="7030A0"/>
              </a:solidFill>
              <a:latin typeface="+mn-lt"/>
              <a:ea typeface="+mn-ea"/>
              <a:cs typeface="+mn-cs"/>
            </a:endParaRPr>
          </a:p>
        </p:txBody>
      </p:sp>
      <p:sp>
        <p:nvSpPr>
          <p:cNvPr id="9" name="Text Box 8"/>
          <p:cNvSpPr txBox="1"/>
          <p:nvPr/>
        </p:nvSpPr>
        <p:spPr>
          <a:xfrm>
            <a:off x="611505" y="404495"/>
            <a:ext cx="8050530" cy="521970"/>
          </a:xfrm>
          <a:prstGeom prst="rect">
            <a:avLst/>
          </a:prstGeom>
          <a:noFill/>
        </p:spPr>
        <p:txBody>
          <a:bodyPr wrap="none" rtlCol="0">
            <a:spAutoFit/>
          </a:bodyPr>
          <a:p>
            <a:r>
              <a:rPr lang="sr-Latn-RS" altLang="en-US" sz="2800"/>
              <a:t>AKADEMIJA STRUKOVNIH STUDIJA BEOGRAD</a:t>
            </a:r>
            <a:endParaRPr lang="sr-Latn-RS" altLang="en-US" sz="2800"/>
          </a:p>
        </p:txBody>
      </p:sp>
      <p:sp>
        <p:nvSpPr>
          <p:cNvPr id="3" name="Text Box 2"/>
          <p:cNvSpPr txBox="1"/>
          <p:nvPr/>
        </p:nvSpPr>
        <p:spPr>
          <a:xfrm>
            <a:off x="1475740" y="3141345"/>
            <a:ext cx="6121400" cy="645160"/>
          </a:xfrm>
          <a:prstGeom prst="rect">
            <a:avLst/>
          </a:prstGeom>
          <a:noFill/>
        </p:spPr>
        <p:txBody>
          <a:bodyPr wrap="none" rtlCol="0">
            <a:spAutoFit/>
          </a:bodyPr>
          <a:p>
            <a:r>
              <a:rPr lang="sr-Latn-RS" altLang="en-US"/>
              <a:t>STANDARDIZACIJA USLUGA KAO OSNOVA KVALITETA </a:t>
            </a:r>
            <a:endParaRPr lang="sr-Latn-RS" altLang="en-US"/>
          </a:p>
          <a:p>
            <a:r>
              <a:rPr lang="sr-Latn-RS" altLang="en-US"/>
              <a:t>                              U HOTELIJERSTVU</a:t>
            </a:r>
            <a:endParaRPr lang="sr-Latn-RS" altLang="en-US"/>
          </a:p>
        </p:txBody>
      </p:sp>
    </p:spTree>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48129" name="Rectangle 2"/>
          <p:cNvSpPr>
            <a:spLocks noGrp="1"/>
          </p:cNvSpPr>
          <p:nvPr>
            <p:ph type="title"/>
          </p:nvPr>
        </p:nvSpPr>
        <p:spPr/>
        <p:txBody>
          <a:bodyPr vert="horz" wrap="square" lIns="91440" tIns="45720" rIns="91440" bIns="45720" anchor="ctr" anchorCtr="0"/>
          <a:p>
            <a:pPr eaLnBrk="1" hangingPunct="1"/>
            <a:br>
              <a:rPr lang="sr-Latn-CS" sz="2800" b="1" dirty="0"/>
            </a:br>
            <a:r>
              <a:rPr lang="sr-Latn-CS" sz="2800" b="1" dirty="0"/>
              <a:t>STANDARDIZACIJA USLUGA U HOTELSKOM POSLOVANJU- </a:t>
            </a:r>
            <a:r>
              <a:rPr lang="sr-Latn-CS" sz="3200" dirty="0">
                <a:solidFill>
                  <a:srgbClr val="C00000"/>
                </a:solidFill>
              </a:rPr>
              <a:t>♣</a:t>
            </a:r>
            <a:r>
              <a:rPr lang="sr-Latn-CS" sz="2800" b="1" dirty="0"/>
              <a:t> </a:t>
            </a:r>
            <a:r>
              <a:rPr lang="sr-Latn-CS" sz="3200" dirty="0">
                <a:solidFill>
                  <a:srgbClr val="C00000"/>
                </a:solidFill>
              </a:rPr>
              <a:t>♣ ♣ + ♣ ♣ ♣ </a:t>
            </a:r>
            <a:endParaRPr lang="sr-Latn-CS" sz="3200" dirty="0">
              <a:solidFill>
                <a:srgbClr val="C00000"/>
              </a:solidFill>
            </a:endParaRPr>
          </a:p>
        </p:txBody>
      </p:sp>
      <p:sp>
        <p:nvSpPr>
          <p:cNvPr id="48130" name="Rectangle 3"/>
          <p:cNvSpPr>
            <a:spLocks noGrp="1"/>
          </p:cNvSpPr>
          <p:nvPr>
            <p:ph idx="1"/>
          </p:nvPr>
        </p:nvSpPr>
        <p:spPr>
          <a:xfrm>
            <a:off x="457200" y="1916113"/>
            <a:ext cx="8229600" cy="4210050"/>
          </a:xfrm>
        </p:spPr>
        <p:txBody>
          <a:bodyPr vert="horz" wrap="square" lIns="91440" tIns="45720" rIns="91440" bIns="45720" anchor="t" anchorCtr="0"/>
          <a:p>
            <a:pPr eaLnBrk="1" hangingPunct="1"/>
            <a:r>
              <a:rPr lang="sr-Latn-CS" sz="2000" dirty="0"/>
              <a:t>STANDARDIZACIJA USLUGA KAO OSNOVA KVALITETA U HOTELSKOM POSLOVANJU</a:t>
            </a:r>
            <a:endParaRPr lang="sr-Latn-CS" sz="2000" dirty="0"/>
          </a:p>
          <a:p>
            <a:pPr eaLnBrk="1" hangingPunct="1"/>
            <a:r>
              <a:rPr lang="sr-Latn-CS" sz="2000" dirty="0"/>
              <a:t>Primena međunarodnih standarda u hotelijerstvu</a:t>
            </a:r>
            <a:endParaRPr lang="sr-Latn-CS" sz="2000" dirty="0"/>
          </a:p>
          <a:p>
            <a:pPr eaLnBrk="1" hangingPunct="1"/>
            <a:r>
              <a:rPr lang="sr-Latn-CS" sz="2000" dirty="0"/>
              <a:t>ISO 9000; 9001, 14000,</a:t>
            </a:r>
            <a:endParaRPr lang="sr-Latn-CS" sz="2000" dirty="0"/>
          </a:p>
          <a:p>
            <a:pPr eaLnBrk="1" hangingPunct="1"/>
            <a:r>
              <a:rPr lang="sr-Latn-CS" sz="2000" dirty="0"/>
              <a:t>Principi</a:t>
            </a:r>
            <a:endParaRPr lang="sr-Latn-CS" sz="2000" dirty="0"/>
          </a:p>
          <a:p>
            <a:pPr eaLnBrk="1" hangingPunct="1"/>
            <a:r>
              <a:rPr lang="sr-Latn-CS" sz="2000" dirty="0"/>
              <a:t>Zahtevi</a:t>
            </a:r>
            <a:endParaRPr lang="sr-Latn-CS" sz="2000" dirty="0"/>
          </a:p>
          <a:p>
            <a:pPr eaLnBrk="1" hangingPunct="1"/>
            <a:r>
              <a:rPr lang="sr-Latn-CS" sz="2000" dirty="0"/>
              <a:t>Procesi</a:t>
            </a:r>
            <a:endParaRPr lang="sr-Latn-CS" sz="2000" dirty="0"/>
          </a:p>
          <a:p>
            <a:pPr eaLnBrk="1" hangingPunct="1"/>
            <a:endParaRPr lang="sr-Latn-C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49153" name="Rectangle 2"/>
          <p:cNvSpPr>
            <a:spLocks noGrp="1"/>
          </p:cNvSpPr>
          <p:nvPr>
            <p:ph type="title"/>
          </p:nvPr>
        </p:nvSpPr>
        <p:spPr>
          <a:xfrm>
            <a:off x="468313" y="476250"/>
            <a:ext cx="8229600" cy="792163"/>
          </a:xfrm>
        </p:spPr>
        <p:txBody>
          <a:bodyPr vert="horz" wrap="square" lIns="91440" tIns="45720" rIns="91440" bIns="45720" anchor="ctr" anchorCtr="0"/>
          <a:p>
            <a:pPr eaLnBrk="1" hangingPunct="1"/>
            <a:r>
              <a:rPr lang="sr-Latn-CS" sz="2300" b="1" dirty="0"/>
              <a:t>ZNAČAJ STANDARDIZACIJE USLUGA ZA  OSTVARIVANJE KVALITETA U HOTELIJERSTVU</a:t>
            </a:r>
            <a:endParaRPr lang="sr-Latn-CS" sz="2300" b="1" dirty="0"/>
          </a:p>
        </p:txBody>
      </p:sp>
      <p:sp>
        <p:nvSpPr>
          <p:cNvPr id="49154" name="Rectangle 3"/>
          <p:cNvSpPr>
            <a:spLocks noGrp="1"/>
          </p:cNvSpPr>
          <p:nvPr>
            <p:ph idx="1"/>
          </p:nvPr>
        </p:nvSpPr>
        <p:spPr>
          <a:xfrm>
            <a:off x="539750" y="1341438"/>
            <a:ext cx="8424863" cy="4751387"/>
          </a:xfrm>
        </p:spPr>
        <p:txBody>
          <a:bodyPr vert="horz" wrap="square" lIns="91440" tIns="45720" rIns="91440" bIns="45720" anchor="t" anchorCtr="0"/>
          <a:p>
            <a:pPr>
              <a:lnSpc>
                <a:spcPct val="80000"/>
              </a:lnSpc>
              <a:buNone/>
            </a:pPr>
            <a:endParaRPr lang="sr-Latn-CS" sz="1800" dirty="0"/>
          </a:p>
          <a:p>
            <a:pPr>
              <a:lnSpc>
                <a:spcPct val="80000"/>
              </a:lnSpc>
              <a:buNone/>
            </a:pPr>
            <a:r>
              <a:rPr lang="sr-Latn-CS" sz="2000" dirty="0"/>
              <a:t>- Nastanak standarda </a:t>
            </a:r>
            <a:r>
              <a:rPr lang="sr-Latn-CS" sz="2000" b="1" dirty="0">
                <a:solidFill>
                  <a:schemeClr val="hlink"/>
                </a:solidFill>
              </a:rPr>
              <a:t>uslovila je težnja za b</a:t>
            </a:r>
            <a:r>
              <a:rPr lang="sr-Latn-CS" sz="2000" dirty="0"/>
              <a:t>oljim razumevanjem, </a:t>
            </a:r>
            <a:endParaRPr lang="sr-Latn-CS" sz="2000" dirty="0"/>
          </a:p>
          <a:p>
            <a:pPr>
              <a:lnSpc>
                <a:spcPct val="80000"/>
              </a:lnSpc>
              <a:buNone/>
            </a:pPr>
            <a:r>
              <a:rPr lang="sr-Latn-CS" sz="2000" dirty="0"/>
              <a:t>  uklanjanjem barijera, jednostavnost  u komunikaciranju i potreba za </a:t>
            </a:r>
            <a:endParaRPr lang="sr-Latn-CS" sz="2000" dirty="0"/>
          </a:p>
          <a:p>
            <a:pPr>
              <a:lnSpc>
                <a:spcPct val="80000"/>
              </a:lnSpc>
              <a:buNone/>
            </a:pPr>
            <a:r>
              <a:rPr lang="sr-Latn-CS" sz="2000" dirty="0"/>
              <a:t>  garancijom kvaliteta proizvoda  i usluga. </a:t>
            </a:r>
            <a:r>
              <a:rPr lang="sr-Latn-CS" sz="2000" dirty="0">
                <a:solidFill>
                  <a:srgbClr val="C00000"/>
                </a:solidFill>
              </a:rPr>
              <a:t>Standard = norma</a:t>
            </a:r>
            <a:endParaRPr lang="sr-Latn-CS" sz="2000" dirty="0">
              <a:solidFill>
                <a:srgbClr val="C00000"/>
              </a:solidFill>
            </a:endParaRPr>
          </a:p>
          <a:p>
            <a:pPr>
              <a:lnSpc>
                <a:spcPct val="80000"/>
              </a:lnSpc>
              <a:buNone/>
            </a:pPr>
            <a:r>
              <a:rPr lang="sr-Latn-CS" sz="2000" dirty="0"/>
              <a:t>- Standardima se definišu </a:t>
            </a:r>
            <a:r>
              <a:rPr lang="sr-Latn-CS" sz="2000" dirty="0">
                <a:solidFill>
                  <a:schemeClr val="accent2"/>
                </a:solidFill>
              </a:rPr>
              <a:t>karakteristike i zahtevi</a:t>
            </a:r>
            <a:r>
              <a:rPr lang="sr-Latn-CS" sz="2000" dirty="0"/>
              <a:t> koje proizvodi/usluge </a:t>
            </a:r>
            <a:endParaRPr lang="sr-Latn-CS" sz="2000" dirty="0"/>
          </a:p>
          <a:p>
            <a:pPr>
              <a:lnSpc>
                <a:spcPct val="80000"/>
              </a:lnSpc>
              <a:buNone/>
            </a:pPr>
            <a:r>
              <a:rPr lang="sr-Latn-CS" sz="2000" dirty="0"/>
              <a:t>  treba da ispunjavaju da bi odgovorili nameni. </a:t>
            </a:r>
            <a:endParaRPr lang="sr-Latn-CS" sz="2000" dirty="0"/>
          </a:p>
          <a:p>
            <a:pPr>
              <a:lnSpc>
                <a:spcPct val="80000"/>
              </a:lnSpc>
              <a:buNone/>
            </a:pPr>
            <a:r>
              <a:rPr lang="sr-Latn-CS" sz="2000" dirty="0"/>
              <a:t>- Pod </a:t>
            </a:r>
            <a:r>
              <a:rPr lang="sr-Latn-CS" sz="2000" i="1" dirty="0">
                <a:solidFill>
                  <a:schemeClr val="accent2"/>
                </a:solidFill>
              </a:rPr>
              <a:t>karakteristikama se </a:t>
            </a:r>
            <a:r>
              <a:rPr lang="sr-Latn-CS" sz="2000" dirty="0"/>
              <a:t>podrazumevaju osobine na osnovu kojih se </a:t>
            </a:r>
            <a:endParaRPr lang="sr-Latn-CS" sz="2000" dirty="0"/>
          </a:p>
          <a:p>
            <a:pPr>
              <a:lnSpc>
                <a:spcPct val="80000"/>
              </a:lnSpc>
              <a:buNone/>
            </a:pPr>
            <a:r>
              <a:rPr lang="sr-Latn-CS" sz="2000" dirty="0"/>
              <a:t>  pravi prazlika u oceni kvaliteta (svojstvene ili pridodate; kvalitat. ili kvant;</a:t>
            </a:r>
            <a:endParaRPr lang="sr-Latn-CS" sz="2000" dirty="0"/>
          </a:p>
          <a:p>
            <a:pPr>
              <a:lnSpc>
                <a:spcPct val="80000"/>
              </a:lnSpc>
              <a:buNone/>
            </a:pPr>
            <a:r>
              <a:rPr lang="sr-Latn-CS" sz="2000" dirty="0"/>
              <a:t>  fizički merljive; funkcionalne; čulno  osećene (miris, ukus, sluh, dodir) i </a:t>
            </a:r>
            <a:endParaRPr lang="sr-Latn-CS" sz="2000" dirty="0"/>
          </a:p>
          <a:p>
            <a:pPr>
              <a:lnSpc>
                <a:spcPct val="80000"/>
              </a:lnSpc>
              <a:buNone/>
            </a:pPr>
            <a:r>
              <a:rPr lang="sr-Latn-CS" sz="2000" dirty="0"/>
              <a:t> izražene ponašanjem (ljubaznost, istinitost,  komunikat). </a:t>
            </a:r>
            <a:endParaRPr lang="sr-Latn-CS" sz="2000" dirty="0"/>
          </a:p>
          <a:p>
            <a:pPr>
              <a:lnSpc>
                <a:spcPct val="80000"/>
              </a:lnSpc>
              <a:buNone/>
            </a:pPr>
            <a:r>
              <a:rPr lang="sr-Latn-CS" sz="2000" dirty="0"/>
              <a:t>- Pod  </a:t>
            </a:r>
            <a:r>
              <a:rPr lang="sr-Latn-CS" sz="2000" i="1" u="sng" dirty="0">
                <a:solidFill>
                  <a:schemeClr val="accent2"/>
                </a:solidFill>
              </a:rPr>
              <a:t>zahtevom</a:t>
            </a:r>
            <a:r>
              <a:rPr lang="sr-Latn-CS" sz="2000" i="1" dirty="0">
                <a:solidFill>
                  <a:schemeClr val="accent2"/>
                </a:solidFill>
              </a:rPr>
              <a:t> </a:t>
            </a:r>
            <a:r>
              <a:rPr lang="sr-Latn-CS" sz="2000" dirty="0"/>
              <a:t>se podrazumeva obavezna (podrazumevana) potreba</a:t>
            </a:r>
            <a:endParaRPr lang="sr-Latn-CS" sz="2000" dirty="0"/>
          </a:p>
          <a:p>
            <a:pPr>
              <a:lnSpc>
                <a:spcPct val="80000"/>
              </a:lnSpc>
              <a:buNone/>
            </a:pPr>
            <a:r>
              <a:rPr lang="sr-Latn-CS" sz="2000" dirty="0"/>
              <a:t>  ili očekivanje. Zahtevi su determinisani kontinuiranom komunikacijom gostiju i zaposlenog osoblja hotela.</a:t>
            </a:r>
            <a:endParaRPr lang="sr-Latn-CS" sz="2000" dirty="0"/>
          </a:p>
          <a:p>
            <a:pPr>
              <a:lnSpc>
                <a:spcPct val="80000"/>
              </a:lnSpc>
              <a:buChar char="-"/>
            </a:pPr>
            <a:r>
              <a:rPr lang="sr-Latn-CS" sz="2000" dirty="0">
                <a:solidFill>
                  <a:schemeClr val="hlink"/>
                </a:solidFill>
              </a:rPr>
              <a:t>Standardi se utvrđuju koncenzusom od strane verifikovanog tela. To je složen i stalan posao koji zahteva timski rad, a postupak njihovog uvođenja je dobrovoljan. </a:t>
            </a:r>
            <a:endParaRPr lang="sr-Latn-CS" sz="2000" dirty="0">
              <a:solidFill>
                <a:schemeClr val="hlink"/>
              </a:solidFill>
            </a:endParaRPr>
          </a:p>
          <a:p>
            <a:pPr>
              <a:lnSpc>
                <a:spcPct val="80000"/>
              </a:lnSpc>
              <a:buNone/>
            </a:pPr>
            <a:endParaRPr lang="sr-Latn-CS" sz="2000" dirty="0">
              <a:solidFill>
                <a:schemeClr val="hlink"/>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50177" name="Rectangle 2"/>
          <p:cNvSpPr>
            <a:spLocks noGrp="1"/>
          </p:cNvSpPr>
          <p:nvPr>
            <p:ph type="title"/>
          </p:nvPr>
        </p:nvSpPr>
        <p:spPr>
          <a:xfrm>
            <a:off x="468313" y="333375"/>
            <a:ext cx="8229600" cy="792163"/>
          </a:xfrm>
        </p:spPr>
        <p:txBody>
          <a:bodyPr vert="horz" wrap="square" lIns="91440" tIns="45720" rIns="91440" bIns="45720" anchor="ctr" anchorCtr="0"/>
          <a:p>
            <a:r>
              <a:rPr lang="sr-Latn-CS" sz="3200" b="1" dirty="0"/>
              <a:t>Važnost i postupak uvođenja standarda -</a:t>
            </a:r>
            <a:endParaRPr lang="sr-Latn-CS" sz="3200" b="1" dirty="0"/>
          </a:p>
        </p:txBody>
      </p:sp>
      <p:sp>
        <p:nvSpPr>
          <p:cNvPr id="50178" name="Rectangle 3"/>
          <p:cNvSpPr>
            <a:spLocks noGrp="1"/>
          </p:cNvSpPr>
          <p:nvPr>
            <p:ph idx="1"/>
          </p:nvPr>
        </p:nvSpPr>
        <p:spPr>
          <a:xfrm>
            <a:off x="457200" y="1125538"/>
            <a:ext cx="8435975" cy="5111750"/>
          </a:xfrm>
        </p:spPr>
        <p:txBody>
          <a:bodyPr vert="horz" wrap="square" lIns="91440" tIns="45720" rIns="91440" bIns="45720" anchor="t" anchorCtr="0"/>
          <a:p>
            <a:pPr>
              <a:lnSpc>
                <a:spcPct val="80000"/>
              </a:lnSpc>
            </a:pPr>
            <a:r>
              <a:rPr lang="hr-HR" altLang="x-none" sz="1800" b="1" dirty="0"/>
              <a:t>Primena standardizacije utiče na</a:t>
            </a:r>
            <a:r>
              <a:rPr lang="hr-HR" altLang="x-none" sz="1800" dirty="0"/>
              <a:t>:</a:t>
            </a:r>
            <a:endParaRPr lang="hr-HR" altLang="x-none" sz="1800" dirty="0"/>
          </a:p>
          <a:p>
            <a:pPr>
              <a:lnSpc>
                <a:spcPct val="80000"/>
              </a:lnSpc>
            </a:pPr>
            <a:r>
              <a:rPr lang="hr-HR" altLang="x-none" sz="1800" dirty="0"/>
              <a:t>povećanje kvaliteta,</a:t>
            </a:r>
            <a:endParaRPr lang="hr-HR" altLang="x-none" sz="1800" dirty="0"/>
          </a:p>
          <a:p>
            <a:pPr>
              <a:lnSpc>
                <a:spcPct val="80000"/>
              </a:lnSpc>
            </a:pPr>
            <a:r>
              <a:rPr lang="sr-Latn-CS" sz="1800" dirty="0"/>
              <a:t>pojednostavljivanje procesa rada,</a:t>
            </a:r>
            <a:endParaRPr lang="hr-HR" altLang="x-none" sz="1800" dirty="0"/>
          </a:p>
          <a:p>
            <a:pPr>
              <a:lnSpc>
                <a:spcPct val="80000"/>
              </a:lnSpc>
            </a:pPr>
            <a:r>
              <a:rPr lang="hr-HR" altLang="x-none" sz="1800" dirty="0"/>
              <a:t>veću sigurnost i zaštitu gosta i zaposlenih,</a:t>
            </a:r>
            <a:endParaRPr lang="hr-HR" altLang="x-none" sz="1800" dirty="0"/>
          </a:p>
          <a:p>
            <a:pPr>
              <a:lnSpc>
                <a:spcPct val="80000"/>
              </a:lnSpc>
            </a:pPr>
            <a:r>
              <a:rPr lang="hr-HR" altLang="x-none" sz="1800" dirty="0"/>
              <a:t>smanjenje troškova po jedinici usluge (po noćenju ili po obroku),</a:t>
            </a:r>
            <a:endParaRPr lang="hr-HR" altLang="x-none" sz="1800" dirty="0"/>
          </a:p>
          <a:p>
            <a:pPr>
              <a:lnSpc>
                <a:spcPct val="80000"/>
              </a:lnSpc>
            </a:pPr>
            <a:r>
              <a:rPr lang="hr-HR" altLang="x-none" sz="1800" dirty="0"/>
              <a:t>povećanje brzine u izvršavanju zadataka,</a:t>
            </a:r>
            <a:endParaRPr lang="hr-HR" altLang="x-none" sz="1800" dirty="0"/>
          </a:p>
          <a:p>
            <a:pPr>
              <a:lnSpc>
                <a:spcPct val="80000"/>
              </a:lnSpc>
            </a:pPr>
            <a:r>
              <a:rPr lang="hr-HR" altLang="x-none" sz="1800" dirty="0"/>
              <a:t>postizanje funkcionalne organizacije,</a:t>
            </a:r>
            <a:endParaRPr lang="hr-HR" altLang="x-none" sz="1800" dirty="0"/>
          </a:p>
          <a:p>
            <a:pPr>
              <a:lnSpc>
                <a:spcPct val="80000"/>
              </a:lnSpc>
            </a:pPr>
            <a:r>
              <a:rPr lang="hr-HR" altLang="x-none" sz="1800" dirty="0"/>
              <a:t>bolju kontrolu,</a:t>
            </a:r>
            <a:endParaRPr lang="hr-HR" altLang="x-none" sz="1800" dirty="0"/>
          </a:p>
          <a:p>
            <a:pPr>
              <a:lnSpc>
                <a:spcPct val="80000"/>
              </a:lnSpc>
            </a:pPr>
            <a:r>
              <a:rPr lang="hr-HR" altLang="x-none" sz="1800" dirty="0"/>
              <a:t>efikasnije sisteme vođenja,</a:t>
            </a:r>
            <a:endParaRPr lang="hr-HR" altLang="x-none" sz="1800" dirty="0"/>
          </a:p>
          <a:p>
            <a:pPr>
              <a:lnSpc>
                <a:spcPct val="80000"/>
              </a:lnSpc>
            </a:pPr>
            <a:r>
              <a:rPr lang="hr-HR" altLang="x-none" sz="1800" dirty="0"/>
              <a:t>ostvarenje profita.</a:t>
            </a:r>
            <a:endParaRPr lang="hr-HR" altLang="x-none" sz="1800" dirty="0"/>
          </a:p>
          <a:p>
            <a:pPr>
              <a:lnSpc>
                <a:spcPct val="80000"/>
              </a:lnSpc>
              <a:buChar char="-"/>
            </a:pPr>
            <a:r>
              <a:rPr lang="sr-Latn-CS" sz="1800" b="1" dirty="0">
                <a:solidFill>
                  <a:srgbClr val="C00000"/>
                </a:solidFill>
              </a:rPr>
              <a:t>Postupak uvođenja standarda (standardizacija)</a:t>
            </a:r>
            <a:r>
              <a:rPr lang="sr-Latn-CS" sz="1800" dirty="0"/>
              <a:t> je dobrovoljan, složen i  stalan posao sprovodi se kroz sledeće faze:                     </a:t>
            </a:r>
            <a:endParaRPr lang="sr-Latn-CS" sz="1800" dirty="0"/>
          </a:p>
          <a:p>
            <a:pPr>
              <a:lnSpc>
                <a:spcPct val="80000"/>
              </a:lnSpc>
              <a:buNone/>
            </a:pPr>
            <a:r>
              <a:rPr lang="sr-Latn-CS" sz="1800" dirty="0">
                <a:solidFill>
                  <a:schemeClr val="accent2"/>
                </a:solidFill>
              </a:rPr>
              <a:t>                             </a:t>
            </a:r>
            <a:r>
              <a:rPr lang="sr-Latn-CS" sz="1800" dirty="0">
                <a:solidFill>
                  <a:schemeClr val="hlink"/>
                </a:solidFill>
              </a:rPr>
              <a:t>- </a:t>
            </a:r>
            <a:r>
              <a:rPr lang="sr-Latn-CS" sz="1800" dirty="0">
                <a:solidFill>
                  <a:schemeClr val="accent2"/>
                </a:solidFill>
              </a:rPr>
              <a:t>propisivanje standarda,</a:t>
            </a:r>
            <a:endParaRPr lang="sr-Latn-CS" sz="1800" dirty="0">
              <a:solidFill>
                <a:schemeClr val="accent2"/>
              </a:solidFill>
            </a:endParaRPr>
          </a:p>
          <a:p>
            <a:pPr>
              <a:lnSpc>
                <a:spcPct val="80000"/>
              </a:lnSpc>
              <a:buNone/>
            </a:pPr>
            <a:r>
              <a:rPr lang="sr-Latn-CS" sz="1800" dirty="0">
                <a:solidFill>
                  <a:schemeClr val="accent2"/>
                </a:solidFill>
              </a:rPr>
              <a:t>                             - edukaciju i trening zaposlenih,</a:t>
            </a:r>
            <a:endParaRPr lang="sr-Latn-CS" sz="1800" dirty="0">
              <a:solidFill>
                <a:schemeClr val="accent2"/>
              </a:solidFill>
            </a:endParaRPr>
          </a:p>
          <a:p>
            <a:pPr>
              <a:lnSpc>
                <a:spcPct val="80000"/>
              </a:lnSpc>
              <a:buNone/>
            </a:pPr>
            <a:r>
              <a:rPr lang="sr-Latn-CS" sz="1800" dirty="0">
                <a:solidFill>
                  <a:schemeClr val="accent2"/>
                </a:solidFill>
              </a:rPr>
              <a:t>                             - primenu standarda,</a:t>
            </a:r>
            <a:endParaRPr lang="sr-Latn-CS" sz="1800" dirty="0">
              <a:solidFill>
                <a:schemeClr val="accent2"/>
              </a:solidFill>
            </a:endParaRPr>
          </a:p>
          <a:p>
            <a:pPr>
              <a:lnSpc>
                <a:spcPct val="80000"/>
              </a:lnSpc>
              <a:buNone/>
            </a:pPr>
            <a:r>
              <a:rPr lang="sr-Latn-CS" sz="1800" dirty="0">
                <a:solidFill>
                  <a:schemeClr val="accent2"/>
                </a:solidFill>
              </a:rPr>
              <a:t>                             - kontrolu primene standarda,</a:t>
            </a:r>
            <a:endParaRPr lang="sr-Latn-CS" sz="1800" dirty="0">
              <a:solidFill>
                <a:schemeClr val="accent2"/>
              </a:solidFill>
            </a:endParaRPr>
          </a:p>
          <a:p>
            <a:pPr>
              <a:lnSpc>
                <a:spcPct val="80000"/>
              </a:lnSpc>
              <a:buNone/>
            </a:pPr>
            <a:r>
              <a:rPr lang="sr-Latn-CS" sz="1800" dirty="0">
                <a:solidFill>
                  <a:schemeClr val="accent2"/>
                </a:solidFill>
              </a:rPr>
              <a:t>                             - unapređenje standarda.</a:t>
            </a:r>
            <a:endParaRPr lang="sr-Latn-CS" sz="1800" dirty="0">
              <a:solidFill>
                <a:schemeClr val="accent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51201" name="Title 1"/>
          <p:cNvSpPr>
            <a:spLocks noGrp="1"/>
          </p:cNvSpPr>
          <p:nvPr>
            <p:ph type="title"/>
          </p:nvPr>
        </p:nvSpPr>
        <p:spPr/>
        <p:txBody>
          <a:bodyPr vert="horz" wrap="square" lIns="91440" tIns="45720" rIns="91440" bIns="45720" anchor="ctr" anchorCtr="0"/>
          <a:p>
            <a:br>
              <a:rPr lang="sr-Latn-CS" sz="2800" b="1" dirty="0"/>
            </a:br>
            <a:r>
              <a:rPr lang="sr-Latn-CS" sz="2800" b="1" dirty="0"/>
              <a:t>Područja primene standarda u hoteliskom poslovanju</a:t>
            </a:r>
            <a:endParaRPr lang="sr-Latn-CS" sz="2800" b="1" dirty="0"/>
          </a:p>
        </p:txBody>
      </p:sp>
      <p:sp>
        <p:nvSpPr>
          <p:cNvPr id="51202" name="Content Placeholder 2"/>
          <p:cNvSpPr>
            <a:spLocks noGrp="1"/>
          </p:cNvSpPr>
          <p:nvPr>
            <p:ph idx="1"/>
          </p:nvPr>
        </p:nvSpPr>
        <p:spPr>
          <a:xfrm>
            <a:off x="457200" y="1600200"/>
            <a:ext cx="8507413" cy="4525963"/>
          </a:xfrm>
        </p:spPr>
        <p:txBody>
          <a:bodyPr vert="horz" wrap="square" lIns="91440" tIns="45720" rIns="91440" bIns="45720" anchor="t" anchorCtr="0"/>
          <a:p>
            <a:pPr eaLnBrk="1" hangingPunct="1">
              <a:lnSpc>
                <a:spcPct val="80000"/>
              </a:lnSpc>
              <a:buNone/>
            </a:pPr>
            <a:r>
              <a:rPr lang="sr-Latn-CS" sz="2400" dirty="0"/>
              <a:t>● standardi u izgradnji hotelskih objekata,</a:t>
            </a:r>
            <a:endParaRPr lang="sr-Latn-CS" sz="2400" dirty="0"/>
          </a:p>
          <a:p>
            <a:pPr eaLnBrk="1" hangingPunct="1">
              <a:lnSpc>
                <a:spcPct val="80000"/>
              </a:lnSpc>
              <a:buNone/>
            </a:pPr>
            <a:r>
              <a:rPr lang="sr-Latn-CS" sz="2400" dirty="0"/>
              <a:t>● standardi opreme i uređenja soba i drugih prostorija,</a:t>
            </a:r>
            <a:endParaRPr lang="sr-Latn-CS" sz="2400" dirty="0"/>
          </a:p>
          <a:p>
            <a:pPr eaLnBrk="1" hangingPunct="1">
              <a:lnSpc>
                <a:spcPct val="80000"/>
              </a:lnSpc>
              <a:buNone/>
            </a:pPr>
            <a:r>
              <a:rPr lang="sr-Latn-CS" sz="2400" dirty="0"/>
              <a:t>● standardi procesa rada u hotelu,</a:t>
            </a:r>
            <a:endParaRPr lang="sr-Latn-CS" sz="2400" dirty="0"/>
          </a:p>
          <a:p>
            <a:pPr eaLnBrk="1" hangingPunct="1">
              <a:lnSpc>
                <a:spcPct val="80000"/>
              </a:lnSpc>
              <a:buNone/>
            </a:pPr>
            <a:r>
              <a:rPr lang="sr-Latn-CS" sz="2400" dirty="0"/>
              <a:t>● standardi kvaliteta hotelskih usluga (u uslužnom delu,</a:t>
            </a:r>
            <a:endParaRPr lang="sr-Latn-CS" sz="2400" dirty="0"/>
          </a:p>
          <a:p>
            <a:pPr eaLnBrk="1" hangingPunct="1">
              <a:lnSpc>
                <a:spcPct val="80000"/>
              </a:lnSpc>
              <a:buNone/>
            </a:pPr>
            <a:r>
              <a:rPr lang="sr-Latn-CS" sz="2400" dirty="0"/>
              <a:t>   u ishrani, u </a:t>
            </a:r>
            <a:r>
              <a:rPr lang="hr-HR" altLang="x-none" sz="2400" dirty="0">
                <a:solidFill>
                  <a:schemeClr val="hlink"/>
                </a:solidFill>
              </a:rPr>
              <a:t>nabavci, proizvodnji, servisu, prodaji),</a:t>
            </a:r>
            <a:endParaRPr lang="sr-Latn-CS" sz="2400" dirty="0">
              <a:solidFill>
                <a:schemeClr val="hlink"/>
              </a:solidFill>
            </a:endParaRPr>
          </a:p>
          <a:p>
            <a:pPr eaLnBrk="1" hangingPunct="1">
              <a:lnSpc>
                <a:spcPct val="80000"/>
              </a:lnSpc>
              <a:buNone/>
            </a:pPr>
            <a:r>
              <a:rPr lang="sr-Latn-CS" sz="2400" dirty="0"/>
              <a:t>● standardi upravljanja hotelom,</a:t>
            </a:r>
            <a:endParaRPr lang="sr-Latn-CS" sz="2400" dirty="0"/>
          </a:p>
          <a:p>
            <a:pPr eaLnBrk="1" hangingPunct="1">
              <a:lnSpc>
                <a:spcPct val="80000"/>
              </a:lnSpc>
              <a:buNone/>
            </a:pPr>
            <a:r>
              <a:rPr lang="sr-Latn-CS" sz="2400" dirty="0"/>
              <a:t>● standardi komunikacija i poslovne etike,</a:t>
            </a:r>
            <a:endParaRPr lang="sr-Latn-CS" sz="2400" dirty="0"/>
          </a:p>
          <a:p>
            <a:pPr eaLnBrk="1" hangingPunct="1">
              <a:lnSpc>
                <a:spcPct val="80000"/>
              </a:lnSpc>
              <a:buNone/>
            </a:pPr>
            <a:r>
              <a:rPr lang="sr-Latn-CS" sz="2400" dirty="0"/>
              <a:t>● standardi hotelskog informacionog sistema,</a:t>
            </a:r>
            <a:endParaRPr lang="sr-Latn-CS" sz="2400" dirty="0"/>
          </a:p>
          <a:p>
            <a:pPr eaLnBrk="1" hangingPunct="1">
              <a:lnSpc>
                <a:spcPct val="80000"/>
              </a:lnSpc>
              <a:buNone/>
            </a:pPr>
            <a:r>
              <a:rPr lang="sr-Latn-CS" sz="2400" dirty="0"/>
              <a:t>● standardi kadrova i rada,</a:t>
            </a:r>
            <a:endParaRPr lang="sr-Latn-CS" sz="2400" dirty="0"/>
          </a:p>
          <a:p>
            <a:pPr eaLnBrk="1" hangingPunct="1">
              <a:lnSpc>
                <a:spcPct val="80000"/>
              </a:lnSpc>
              <a:buNone/>
            </a:pPr>
            <a:r>
              <a:rPr lang="sr-Latn-CS" sz="2400" dirty="0"/>
              <a:t>● standardi hotelske terminologije i simbola,</a:t>
            </a:r>
            <a:endParaRPr lang="sr-Latn-CS" sz="2400" dirty="0"/>
          </a:p>
          <a:p>
            <a:pPr eaLnBrk="1" hangingPunct="1">
              <a:lnSpc>
                <a:spcPct val="80000"/>
              </a:lnSpc>
              <a:buNone/>
            </a:pPr>
            <a:r>
              <a:rPr lang="sr-Latn-CS" sz="2400" dirty="0"/>
              <a:t>● ekološki standardi,</a:t>
            </a:r>
            <a:endParaRPr lang="sr-Latn-CS" sz="2400" dirty="0"/>
          </a:p>
          <a:p>
            <a:pPr eaLnBrk="1" hangingPunct="1">
              <a:lnSpc>
                <a:spcPct val="80000"/>
              </a:lnSpc>
              <a:buNone/>
            </a:pPr>
            <a:r>
              <a:rPr lang="sr-Latn-CS" sz="2400" dirty="0"/>
              <a:t>● standardi zaštite zdravlja i bezbedn. zaposlenih i turista</a:t>
            </a:r>
            <a:endParaRPr lang="sr-Latn-CS" sz="2400" dirty="0"/>
          </a:p>
          <a:p>
            <a:pPr eaLnBrk="1" hangingPunct="1">
              <a:lnSpc>
                <a:spcPct val="80000"/>
              </a:lnSpc>
              <a:buNone/>
            </a:pPr>
            <a:r>
              <a:rPr lang="sr-Latn-CS" sz="2400" dirty="0"/>
              <a:t>● standardi bezbednosti hrane</a:t>
            </a:r>
            <a:endParaRPr lang="sr-Latn-CS" sz="2400" dirty="0"/>
          </a:p>
          <a:p>
            <a:pPr eaLnBrk="1" hangingPunct="1">
              <a:lnSpc>
                <a:spcPct val="80000"/>
              </a:lnSpc>
              <a:buNone/>
            </a:pPr>
            <a:r>
              <a:rPr lang="sr-Latn-CS" sz="2400" dirty="0"/>
              <a:t>  </a:t>
            </a:r>
            <a:endParaRPr lang="sr-Latn-CS" sz="2400" dirty="0"/>
          </a:p>
          <a:p>
            <a:endParaRPr lang="sr-Latn-C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52225" name="Rectangle 2"/>
          <p:cNvSpPr>
            <a:spLocks noGrp="1"/>
          </p:cNvSpPr>
          <p:nvPr>
            <p:ph type="title"/>
          </p:nvPr>
        </p:nvSpPr>
        <p:spPr>
          <a:xfrm>
            <a:off x="457200" y="549275"/>
            <a:ext cx="8229600" cy="719138"/>
          </a:xfrm>
        </p:spPr>
        <p:txBody>
          <a:bodyPr vert="horz" wrap="square" lIns="91440" tIns="45720" rIns="91440" bIns="45720" anchor="ctr" anchorCtr="0"/>
          <a:p>
            <a:r>
              <a:rPr lang="hr-HR" altLang="x-none" sz="3200" dirty="0"/>
              <a:t>Hotelski standardi u smeštajnom delu</a:t>
            </a:r>
            <a:endParaRPr lang="sr-Latn-CS" sz="3200" dirty="0"/>
          </a:p>
        </p:txBody>
      </p:sp>
      <p:sp>
        <p:nvSpPr>
          <p:cNvPr id="52226" name="Rectangle 3"/>
          <p:cNvSpPr>
            <a:spLocks noGrp="1"/>
          </p:cNvSpPr>
          <p:nvPr>
            <p:ph idx="1"/>
          </p:nvPr>
        </p:nvSpPr>
        <p:spPr/>
        <p:txBody>
          <a:bodyPr vert="horz" wrap="square" lIns="91440" tIns="45720" rIns="91440" bIns="45720" anchor="t" anchorCtr="0"/>
          <a:p>
            <a:pPr>
              <a:lnSpc>
                <a:spcPct val="90000"/>
              </a:lnSpc>
            </a:pPr>
            <a:r>
              <a:rPr lang="hr-HR" altLang="x-none" sz="2100" dirty="0"/>
              <a:t>Hotelski standardi u smeštajnom delu određeni su </a:t>
            </a:r>
            <a:r>
              <a:rPr lang="hr-HR" altLang="x-none" sz="2100" i="1" u="sng" dirty="0"/>
              <a:t>zahtevima  vezanim za minimalne uslove</a:t>
            </a:r>
            <a:r>
              <a:rPr lang="hr-HR" altLang="x-none" sz="2100" dirty="0"/>
              <a:t> izgradnje, opreme, načina, procesa i postupka</a:t>
            </a:r>
            <a:endParaRPr lang="hr-HR" altLang="x-none" sz="2100" dirty="0"/>
          </a:p>
          <a:p>
            <a:pPr>
              <a:lnSpc>
                <a:spcPct val="90000"/>
              </a:lnSpc>
              <a:buNone/>
            </a:pPr>
            <a:r>
              <a:rPr lang="hr-HR" altLang="x-none" sz="2100" dirty="0"/>
              <a:t>   </a:t>
            </a:r>
            <a:r>
              <a:rPr lang="hr-HR" altLang="x-none" sz="2100" dirty="0">
                <a:solidFill>
                  <a:schemeClr val="accent2"/>
                </a:solidFill>
              </a:rPr>
              <a:t>npr.</a:t>
            </a:r>
            <a:r>
              <a:rPr lang="hr-HR" altLang="x-none" sz="2100" dirty="0"/>
              <a:t> - površina recepcije, sobe, kupatila,</a:t>
            </a:r>
            <a:endParaRPr lang="hr-HR" altLang="x-none" sz="2100" dirty="0"/>
          </a:p>
          <a:p>
            <a:pPr>
              <a:lnSpc>
                <a:spcPct val="90000"/>
              </a:lnSpc>
              <a:buNone/>
            </a:pPr>
            <a:r>
              <a:rPr lang="hr-HR" altLang="x-none" sz="2100" dirty="0"/>
              <a:t>          - širina hodnika, stepeništa</a:t>
            </a:r>
            <a:endParaRPr lang="hr-HR" altLang="x-none" sz="2100" dirty="0"/>
          </a:p>
          <a:p>
            <a:pPr>
              <a:lnSpc>
                <a:spcPct val="90000"/>
              </a:lnSpc>
              <a:buNone/>
            </a:pPr>
            <a:r>
              <a:rPr lang="hr-HR" altLang="x-none" sz="2100" dirty="0"/>
              <a:t>          - visina sprata, kuh., prostorija</a:t>
            </a:r>
            <a:endParaRPr lang="hr-HR" altLang="x-none" sz="2100" dirty="0"/>
          </a:p>
          <a:p>
            <a:pPr>
              <a:lnSpc>
                <a:spcPct val="90000"/>
              </a:lnSpc>
              <a:buNone/>
            </a:pPr>
            <a:r>
              <a:rPr lang="hr-HR" altLang="x-none" sz="2100" dirty="0"/>
              <a:t>          - visina keramičkih pločica,</a:t>
            </a:r>
            <a:endParaRPr lang="hr-HR" altLang="x-none" sz="2100" dirty="0"/>
          </a:p>
          <a:p>
            <a:pPr>
              <a:lnSpc>
                <a:spcPct val="90000"/>
              </a:lnSpc>
              <a:buNone/>
            </a:pPr>
            <a:r>
              <a:rPr lang="hr-HR" altLang="x-none" sz="2100" dirty="0"/>
              <a:t>          - broj WC kabina i pisoara na broj soba,</a:t>
            </a:r>
            <a:endParaRPr lang="hr-HR" altLang="x-none" sz="2100" dirty="0"/>
          </a:p>
          <a:p>
            <a:pPr>
              <a:lnSpc>
                <a:spcPct val="90000"/>
              </a:lnSpc>
              <a:buNone/>
            </a:pPr>
            <a:r>
              <a:rPr lang="hr-HR" altLang="x-none" sz="2100" dirty="0"/>
              <a:t>          - temperatura hladne vode,</a:t>
            </a:r>
            <a:endParaRPr lang="hr-HR" altLang="x-none" sz="2100" dirty="0"/>
          </a:p>
          <a:p>
            <a:pPr>
              <a:lnSpc>
                <a:spcPct val="90000"/>
              </a:lnSpc>
              <a:buNone/>
            </a:pPr>
            <a:r>
              <a:rPr lang="hr-HR" altLang="x-none" sz="2100" dirty="0"/>
              <a:t>          - temperatura tople vode i dr. </a:t>
            </a:r>
            <a:endParaRPr lang="hr-HR" altLang="x-none" sz="2100" dirty="0"/>
          </a:p>
          <a:p>
            <a:pPr>
              <a:lnSpc>
                <a:spcPct val="90000"/>
              </a:lnSpc>
              <a:buNone/>
            </a:pPr>
            <a:r>
              <a:rPr lang="hr-HR" altLang="x-none" sz="2100" dirty="0"/>
              <a:t>           </a:t>
            </a:r>
            <a:endParaRPr lang="hr-HR" altLang="x-none" sz="2100" dirty="0"/>
          </a:p>
          <a:p>
            <a:pPr>
              <a:lnSpc>
                <a:spcPct val="90000"/>
              </a:lnSpc>
            </a:pPr>
            <a:endParaRPr lang="sr-Latn-C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53249" name="Naslov 1"/>
          <p:cNvSpPr>
            <a:spLocks noGrp="1"/>
          </p:cNvSpPr>
          <p:nvPr>
            <p:ph type="title" idx="4294967295"/>
          </p:nvPr>
        </p:nvSpPr>
        <p:spPr>
          <a:xfrm>
            <a:off x="468313" y="260350"/>
            <a:ext cx="8229600" cy="720725"/>
          </a:xfrm>
        </p:spPr>
        <p:txBody>
          <a:bodyPr vert="horz" wrap="square" lIns="91440" tIns="45720" rIns="91440" bIns="45720" anchor="ctr" anchorCtr="0"/>
          <a:p>
            <a:r>
              <a:rPr lang="hr-HR" altLang="x-none" sz="2800" b="1" dirty="0">
                <a:solidFill>
                  <a:schemeClr val="accent2"/>
                </a:solidFill>
              </a:rPr>
              <a:t> Hotelski standardi u ishrani</a:t>
            </a:r>
            <a:r>
              <a:rPr lang="hr-HR" altLang="x-none" sz="4000" dirty="0">
                <a:solidFill>
                  <a:schemeClr val="hlink"/>
                </a:solidFill>
              </a:rPr>
              <a:t> </a:t>
            </a:r>
            <a:endParaRPr lang="hr-HR" altLang="x-none" sz="4000" dirty="0"/>
          </a:p>
        </p:txBody>
      </p:sp>
      <p:sp>
        <p:nvSpPr>
          <p:cNvPr id="53250" name="Rezervirano mjesto sadržaja 2"/>
          <p:cNvSpPr>
            <a:spLocks noGrp="1"/>
          </p:cNvSpPr>
          <p:nvPr>
            <p:ph idx="4294967295"/>
          </p:nvPr>
        </p:nvSpPr>
        <p:spPr>
          <a:xfrm>
            <a:off x="468313" y="1125538"/>
            <a:ext cx="8567737" cy="5000625"/>
          </a:xfrm>
        </p:spPr>
        <p:txBody>
          <a:bodyPr vert="horz" wrap="square" lIns="91440" tIns="45720" rIns="91440" bIns="45720" anchor="t" anchorCtr="0"/>
          <a:p>
            <a:pPr marL="514350" indent="-514350">
              <a:lnSpc>
                <a:spcPct val="60000"/>
              </a:lnSpc>
              <a:buFont typeface="Calibri" panose="020F0502020204030204" charset="0"/>
              <a:buNone/>
            </a:pPr>
            <a:r>
              <a:rPr lang="hr-HR" altLang="x-none" sz="1900" b="1" dirty="0">
                <a:solidFill>
                  <a:srgbClr val="00B0F0"/>
                </a:solidFill>
              </a:rPr>
              <a:t>1. </a:t>
            </a:r>
            <a:r>
              <a:rPr lang="hr-HR" altLang="x-none" sz="2000" b="1" dirty="0">
                <a:solidFill>
                  <a:srgbClr val="00B0F0"/>
                </a:solidFill>
              </a:rPr>
              <a:t>Standardi nabavljanja i čuvanja namirnica</a:t>
            </a:r>
            <a:endParaRPr lang="hr-HR" altLang="x-none" sz="2000" b="1" dirty="0">
              <a:solidFill>
                <a:srgbClr val="00B0F0"/>
              </a:solidFill>
            </a:endParaRPr>
          </a:p>
          <a:p>
            <a:pPr marL="514350" indent="-514350">
              <a:lnSpc>
                <a:spcPct val="60000"/>
              </a:lnSpc>
              <a:buNone/>
            </a:pPr>
            <a:r>
              <a:rPr lang="hr-HR" altLang="x-none" sz="2000" dirty="0"/>
              <a:t>- faza nabavljanja namirnica (u sirovom stanju ili na određenom stepenu</a:t>
            </a:r>
            <a:endParaRPr lang="hr-HR" altLang="x-none" sz="2000" dirty="0"/>
          </a:p>
          <a:p>
            <a:pPr marL="514350" indent="-514350">
              <a:lnSpc>
                <a:spcPct val="60000"/>
              </a:lnSpc>
              <a:buNone/>
            </a:pPr>
            <a:r>
              <a:rPr lang="hr-HR" altLang="x-none" sz="2000" dirty="0"/>
              <a:t>  prerade)</a:t>
            </a:r>
            <a:endParaRPr lang="hr-HR" altLang="x-none" sz="2000" dirty="0"/>
          </a:p>
          <a:p>
            <a:pPr marL="514350" indent="-514350">
              <a:lnSpc>
                <a:spcPct val="60000"/>
              </a:lnSpc>
              <a:buNone/>
            </a:pPr>
            <a:r>
              <a:rPr lang="hr-HR" altLang="x-none" sz="2000" dirty="0"/>
              <a:t>- čuvanje – (magacini,  rashladni uređaji)</a:t>
            </a:r>
            <a:endParaRPr lang="hr-HR" altLang="x-none" sz="2000" dirty="0"/>
          </a:p>
          <a:p>
            <a:pPr marL="514350" indent="-514350">
              <a:lnSpc>
                <a:spcPct val="60000"/>
              </a:lnSpc>
              <a:buFont typeface="Calibri" panose="020F0502020204030204" charset="0"/>
              <a:buAutoNum type="arabicPeriod"/>
            </a:pPr>
            <a:endParaRPr lang="hr-HR" altLang="x-none" sz="2000" dirty="0"/>
          </a:p>
          <a:p>
            <a:pPr marL="514350" indent="-514350">
              <a:lnSpc>
                <a:spcPct val="60000"/>
              </a:lnSpc>
              <a:buNone/>
            </a:pPr>
            <a:r>
              <a:rPr lang="hr-HR" altLang="x-none" sz="2000" b="1" dirty="0">
                <a:solidFill>
                  <a:srgbClr val="00B0F0"/>
                </a:solidFill>
              </a:rPr>
              <a:t>2. Standardi pripreme i utroška namirnica - </a:t>
            </a:r>
            <a:r>
              <a:rPr lang="hr-HR" altLang="x-none" sz="2000" dirty="0"/>
              <a:t>pretvaranje sirovina i </a:t>
            </a:r>
            <a:endParaRPr lang="hr-HR" altLang="x-none" sz="2000" dirty="0"/>
          </a:p>
          <a:p>
            <a:pPr marL="514350" indent="-514350">
              <a:lnSpc>
                <a:spcPct val="60000"/>
              </a:lnSpc>
              <a:buNone/>
            </a:pPr>
            <a:r>
              <a:rPr lang="hr-HR" altLang="x-none" sz="2000" dirty="0"/>
              <a:t>    materijala u finalni učinak ponude jela</a:t>
            </a:r>
            <a:endParaRPr lang="hr-HR" altLang="x-none" sz="2000" dirty="0"/>
          </a:p>
          <a:p>
            <a:pPr marL="514350" indent="-514350">
              <a:lnSpc>
                <a:spcPct val="60000"/>
              </a:lnSpc>
              <a:buNone/>
            </a:pPr>
            <a:r>
              <a:rPr lang="hr-HR" altLang="x-none" sz="2000" dirty="0"/>
              <a:t> - ovi standardi  temelje se na normativima, koji predstavljaju interne</a:t>
            </a:r>
            <a:endParaRPr lang="hr-HR" altLang="x-none" sz="2000" dirty="0"/>
          </a:p>
          <a:p>
            <a:pPr marL="514350" indent="-514350">
              <a:lnSpc>
                <a:spcPct val="60000"/>
              </a:lnSpc>
              <a:buNone/>
            </a:pPr>
            <a:r>
              <a:rPr lang="hr-HR" altLang="x-none" sz="2000" dirty="0"/>
              <a:t>    standarde pripreme i  pružanja usluga prehrane</a:t>
            </a:r>
            <a:endParaRPr lang="hr-HR" altLang="x-none" sz="2000" dirty="0"/>
          </a:p>
          <a:p>
            <a:pPr marL="514350" indent="-514350">
              <a:lnSpc>
                <a:spcPct val="60000"/>
              </a:lnSpc>
              <a:buNone/>
            </a:pPr>
            <a:r>
              <a:rPr lang="hr-HR" altLang="x-none" sz="2000" dirty="0"/>
              <a:t> - </a:t>
            </a:r>
            <a:r>
              <a:rPr lang="hr-HR" altLang="x-none" sz="2000" b="1" dirty="0">
                <a:solidFill>
                  <a:srgbClr val="00B0F0"/>
                </a:solidFill>
              </a:rPr>
              <a:t>Cilj:</a:t>
            </a:r>
            <a:r>
              <a:rPr lang="hr-HR" altLang="x-none" sz="2000" dirty="0">
                <a:solidFill>
                  <a:srgbClr val="00B0F0"/>
                </a:solidFill>
              </a:rPr>
              <a:t> </a:t>
            </a:r>
            <a:r>
              <a:rPr lang="hr-HR" altLang="x-none" sz="2000" dirty="0"/>
              <a:t>standardizacija pripreme jela – stavki jelovnika i kompletnih  obroka </a:t>
            </a:r>
            <a:endParaRPr lang="hr-HR" altLang="x-none" sz="2000" dirty="0"/>
          </a:p>
          <a:p>
            <a:pPr marL="514350" indent="-514350">
              <a:lnSpc>
                <a:spcPct val="60000"/>
              </a:lnSpc>
              <a:buNone/>
            </a:pPr>
            <a:r>
              <a:rPr lang="hr-HR" altLang="x-none" sz="2000" dirty="0"/>
              <a:t>      koji se nude na osnovi menija u potrebnoj količini i prema standardima </a:t>
            </a:r>
            <a:endParaRPr lang="hr-HR" altLang="x-none" sz="2000" dirty="0"/>
          </a:p>
          <a:p>
            <a:pPr marL="514350" indent="-514350">
              <a:lnSpc>
                <a:spcPct val="60000"/>
              </a:lnSpc>
              <a:buNone/>
            </a:pPr>
            <a:r>
              <a:rPr lang="hr-HR" altLang="x-none" sz="2000" dirty="0"/>
              <a:t>      određenog  kvaliteta i troškovima</a:t>
            </a:r>
            <a:endParaRPr lang="hr-HR" altLang="x-none" sz="2000" dirty="0"/>
          </a:p>
          <a:p>
            <a:pPr marL="514350" indent="-514350">
              <a:lnSpc>
                <a:spcPct val="80000"/>
              </a:lnSpc>
              <a:buNone/>
            </a:pPr>
            <a:r>
              <a:rPr lang="hr-HR" altLang="x-none" sz="2000" dirty="0">
                <a:solidFill>
                  <a:schemeClr val="hlink"/>
                </a:solidFill>
              </a:rPr>
              <a:t>3. Standardizacija jela i obroka</a:t>
            </a:r>
            <a:r>
              <a:rPr lang="hr-HR" altLang="x-none" sz="2000" dirty="0"/>
              <a:t> podrazumeva regulisanje ponude pojedinačnih jela (a la carte) ili menija, uz uslov da jela zadovoljavaju  pravila:</a:t>
            </a:r>
            <a:endParaRPr lang="hr-HR" altLang="x-none" sz="2000" dirty="0"/>
          </a:p>
          <a:p>
            <a:pPr marL="514350" indent="-514350">
              <a:lnSpc>
                <a:spcPct val="80000"/>
              </a:lnSpc>
              <a:buNone/>
            </a:pPr>
            <a:r>
              <a:rPr lang="hr-HR" altLang="x-none" sz="2000" dirty="0"/>
              <a:t>           - nutricijsko - gastronomskog i kuvarsko-estetskog aspekta, </a:t>
            </a:r>
            <a:endParaRPr lang="hr-HR" altLang="x-none" sz="2000" dirty="0"/>
          </a:p>
          <a:p>
            <a:pPr marL="514350" indent="-514350">
              <a:lnSpc>
                <a:spcPct val="80000"/>
              </a:lnSpc>
              <a:buNone/>
            </a:pPr>
            <a:r>
              <a:rPr lang="hr-HR" altLang="x-none" sz="2000" dirty="0"/>
              <a:t>           - da imaju ujednačen kvalitet i kvantitet (normativ), </a:t>
            </a:r>
            <a:endParaRPr lang="hr-HR" altLang="x-none" sz="2000" dirty="0"/>
          </a:p>
          <a:p>
            <a:pPr marL="514350" indent="-514350">
              <a:lnSpc>
                <a:spcPct val="80000"/>
              </a:lnSpc>
              <a:buNone/>
            </a:pPr>
            <a:r>
              <a:rPr lang="hr-HR" altLang="x-none" sz="2000" dirty="0"/>
              <a:t>           - da osiguravaju dosta visok promet uz pozitivan finansijski rezultat.</a:t>
            </a:r>
            <a:endParaRPr lang="hr-HR" altLang="x-none" sz="2000" dirty="0"/>
          </a:p>
          <a:p>
            <a:pPr marL="514350" indent="-514350">
              <a:lnSpc>
                <a:spcPct val="60000"/>
              </a:lnSpc>
              <a:buFont typeface="Calibri" panose="020F0502020204030204" charset="0"/>
            </a:pPr>
            <a:endParaRPr lang="hr-HR" altLang="x-none"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54273" name="Rectangle 2"/>
          <p:cNvSpPr>
            <a:spLocks noGrp="1"/>
          </p:cNvSpPr>
          <p:nvPr>
            <p:ph type="title"/>
          </p:nvPr>
        </p:nvSpPr>
        <p:spPr>
          <a:xfrm>
            <a:off x="468313" y="260350"/>
            <a:ext cx="8229600" cy="720725"/>
          </a:xfrm>
        </p:spPr>
        <p:txBody>
          <a:bodyPr vert="horz" wrap="square" lIns="91440" tIns="45720" rIns="91440" bIns="45720" anchor="ctr" anchorCtr="0"/>
          <a:p>
            <a:pPr eaLnBrk="1" hangingPunct="1"/>
            <a:r>
              <a:rPr lang="sr-Latn-CS" sz="3200" b="1" dirty="0">
                <a:solidFill>
                  <a:schemeClr val="hlink"/>
                </a:solidFill>
              </a:rPr>
              <a:t>Vrste standarda</a:t>
            </a:r>
            <a:endParaRPr lang="sr-Latn-CS" sz="3200" b="1" dirty="0">
              <a:solidFill>
                <a:schemeClr val="hlink"/>
              </a:solidFill>
            </a:endParaRPr>
          </a:p>
        </p:txBody>
      </p:sp>
      <p:sp>
        <p:nvSpPr>
          <p:cNvPr id="54274" name="Rectangle 3"/>
          <p:cNvSpPr>
            <a:spLocks noGrp="1"/>
          </p:cNvSpPr>
          <p:nvPr>
            <p:ph idx="1"/>
          </p:nvPr>
        </p:nvSpPr>
        <p:spPr>
          <a:xfrm>
            <a:off x="468313" y="1268413"/>
            <a:ext cx="8435975" cy="4525962"/>
          </a:xfrm>
        </p:spPr>
        <p:txBody>
          <a:bodyPr vert="horz" wrap="square" lIns="91440" tIns="45720" rIns="91440" bIns="45720" anchor="t" anchorCtr="0"/>
          <a:p>
            <a:pPr marL="609600" indent="-609600" eaLnBrk="1" hangingPunct="1">
              <a:lnSpc>
                <a:spcPct val="80000"/>
              </a:lnSpc>
              <a:buNone/>
            </a:pPr>
            <a:r>
              <a:rPr lang="sr-Latn-CS" sz="2400" b="1" dirty="0">
                <a:solidFill>
                  <a:schemeClr val="accent2"/>
                </a:solidFill>
              </a:rPr>
              <a:t>Vrste standarda</a:t>
            </a:r>
            <a:endParaRPr lang="sr-Latn-CS" sz="2400" b="1" dirty="0">
              <a:solidFill>
                <a:schemeClr val="accent2"/>
              </a:solidFill>
            </a:endParaRPr>
          </a:p>
          <a:p>
            <a:pPr marL="609600" indent="-609600" eaLnBrk="1" hangingPunct="1">
              <a:lnSpc>
                <a:spcPct val="80000"/>
              </a:lnSpc>
              <a:buNone/>
            </a:pPr>
            <a:r>
              <a:rPr lang="sr-Latn-CS" sz="2400" dirty="0">
                <a:solidFill>
                  <a:schemeClr val="accent2"/>
                </a:solidFill>
              </a:rPr>
              <a:t>  - Interni stand.</a:t>
            </a:r>
            <a:r>
              <a:rPr lang="sr-Latn-CS" sz="2400" dirty="0">
                <a:solidFill>
                  <a:srgbClr val="0070C0"/>
                </a:solidFill>
              </a:rPr>
              <a:t> </a:t>
            </a:r>
            <a:r>
              <a:rPr lang="sr-Latn-CS" sz="2400" dirty="0"/>
              <a:t>(samostalno donose hot. pred.ili </a:t>
            </a:r>
            <a:r>
              <a:rPr lang="sr-Latn-CS" sz="2400" dirty="0">
                <a:solidFill>
                  <a:schemeClr val="hlink"/>
                </a:solidFill>
              </a:rPr>
              <a:t>grupacije </a:t>
            </a:r>
            <a:r>
              <a:rPr lang="sr-Latn-CS" sz="2400" dirty="0"/>
              <a:t>i </a:t>
            </a:r>
            <a:endParaRPr lang="sr-Latn-CS" sz="2400" dirty="0"/>
          </a:p>
          <a:p>
            <a:pPr marL="609600" indent="-609600" eaLnBrk="1" hangingPunct="1">
              <a:lnSpc>
                <a:spcPct val="80000"/>
              </a:lnSpc>
              <a:buNone/>
            </a:pPr>
            <a:r>
              <a:rPr lang="sr-Latn-CS" sz="2400" dirty="0"/>
              <a:t>    obavezni su) sadrže:</a:t>
            </a:r>
            <a:endParaRPr lang="sr-Latn-CS" sz="2400" dirty="0"/>
          </a:p>
          <a:p>
            <a:pPr marL="609600" indent="-609600" eaLnBrk="1" hangingPunct="1">
              <a:lnSpc>
                <a:spcPct val="80000"/>
              </a:lnSpc>
              <a:buNone/>
            </a:pPr>
            <a:r>
              <a:rPr lang="sr-Latn-CS" sz="2400" dirty="0"/>
              <a:t>         </a:t>
            </a:r>
            <a:r>
              <a:rPr lang="sr-Latn-CS" sz="2400" dirty="0">
                <a:sym typeface="Wingdings" panose="05000000000000000000" pitchFamily="2" charset="2"/>
              </a:rPr>
              <a:t></a:t>
            </a:r>
            <a:r>
              <a:rPr lang="sr-Latn-CS" sz="2400" dirty="0"/>
              <a:t> teh.- tehnološku komponentu – propisuje obaveze</a:t>
            </a:r>
            <a:endParaRPr lang="sr-Latn-CS" sz="2400" dirty="0"/>
          </a:p>
          <a:p>
            <a:pPr marL="609600" indent="-609600" eaLnBrk="1" hangingPunct="1">
              <a:lnSpc>
                <a:spcPct val="80000"/>
              </a:lnSpc>
              <a:buNone/>
            </a:pPr>
            <a:r>
              <a:rPr lang="sr-Latn-CS" sz="2400" dirty="0"/>
              <a:t>             izvršilaca za određenim poslom (sobarica, konobar)</a:t>
            </a:r>
            <a:endParaRPr lang="sr-Latn-CS" sz="2400" dirty="0"/>
          </a:p>
          <a:p>
            <a:pPr marL="609600" indent="-609600" eaLnBrk="1" hangingPunct="1">
              <a:lnSpc>
                <a:spcPct val="80000"/>
              </a:lnSpc>
              <a:buNone/>
            </a:pPr>
            <a:r>
              <a:rPr lang="sr-Latn-CS" sz="2400" dirty="0"/>
              <a:t>         </a:t>
            </a:r>
            <a:r>
              <a:rPr lang="sr-Latn-CS" sz="2400" dirty="0">
                <a:sym typeface="Wingdings" panose="05000000000000000000" pitchFamily="2" charset="2"/>
              </a:rPr>
              <a:t></a:t>
            </a:r>
            <a:r>
              <a:rPr lang="sr-Latn-CS" sz="2400" dirty="0"/>
              <a:t> personalnu komponentu – status zaposlenih - </a:t>
            </a:r>
            <a:endParaRPr lang="sr-Latn-CS" sz="2400" dirty="0"/>
          </a:p>
          <a:p>
            <a:pPr marL="609600" indent="-609600" eaLnBrk="1" hangingPunct="1">
              <a:lnSpc>
                <a:spcPct val="80000"/>
              </a:lnSpc>
              <a:buNone/>
            </a:pPr>
            <a:r>
              <a:rPr lang="sr-Latn-CS" sz="2400" dirty="0"/>
              <a:t>             pravila ponašanja - kodex – kućni red i dr.</a:t>
            </a:r>
            <a:endParaRPr lang="sr-Latn-CS" sz="2400" dirty="0"/>
          </a:p>
          <a:p>
            <a:pPr marL="609600" indent="-609600" eaLnBrk="1" hangingPunct="1">
              <a:lnSpc>
                <a:spcPct val="80000"/>
              </a:lnSpc>
              <a:buNone/>
            </a:pPr>
            <a:r>
              <a:rPr lang="sr-Latn-CS" sz="2400" dirty="0">
                <a:solidFill>
                  <a:srgbClr val="0070C0"/>
                </a:solidFill>
              </a:rPr>
              <a:t>  </a:t>
            </a:r>
            <a:r>
              <a:rPr lang="sr-Latn-CS" sz="2400" dirty="0">
                <a:solidFill>
                  <a:schemeClr val="accent2"/>
                </a:solidFill>
              </a:rPr>
              <a:t>- Eksterni stand</a:t>
            </a:r>
            <a:r>
              <a:rPr lang="sr-Latn-CS" sz="2400" dirty="0">
                <a:solidFill>
                  <a:srgbClr val="0070C0"/>
                </a:solidFill>
              </a:rPr>
              <a:t> </a:t>
            </a:r>
            <a:r>
              <a:rPr lang="sr-Latn-CS" sz="2400" dirty="0"/>
              <a:t>(propisuju nadležne nac. ili međun. org. ili </a:t>
            </a:r>
            <a:endParaRPr lang="sr-Latn-CS" sz="2400" dirty="0"/>
          </a:p>
          <a:p>
            <a:pPr marL="609600" indent="-609600" eaLnBrk="1" hangingPunct="1">
              <a:lnSpc>
                <a:spcPct val="80000"/>
              </a:lnSpc>
              <a:buNone/>
            </a:pPr>
            <a:r>
              <a:rPr lang="sr-Latn-CS" sz="2400" dirty="0"/>
              <a:t>    druge instititucije)</a:t>
            </a:r>
            <a:endParaRPr lang="sr-Latn-CS" sz="2400" dirty="0"/>
          </a:p>
          <a:p>
            <a:pPr marL="609600" indent="-609600">
              <a:lnSpc>
                <a:spcPct val="90000"/>
              </a:lnSpc>
              <a:buNone/>
            </a:pPr>
            <a:r>
              <a:rPr lang="hr-HR" altLang="x-none" sz="2400" dirty="0"/>
              <a:t>   Zakoni </a:t>
            </a:r>
            <a:r>
              <a:rPr lang="hr-HR" altLang="x-none" sz="2400" dirty="0">
                <a:sym typeface="Wingdings" panose="05000000000000000000" pitchFamily="2" charset="2"/>
              </a:rPr>
              <a:t> obavezujući</a:t>
            </a:r>
            <a:endParaRPr lang="hr-HR" altLang="x-none" sz="2400" dirty="0">
              <a:solidFill>
                <a:schemeClr val="accent2"/>
              </a:solidFill>
              <a:sym typeface="Wingdings" panose="05000000000000000000" pitchFamily="2" charset="2"/>
            </a:endParaRPr>
          </a:p>
          <a:p>
            <a:pPr marL="609600" indent="-609600" eaLnBrk="1" hangingPunct="1">
              <a:lnSpc>
                <a:spcPct val="80000"/>
              </a:lnSpc>
              <a:buNone/>
            </a:pPr>
            <a:r>
              <a:rPr lang="sr-Latn-CS" sz="2400" dirty="0">
                <a:solidFill>
                  <a:schemeClr val="accent2"/>
                </a:solidFill>
              </a:rPr>
              <a:t>   Standardi </a:t>
            </a:r>
            <a:r>
              <a:rPr lang="hr-HR" altLang="x-none" sz="2400" dirty="0">
                <a:sym typeface="Wingdings" panose="05000000000000000000" pitchFamily="2" charset="2"/>
              </a:rPr>
              <a:t> deluju preventivno</a:t>
            </a:r>
            <a:endParaRPr lang="hr-HR" altLang="x-none" sz="2400" dirty="0">
              <a:sym typeface="Wingdings" panose="05000000000000000000" pitchFamily="2" charset="2"/>
            </a:endParaRPr>
          </a:p>
          <a:p>
            <a:pPr marL="609600" indent="-609600" eaLnBrk="1" hangingPunct="1">
              <a:lnSpc>
                <a:spcPct val="80000"/>
              </a:lnSpc>
              <a:buNone/>
            </a:pPr>
            <a:r>
              <a:rPr lang="hr-HR" altLang="x-none" sz="2400" dirty="0">
                <a:sym typeface="Wingdings" panose="05000000000000000000" pitchFamily="2" charset="2"/>
              </a:rPr>
              <a:t>   Skup najboljih ideja, iskustva, namera i pravila</a:t>
            </a:r>
            <a:endParaRPr lang="sr-Latn-CS" sz="2400" dirty="0">
              <a:sym typeface="Wingdings" panose="05000000000000000000" pitchFamily="2" charset="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55297" name="Rectangle 2"/>
          <p:cNvSpPr>
            <a:spLocks noGrp="1"/>
          </p:cNvSpPr>
          <p:nvPr>
            <p:ph type="title"/>
          </p:nvPr>
        </p:nvSpPr>
        <p:spPr>
          <a:xfrm>
            <a:off x="468313" y="333375"/>
            <a:ext cx="8229600" cy="719138"/>
          </a:xfrm>
        </p:spPr>
        <p:txBody>
          <a:bodyPr vert="horz" wrap="square" lIns="91440" tIns="45720" rIns="91440" bIns="45720" anchor="ctr" anchorCtr="0"/>
          <a:p>
            <a:pPr eaLnBrk="1" hangingPunct="1"/>
            <a:r>
              <a:rPr lang="sr-Latn-CS" sz="3200" b="1" dirty="0"/>
              <a:t>Standardizacija kvaliteta </a:t>
            </a:r>
            <a:endParaRPr lang="sr-Latn-CS" sz="3200" b="1" dirty="0">
              <a:solidFill>
                <a:schemeClr val="hlink"/>
              </a:solidFill>
            </a:endParaRPr>
          </a:p>
        </p:txBody>
      </p:sp>
      <p:sp>
        <p:nvSpPr>
          <p:cNvPr id="55298" name="Rectangle 3"/>
          <p:cNvSpPr>
            <a:spLocks noGrp="1"/>
          </p:cNvSpPr>
          <p:nvPr>
            <p:ph idx="1"/>
          </p:nvPr>
        </p:nvSpPr>
        <p:spPr>
          <a:xfrm>
            <a:off x="468313" y="1268413"/>
            <a:ext cx="8435975" cy="4824412"/>
          </a:xfrm>
        </p:spPr>
        <p:txBody>
          <a:bodyPr vert="horz" wrap="square" lIns="91440" tIns="45720" rIns="91440" bIns="45720" anchor="t" anchorCtr="0"/>
          <a:p>
            <a:pPr marL="609600" indent="-609600" eaLnBrk="1" hangingPunct="1">
              <a:lnSpc>
                <a:spcPct val="80000"/>
              </a:lnSpc>
              <a:buNone/>
            </a:pPr>
            <a:r>
              <a:rPr lang="sr-Latn-CS" sz="2000" dirty="0"/>
              <a:t>Pojava standarda kvaliteta (ANSI -1971,  ISO – 1987. – </a:t>
            </a:r>
            <a:r>
              <a:rPr lang="sr-Latn-CS" sz="2000" dirty="0">
                <a:solidFill>
                  <a:schemeClr val="hlink"/>
                </a:solidFill>
              </a:rPr>
              <a:t>Ženeva - 1946</a:t>
            </a:r>
            <a:r>
              <a:rPr lang="sr-Latn-CS" sz="2000" dirty="0"/>
              <a:t>)</a:t>
            </a:r>
            <a:endParaRPr lang="sr-Latn-CS" sz="2000" dirty="0"/>
          </a:p>
          <a:p>
            <a:pPr marL="609600" indent="-609600" eaLnBrk="1" hangingPunct="1">
              <a:lnSpc>
                <a:spcPct val="80000"/>
              </a:lnSpc>
              <a:buNone/>
            </a:pPr>
            <a:r>
              <a:rPr lang="sr-Latn-CS" sz="2000" b="1" dirty="0">
                <a:solidFill>
                  <a:schemeClr val="accent2"/>
                </a:solidFill>
              </a:rPr>
              <a:t>Osnovni ciljevi</a:t>
            </a:r>
            <a:r>
              <a:rPr lang="sr-Latn-CS" sz="2000" b="1" dirty="0">
                <a:solidFill>
                  <a:schemeClr val="hlink"/>
                </a:solidFill>
              </a:rPr>
              <a:t> standardizacije kvaliteta</a:t>
            </a:r>
            <a:endParaRPr lang="sr-Latn-CS" sz="2000" b="1" dirty="0">
              <a:solidFill>
                <a:schemeClr val="hlink"/>
              </a:solidFill>
            </a:endParaRPr>
          </a:p>
          <a:p>
            <a:pPr marL="609600" indent="-609600" eaLnBrk="1" hangingPunct="1">
              <a:lnSpc>
                <a:spcPct val="80000"/>
              </a:lnSpc>
              <a:buNone/>
            </a:pPr>
            <a:r>
              <a:rPr lang="sr-Latn-CS" sz="2000" dirty="0"/>
              <a:t>1) </a:t>
            </a:r>
            <a:r>
              <a:rPr lang="sr-Latn-CS" sz="2000" dirty="0">
                <a:solidFill>
                  <a:schemeClr val="hlink"/>
                </a:solidFill>
              </a:rPr>
              <a:t>postizanje, održavanje i stalno unapređivanje kvaliteta proizvoda, </a:t>
            </a:r>
            <a:endParaRPr lang="sr-Latn-CS" sz="2000" dirty="0">
              <a:solidFill>
                <a:schemeClr val="hlink"/>
              </a:solidFill>
            </a:endParaRPr>
          </a:p>
          <a:p>
            <a:pPr marL="609600" indent="-609600" eaLnBrk="1" hangingPunct="1">
              <a:lnSpc>
                <a:spcPct val="80000"/>
              </a:lnSpc>
              <a:buNone/>
            </a:pPr>
            <a:r>
              <a:rPr lang="sr-Latn-CS" sz="2000" dirty="0">
                <a:solidFill>
                  <a:schemeClr val="hlink"/>
                </a:solidFill>
              </a:rPr>
              <a:t>    usluga i  procesa,</a:t>
            </a:r>
            <a:r>
              <a:rPr lang="sr-Latn-CS" sz="2000" dirty="0"/>
              <a:t> radi zadovoljavanja potreba korisnika usluga, </a:t>
            </a:r>
            <a:endParaRPr lang="sr-Latn-CS" sz="2000" dirty="0"/>
          </a:p>
          <a:p>
            <a:pPr marL="609600" indent="-609600" eaLnBrk="1" hangingPunct="1">
              <a:lnSpc>
                <a:spcPct val="80000"/>
              </a:lnSpc>
              <a:buNone/>
            </a:pPr>
            <a:r>
              <a:rPr lang="sr-Latn-CS" sz="2000" dirty="0"/>
              <a:t>2) sigurnost i zaštita potrošača i društva u globalnim okvirima,</a:t>
            </a:r>
            <a:endParaRPr lang="sr-Latn-CS" sz="2000" dirty="0"/>
          </a:p>
          <a:p>
            <a:pPr marL="609600" indent="-609600" eaLnBrk="1" hangingPunct="1">
              <a:lnSpc>
                <a:spcPct val="80000"/>
              </a:lnSpc>
              <a:buNone/>
            </a:pPr>
            <a:r>
              <a:rPr lang="sr-Latn-CS" sz="2000" dirty="0"/>
              <a:t>3) poboljšanje zaštite života, zdravlja i bezb. ljudi i zaštita život. sredine,</a:t>
            </a:r>
            <a:endParaRPr lang="sr-Latn-CS" sz="2000" dirty="0"/>
          </a:p>
          <a:p>
            <a:pPr marL="609600" indent="-609600" eaLnBrk="1" hangingPunct="1">
              <a:lnSpc>
                <a:spcPct val="80000"/>
              </a:lnSpc>
              <a:buNone/>
            </a:pPr>
            <a:r>
              <a:rPr lang="sr-Latn-CS" sz="2000" dirty="0"/>
              <a:t>4) racionalnije korišćenje rada, materijala i energije,</a:t>
            </a:r>
            <a:endParaRPr lang="sr-Latn-CS" sz="2000" dirty="0"/>
          </a:p>
          <a:p>
            <a:pPr marL="609600" indent="-609600" eaLnBrk="1" hangingPunct="1">
              <a:lnSpc>
                <a:spcPct val="80000"/>
              </a:lnSpc>
              <a:buNone/>
            </a:pPr>
            <a:r>
              <a:rPr lang="sr-Latn-CS" sz="2000" dirty="0"/>
              <a:t>5) unapređenje međunarodnog poslovanja sprečavanjem ili otklanjanje</a:t>
            </a:r>
            <a:endParaRPr lang="sr-Latn-CS" sz="2000" dirty="0"/>
          </a:p>
          <a:p>
            <a:pPr marL="609600" indent="-609600" eaLnBrk="1" hangingPunct="1">
              <a:lnSpc>
                <a:spcPct val="80000"/>
              </a:lnSpc>
              <a:buNone/>
            </a:pPr>
            <a:r>
              <a:rPr lang="sr-Latn-CS" sz="2000" dirty="0"/>
              <a:t>    nepotrebnih tehničkih barijera i prepreka.</a:t>
            </a:r>
            <a:endParaRPr lang="sr-Latn-CS" sz="2000" dirty="0"/>
          </a:p>
          <a:p>
            <a:pPr marL="609600" indent="-609600" eaLnBrk="1" hangingPunct="1">
              <a:lnSpc>
                <a:spcPct val="80000"/>
              </a:lnSpc>
              <a:buNone/>
            </a:pPr>
            <a:r>
              <a:rPr lang="sr-Latn-CS" sz="2000" dirty="0"/>
              <a:t>6)</a:t>
            </a:r>
            <a:r>
              <a:rPr lang="hr-HR" altLang="x-none" sz="2000" dirty="0"/>
              <a:t> motivacija zaposlenih,</a:t>
            </a:r>
            <a:endParaRPr lang="hr-HR" altLang="x-none" sz="2000" dirty="0"/>
          </a:p>
          <a:p>
            <a:pPr marL="609600" indent="-609600">
              <a:lnSpc>
                <a:spcPct val="90000"/>
              </a:lnSpc>
              <a:buNone/>
            </a:pPr>
            <a:r>
              <a:rPr lang="hr-HR" altLang="x-none" sz="2000" dirty="0"/>
              <a:t> 7) dobijanje certifikata.</a:t>
            </a:r>
            <a:endParaRPr lang="hr-HR" altLang="x-none" sz="2000" dirty="0"/>
          </a:p>
          <a:p>
            <a:pPr marL="609600" indent="-609600">
              <a:lnSpc>
                <a:spcPct val="90000"/>
              </a:lnSpc>
              <a:buNone/>
            </a:pPr>
            <a:r>
              <a:rPr lang="hr-HR" altLang="x-none" sz="2000" dirty="0"/>
              <a:t>Realizaciju navedenih ciljeva treba posmatrati kroz:</a:t>
            </a:r>
            <a:endParaRPr lang="hr-HR" altLang="x-none" sz="2000" dirty="0"/>
          </a:p>
          <a:p>
            <a:pPr marL="609600" indent="-609600">
              <a:lnSpc>
                <a:spcPct val="90000"/>
              </a:lnSpc>
              <a:buNone/>
            </a:pPr>
            <a:r>
              <a:rPr lang="sr-Latn-CS" sz="2000" dirty="0">
                <a:solidFill>
                  <a:schemeClr val="accent2"/>
                </a:solidFill>
              </a:rPr>
              <a:t>     - stalno unapređenje kvaliteta</a:t>
            </a:r>
            <a:endParaRPr lang="sr-Latn-CS" sz="2000" dirty="0">
              <a:solidFill>
                <a:schemeClr val="accent2"/>
              </a:solidFill>
            </a:endParaRPr>
          </a:p>
          <a:p>
            <a:pPr marL="609600" indent="-609600">
              <a:lnSpc>
                <a:spcPct val="90000"/>
              </a:lnSpc>
              <a:buNone/>
            </a:pPr>
            <a:r>
              <a:rPr lang="sr-Latn-CS" sz="2000" dirty="0">
                <a:solidFill>
                  <a:schemeClr val="accent2"/>
                </a:solidFill>
              </a:rPr>
              <a:t>     - povećanje kvaliteta uptravljanja</a:t>
            </a:r>
            <a:endParaRPr lang="sr-Latn-CS" sz="2000" dirty="0">
              <a:solidFill>
                <a:schemeClr val="accent2"/>
              </a:solidFill>
            </a:endParaRPr>
          </a:p>
          <a:p>
            <a:pPr marL="609600" indent="-609600">
              <a:lnSpc>
                <a:spcPct val="90000"/>
              </a:lnSpc>
              <a:buNone/>
            </a:pPr>
            <a:r>
              <a:rPr lang="sr-Latn-CS" sz="2000" dirty="0">
                <a:solidFill>
                  <a:schemeClr val="accent2"/>
                </a:solidFill>
              </a:rPr>
              <a:t>     - racionalizaciju svih troškova poslovanja, zaliha i prostora</a:t>
            </a:r>
            <a:endParaRPr lang="sr-Latn-CS" sz="2000" dirty="0">
              <a:solidFill>
                <a:schemeClr val="accent2"/>
              </a:solidFill>
            </a:endParaRPr>
          </a:p>
          <a:p>
            <a:pPr marL="609600" indent="-609600">
              <a:lnSpc>
                <a:spcPct val="90000"/>
              </a:lnSpc>
              <a:buNone/>
            </a:pPr>
            <a:endParaRPr lang="sr-Latn-CS" sz="2000" dirty="0">
              <a:solidFill>
                <a:schemeClr val="accent2"/>
              </a:solidFill>
            </a:endParaRPr>
          </a:p>
          <a:p>
            <a:pPr marL="609600" indent="-609600">
              <a:lnSpc>
                <a:spcPct val="90000"/>
              </a:lnSpc>
              <a:buNone/>
            </a:pPr>
            <a:r>
              <a:rPr lang="sr-Latn-CS" sz="2000" dirty="0">
                <a:solidFill>
                  <a:schemeClr val="accent2"/>
                </a:solidFill>
              </a:rPr>
              <a:t>  </a:t>
            </a:r>
            <a:endParaRPr lang="sr-Latn-CS" sz="2000" dirty="0">
              <a:solidFill>
                <a:schemeClr val="accent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56321" name="Rectangle 2"/>
          <p:cNvSpPr>
            <a:spLocks noGrp="1"/>
          </p:cNvSpPr>
          <p:nvPr>
            <p:ph type="title"/>
          </p:nvPr>
        </p:nvSpPr>
        <p:spPr>
          <a:xfrm>
            <a:off x="468313" y="476250"/>
            <a:ext cx="8229600" cy="649288"/>
          </a:xfrm>
        </p:spPr>
        <p:txBody>
          <a:bodyPr vert="horz" wrap="square" lIns="91440" tIns="45720" rIns="91440" bIns="45720" anchor="ctr" anchorCtr="0"/>
          <a:p>
            <a:pPr eaLnBrk="1" hangingPunct="1"/>
            <a:r>
              <a:rPr lang="sr-Latn-CS" sz="3200" b="1" dirty="0"/>
              <a:t>Ključni međunarodni standardi kao osnova za uspostavljanje kvaliteta</a:t>
            </a:r>
            <a:endParaRPr lang="sr-Latn-CS" sz="3200" b="1" dirty="0"/>
          </a:p>
        </p:txBody>
      </p:sp>
      <p:sp>
        <p:nvSpPr>
          <p:cNvPr id="56322" name="Rectangle 3"/>
          <p:cNvSpPr>
            <a:spLocks noGrp="1"/>
          </p:cNvSpPr>
          <p:nvPr>
            <p:ph idx="1"/>
          </p:nvPr>
        </p:nvSpPr>
        <p:spPr>
          <a:xfrm>
            <a:off x="468313" y="1412875"/>
            <a:ext cx="8362950" cy="4784725"/>
          </a:xfrm>
        </p:spPr>
        <p:txBody>
          <a:bodyPr vert="horz" wrap="square" lIns="91440" tIns="45720" rIns="91440" bIns="45720" anchor="t" anchorCtr="0"/>
          <a:p>
            <a:pPr eaLnBrk="1" hangingPunct="1">
              <a:lnSpc>
                <a:spcPct val="80000"/>
              </a:lnSpc>
              <a:buNone/>
            </a:pPr>
            <a:r>
              <a:rPr lang="sr-Latn-CS" sz="1800" dirty="0"/>
              <a:t>1) </a:t>
            </a:r>
            <a:r>
              <a:rPr lang="sr-Latn-CS" sz="1800" dirty="0">
                <a:solidFill>
                  <a:srgbClr val="C00000"/>
                </a:solidFill>
              </a:rPr>
              <a:t>Standardi serije </a:t>
            </a:r>
            <a:r>
              <a:rPr lang="sr-Latn-CS" sz="1800" b="1" dirty="0">
                <a:solidFill>
                  <a:srgbClr val="C00000"/>
                </a:solidFill>
              </a:rPr>
              <a:t>ISO 9000  Menadžment  sistem kvaliteta</a:t>
            </a:r>
            <a:r>
              <a:rPr lang="sr-Latn-CS" sz="1800" dirty="0"/>
              <a:t> </a:t>
            </a:r>
            <a:endParaRPr lang="sr-Latn-CS" sz="1800" dirty="0">
              <a:solidFill>
                <a:srgbClr val="00B050"/>
              </a:solidFill>
            </a:endParaRPr>
          </a:p>
          <a:p>
            <a:pPr eaLnBrk="1" hangingPunct="1">
              <a:lnSpc>
                <a:spcPct val="80000"/>
              </a:lnSpc>
              <a:buNone/>
            </a:pPr>
            <a:r>
              <a:rPr lang="sr-Latn-CS" sz="1800" dirty="0">
                <a:solidFill>
                  <a:srgbClr val="00B050"/>
                </a:solidFill>
              </a:rPr>
              <a:t> </a:t>
            </a:r>
            <a:r>
              <a:rPr lang="sr-Latn-CS" sz="1800" dirty="0"/>
              <a:t>2) Standardi serije </a:t>
            </a:r>
            <a:r>
              <a:rPr lang="sr-Latn-CS" sz="1800" b="1" dirty="0"/>
              <a:t>ISO </a:t>
            </a:r>
            <a:r>
              <a:rPr lang="sr-Latn-CS" sz="1800" b="1" dirty="0">
                <a:solidFill>
                  <a:schemeClr val="hlink"/>
                </a:solidFill>
              </a:rPr>
              <a:t>14001</a:t>
            </a:r>
            <a:r>
              <a:rPr lang="sr-Latn-CS" sz="1800" b="1" dirty="0"/>
              <a:t>-</a:t>
            </a:r>
            <a:r>
              <a:rPr lang="sr-Latn-CS" sz="1800" i="1" dirty="0"/>
              <a:t>Sistemi upravlj. zašt. životne sredine; </a:t>
            </a:r>
            <a:endParaRPr lang="sr-Latn-CS" sz="1800" dirty="0"/>
          </a:p>
          <a:p>
            <a:pPr eaLnBrk="1" hangingPunct="1">
              <a:lnSpc>
                <a:spcPct val="80000"/>
              </a:lnSpc>
              <a:buNone/>
            </a:pPr>
            <a:r>
              <a:rPr lang="sr-Latn-CS" sz="1800" dirty="0"/>
              <a:t> 3) Standardi bezbednosti hrane (</a:t>
            </a:r>
            <a:r>
              <a:rPr lang="sr-Latn-CS" sz="1800" i="1" dirty="0"/>
              <a:t>Menadžment sistemi bezbednosti hrane</a:t>
            </a:r>
            <a:r>
              <a:rPr lang="sr-Latn-CS" sz="1800" dirty="0"/>
              <a:t>):</a:t>
            </a:r>
            <a:endParaRPr lang="sr-Latn-CS" sz="1800" dirty="0"/>
          </a:p>
          <a:p>
            <a:pPr eaLnBrk="1" hangingPunct="1">
              <a:lnSpc>
                <a:spcPct val="80000"/>
              </a:lnSpc>
              <a:buNone/>
            </a:pPr>
            <a:r>
              <a:rPr lang="sr-Latn-CS" sz="1800" dirty="0"/>
              <a:t>    </a:t>
            </a:r>
            <a:r>
              <a:rPr lang="sr-Latn-CS" sz="1800" dirty="0">
                <a:sym typeface="Wingdings" panose="05000000000000000000" pitchFamily="2" charset="2"/>
              </a:rPr>
              <a:t></a:t>
            </a:r>
            <a:r>
              <a:rPr lang="sr-Latn-CS" sz="1800" dirty="0"/>
              <a:t> </a:t>
            </a:r>
            <a:r>
              <a:rPr lang="sr-Latn-CS" sz="1800" b="1" dirty="0"/>
              <a:t>HACCP </a:t>
            </a:r>
            <a:r>
              <a:rPr lang="sr-Latn-CS" sz="1800" dirty="0"/>
              <a:t>sistem (</a:t>
            </a:r>
            <a:r>
              <a:rPr lang="sr-Latn-CS" sz="1800" dirty="0">
                <a:solidFill>
                  <a:schemeClr val="hlink"/>
                </a:solidFill>
              </a:rPr>
              <a:t>Analiza opasnosti i kritične kontrolne tačke u proizvodnji hrane</a:t>
            </a:r>
            <a:r>
              <a:rPr lang="sr-Latn-CS" sz="1800" dirty="0"/>
              <a:t>), kojim  se identifikuju opasnosti u procesu proizvodnje, distribucije i isporuke hrne;</a:t>
            </a:r>
            <a:endParaRPr lang="sr-Latn-CS" sz="1800" dirty="0"/>
          </a:p>
          <a:p>
            <a:pPr eaLnBrk="1" hangingPunct="1">
              <a:lnSpc>
                <a:spcPct val="80000"/>
              </a:lnSpc>
              <a:buNone/>
            </a:pPr>
            <a:r>
              <a:rPr lang="sr-Latn-CS" sz="1800" dirty="0"/>
              <a:t>   </a:t>
            </a:r>
            <a:r>
              <a:rPr lang="sr-Latn-CS" sz="1800" dirty="0">
                <a:sym typeface="Wingdings" panose="05000000000000000000" pitchFamily="2" charset="2"/>
              </a:rPr>
              <a:t></a:t>
            </a:r>
            <a:r>
              <a:rPr lang="sr-Latn-CS" sz="1800" dirty="0"/>
              <a:t> Standardi </a:t>
            </a:r>
            <a:r>
              <a:rPr lang="sr-Latn-CS" sz="1800" b="1" dirty="0">
                <a:solidFill>
                  <a:schemeClr val="hlink"/>
                </a:solidFill>
              </a:rPr>
              <a:t>ISO 22000</a:t>
            </a:r>
            <a:r>
              <a:rPr lang="sr-Latn-CS" sz="1800" b="1" dirty="0"/>
              <a:t> – </a:t>
            </a:r>
            <a:r>
              <a:rPr lang="sr-Latn-CS" sz="1800" dirty="0"/>
              <a:t>Menadž. sistem bezbednosti hrane (kontrola i eliminacija ili smanjenje mogućnosti pojave opasnosti na prihvatljiv nivo);</a:t>
            </a:r>
            <a:endParaRPr lang="sr-Latn-CS" sz="1800" dirty="0"/>
          </a:p>
          <a:p>
            <a:pPr eaLnBrk="1" hangingPunct="1">
              <a:lnSpc>
                <a:spcPct val="80000"/>
              </a:lnSpc>
              <a:buNone/>
            </a:pPr>
            <a:r>
              <a:rPr lang="sr-Latn-CS" sz="1800" dirty="0">
                <a:sym typeface="Wingdings" panose="05000000000000000000" pitchFamily="2" charset="2"/>
              </a:rPr>
              <a:t>   </a:t>
            </a:r>
            <a:r>
              <a:rPr lang="sr-Latn-CS" sz="1800" b="1" dirty="0">
                <a:solidFill>
                  <a:schemeClr val="hlink"/>
                </a:solidFill>
              </a:rPr>
              <a:t>HALAL</a:t>
            </a:r>
            <a:r>
              <a:rPr lang="sr-Latn-CS" sz="1800" dirty="0">
                <a:solidFill>
                  <a:schemeClr val="hlink"/>
                </a:solidFill>
              </a:rPr>
              <a:t> </a:t>
            </a:r>
            <a:r>
              <a:rPr lang="sr-Latn-CS" sz="1800" dirty="0"/>
              <a:t>standardi (primenjuju u ishrani stanovništva muslim. veroisopovesti.</a:t>
            </a:r>
            <a:endParaRPr lang="sr-Latn-CS" sz="1800" dirty="0"/>
          </a:p>
          <a:p>
            <a:pPr eaLnBrk="1" hangingPunct="1">
              <a:lnSpc>
                <a:spcPct val="80000"/>
              </a:lnSpc>
              <a:buNone/>
            </a:pPr>
            <a:r>
              <a:rPr lang="sr-Latn-CS" sz="1800" dirty="0"/>
              <a:t>4) </a:t>
            </a:r>
            <a:r>
              <a:rPr lang="sr-Latn-CS" sz="1800" b="1" dirty="0">
                <a:solidFill>
                  <a:schemeClr val="hlink"/>
                </a:solidFill>
              </a:rPr>
              <a:t>OHSAS 18001-</a:t>
            </a:r>
            <a:r>
              <a:rPr lang="sr-Latn-CS" sz="1800" b="1" dirty="0"/>
              <a:t> </a:t>
            </a:r>
            <a:r>
              <a:rPr lang="sr-Latn-CS" sz="1800" i="1" dirty="0"/>
              <a:t>Menadž. sistem zdravlja i  bezbednosti na radu. </a:t>
            </a:r>
            <a:endParaRPr lang="sr-Latn-CS" sz="1800" i="1" dirty="0"/>
          </a:p>
          <a:p>
            <a:pPr eaLnBrk="1" hangingPunct="1">
              <a:lnSpc>
                <a:spcPct val="80000"/>
              </a:lnSpc>
              <a:buNone/>
            </a:pPr>
            <a:r>
              <a:rPr lang="sr-Latn-CS" sz="1800" dirty="0"/>
              <a:t>5) </a:t>
            </a:r>
            <a:r>
              <a:rPr lang="sr-Latn-CS" sz="1800" b="1" dirty="0">
                <a:solidFill>
                  <a:schemeClr val="hlink"/>
                </a:solidFill>
              </a:rPr>
              <a:t>ISO 26000</a:t>
            </a:r>
            <a:r>
              <a:rPr lang="sr-Latn-CS" sz="1800" dirty="0"/>
              <a:t> - Smernice za uspostavljanje korporat. odgovornosti (poslovanje u skladu sa zakonima i poštovanje međ. normi – vladavina prava),</a:t>
            </a:r>
            <a:endParaRPr lang="sr-Latn-CS" sz="1800" dirty="0"/>
          </a:p>
          <a:p>
            <a:pPr eaLnBrk="1" hangingPunct="1">
              <a:lnSpc>
                <a:spcPct val="80000"/>
              </a:lnSpc>
              <a:buNone/>
            </a:pPr>
            <a:r>
              <a:rPr lang="sr-Latn-CS" sz="1800" dirty="0">
                <a:sym typeface="Wingdings" panose="05000000000000000000" pitchFamily="2" charset="2"/>
              </a:rPr>
              <a:t></a:t>
            </a:r>
            <a:r>
              <a:rPr lang="sr-Latn-CS" sz="1800" dirty="0">
                <a:solidFill>
                  <a:schemeClr val="hlink"/>
                </a:solidFill>
              </a:rPr>
              <a:t> </a:t>
            </a:r>
            <a:r>
              <a:rPr lang="sr-Latn-CS" sz="1800" dirty="0"/>
              <a:t>Od značaja za uspostavljanje kvaliteta hotelskog proizvoda su i standardi</a:t>
            </a:r>
            <a:r>
              <a:rPr lang="sr-Latn-CS" sz="1800" dirty="0">
                <a:solidFill>
                  <a:schemeClr val="hlink"/>
                </a:solidFill>
              </a:rPr>
              <a:t>:</a:t>
            </a:r>
            <a:endParaRPr lang="sr-Latn-CS" sz="1800" dirty="0">
              <a:solidFill>
                <a:schemeClr val="hlink"/>
              </a:solidFill>
            </a:endParaRPr>
          </a:p>
          <a:p>
            <a:pPr eaLnBrk="1" hangingPunct="1">
              <a:lnSpc>
                <a:spcPct val="80000"/>
              </a:lnSpc>
              <a:buNone/>
            </a:pPr>
            <a:r>
              <a:rPr lang="sr-Latn-CS" sz="1800" b="1" dirty="0"/>
              <a:t>    - 10018 </a:t>
            </a:r>
            <a:r>
              <a:rPr lang="sr-Latn-CS" sz="1800" dirty="0"/>
              <a:t>– reklamacije; </a:t>
            </a:r>
            <a:r>
              <a:rPr lang="sr-Latn-CS" sz="1800" b="1" dirty="0"/>
              <a:t>18513 </a:t>
            </a:r>
            <a:r>
              <a:rPr lang="sr-Latn-CS" sz="1800" dirty="0"/>
              <a:t>- terminologija u hotelijerstvu;</a:t>
            </a:r>
            <a:r>
              <a:rPr lang="sr-Latn-CS" sz="1800" b="1" dirty="0"/>
              <a:t> </a:t>
            </a:r>
            <a:endParaRPr lang="sr-Latn-CS" sz="1800" b="1" dirty="0"/>
          </a:p>
          <a:p>
            <a:pPr eaLnBrk="1" hangingPunct="1">
              <a:lnSpc>
                <a:spcPct val="80000"/>
              </a:lnSpc>
              <a:buNone/>
            </a:pPr>
            <a:r>
              <a:rPr lang="sr-Latn-CS" sz="1800" dirty="0">
                <a:sym typeface="Wingdings" panose="05000000000000000000" pitchFamily="2" charset="2"/>
              </a:rPr>
              <a:t>     -</a:t>
            </a:r>
            <a:r>
              <a:rPr lang="sr-Latn-CS" sz="1800" b="1" dirty="0"/>
              <a:t> 27001 - </a:t>
            </a:r>
            <a:r>
              <a:rPr lang="sr-Latn-CS" sz="1800" dirty="0"/>
              <a:t>zaštita i bezbednost informacija; </a:t>
            </a:r>
            <a:endParaRPr lang="sr-Latn-CS" sz="1800" dirty="0"/>
          </a:p>
          <a:p>
            <a:pPr eaLnBrk="1" hangingPunct="1">
              <a:lnSpc>
                <a:spcPct val="80000"/>
              </a:lnSpc>
              <a:buNone/>
            </a:pPr>
            <a:r>
              <a:rPr lang="sr-Latn-CS" sz="1800" i="1" dirty="0">
                <a:solidFill>
                  <a:srgbClr val="FF0000"/>
                </a:solidFill>
              </a:rPr>
              <a:t>      </a:t>
            </a:r>
            <a:r>
              <a:rPr lang="sr-Latn-CS" sz="1800" dirty="0">
                <a:sym typeface="Wingdings" panose="05000000000000000000" pitchFamily="2" charset="2"/>
              </a:rPr>
              <a:t>-</a:t>
            </a:r>
            <a:r>
              <a:rPr lang="sr-Latn-CS" sz="1800" i="1" dirty="0">
                <a:solidFill>
                  <a:srgbClr val="FF0000"/>
                </a:solidFill>
              </a:rPr>
              <a:t> 50001 - energetska efikasnost.</a:t>
            </a:r>
            <a:r>
              <a:rPr lang="sr-Latn-CS" sz="1800" dirty="0">
                <a:solidFill>
                  <a:srgbClr val="FF0000"/>
                </a:solidFill>
              </a:rPr>
              <a:t> </a:t>
            </a:r>
            <a:endParaRPr lang="sr-Latn-CS" sz="1800"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57345" name="Rectangle 2"/>
          <p:cNvSpPr>
            <a:spLocks noGrp="1"/>
          </p:cNvSpPr>
          <p:nvPr>
            <p:ph type="title"/>
          </p:nvPr>
        </p:nvSpPr>
        <p:spPr>
          <a:xfrm>
            <a:off x="1331913" y="549275"/>
            <a:ext cx="6696075" cy="719138"/>
          </a:xfrm>
        </p:spPr>
        <p:txBody>
          <a:bodyPr vert="horz" wrap="square" lIns="91440" tIns="45720" rIns="91440" bIns="45720" anchor="ctr" anchorCtr="0"/>
          <a:p>
            <a:r>
              <a:rPr lang="sr-Latn-CS" sz="3200" b="1" dirty="0">
                <a:solidFill>
                  <a:schemeClr val="tx1"/>
                </a:solidFill>
              </a:rPr>
              <a:t>Standardi serije ISO 9000 i njihove karakteristike</a:t>
            </a:r>
            <a:endParaRPr lang="sr-Latn-CS" sz="3200" b="1" dirty="0">
              <a:solidFill>
                <a:schemeClr val="tx1"/>
              </a:solidFill>
            </a:endParaRPr>
          </a:p>
        </p:txBody>
      </p:sp>
      <p:sp>
        <p:nvSpPr>
          <p:cNvPr id="57346" name="Rectangle 3"/>
          <p:cNvSpPr>
            <a:spLocks noGrp="1"/>
          </p:cNvSpPr>
          <p:nvPr>
            <p:ph idx="1"/>
          </p:nvPr>
        </p:nvSpPr>
        <p:spPr>
          <a:xfrm>
            <a:off x="539750" y="1484313"/>
            <a:ext cx="8424863" cy="4565650"/>
          </a:xfrm>
        </p:spPr>
        <p:txBody>
          <a:bodyPr vert="horz" wrap="square" lIns="91440" tIns="45720" rIns="91440" bIns="45720" anchor="t" anchorCtr="0"/>
          <a:p>
            <a:pPr>
              <a:lnSpc>
                <a:spcPct val="80000"/>
              </a:lnSpc>
              <a:buNone/>
            </a:pPr>
            <a:r>
              <a:rPr lang="sr-Latn-CS" sz="2000" dirty="0">
                <a:solidFill>
                  <a:srgbClr val="C00000"/>
                </a:solidFill>
              </a:rPr>
              <a:t>•</a:t>
            </a:r>
            <a:r>
              <a:rPr lang="sr-Latn-CS" sz="2000" dirty="0">
                <a:solidFill>
                  <a:srgbClr val="C00000"/>
                </a:solidFill>
                <a:latin typeface="Times New Roman" panose="02020603050405020304" pitchFamily="18" charset="0"/>
              </a:rPr>
              <a:t> </a:t>
            </a:r>
            <a:r>
              <a:rPr lang="sr-Latn-CS" sz="2000" dirty="0">
                <a:solidFill>
                  <a:srgbClr val="C00000"/>
                </a:solidFill>
              </a:rPr>
              <a:t>Standardi serije </a:t>
            </a:r>
            <a:r>
              <a:rPr lang="sr-Latn-CS" sz="2000" b="1" dirty="0">
                <a:solidFill>
                  <a:srgbClr val="C00000"/>
                </a:solidFill>
              </a:rPr>
              <a:t>ISO 9000 </a:t>
            </a:r>
            <a:r>
              <a:rPr lang="sr-Latn-CS" sz="2000" dirty="0">
                <a:solidFill>
                  <a:srgbClr val="C00000"/>
                </a:solidFill>
              </a:rPr>
              <a:t>(1987) -</a:t>
            </a:r>
            <a:r>
              <a:rPr lang="sr-Latn-CS" sz="2000" b="1" dirty="0">
                <a:solidFill>
                  <a:srgbClr val="C00000"/>
                </a:solidFill>
              </a:rPr>
              <a:t> </a:t>
            </a:r>
            <a:r>
              <a:rPr lang="sr-Latn-CS" sz="2000" i="1" dirty="0">
                <a:solidFill>
                  <a:srgbClr val="00B050"/>
                </a:solidFill>
              </a:rPr>
              <a:t>Menadžment sistemi kvaliteta</a:t>
            </a:r>
            <a:endParaRPr lang="sr-Latn-CS" sz="2000" i="1" dirty="0">
              <a:solidFill>
                <a:srgbClr val="00B050"/>
              </a:solidFill>
            </a:endParaRPr>
          </a:p>
          <a:p>
            <a:pPr>
              <a:lnSpc>
                <a:spcPct val="80000"/>
              </a:lnSpc>
              <a:buNone/>
            </a:pPr>
            <a:r>
              <a:rPr lang="sr-Latn-CS" sz="2000" b="1" dirty="0">
                <a:solidFill>
                  <a:srgbClr val="C00000"/>
                </a:solidFill>
              </a:rPr>
              <a:t> </a:t>
            </a:r>
            <a:r>
              <a:rPr lang="sr-Latn-CS" sz="2000" dirty="0">
                <a:solidFill>
                  <a:srgbClr val="C00000"/>
                </a:solidFill>
              </a:rPr>
              <a:t>prvenstveno su usmereni na upravljanje kvalitetom. </a:t>
            </a:r>
            <a:r>
              <a:rPr lang="sr-Latn-CS" sz="2000" dirty="0">
                <a:solidFill>
                  <a:srgbClr val="002060"/>
                </a:solidFill>
              </a:rPr>
              <a:t>Oni predstavljaju</a:t>
            </a:r>
            <a:endParaRPr lang="sr-Latn-CS" sz="2000" dirty="0">
              <a:solidFill>
                <a:srgbClr val="002060"/>
              </a:solidFill>
            </a:endParaRPr>
          </a:p>
          <a:p>
            <a:pPr>
              <a:lnSpc>
                <a:spcPct val="80000"/>
              </a:lnSpc>
              <a:buNone/>
            </a:pPr>
            <a:r>
              <a:rPr lang="sr-Latn-CS" sz="2000" dirty="0">
                <a:solidFill>
                  <a:srgbClr val="002060"/>
                </a:solidFill>
              </a:rPr>
              <a:t> zbir </a:t>
            </a:r>
            <a:r>
              <a:rPr lang="sr-Latn-CS" sz="2000" i="1" dirty="0">
                <a:solidFill>
                  <a:srgbClr val="002060"/>
                </a:solidFill>
              </a:rPr>
              <a:t>međuzavisnih komplementarnih ideja, pravila i principa</a:t>
            </a:r>
            <a:r>
              <a:rPr lang="sr-Latn-CS" sz="2000" dirty="0">
                <a:solidFill>
                  <a:srgbClr val="002060"/>
                </a:solidFill>
              </a:rPr>
              <a:t> koji se </a:t>
            </a:r>
            <a:endParaRPr lang="sr-Latn-CS" sz="2000" dirty="0">
              <a:solidFill>
                <a:srgbClr val="002060"/>
              </a:solidFill>
            </a:endParaRPr>
          </a:p>
          <a:p>
            <a:pPr>
              <a:lnSpc>
                <a:spcPct val="80000"/>
              </a:lnSpc>
              <a:buNone/>
            </a:pPr>
            <a:r>
              <a:rPr lang="sr-Latn-CS" sz="2000" dirty="0">
                <a:solidFill>
                  <a:srgbClr val="002060"/>
                </a:solidFill>
              </a:rPr>
              <a:t> odvijaju u organiz. koje potvrđuju odgovarajućim sertifikatom da su </a:t>
            </a:r>
            <a:endParaRPr lang="sr-Latn-CS" sz="2000" dirty="0">
              <a:solidFill>
                <a:srgbClr val="002060"/>
              </a:solidFill>
            </a:endParaRPr>
          </a:p>
          <a:p>
            <a:pPr>
              <a:lnSpc>
                <a:spcPct val="80000"/>
              </a:lnSpc>
              <a:buNone/>
            </a:pPr>
            <a:r>
              <a:rPr lang="sr-Latn-CS" sz="2000" dirty="0">
                <a:solidFill>
                  <a:srgbClr val="002060"/>
                </a:solidFill>
              </a:rPr>
              <a:t> uspostavile sistem kvaliteta</a:t>
            </a:r>
            <a:endParaRPr lang="sr-Latn-CS" sz="2000" dirty="0">
              <a:solidFill>
                <a:srgbClr val="002060"/>
              </a:solidFill>
            </a:endParaRPr>
          </a:p>
          <a:p>
            <a:pPr>
              <a:lnSpc>
                <a:spcPct val="80000"/>
              </a:lnSpc>
              <a:buNone/>
            </a:pPr>
            <a:r>
              <a:rPr lang="sr-Latn-CS" sz="2400" dirty="0">
                <a:solidFill>
                  <a:srgbClr val="FF0000"/>
                </a:solidFill>
              </a:rPr>
              <a:t>- </a:t>
            </a:r>
            <a:r>
              <a:rPr lang="sr-Latn-CS" sz="2000" dirty="0">
                <a:solidFill>
                  <a:schemeClr val="accent2"/>
                </a:solidFill>
              </a:rPr>
              <a:t>Serija stand. ISO 9000 </a:t>
            </a:r>
            <a:r>
              <a:rPr lang="sr-Latn-CS" sz="2000" dirty="0">
                <a:solidFill>
                  <a:srgbClr val="C00000"/>
                </a:solidFill>
              </a:rPr>
              <a:t>obuhvata sledeće koherentne grupe standarda:</a:t>
            </a:r>
            <a:endParaRPr lang="sr-Latn-CS" sz="2000" dirty="0">
              <a:solidFill>
                <a:srgbClr val="C00000"/>
              </a:solidFill>
            </a:endParaRPr>
          </a:p>
          <a:p>
            <a:pPr>
              <a:lnSpc>
                <a:spcPct val="80000"/>
              </a:lnSpc>
            </a:pPr>
            <a:r>
              <a:rPr lang="sr-Latn-CS" sz="2000" dirty="0">
                <a:solidFill>
                  <a:srgbClr val="C00000"/>
                </a:solidFill>
              </a:rPr>
              <a:t>ISO 9000</a:t>
            </a:r>
            <a:r>
              <a:rPr lang="sr-Latn-CS" sz="2000" b="1" dirty="0">
                <a:solidFill>
                  <a:srgbClr val="C00000"/>
                </a:solidFill>
              </a:rPr>
              <a:t> </a:t>
            </a:r>
            <a:r>
              <a:rPr lang="sr-Latn-CS" sz="2000" b="1" dirty="0"/>
              <a:t>- </a:t>
            </a:r>
            <a:r>
              <a:rPr lang="sr-Latn-CS" sz="2000" dirty="0"/>
              <a:t>osnovni pojmovi, odnosno osnove sistema upravlj. kvalit. i terminologiju za ove sisteme; </a:t>
            </a:r>
            <a:endParaRPr lang="sr-Latn-CS" sz="2000" dirty="0"/>
          </a:p>
          <a:p>
            <a:pPr>
              <a:lnSpc>
                <a:spcPct val="80000"/>
              </a:lnSpc>
            </a:pPr>
            <a:r>
              <a:rPr lang="sr-Latn-CS" sz="2000" dirty="0">
                <a:solidFill>
                  <a:srgbClr val="C00000"/>
                </a:solidFill>
              </a:rPr>
              <a:t>ISO 9001</a:t>
            </a:r>
            <a:r>
              <a:rPr lang="sr-Latn-CS" sz="2000" dirty="0"/>
              <a:t>-precizira zahteve koji se odnose na sistem uprav. kval.</a:t>
            </a:r>
            <a:r>
              <a:rPr lang="sr-Latn-CS" sz="2000" dirty="0">
                <a:solidFill>
                  <a:srgbClr val="C00000"/>
                </a:solidFill>
              </a:rPr>
              <a:t>;</a:t>
            </a:r>
            <a:endParaRPr lang="sr-Latn-CS" sz="2000" dirty="0">
              <a:solidFill>
                <a:srgbClr val="C00000"/>
              </a:solidFill>
            </a:endParaRPr>
          </a:p>
          <a:p>
            <a:pPr>
              <a:lnSpc>
                <a:spcPct val="80000"/>
              </a:lnSpc>
            </a:pPr>
            <a:r>
              <a:rPr lang="sr-Latn-CS" sz="2000" dirty="0">
                <a:solidFill>
                  <a:srgbClr val="C00000"/>
                </a:solidFill>
              </a:rPr>
              <a:t>ISO 9004- </a:t>
            </a:r>
            <a:r>
              <a:rPr lang="sr-Latn-CS" sz="2000" dirty="0"/>
              <a:t>fokusira se na unapređenje sistema uprav. kvalit. iznad zahteva definisanih ISO 9001</a:t>
            </a:r>
            <a:r>
              <a:rPr lang="sr-Latn-CS" sz="2000" dirty="0">
                <a:solidFill>
                  <a:schemeClr val="hlink"/>
                </a:solidFill>
              </a:rPr>
              <a:t> (</a:t>
            </a:r>
            <a:r>
              <a:rPr lang="sr-Latn-CS" sz="1800" dirty="0">
                <a:solidFill>
                  <a:schemeClr val="hlink"/>
                </a:solidFill>
              </a:rPr>
              <a:t>nije namenjen za potreba sertifikacije)</a:t>
            </a:r>
            <a:r>
              <a:rPr lang="sr-Latn-CS" sz="1800" dirty="0"/>
              <a:t>; </a:t>
            </a:r>
            <a:endParaRPr lang="sr-Latn-CS" sz="1800" dirty="0"/>
          </a:p>
          <a:p>
            <a:pPr>
              <a:lnSpc>
                <a:spcPct val="80000"/>
              </a:lnSpc>
            </a:pPr>
            <a:r>
              <a:rPr lang="sr-Latn-CS" sz="2000" dirty="0">
                <a:solidFill>
                  <a:srgbClr val="C00000"/>
                </a:solidFill>
              </a:rPr>
              <a:t>ISO 19011- </a:t>
            </a:r>
            <a:r>
              <a:rPr lang="sr-Latn-CS" sz="2000" dirty="0"/>
              <a:t>uputstvo za proveru sistema uprav. kvalitetom </a:t>
            </a:r>
            <a:r>
              <a:rPr lang="sr-Latn-CS" sz="2000" dirty="0">
                <a:solidFill>
                  <a:schemeClr val="hlink"/>
                </a:solidFill>
              </a:rPr>
              <a:t>Akreditaciono telo TC ISA određuje org. koje daju sertifikat</a:t>
            </a:r>
            <a:endParaRPr lang="sr-Latn-CS" sz="2000" dirty="0">
              <a:solidFill>
                <a:schemeClr val="hlink"/>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58369" name="Rectangle 2"/>
          <p:cNvSpPr>
            <a:spLocks noGrp="1"/>
          </p:cNvSpPr>
          <p:nvPr>
            <p:ph type="title"/>
          </p:nvPr>
        </p:nvSpPr>
        <p:spPr>
          <a:xfrm>
            <a:off x="468313" y="549275"/>
            <a:ext cx="8229600" cy="850900"/>
          </a:xfrm>
        </p:spPr>
        <p:txBody>
          <a:bodyPr vert="horz" wrap="square" lIns="91440" tIns="45720" rIns="91440" bIns="45720" anchor="ctr" anchorCtr="0"/>
          <a:p>
            <a:r>
              <a:rPr lang="sr-Latn-CS" sz="2800" b="1" dirty="0"/>
              <a:t>Osnovne karakteristike standarda serije ISO 9000</a:t>
            </a:r>
            <a:endParaRPr lang="sr-Latn-CS" sz="2800" b="1" dirty="0"/>
          </a:p>
        </p:txBody>
      </p:sp>
      <p:sp>
        <p:nvSpPr>
          <p:cNvPr id="58370" name="Rectangle 3"/>
          <p:cNvSpPr>
            <a:spLocks noGrp="1"/>
          </p:cNvSpPr>
          <p:nvPr>
            <p:ph idx="1"/>
          </p:nvPr>
        </p:nvSpPr>
        <p:spPr>
          <a:xfrm>
            <a:off x="457200" y="1484313"/>
            <a:ext cx="8229600" cy="4641850"/>
          </a:xfrm>
        </p:spPr>
        <p:txBody>
          <a:bodyPr vert="horz" wrap="square" lIns="91440" tIns="45720" rIns="91440" bIns="45720" anchor="t" anchorCtr="0"/>
          <a:p>
            <a:pPr>
              <a:lnSpc>
                <a:spcPct val="90000"/>
              </a:lnSpc>
              <a:buNone/>
            </a:pPr>
            <a:r>
              <a:rPr lang="sr-Latn-CS" sz="2200" dirty="0"/>
              <a:t>- primenjivi su na različite organizacije, bez obzira na njihovu </a:t>
            </a:r>
            <a:endParaRPr lang="sr-Latn-CS" sz="2200" dirty="0"/>
          </a:p>
          <a:p>
            <a:pPr>
              <a:lnSpc>
                <a:spcPct val="90000"/>
              </a:lnSpc>
              <a:buNone/>
            </a:pPr>
            <a:r>
              <a:rPr lang="sr-Latn-CS" sz="2200" dirty="0"/>
              <a:t>  veličinu i vrstu (opšteg su karaktera), </a:t>
            </a:r>
            <a:endParaRPr lang="sr-Latn-CS" sz="2200" dirty="0"/>
          </a:p>
          <a:p>
            <a:pPr>
              <a:lnSpc>
                <a:spcPct val="90000"/>
              </a:lnSpc>
              <a:buNone/>
            </a:pPr>
            <a:r>
              <a:rPr lang="sr-Latn-CS" sz="2200" dirty="0"/>
              <a:t>- njima se </a:t>
            </a:r>
            <a:r>
              <a:rPr lang="sr-Latn-CS" sz="2200" dirty="0">
                <a:solidFill>
                  <a:schemeClr val="accent2"/>
                </a:solidFill>
              </a:rPr>
              <a:t>utvrđuju osnovne karakteristike</a:t>
            </a:r>
            <a:r>
              <a:rPr lang="sr-Latn-CS" sz="2200" dirty="0"/>
              <a:t> koje proizvodi /usluge</a:t>
            </a:r>
            <a:endParaRPr lang="sr-Latn-CS" sz="2200" dirty="0"/>
          </a:p>
          <a:p>
            <a:pPr>
              <a:lnSpc>
                <a:spcPct val="90000"/>
              </a:lnSpc>
              <a:buNone/>
            </a:pPr>
            <a:r>
              <a:rPr lang="sr-Latn-CS" sz="2200" dirty="0"/>
              <a:t>  treba da ispunjavaju </a:t>
            </a:r>
            <a:r>
              <a:rPr lang="sr-Latn-CS" sz="2200" dirty="0">
                <a:solidFill>
                  <a:schemeClr val="accent2"/>
                </a:solidFill>
              </a:rPr>
              <a:t>a ne kriterijumi tehničkog karaktera</a:t>
            </a:r>
            <a:r>
              <a:rPr lang="sr-Latn-CS" sz="2200" dirty="0"/>
              <a:t>, </a:t>
            </a:r>
            <a:endParaRPr lang="sr-Latn-CS" sz="2200" dirty="0"/>
          </a:p>
          <a:p>
            <a:pPr>
              <a:lnSpc>
                <a:spcPct val="90000"/>
              </a:lnSpc>
              <a:buNone/>
            </a:pPr>
            <a:r>
              <a:rPr lang="sr-Latn-CS" sz="2200" dirty="0"/>
              <a:t>- dopunjuju važeće zahteve za proizvode / usluge date u </a:t>
            </a:r>
            <a:endParaRPr lang="sr-Latn-CS" sz="2200" dirty="0"/>
          </a:p>
          <a:p>
            <a:pPr>
              <a:lnSpc>
                <a:spcPct val="90000"/>
              </a:lnSpc>
              <a:buNone/>
            </a:pPr>
            <a:r>
              <a:rPr lang="sr-Latn-CS" sz="2200" dirty="0"/>
              <a:t>  specifikacijama,</a:t>
            </a:r>
            <a:endParaRPr lang="sr-Latn-CS" sz="2200" dirty="0"/>
          </a:p>
          <a:p>
            <a:pPr>
              <a:lnSpc>
                <a:spcPct val="90000"/>
              </a:lnSpc>
              <a:buNone/>
            </a:pPr>
            <a:r>
              <a:rPr lang="sr-Latn-CS" sz="2200" dirty="0"/>
              <a:t>- ne nameću </a:t>
            </a:r>
            <a:r>
              <a:rPr lang="sr-Latn-CS" sz="2200" dirty="0">
                <a:solidFill>
                  <a:schemeClr val="hlink"/>
                </a:solidFill>
              </a:rPr>
              <a:t>jednoobraznost </a:t>
            </a:r>
            <a:r>
              <a:rPr lang="sr-Latn-CS" sz="2200" dirty="0"/>
              <a:t>(uniformisanost) strukture sistema </a:t>
            </a:r>
            <a:endParaRPr lang="sr-Latn-CS" sz="2200" dirty="0"/>
          </a:p>
          <a:p>
            <a:pPr>
              <a:lnSpc>
                <a:spcPct val="90000"/>
              </a:lnSpc>
              <a:buNone/>
            </a:pPr>
            <a:r>
              <a:rPr lang="sr-Latn-CS" sz="2200" dirty="0"/>
              <a:t>  upravljanja kvalitetom, niti jednoobraznu dokumentaciju,</a:t>
            </a:r>
            <a:endParaRPr lang="sr-Latn-CS" sz="2200" dirty="0"/>
          </a:p>
          <a:p>
            <a:pPr>
              <a:lnSpc>
                <a:spcPct val="90000"/>
              </a:lnSpc>
              <a:buNone/>
            </a:pPr>
            <a:r>
              <a:rPr lang="sr-Latn-CS" sz="2200" dirty="0"/>
              <a:t>- zasnovani su na </a:t>
            </a:r>
            <a:r>
              <a:rPr lang="sr-Latn-CS" sz="2200" dirty="0">
                <a:solidFill>
                  <a:schemeClr val="hlink"/>
                </a:solidFill>
              </a:rPr>
              <a:t>procesnom pristupu</a:t>
            </a:r>
            <a:r>
              <a:rPr lang="sr-Latn-CS" sz="2200" dirty="0"/>
              <a:t>,</a:t>
            </a:r>
            <a:endParaRPr lang="sr-Latn-CS" sz="2200" dirty="0"/>
          </a:p>
          <a:p>
            <a:pPr>
              <a:lnSpc>
                <a:spcPct val="90000"/>
              </a:lnSpc>
              <a:buNone/>
            </a:pPr>
            <a:r>
              <a:rPr lang="sr-Latn-CS" sz="2200" dirty="0"/>
              <a:t>- njihova primena zasnovana je na </a:t>
            </a:r>
            <a:r>
              <a:rPr lang="sr-Latn-CS" sz="2200" dirty="0">
                <a:solidFill>
                  <a:srgbClr val="0070C0"/>
                </a:solidFill>
              </a:rPr>
              <a:t>dobrovoljnosti</a:t>
            </a:r>
            <a:r>
              <a:rPr lang="sr-Latn-CS" sz="2200" dirty="0"/>
              <a:t>.</a:t>
            </a:r>
            <a:endParaRPr lang="sr-Latn-CS" sz="2200" dirty="0"/>
          </a:p>
          <a:p>
            <a:pPr>
              <a:lnSpc>
                <a:spcPct val="90000"/>
              </a:lnSpc>
            </a:pPr>
            <a:endParaRPr lang="sr-Latn-C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59393" name="Rectangle 2"/>
          <p:cNvSpPr>
            <a:spLocks noGrp="1"/>
          </p:cNvSpPr>
          <p:nvPr>
            <p:ph type="title"/>
          </p:nvPr>
        </p:nvSpPr>
        <p:spPr>
          <a:xfrm>
            <a:off x="457200" y="620713"/>
            <a:ext cx="8229600" cy="647700"/>
          </a:xfrm>
        </p:spPr>
        <p:txBody>
          <a:bodyPr vert="horz" wrap="square" lIns="91440" tIns="45720" rIns="91440" bIns="45720" anchor="ctr" anchorCtr="0"/>
          <a:p>
            <a:r>
              <a:rPr lang="sr-Latn-CS" sz="2800" b="1" dirty="0"/>
              <a:t>Kome su namenjeni standardi ISO 9000</a:t>
            </a:r>
            <a:endParaRPr lang="sr-Latn-CS" sz="2800" b="1" dirty="0"/>
          </a:p>
        </p:txBody>
      </p:sp>
      <p:sp>
        <p:nvSpPr>
          <p:cNvPr id="59394" name="Rectangle 3"/>
          <p:cNvSpPr>
            <a:spLocks noGrp="1"/>
          </p:cNvSpPr>
          <p:nvPr>
            <p:ph idx="1"/>
          </p:nvPr>
        </p:nvSpPr>
        <p:spPr>
          <a:xfrm>
            <a:off x="457200" y="1341438"/>
            <a:ext cx="8507413" cy="4784725"/>
          </a:xfrm>
        </p:spPr>
        <p:txBody>
          <a:bodyPr vert="horz" wrap="square" lIns="91440" tIns="45720" rIns="91440" bIns="45720" anchor="t" anchorCtr="0"/>
          <a:p>
            <a:pPr>
              <a:lnSpc>
                <a:spcPct val="80000"/>
              </a:lnSpc>
              <a:buNone/>
            </a:pPr>
            <a:r>
              <a:rPr lang="sr-Latn-CS" sz="2200" dirty="0"/>
              <a:t>1) </a:t>
            </a:r>
            <a:r>
              <a:rPr lang="sr-Latn-CS" sz="2200" dirty="0">
                <a:solidFill>
                  <a:schemeClr val="hlink"/>
                </a:solidFill>
              </a:rPr>
              <a:t>organizacijama</a:t>
            </a:r>
            <a:r>
              <a:rPr lang="sr-Latn-CS" sz="2200" dirty="0"/>
              <a:t> koje njihovim uvođenjem žele da ostvare </a:t>
            </a:r>
            <a:r>
              <a:rPr lang="sr-Latn-CS" sz="2200" dirty="0">
                <a:solidFill>
                  <a:schemeClr val="hlink"/>
                </a:solidFill>
              </a:rPr>
              <a:t>konkurentnu </a:t>
            </a:r>
            <a:r>
              <a:rPr lang="sr-Latn-CS" sz="2200" dirty="0"/>
              <a:t> prednost na  tržištima širom sveta; </a:t>
            </a:r>
            <a:endParaRPr lang="sr-Latn-CS" sz="2200" dirty="0"/>
          </a:p>
          <a:p>
            <a:pPr>
              <a:lnSpc>
                <a:spcPct val="80000"/>
              </a:lnSpc>
              <a:buNone/>
            </a:pPr>
            <a:r>
              <a:rPr lang="sr-Latn-CS" sz="2200" dirty="0">
                <a:solidFill>
                  <a:schemeClr val="hlink"/>
                </a:solidFill>
              </a:rPr>
              <a:t>2) korisnicima proizvoda / usluga</a:t>
            </a:r>
            <a:r>
              <a:rPr lang="sr-Latn-CS" sz="2200" dirty="0"/>
              <a:t> kojim međ. </a:t>
            </a:r>
            <a:r>
              <a:rPr lang="sr-Latn-CS" sz="2200" dirty="0">
                <a:solidFill>
                  <a:schemeClr val="hlink"/>
                </a:solidFill>
              </a:rPr>
              <a:t>sertifikat, kao potvrda kvaliteta, </a:t>
            </a:r>
            <a:r>
              <a:rPr lang="sr-Latn-CS" sz="2200" dirty="0"/>
              <a:t>pruža garanciju bezbednosti i pouzdanosti, a samim tim i širu lepezu ponude;</a:t>
            </a:r>
            <a:endParaRPr lang="sr-Latn-CS" sz="2200" dirty="0"/>
          </a:p>
          <a:p>
            <a:pPr>
              <a:lnSpc>
                <a:spcPct val="80000"/>
              </a:lnSpc>
              <a:buNone/>
            </a:pPr>
            <a:r>
              <a:rPr lang="sr-Latn-CS" sz="2200" dirty="0">
                <a:solidFill>
                  <a:schemeClr val="hlink"/>
                </a:solidFill>
              </a:rPr>
              <a:t>3) organima državne uprave</a:t>
            </a:r>
            <a:r>
              <a:rPr lang="sr-Latn-CS" sz="2200" dirty="0"/>
              <a:t> i drugim institucijama kojima ovi standardi </a:t>
            </a:r>
            <a:r>
              <a:rPr lang="sr-Latn-CS" sz="2200" dirty="0">
                <a:solidFill>
                  <a:schemeClr val="hlink"/>
                </a:solidFill>
              </a:rPr>
              <a:t>obezbeđuju tehnološku i naučnu bazu za kreiranje</a:t>
            </a:r>
            <a:r>
              <a:rPr lang="sr-Latn-CS" sz="2200" dirty="0"/>
              <a:t> pravnog, zdravstv. bezbednosnog i ekološkog okvira.  </a:t>
            </a:r>
            <a:endParaRPr lang="hr-HR" altLang="x-none" sz="2200" dirty="0"/>
          </a:p>
          <a:p>
            <a:pPr>
              <a:lnSpc>
                <a:spcPct val="80000"/>
              </a:lnSpc>
              <a:buNone/>
            </a:pPr>
            <a:r>
              <a:rPr lang="hr-HR" altLang="x-none" sz="2200" dirty="0"/>
              <a:t>  - </a:t>
            </a:r>
            <a:r>
              <a:rPr lang="hr-HR" altLang="x-none" sz="2200" dirty="0">
                <a:solidFill>
                  <a:schemeClr val="hlink"/>
                </a:solidFill>
              </a:rPr>
              <a:t>Tako koncipirani</a:t>
            </a:r>
            <a:r>
              <a:rPr lang="hr-HR" altLang="x-none" sz="2200" dirty="0"/>
              <a:t> i shvaćeni ovi standardi, uz </a:t>
            </a:r>
            <a:r>
              <a:rPr lang="sr-Latn-CS" sz="2200" dirty="0"/>
              <a:t>me</a:t>
            </a:r>
            <a:r>
              <a:rPr lang="hr-HR" altLang="x-none" sz="2200" dirty="0"/>
              <a:t>đunarodno </a:t>
            </a:r>
            <a:r>
              <a:rPr lang="sr-Latn-CS" sz="2200" dirty="0"/>
              <a:t>priznat</a:t>
            </a:r>
            <a:r>
              <a:rPr lang="hr-HR" altLang="x-none" sz="2200" dirty="0"/>
              <a:t> </a:t>
            </a:r>
            <a:r>
              <a:rPr lang="sr-Latn-CS" sz="2200" dirty="0"/>
              <a:t>dokaz</a:t>
            </a:r>
            <a:r>
              <a:rPr lang="hr-HR" altLang="x-none" sz="2200" dirty="0"/>
              <a:t> </a:t>
            </a:r>
            <a:r>
              <a:rPr lang="sr-Latn-CS" sz="2200" dirty="0"/>
              <a:t>kvaliteta</a:t>
            </a:r>
            <a:r>
              <a:rPr lang="hr-HR" altLang="x-none" sz="2200" dirty="0"/>
              <a:t> </a:t>
            </a:r>
            <a:r>
              <a:rPr lang="sr-Latn-CS" sz="2200" dirty="0"/>
              <a:t>(sertifikat),</a:t>
            </a:r>
            <a:r>
              <a:rPr lang="hr-HR" altLang="x-none" sz="2200" dirty="0"/>
              <a:t> </a:t>
            </a:r>
            <a:r>
              <a:rPr lang="hr-HR" altLang="x-none" sz="2200" dirty="0">
                <a:solidFill>
                  <a:schemeClr val="hlink"/>
                </a:solidFill>
              </a:rPr>
              <a:t>predstavljaju </a:t>
            </a:r>
            <a:r>
              <a:rPr lang="sr-Latn-CS" sz="2200" dirty="0">
                <a:solidFill>
                  <a:srgbClr val="C00000"/>
                </a:solidFill>
              </a:rPr>
              <a:t>ulaznicu</a:t>
            </a:r>
            <a:r>
              <a:rPr lang="hr-HR" altLang="x-none" sz="2200" dirty="0">
                <a:solidFill>
                  <a:schemeClr val="hlink"/>
                </a:solidFill>
              </a:rPr>
              <a:t> </a:t>
            </a:r>
            <a:r>
              <a:rPr lang="sr-Latn-CS" sz="2200" dirty="0">
                <a:solidFill>
                  <a:schemeClr val="hlink"/>
                </a:solidFill>
              </a:rPr>
              <a:t>za</a:t>
            </a:r>
            <a:r>
              <a:rPr lang="hr-HR" altLang="x-none" sz="2200" dirty="0">
                <a:solidFill>
                  <a:schemeClr val="hlink"/>
                </a:solidFill>
              </a:rPr>
              <a:t> međunarodno </a:t>
            </a:r>
            <a:r>
              <a:rPr lang="sr-Latn-CS" sz="2200" dirty="0">
                <a:solidFill>
                  <a:schemeClr val="hlink"/>
                </a:solidFill>
              </a:rPr>
              <a:t>tr</a:t>
            </a:r>
            <a:r>
              <a:rPr lang="hr-HR" altLang="x-none" sz="2200" dirty="0">
                <a:solidFill>
                  <a:schemeClr val="hlink"/>
                </a:solidFill>
              </a:rPr>
              <a:t>ž</a:t>
            </a:r>
            <a:r>
              <a:rPr lang="sr-Latn-CS" sz="2200" dirty="0">
                <a:solidFill>
                  <a:schemeClr val="hlink"/>
                </a:solidFill>
              </a:rPr>
              <a:t>i</a:t>
            </a:r>
            <a:r>
              <a:rPr lang="hr-HR" altLang="x-none" sz="2200" dirty="0">
                <a:solidFill>
                  <a:schemeClr val="hlink"/>
                </a:solidFill>
              </a:rPr>
              <a:t>š</a:t>
            </a:r>
            <a:r>
              <a:rPr lang="sr-Latn-CS" sz="2200" dirty="0">
                <a:solidFill>
                  <a:schemeClr val="hlink"/>
                </a:solidFill>
              </a:rPr>
              <a:t>te</a:t>
            </a:r>
            <a:r>
              <a:rPr lang="sr-Latn-CS" sz="2200" dirty="0"/>
              <a:t>.Na njihovoj primeni insistiraju brojne poznate svetske kompanije </a:t>
            </a:r>
            <a:endParaRPr lang="sr-Latn-CS" sz="2200" dirty="0"/>
          </a:p>
          <a:p>
            <a:pPr>
              <a:lnSpc>
                <a:spcPct val="80000"/>
              </a:lnSpc>
              <a:buNone/>
            </a:pPr>
            <a:r>
              <a:rPr lang="sr-Latn-CS" sz="2200" dirty="0"/>
              <a:t> -  Suština njihove primene u hotel. je postizanje potpunog   zadovoljstva korisnika na bazi prevođenja njihovih zahteva u specifikacije</a:t>
            </a:r>
            <a:r>
              <a:rPr lang="hr-HR" altLang="x-none" sz="2200" dirty="0"/>
              <a:t>.</a:t>
            </a:r>
            <a:r>
              <a:rPr lang="sr-Latn-CS" sz="2200" dirty="0"/>
              <a:t> </a:t>
            </a:r>
            <a:endParaRPr lang="sr-Latn-CS" sz="2200" dirty="0"/>
          </a:p>
          <a:p>
            <a:pPr>
              <a:lnSpc>
                <a:spcPct val="80000"/>
              </a:lnSpc>
              <a:buNone/>
            </a:pPr>
            <a:endParaRPr lang="sr-Latn-C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60417" name="Rectangle 2"/>
          <p:cNvSpPr>
            <a:spLocks noGrp="1"/>
          </p:cNvSpPr>
          <p:nvPr>
            <p:ph type="title"/>
          </p:nvPr>
        </p:nvSpPr>
        <p:spPr>
          <a:xfrm>
            <a:off x="457200" y="333375"/>
            <a:ext cx="8229600" cy="792163"/>
          </a:xfrm>
        </p:spPr>
        <p:txBody>
          <a:bodyPr vert="horz" wrap="square" lIns="91440" tIns="45720" rIns="91440" bIns="45720" anchor="ctr" anchorCtr="0"/>
          <a:p>
            <a:pPr eaLnBrk="1" hangingPunct="1"/>
            <a:br>
              <a:rPr lang="sr-Latn-CS" sz="2800" b="1" dirty="0"/>
            </a:br>
            <a:r>
              <a:rPr lang="sr-Latn-CS" sz="2800" b="1" dirty="0"/>
              <a:t>Osnovni principi sistema upravljanja kvalitetom</a:t>
            </a:r>
            <a:endParaRPr lang="sr-Latn-CS" sz="2800" b="1" dirty="0"/>
          </a:p>
        </p:txBody>
      </p:sp>
      <p:sp>
        <p:nvSpPr>
          <p:cNvPr id="60418" name="Rectangle 3"/>
          <p:cNvSpPr>
            <a:spLocks noGrp="1"/>
          </p:cNvSpPr>
          <p:nvPr>
            <p:ph idx="1"/>
          </p:nvPr>
        </p:nvSpPr>
        <p:spPr>
          <a:xfrm>
            <a:off x="395288" y="1557338"/>
            <a:ext cx="8497887" cy="4813300"/>
          </a:xfrm>
        </p:spPr>
        <p:txBody>
          <a:bodyPr vert="horz" wrap="square" lIns="91440" tIns="45720" rIns="91440" bIns="45720" anchor="t" anchorCtr="0"/>
          <a:p>
            <a:pPr eaLnBrk="1" hangingPunct="1">
              <a:lnSpc>
                <a:spcPct val="80000"/>
              </a:lnSpc>
              <a:buNone/>
            </a:pPr>
            <a:r>
              <a:rPr lang="sr-Latn-CS" sz="2000" dirty="0">
                <a:solidFill>
                  <a:schemeClr val="hlink"/>
                </a:solidFill>
              </a:rPr>
              <a:t>Principe menadžment koristi kao okvir za vođenje uspešnog poslovanja</a:t>
            </a:r>
            <a:endParaRPr lang="sr-Latn-CS" sz="2000" dirty="0">
              <a:solidFill>
                <a:schemeClr val="hlink"/>
              </a:solidFill>
            </a:endParaRPr>
          </a:p>
          <a:p>
            <a:pPr eaLnBrk="1" hangingPunct="1">
              <a:lnSpc>
                <a:spcPct val="80000"/>
              </a:lnSpc>
              <a:buNone/>
            </a:pPr>
            <a:r>
              <a:rPr lang="sr-Latn-CS" sz="2000" dirty="0">
                <a:solidFill>
                  <a:schemeClr val="hlink"/>
                </a:solidFill>
              </a:rPr>
              <a:t>Oni služe kao okvir za kreiranje, uspostavlj. održav.i unsapređe. </a:t>
            </a:r>
            <a:r>
              <a:rPr lang="sr-Latn-CS" sz="2000" b="1" dirty="0">
                <a:solidFill>
                  <a:schemeClr val="hlink"/>
                </a:solidFill>
              </a:rPr>
              <a:t>sist. UK</a:t>
            </a:r>
            <a:endParaRPr lang="sr-Latn-CS" sz="2000" b="1" dirty="0">
              <a:solidFill>
                <a:schemeClr val="hlink"/>
              </a:solidFill>
            </a:endParaRPr>
          </a:p>
          <a:p>
            <a:pPr eaLnBrk="1" hangingPunct="1">
              <a:lnSpc>
                <a:spcPct val="80000"/>
              </a:lnSpc>
              <a:buNone/>
            </a:pPr>
            <a:r>
              <a:rPr lang="sr-Latn-CS" sz="2000" dirty="0"/>
              <a:t>1) Usmerenost na turiste kao korisnike hotelskih usluga -razumevanje sadašnjih i budućih potreba turista;</a:t>
            </a:r>
            <a:endParaRPr lang="sr-Latn-CS" sz="2000" dirty="0"/>
          </a:p>
          <a:p>
            <a:pPr eaLnBrk="1" hangingPunct="1">
              <a:lnSpc>
                <a:spcPct val="80000"/>
              </a:lnSpc>
              <a:buNone/>
            </a:pPr>
            <a:r>
              <a:rPr lang="sr-Latn-CS" sz="2000" dirty="0"/>
              <a:t>2) Odgovornost menadžmenta – liderstvo – uspostavljanje jedinstva svih struktura. Menadžment je taj koji kreira ambijent;</a:t>
            </a:r>
            <a:endParaRPr lang="sr-Latn-CS" sz="2000" dirty="0"/>
          </a:p>
          <a:p>
            <a:pPr eaLnBrk="1" hangingPunct="1">
              <a:lnSpc>
                <a:spcPct val="80000"/>
              </a:lnSpc>
              <a:buNone/>
            </a:pPr>
            <a:r>
              <a:rPr lang="sr-Latn-CS" sz="2000" dirty="0"/>
              <a:t>3) Uključivane zaposlenih i njihova optimalna angažovanost;</a:t>
            </a:r>
            <a:endParaRPr lang="sr-Latn-CS" sz="2000" dirty="0"/>
          </a:p>
          <a:p>
            <a:pPr eaLnBrk="1" hangingPunct="1">
              <a:lnSpc>
                <a:spcPct val="80000"/>
              </a:lnSpc>
              <a:buNone/>
            </a:pPr>
            <a:r>
              <a:rPr lang="sr-Latn-CS" sz="2000" dirty="0"/>
              <a:t>4) Procesni pristup – željeni rez. efikasnije se ostvaruju ukoliko se upravljanje aktivnostima odvija kao jedinstven proces ;</a:t>
            </a:r>
            <a:endParaRPr lang="sr-Latn-CS" sz="2000" dirty="0"/>
          </a:p>
          <a:p>
            <a:pPr eaLnBrk="1" hangingPunct="1">
              <a:lnSpc>
                <a:spcPct val="80000"/>
              </a:lnSpc>
              <a:buNone/>
            </a:pPr>
            <a:r>
              <a:rPr lang="sr-Latn-CS" sz="2000" dirty="0"/>
              <a:t>5) Sistemski pristup upravljanju – identifikovanje i potpuno razumevanje međusobno povezanih procesa;</a:t>
            </a:r>
            <a:endParaRPr lang="sr-Latn-CS" sz="2000" dirty="0"/>
          </a:p>
          <a:p>
            <a:pPr eaLnBrk="1" hangingPunct="1">
              <a:lnSpc>
                <a:spcPct val="80000"/>
              </a:lnSpc>
              <a:buNone/>
            </a:pPr>
            <a:r>
              <a:rPr lang="sr-Latn-CS" sz="2000" dirty="0"/>
              <a:t>6) Stalna poboljšanja hotelskog proizvoda/usluge;</a:t>
            </a:r>
            <a:endParaRPr lang="sr-Latn-CS" sz="2000" dirty="0"/>
          </a:p>
          <a:p>
            <a:pPr eaLnBrk="1" hangingPunct="1">
              <a:lnSpc>
                <a:spcPct val="80000"/>
              </a:lnSpc>
              <a:buNone/>
            </a:pPr>
            <a:r>
              <a:rPr lang="sr-Latn-CS" sz="2000" dirty="0"/>
              <a:t>7) Odlučivanje na osnovu činjenica;</a:t>
            </a:r>
            <a:endParaRPr lang="sr-Latn-CS" sz="2000" dirty="0"/>
          </a:p>
          <a:p>
            <a:pPr eaLnBrk="1" hangingPunct="1">
              <a:lnSpc>
                <a:spcPct val="80000"/>
              </a:lnSpc>
              <a:buNone/>
            </a:pPr>
            <a:r>
              <a:rPr lang="sr-Latn-CS" sz="2000" dirty="0"/>
              <a:t>8 Uzajamno korisni odnosi sa dobavljačima – identif. i izbor ključnih </a:t>
            </a:r>
            <a:endParaRPr lang="sr-Latn-CS" sz="2000" dirty="0"/>
          </a:p>
          <a:p>
            <a:pPr eaLnBrk="1" hangingPunct="1">
              <a:lnSpc>
                <a:spcPct val="80000"/>
              </a:lnSpc>
              <a:buNone/>
            </a:pPr>
            <a:r>
              <a:rPr lang="sr-Latn-CS" sz="2000" dirty="0"/>
              <a:t>   dobavljača sa kojima treba ostvariti dugoročnu saradnju </a:t>
            </a:r>
            <a:r>
              <a:rPr lang="sr-Latn-CS" sz="2000" dirty="0">
                <a:sym typeface="Wingdings" panose="05000000000000000000" pitchFamily="2" charset="2"/>
              </a:rPr>
              <a:t> </a:t>
            </a:r>
            <a:endParaRPr lang="sr-Latn-CS" sz="2000" i="1" dirty="0"/>
          </a:p>
          <a:p>
            <a:pPr eaLnBrk="1" hangingPunct="1">
              <a:lnSpc>
                <a:spcPct val="80000"/>
              </a:lnSpc>
              <a:buNone/>
            </a:pPr>
            <a:br>
              <a:rPr lang="sr-Latn-CS" sz="2000" i="1" dirty="0"/>
            </a:br>
            <a:endParaRPr lang="sr-Latn-CS" sz="2000" i="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61441" name="Rectangle 2"/>
          <p:cNvSpPr>
            <a:spLocks noGrp="1"/>
          </p:cNvSpPr>
          <p:nvPr>
            <p:ph type="title"/>
          </p:nvPr>
        </p:nvSpPr>
        <p:spPr>
          <a:xfrm>
            <a:off x="323850" y="476250"/>
            <a:ext cx="8229600" cy="576263"/>
          </a:xfrm>
        </p:spPr>
        <p:txBody>
          <a:bodyPr vert="horz" wrap="square" lIns="91440" tIns="45720" rIns="91440" bIns="45720" anchor="ctr" anchorCtr="0"/>
          <a:p>
            <a:br>
              <a:rPr lang="sr-Latn-CS" sz="2800" b="1" dirty="0"/>
            </a:br>
            <a:r>
              <a:rPr lang="sr-Latn-CS" sz="2800" b="1" dirty="0"/>
              <a:t>Osnovni principi sistema upravljanja kvalitetom</a:t>
            </a:r>
            <a:endParaRPr lang="sr-Latn-CS" sz="2800" b="1" dirty="0"/>
          </a:p>
        </p:txBody>
      </p:sp>
      <p:sp>
        <p:nvSpPr>
          <p:cNvPr id="61442" name="Rectangle 3"/>
          <p:cNvSpPr>
            <a:spLocks noGrp="1"/>
          </p:cNvSpPr>
          <p:nvPr>
            <p:ph idx="1"/>
          </p:nvPr>
        </p:nvSpPr>
        <p:spPr>
          <a:xfrm>
            <a:off x="539750" y="1484313"/>
            <a:ext cx="8424863" cy="4681537"/>
          </a:xfrm>
        </p:spPr>
        <p:txBody>
          <a:bodyPr vert="horz" wrap="square" lIns="91440" tIns="45720" rIns="91440" bIns="45720" anchor="t" anchorCtr="0"/>
          <a:p>
            <a:pPr>
              <a:lnSpc>
                <a:spcPct val="80000"/>
              </a:lnSpc>
              <a:buNone/>
            </a:pPr>
            <a:r>
              <a:rPr lang="sr-Latn-CS" sz="2000" dirty="0"/>
              <a:t>- </a:t>
            </a:r>
            <a:r>
              <a:rPr lang="sr-Latn-CS" sz="2000" dirty="0">
                <a:solidFill>
                  <a:schemeClr val="hlink"/>
                </a:solidFill>
              </a:rPr>
              <a:t>Uspešna primena ovih principa u hotelijerstvu podrazumeva</a:t>
            </a:r>
            <a:r>
              <a:rPr lang="sr-Latn-CS" sz="2000" dirty="0"/>
              <a:t> da:</a:t>
            </a:r>
            <a:endParaRPr lang="sr-Latn-CS" sz="2000" dirty="0"/>
          </a:p>
          <a:p>
            <a:pPr>
              <a:lnSpc>
                <a:spcPct val="80000"/>
              </a:lnSpc>
              <a:buFont typeface="Wingdings" panose="05000000000000000000" pitchFamily="2" charset="2"/>
              <a:buChar char="Ø"/>
            </a:pPr>
            <a:r>
              <a:rPr lang="sr-Latn-CS" sz="2000" dirty="0"/>
              <a:t>hot. preduzeće ima definisani proces utvrđivanja potreba i očekivanja turista, da ih inkorporira u interne zahteve i da izmeri stepen njihovog zadovoljstva;</a:t>
            </a:r>
            <a:endParaRPr lang="sr-Latn-CS" sz="2000" dirty="0">
              <a:sym typeface="Wingdings" panose="05000000000000000000" pitchFamily="2" charset="2"/>
            </a:endParaRPr>
          </a:p>
          <a:p>
            <a:pPr>
              <a:lnSpc>
                <a:spcPct val="80000"/>
              </a:lnSpc>
              <a:buFont typeface="Wingdings" panose="05000000000000000000" pitchFamily="2" charset="2"/>
              <a:buNone/>
            </a:pPr>
            <a:r>
              <a:rPr lang="sr-Latn-CS" sz="2000" dirty="0">
                <a:sym typeface="Wingdings" panose="05000000000000000000" pitchFamily="2" charset="2"/>
              </a:rPr>
              <a:t></a:t>
            </a:r>
            <a:r>
              <a:rPr lang="sr-Latn-CS" sz="2000" dirty="0"/>
              <a:t> menadžeri hot. preduzeća integrišu zahteve ISO 9001 u biznis plan,</a:t>
            </a:r>
            <a:endParaRPr lang="sr-Latn-CS" sz="2000" dirty="0"/>
          </a:p>
          <a:p>
            <a:pPr>
              <a:lnSpc>
                <a:spcPct val="80000"/>
              </a:lnSpc>
              <a:buFont typeface="Wingdings" panose="05000000000000000000" pitchFamily="2" charset="2"/>
              <a:buNone/>
            </a:pPr>
            <a:r>
              <a:rPr lang="sr-Latn-CS" sz="2000" dirty="0"/>
              <a:t>    postave merljive ciljeve i izvrše odgovarajuću kontrolu;</a:t>
            </a:r>
            <a:endParaRPr lang="sr-Latn-CS" sz="2000" dirty="0">
              <a:sym typeface="Wingdings" panose="05000000000000000000" pitchFamily="2" charset="2"/>
            </a:endParaRPr>
          </a:p>
          <a:p>
            <a:pPr>
              <a:lnSpc>
                <a:spcPct val="80000"/>
              </a:lnSpc>
              <a:buFont typeface="Wingdings" panose="05000000000000000000" pitchFamily="2" charset="2"/>
              <a:buNone/>
            </a:pPr>
            <a:r>
              <a:rPr lang="sr-Latn-CS" sz="2000" dirty="0">
                <a:sym typeface="Wingdings" panose="05000000000000000000" pitchFamily="2" charset="2"/>
              </a:rPr>
              <a:t></a:t>
            </a:r>
            <a:r>
              <a:rPr lang="sr-Latn-CS" sz="2000" dirty="0"/>
              <a:t> hot. preduzeća poslovne operacije posmatraju kao </a:t>
            </a:r>
            <a:r>
              <a:rPr lang="sr-Latn-CS" sz="2000" dirty="0">
                <a:solidFill>
                  <a:schemeClr val="hlink"/>
                </a:solidFill>
              </a:rPr>
              <a:t>povezane procese</a:t>
            </a:r>
            <a:r>
              <a:rPr lang="sr-Latn-CS" sz="2000" dirty="0"/>
              <a:t>, što je mnogo šire od dotadašnjih pojedinačnih opisa poslova;</a:t>
            </a:r>
            <a:endParaRPr lang="sr-Latn-CS" sz="2000" dirty="0">
              <a:sym typeface="Wingdings" panose="05000000000000000000" pitchFamily="2" charset="2"/>
            </a:endParaRPr>
          </a:p>
          <a:p>
            <a:pPr>
              <a:lnSpc>
                <a:spcPct val="80000"/>
              </a:lnSpc>
              <a:buFont typeface="Wingdings" panose="05000000000000000000" pitchFamily="2" charset="2"/>
              <a:buNone/>
            </a:pPr>
            <a:r>
              <a:rPr lang="sr-Latn-CS" sz="2000" dirty="0">
                <a:sym typeface="Wingdings" panose="05000000000000000000" pitchFamily="2" charset="2"/>
              </a:rPr>
              <a:t></a:t>
            </a:r>
            <a:r>
              <a:rPr lang="sr-Latn-CS" sz="2000" dirty="0"/>
              <a:t> hot. preduzeća </a:t>
            </a:r>
            <a:r>
              <a:rPr lang="sr-Latn-CS" sz="2000" dirty="0">
                <a:solidFill>
                  <a:schemeClr val="hlink"/>
                </a:solidFill>
              </a:rPr>
              <a:t>sprovode merenja satisfakcije</a:t>
            </a:r>
            <a:r>
              <a:rPr lang="sr-Latn-CS" sz="2000" dirty="0"/>
              <a:t> turista, kao i njihovog </a:t>
            </a:r>
            <a:endParaRPr lang="sr-Latn-CS" sz="2000" dirty="0"/>
          </a:p>
          <a:p>
            <a:pPr>
              <a:lnSpc>
                <a:spcPct val="80000"/>
              </a:lnSpc>
              <a:buFont typeface="Wingdings" panose="05000000000000000000" pitchFamily="2" charset="2"/>
              <a:buNone/>
            </a:pPr>
            <a:r>
              <a:rPr lang="sr-Latn-CS" sz="2000" dirty="0"/>
              <a:t>   zadovoljstva pojedinim elementima usluga s ciljem daljegunapređenja;</a:t>
            </a:r>
            <a:endParaRPr lang="sr-Latn-CS" sz="2000" dirty="0">
              <a:sym typeface="Wingdings" panose="05000000000000000000" pitchFamily="2" charset="2"/>
            </a:endParaRPr>
          </a:p>
          <a:p>
            <a:pPr>
              <a:lnSpc>
                <a:spcPct val="80000"/>
              </a:lnSpc>
              <a:buFont typeface="Wingdings" panose="05000000000000000000" pitchFamily="2" charset="2"/>
              <a:buNone/>
            </a:pPr>
            <a:r>
              <a:rPr lang="sr-Latn-CS" sz="2000" dirty="0">
                <a:sym typeface="Wingdings" panose="05000000000000000000" pitchFamily="2" charset="2"/>
              </a:rPr>
              <a:t></a:t>
            </a:r>
            <a:r>
              <a:rPr lang="sr-Latn-CS" sz="2000" dirty="0"/>
              <a:t> zaposleni imaju jasnu svest o važnosti njihovog angažovanja na postizanju kvaliteta hotelske usluge;</a:t>
            </a:r>
            <a:endParaRPr lang="sr-Latn-CS" sz="2000" dirty="0">
              <a:sym typeface="Wingdings" panose="05000000000000000000" pitchFamily="2" charset="2"/>
            </a:endParaRPr>
          </a:p>
          <a:p>
            <a:pPr>
              <a:lnSpc>
                <a:spcPct val="80000"/>
              </a:lnSpc>
              <a:buNone/>
            </a:pPr>
            <a:r>
              <a:rPr lang="sr-Latn-CS" sz="2000" dirty="0">
                <a:sym typeface="Wingdings" panose="05000000000000000000" pitchFamily="2" charset="2"/>
              </a:rPr>
              <a:t></a:t>
            </a:r>
            <a:r>
              <a:rPr lang="sr-Latn-CS" sz="2000" dirty="0"/>
              <a:t> procesi kontrole obuhvataju i procese unapređenja kvaliteta a ne samo procese otklanjanja nedostataka.</a:t>
            </a:r>
            <a:endParaRPr lang="sr-Latn-CS" sz="2000" b="1" i="1" dirty="0"/>
          </a:p>
          <a:p>
            <a:pPr>
              <a:lnSpc>
                <a:spcPct val="80000"/>
              </a:lnSpc>
              <a:buNone/>
            </a:pPr>
            <a:r>
              <a:rPr lang="sr-Latn-CS" sz="2000" b="1" i="1" dirty="0"/>
              <a:t>  </a:t>
            </a:r>
            <a:r>
              <a:rPr lang="sr-Latn-CS" sz="2000" dirty="0"/>
              <a:t>Ovi principi predstavljaju osnovu za </a:t>
            </a:r>
            <a:r>
              <a:rPr lang="sr-Latn-CS" sz="2000" dirty="0">
                <a:solidFill>
                  <a:schemeClr val="hlink"/>
                </a:solidFill>
              </a:rPr>
              <a:t>kreir., uspostavljanje, održavanje</a:t>
            </a:r>
            <a:r>
              <a:rPr lang="sr-Latn-CS" sz="2000" dirty="0"/>
              <a:t> i </a:t>
            </a:r>
            <a:endParaRPr lang="sr-Latn-CS" sz="2000" dirty="0"/>
          </a:p>
          <a:p>
            <a:pPr>
              <a:lnSpc>
                <a:spcPct val="80000"/>
              </a:lnSpc>
              <a:buNone/>
            </a:pPr>
            <a:r>
              <a:rPr lang="sr-Latn-CS" sz="2000" dirty="0"/>
              <a:t>    </a:t>
            </a:r>
            <a:r>
              <a:rPr lang="sr-Latn-CS" sz="2000" dirty="0">
                <a:solidFill>
                  <a:schemeClr val="hlink"/>
                </a:solidFill>
              </a:rPr>
              <a:t>poboljšanje</a:t>
            </a:r>
            <a:r>
              <a:rPr lang="sr-Latn-CS" sz="2000" dirty="0"/>
              <a:t> sistema upravlj. kvalitetom. </a:t>
            </a:r>
            <a:endParaRPr lang="sr-Latn-CS" sz="2000" dirty="0"/>
          </a:p>
          <a:p>
            <a:pPr>
              <a:lnSpc>
                <a:spcPct val="80000"/>
              </a:lnSpc>
              <a:buNone/>
            </a:pPr>
            <a:br>
              <a:rPr lang="sr-Latn-CS" sz="2000" dirty="0"/>
            </a:br>
            <a:endParaRPr lang="sr-Latn-C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62465" name="Rectangle 2"/>
          <p:cNvSpPr>
            <a:spLocks noGrp="1"/>
          </p:cNvSpPr>
          <p:nvPr>
            <p:ph type="title"/>
          </p:nvPr>
        </p:nvSpPr>
        <p:spPr>
          <a:xfrm>
            <a:off x="468313" y="836613"/>
            <a:ext cx="8229600" cy="576262"/>
          </a:xfrm>
        </p:spPr>
        <p:txBody>
          <a:bodyPr vert="horz" wrap="square" lIns="91440" tIns="45720" rIns="91440" bIns="45720" anchor="ctr" anchorCtr="0"/>
          <a:p>
            <a:pPr eaLnBrk="1" hangingPunct="1"/>
            <a:r>
              <a:rPr lang="sr-Latn-CS" sz="2800" i="1" dirty="0"/>
              <a:t>Z</a:t>
            </a:r>
            <a:r>
              <a:rPr lang="sr-Latn-CS" sz="2400" b="1" dirty="0"/>
              <a:t>ahtevi za uspostavljanje sistema upravlj. kvalitetom u nekoj organizaciji/ISO 9001- 2008</a:t>
            </a:r>
            <a:endParaRPr lang="sr-Latn-CS" sz="4000" b="1" i="1" dirty="0"/>
          </a:p>
        </p:txBody>
      </p:sp>
      <p:sp>
        <p:nvSpPr>
          <p:cNvPr id="62466" name="Rectangle 3"/>
          <p:cNvSpPr>
            <a:spLocks noGrp="1"/>
          </p:cNvSpPr>
          <p:nvPr>
            <p:ph idx="1"/>
          </p:nvPr>
        </p:nvSpPr>
        <p:spPr/>
        <p:txBody>
          <a:bodyPr vert="horz" wrap="square" lIns="91440" tIns="45720" rIns="91440" bIns="45720" anchor="t" anchorCtr="0"/>
          <a:p>
            <a:pPr marL="0" indent="0" eaLnBrk="1" hangingPunct="1">
              <a:buNone/>
            </a:pPr>
            <a:r>
              <a:rPr lang="sr-Latn-CS" sz="2000" dirty="0"/>
              <a:t>Osnovni zahtevi za uspostavljanje sistema UK koje org. mora da ispuni da bi pokazala sposobnost da dosledno obezbeđuje proizvod koji zadovaljava potrebe korisnika i ispunjava propisane standarde su:</a:t>
            </a:r>
            <a:endParaRPr lang="sr-Latn-CS" sz="2000" dirty="0"/>
          </a:p>
          <a:p>
            <a:pPr marL="0" indent="0" eaLnBrk="1" hangingPunct="1">
              <a:buNone/>
            </a:pPr>
            <a:r>
              <a:rPr lang="sr-Latn-CS" sz="2000" b="1" dirty="0"/>
              <a:t>1.</a:t>
            </a:r>
            <a:r>
              <a:rPr lang="sr-Latn-CS" sz="2000" b="1" dirty="0">
                <a:solidFill>
                  <a:schemeClr val="hlink"/>
                </a:solidFill>
              </a:rPr>
              <a:t> (4)</a:t>
            </a:r>
            <a:r>
              <a:rPr lang="sr-Latn-CS" sz="2000" b="1" dirty="0"/>
              <a:t> </a:t>
            </a:r>
            <a:r>
              <a:rPr lang="sr-Latn-CS" sz="2000" b="1" dirty="0">
                <a:solidFill>
                  <a:schemeClr val="hlink"/>
                </a:solidFill>
              </a:rPr>
              <a:t>Mennadžment sistem kvalit</a:t>
            </a:r>
            <a:r>
              <a:rPr lang="sr-Latn-CS" sz="2000" dirty="0"/>
              <a:t>.- hot. preduzeće </a:t>
            </a:r>
            <a:r>
              <a:rPr lang="sr-Latn-CS" sz="2000" dirty="0">
                <a:solidFill>
                  <a:schemeClr val="hlink"/>
                </a:solidFill>
              </a:rPr>
              <a:t>mora da uspostavi, dokumentuje, primenjuje i održava sistem uprav. kvalit</a:t>
            </a:r>
            <a:r>
              <a:rPr lang="sr-Latn-CS" sz="2000" dirty="0"/>
              <a:t>. i da stalno poboljšava njegovu efektivnost </a:t>
            </a:r>
            <a:endParaRPr lang="sr-Latn-CS" sz="2000" dirty="0"/>
          </a:p>
          <a:p>
            <a:pPr marL="0" indent="0" eaLnBrk="1" hangingPunct="1">
              <a:buNone/>
            </a:pPr>
            <a:r>
              <a:rPr lang="sr-Latn-CS" sz="2000" b="1" dirty="0"/>
              <a:t>2. </a:t>
            </a:r>
            <a:r>
              <a:rPr lang="sr-Latn-CS" sz="2000" b="1" dirty="0">
                <a:solidFill>
                  <a:schemeClr val="hlink"/>
                </a:solidFill>
              </a:rPr>
              <a:t>(5)</a:t>
            </a:r>
            <a:r>
              <a:rPr lang="sr-Latn-CS" sz="2000" dirty="0"/>
              <a:t> </a:t>
            </a:r>
            <a:r>
              <a:rPr lang="sr-Latn-CS" sz="2000" b="1" dirty="0">
                <a:solidFill>
                  <a:schemeClr val="hlink"/>
                </a:solidFill>
              </a:rPr>
              <a:t>Odgovornost najvišeg rukovodstva</a:t>
            </a:r>
            <a:r>
              <a:rPr lang="sr-Latn-CS" sz="2000" dirty="0"/>
              <a:t> za upravljanje kvalitetom</a:t>
            </a:r>
            <a:endParaRPr lang="sr-Latn-CS" sz="2000" b="1" dirty="0"/>
          </a:p>
          <a:p>
            <a:pPr marL="0" indent="0" eaLnBrk="1" hangingPunct="1">
              <a:buNone/>
            </a:pPr>
            <a:r>
              <a:rPr lang="sr-Latn-CS" sz="2000" b="1" dirty="0"/>
              <a:t>3. </a:t>
            </a:r>
            <a:r>
              <a:rPr lang="sr-Latn-CS" sz="2000" b="1" dirty="0">
                <a:solidFill>
                  <a:schemeClr val="hlink"/>
                </a:solidFill>
              </a:rPr>
              <a:t>(6)</a:t>
            </a:r>
            <a:r>
              <a:rPr lang="sr-Latn-CS" sz="2000" dirty="0"/>
              <a:t> </a:t>
            </a:r>
            <a:r>
              <a:rPr lang="sr-Latn-CS" sz="2000" b="1" dirty="0">
                <a:solidFill>
                  <a:schemeClr val="hlink"/>
                </a:solidFill>
              </a:rPr>
              <a:t>Upravljanje resursima</a:t>
            </a:r>
            <a:r>
              <a:rPr lang="sr-Latn-CS" sz="2000" dirty="0"/>
              <a:t> (ljudski, infrastruktura, radna sredina)</a:t>
            </a:r>
            <a:endParaRPr lang="sr-Latn-CS" sz="2000" b="1" dirty="0"/>
          </a:p>
          <a:p>
            <a:pPr marL="0" indent="0">
              <a:buNone/>
            </a:pPr>
            <a:r>
              <a:rPr lang="sr-Latn-CS" sz="2000" b="1" dirty="0"/>
              <a:t>4. </a:t>
            </a:r>
            <a:r>
              <a:rPr lang="sr-Latn-CS" sz="2000" b="1" dirty="0">
                <a:solidFill>
                  <a:schemeClr val="hlink"/>
                </a:solidFill>
              </a:rPr>
              <a:t>(7)</a:t>
            </a:r>
            <a:r>
              <a:rPr lang="sr-Latn-CS" sz="2000" dirty="0"/>
              <a:t> </a:t>
            </a:r>
            <a:r>
              <a:rPr lang="sr-Latn-CS" sz="2000" b="1" dirty="0">
                <a:solidFill>
                  <a:schemeClr val="hlink"/>
                </a:solidFill>
              </a:rPr>
              <a:t>Realizacija proizvoda i usluga</a:t>
            </a:r>
            <a:r>
              <a:rPr lang="sr-Latn-CS" sz="2000" dirty="0"/>
              <a:t> (planiranje realizacije usluge, nabavka i  upravljanje opremom)</a:t>
            </a:r>
            <a:endParaRPr lang="sr-Latn-CS" sz="2000" b="1" dirty="0"/>
          </a:p>
          <a:p>
            <a:pPr marL="0" indent="0" eaLnBrk="1" hangingPunct="1">
              <a:buNone/>
            </a:pPr>
            <a:r>
              <a:rPr lang="sr-Latn-CS" sz="2000" b="1" dirty="0"/>
              <a:t>5. </a:t>
            </a:r>
            <a:r>
              <a:rPr lang="sr-Latn-CS" sz="2000" b="1" dirty="0">
                <a:solidFill>
                  <a:schemeClr val="hlink"/>
                </a:solidFill>
              </a:rPr>
              <a:t>(8</a:t>
            </a:r>
            <a:r>
              <a:rPr lang="sr-Latn-CS" sz="2000" dirty="0">
                <a:solidFill>
                  <a:schemeClr val="hlink"/>
                </a:solidFill>
              </a:rPr>
              <a:t>)</a:t>
            </a:r>
            <a:r>
              <a:rPr lang="sr-Latn-CS" sz="2000" dirty="0"/>
              <a:t> </a:t>
            </a:r>
            <a:r>
              <a:rPr lang="sr-Latn-CS" sz="2000" b="1" dirty="0">
                <a:solidFill>
                  <a:schemeClr val="hlink"/>
                </a:solidFill>
              </a:rPr>
              <a:t>Merenje, analiza i poboljšavanje</a:t>
            </a:r>
            <a:endParaRPr lang="sr-Latn-CS" sz="2000" b="1" dirty="0">
              <a:solidFill>
                <a:schemeClr val="hlink"/>
              </a:solidFill>
            </a:endParaRPr>
          </a:p>
          <a:p>
            <a:pPr marL="0" indent="0" eaLnBrk="1" hangingPunct="1">
              <a:buNone/>
            </a:pPr>
            <a:r>
              <a:rPr lang="sr-Latn-CS" sz="1700" dirty="0">
                <a:solidFill>
                  <a:schemeClr val="hlink"/>
                </a:solidFill>
              </a:rPr>
              <a:t>Br. u zagradama označavaju tačke zahteva u stand. za pojedine grupe procesa</a:t>
            </a:r>
            <a:endParaRPr lang="sr-Latn-CS" sz="1700" dirty="0">
              <a:solidFill>
                <a:schemeClr val="hlink"/>
              </a:solidFill>
            </a:endParaRPr>
          </a:p>
          <a:p>
            <a:pPr marL="0" indent="0" eaLnBrk="1" hangingPunct="1"/>
            <a:endParaRPr lang="sr-Latn-CS" sz="1700" dirty="0">
              <a:solidFill>
                <a:schemeClr val="hlink"/>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69636" name="Rectangle 4"/>
          <p:cNvSpPr/>
          <p:nvPr/>
        </p:nvSpPr>
        <p:spPr>
          <a:xfrm>
            <a:off x="1414463" y="280988"/>
            <a:ext cx="6659562" cy="522287"/>
          </a:xfrm>
          <a:prstGeom prst="rect">
            <a:avLst/>
          </a:prstGeom>
          <a:noFill/>
          <a:ln w="9525">
            <a:noFill/>
          </a:ln>
        </p:spPr>
        <p:txBody>
          <a:bodyPr wrap="none" anchor="ctr" anchorCtr="0">
            <a:spAutoFit/>
          </a:bodyPr>
          <a:p>
            <a:r>
              <a:rPr lang="en-US" altLang="x-none" sz="2800" b="1" dirty="0">
                <a:solidFill>
                  <a:srgbClr val="002060"/>
                </a:solidFill>
                <a:latin typeface="Arial" panose="020B0604020202020204" pitchFamily="34" charset="0"/>
              </a:rPr>
              <a:t>ZAHTEVI STANDARDA ISO 9001:2001</a:t>
            </a:r>
            <a:r>
              <a:rPr lang="en-US" altLang="x-none" dirty="0">
                <a:solidFill>
                  <a:srgbClr val="002060"/>
                </a:solidFill>
                <a:latin typeface="Arial" panose="020B0604020202020204" pitchFamily="34" charset="0"/>
              </a:rPr>
              <a:t> </a:t>
            </a:r>
            <a:endParaRPr lang="en-US" altLang="x-none" dirty="0">
              <a:solidFill>
                <a:srgbClr val="002060"/>
              </a:solidFill>
              <a:latin typeface="Arial" panose="020B0604020202020204" pitchFamily="34" charset="0"/>
            </a:endParaRPr>
          </a:p>
        </p:txBody>
      </p:sp>
      <p:sp>
        <p:nvSpPr>
          <p:cNvPr id="69640" name="Text Box 8"/>
          <p:cNvSpPr txBox="1"/>
          <p:nvPr/>
        </p:nvSpPr>
        <p:spPr>
          <a:xfrm rot="-5400000">
            <a:off x="-2130425" y="3475038"/>
            <a:ext cx="5867400" cy="519112"/>
          </a:xfrm>
          <a:prstGeom prst="rect">
            <a:avLst/>
          </a:prstGeom>
          <a:noFill/>
          <a:ln w="9525">
            <a:noFill/>
          </a:ln>
        </p:spPr>
        <p:txBody>
          <a:bodyPr anchor="t" anchorCtr="0">
            <a:spAutoFit/>
          </a:bodyPr>
          <a:p>
            <a:pPr algn="ctr">
              <a:spcBef>
                <a:spcPct val="50000"/>
              </a:spcBef>
            </a:pPr>
            <a:r>
              <a:rPr lang="sr-Latn-CS" sz="2800" b="1" dirty="0">
                <a:solidFill>
                  <a:srgbClr val="002060"/>
                </a:solidFill>
                <a:latin typeface="Arial" panose="020B0604020202020204" pitchFamily="34" charset="0"/>
              </a:rPr>
              <a:t>ZAHTEVI STANDARDA</a:t>
            </a:r>
            <a:endParaRPr lang="en-US" altLang="x-none" sz="2800" b="1" dirty="0">
              <a:solidFill>
                <a:srgbClr val="002060"/>
              </a:solidFill>
              <a:latin typeface="Arial" panose="020B0604020202020204" pitchFamily="34" charset="0"/>
            </a:endParaRPr>
          </a:p>
        </p:txBody>
      </p:sp>
      <p:sp>
        <p:nvSpPr>
          <p:cNvPr id="63492" name="Oval 1"/>
          <p:cNvSpPr/>
          <p:nvPr/>
        </p:nvSpPr>
        <p:spPr>
          <a:xfrm>
            <a:off x="1619250" y="981075"/>
            <a:ext cx="6340475" cy="5688013"/>
          </a:xfrm>
          <a:prstGeom prst="ellipse">
            <a:avLst/>
          </a:prstGeom>
          <a:solidFill>
            <a:schemeClr val="accent1"/>
          </a:solidFill>
          <a:ln w="9525" cap="flat" cmpd="sng">
            <a:solidFill>
              <a:schemeClr val="tx1"/>
            </a:solidFill>
            <a:prstDash val="solid"/>
            <a:round/>
            <a:headEnd type="none" w="med" len="med"/>
            <a:tailEnd type="none" w="med" len="med"/>
          </a:ln>
        </p:spPr>
        <p:txBody>
          <a:bodyPr anchor="t" anchorCtr="0"/>
          <a:p>
            <a:endParaRPr lang="sl-SI" altLang="x-none" b="1" dirty="0">
              <a:latin typeface="Arial" panose="020B0604020202020204" pitchFamily="34" charset="0"/>
            </a:endParaRPr>
          </a:p>
          <a:p>
            <a:endParaRPr lang="en-US" altLang="x-none" dirty="0">
              <a:latin typeface="Arial" panose="020B0604020202020204" pitchFamily="34" charset="0"/>
            </a:endParaRPr>
          </a:p>
        </p:txBody>
      </p:sp>
      <p:cxnSp>
        <p:nvCxnSpPr>
          <p:cNvPr id="63493" name="Straight Connector 3"/>
          <p:cNvCxnSpPr>
            <a:stCxn id="63492" idx="0"/>
          </p:cNvCxnSpPr>
          <p:nvPr/>
        </p:nvCxnSpPr>
        <p:spPr>
          <a:xfrm>
            <a:off x="4789488" y="981075"/>
            <a:ext cx="0" cy="2843213"/>
          </a:xfrm>
          <a:prstGeom prst="line">
            <a:avLst/>
          </a:prstGeom>
          <a:ln w="9525" cap="flat" cmpd="sng">
            <a:solidFill>
              <a:schemeClr val="tx1"/>
            </a:solidFill>
            <a:prstDash val="solid"/>
            <a:round/>
            <a:headEnd type="none" w="med" len="med"/>
            <a:tailEnd type="none" w="med" len="med"/>
          </a:ln>
        </p:spPr>
      </p:cxnSp>
      <p:cxnSp>
        <p:nvCxnSpPr>
          <p:cNvPr id="63494" name="Straight Connector 5"/>
          <p:cNvCxnSpPr>
            <a:stCxn id="63492" idx="0"/>
          </p:cNvCxnSpPr>
          <p:nvPr/>
        </p:nvCxnSpPr>
        <p:spPr>
          <a:xfrm flipH="1" flipV="1">
            <a:off x="1762125" y="3284538"/>
            <a:ext cx="3027363" cy="539750"/>
          </a:xfrm>
          <a:prstGeom prst="line">
            <a:avLst/>
          </a:prstGeom>
          <a:ln w="9525" cap="flat" cmpd="sng">
            <a:solidFill>
              <a:schemeClr val="tx1"/>
            </a:solidFill>
            <a:prstDash val="solid"/>
            <a:round/>
            <a:headEnd type="none" w="med" len="med"/>
            <a:tailEnd type="none" w="med" len="med"/>
          </a:ln>
        </p:spPr>
      </p:cxnSp>
      <p:cxnSp>
        <p:nvCxnSpPr>
          <p:cNvPr id="63495" name="Straight Connector 10"/>
          <p:cNvCxnSpPr>
            <a:stCxn id="63492" idx="0"/>
          </p:cNvCxnSpPr>
          <p:nvPr/>
        </p:nvCxnSpPr>
        <p:spPr>
          <a:xfrm flipH="1">
            <a:off x="4875213" y="3284538"/>
            <a:ext cx="3025775" cy="539750"/>
          </a:xfrm>
          <a:prstGeom prst="line">
            <a:avLst/>
          </a:prstGeom>
          <a:ln w="9525" cap="flat" cmpd="sng">
            <a:solidFill>
              <a:schemeClr val="tx1"/>
            </a:solidFill>
            <a:prstDash val="solid"/>
            <a:round/>
            <a:headEnd type="none" w="med" len="med"/>
            <a:tailEnd type="none" w="med" len="med"/>
          </a:ln>
        </p:spPr>
      </p:cxnSp>
      <p:cxnSp>
        <p:nvCxnSpPr>
          <p:cNvPr id="63496" name="Straight Connector 12"/>
          <p:cNvCxnSpPr>
            <a:stCxn id="63492" idx="0"/>
          </p:cNvCxnSpPr>
          <p:nvPr/>
        </p:nvCxnSpPr>
        <p:spPr>
          <a:xfrm flipH="1">
            <a:off x="2843213" y="3829050"/>
            <a:ext cx="1946275" cy="2192338"/>
          </a:xfrm>
          <a:prstGeom prst="line">
            <a:avLst/>
          </a:prstGeom>
          <a:ln w="9525" cap="flat" cmpd="sng">
            <a:solidFill>
              <a:schemeClr val="tx1"/>
            </a:solidFill>
            <a:prstDash val="solid"/>
            <a:round/>
            <a:headEnd type="none" w="med" len="med"/>
            <a:tailEnd type="none" w="med" len="med"/>
          </a:ln>
        </p:spPr>
      </p:cxnSp>
      <p:cxnSp>
        <p:nvCxnSpPr>
          <p:cNvPr id="63497" name="Straight Connector 14"/>
          <p:cNvCxnSpPr>
            <a:stCxn id="63492" idx="0"/>
          </p:cNvCxnSpPr>
          <p:nvPr/>
        </p:nvCxnSpPr>
        <p:spPr>
          <a:xfrm>
            <a:off x="4789488" y="3829050"/>
            <a:ext cx="2014537" cy="2192338"/>
          </a:xfrm>
          <a:prstGeom prst="line">
            <a:avLst/>
          </a:prstGeom>
          <a:ln w="9525" cap="flat" cmpd="sng">
            <a:solidFill>
              <a:schemeClr val="tx1"/>
            </a:solidFill>
            <a:prstDash val="solid"/>
            <a:round/>
            <a:headEnd type="none" w="med" len="med"/>
            <a:tailEnd type="none" w="med" len="med"/>
          </a:ln>
        </p:spPr>
      </p:cxnSp>
      <p:sp>
        <p:nvSpPr>
          <p:cNvPr id="63498" name="Rectangle 46"/>
          <p:cNvSpPr/>
          <p:nvPr/>
        </p:nvSpPr>
        <p:spPr>
          <a:xfrm>
            <a:off x="4875213" y="1628775"/>
            <a:ext cx="2286000" cy="1677988"/>
          </a:xfrm>
          <a:prstGeom prst="rect">
            <a:avLst/>
          </a:prstGeom>
          <a:noFill/>
          <a:ln w="9525">
            <a:noFill/>
          </a:ln>
        </p:spPr>
        <p:txBody>
          <a:bodyPr anchor="t" anchorCtr="0">
            <a:spAutoFit/>
          </a:bodyPr>
          <a:p>
            <a:pPr defTabSz="914400">
              <a:tabLst>
                <a:tab pos="914400" algn="l"/>
              </a:tabLst>
            </a:pPr>
            <a:r>
              <a:rPr lang="sr-Latn-CS" sz="2300" b="1" dirty="0">
                <a:solidFill>
                  <a:srgbClr val="7030A0"/>
                </a:solidFill>
                <a:latin typeface="Arial" panose="020B0604020202020204" pitchFamily="34" charset="0"/>
              </a:rPr>
              <a:t>MSK</a:t>
            </a:r>
            <a:endParaRPr lang="sr-Latn-CS" sz="2300" b="1" dirty="0">
              <a:solidFill>
                <a:srgbClr val="7030A0"/>
              </a:solidFill>
              <a:latin typeface="Arial" panose="020B0604020202020204" pitchFamily="34" charset="0"/>
            </a:endParaRPr>
          </a:p>
          <a:p>
            <a:pPr defTabSz="914400">
              <a:tabLst>
                <a:tab pos="914400" algn="l"/>
              </a:tabLst>
            </a:pPr>
            <a:r>
              <a:rPr lang="sr-Latn-CS" sz="2000" b="1" dirty="0">
                <a:solidFill>
                  <a:srgbClr val="7030A0"/>
                </a:solidFill>
                <a:latin typeface="Arial" panose="020B0604020202020204" pitchFamily="34" charset="0"/>
              </a:rPr>
              <a:t>-</a:t>
            </a:r>
            <a:r>
              <a:rPr lang="en-US" altLang="x-none" sz="2000" b="1" dirty="0">
                <a:solidFill>
                  <a:srgbClr val="7030A0"/>
                </a:solidFill>
                <a:latin typeface="Arial" panose="020B0604020202020204" pitchFamily="34" charset="0"/>
              </a:rPr>
              <a:t>Opšti zahtevi</a:t>
            </a:r>
            <a:r>
              <a:rPr lang="sr-Latn-CS" sz="2000" b="1" dirty="0">
                <a:solidFill>
                  <a:srgbClr val="7030A0"/>
                </a:solidFill>
                <a:latin typeface="Arial" panose="020B0604020202020204" pitchFamily="34" charset="0"/>
              </a:rPr>
              <a:t>  i - -z</a:t>
            </a:r>
            <a:r>
              <a:rPr lang="en-US" altLang="x-none" sz="2000" b="1" dirty="0">
                <a:solidFill>
                  <a:srgbClr val="7030A0"/>
                </a:solidFill>
                <a:latin typeface="Arial" panose="020B0604020202020204" pitchFamily="34" charset="0"/>
              </a:rPr>
              <a:t>ahtevi koji se</a:t>
            </a:r>
            <a:r>
              <a:rPr lang="sr-Latn-CS" sz="2000" b="1" dirty="0">
                <a:solidFill>
                  <a:srgbClr val="7030A0"/>
                </a:solidFill>
                <a:latin typeface="Arial" panose="020B0604020202020204" pitchFamily="34" charset="0"/>
              </a:rPr>
              <a:t> </a:t>
            </a:r>
            <a:r>
              <a:rPr lang="en-US" altLang="x-none" sz="2000" b="1" dirty="0">
                <a:solidFill>
                  <a:srgbClr val="7030A0"/>
                </a:solidFill>
                <a:latin typeface="Arial" panose="020B0604020202020204" pitchFamily="34" charset="0"/>
              </a:rPr>
              <a:t>odnose</a:t>
            </a:r>
            <a:r>
              <a:rPr lang="sr-Latn-CS" sz="2000" b="1" dirty="0">
                <a:solidFill>
                  <a:srgbClr val="7030A0"/>
                </a:solidFill>
                <a:latin typeface="Arial" panose="020B0604020202020204" pitchFamily="34" charset="0"/>
              </a:rPr>
              <a:t> </a:t>
            </a:r>
            <a:r>
              <a:rPr lang="en-US" altLang="x-none" sz="2000" b="1" dirty="0">
                <a:solidFill>
                  <a:srgbClr val="7030A0"/>
                </a:solidFill>
                <a:latin typeface="Arial" panose="020B0604020202020204" pitchFamily="34" charset="0"/>
              </a:rPr>
              <a:t> na dokumentaciju</a:t>
            </a:r>
            <a:endParaRPr lang="en-US" altLang="x-none" sz="2000" b="1" dirty="0">
              <a:solidFill>
                <a:srgbClr val="7030A0"/>
              </a:solidFill>
              <a:latin typeface="Arial" panose="020B0604020202020204" pitchFamily="34" charset="0"/>
            </a:endParaRPr>
          </a:p>
        </p:txBody>
      </p:sp>
      <p:sp>
        <p:nvSpPr>
          <p:cNvPr id="63499" name="WordArt 39"/>
          <p:cNvSpPr>
            <a:spLocks noTextEdit="1"/>
          </p:cNvSpPr>
          <p:nvPr/>
        </p:nvSpPr>
        <p:spPr>
          <a:xfrm>
            <a:off x="4932363" y="1125538"/>
            <a:ext cx="503237" cy="511175"/>
          </a:xfrm>
          <a:prstGeom prst="rect">
            <a:avLst/>
          </a:prstGeom>
        </p:spPr>
        <p:txBody>
          <a:bodyPr wrap="none" fromWordArt="1">
            <a:prstTxWarp prst="textPlain">
              <a:avLst>
                <a:gd name="adj" fmla="val 50000"/>
              </a:avLst>
            </a:prstTxWarp>
            <a:normAutofit/>
          </a:bodyPr>
          <a:p>
            <a:pPr algn="ctr"/>
            <a:r>
              <a:rPr lang="en-US" sz="3600">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Impact" panose="020B0806030902050204" charset="0"/>
                <a:ea typeface="Impact" panose="020B0806030902050204" charset="0"/>
              </a:rPr>
              <a:t>4</a:t>
            </a:r>
            <a:endParaRPr lang="en-US" sz="3600">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Impact" panose="020B0806030902050204" charset="0"/>
              <a:ea typeface="Impact" panose="020B0806030902050204" charset="0"/>
            </a:endParaRPr>
          </a:p>
        </p:txBody>
      </p:sp>
      <p:sp>
        <p:nvSpPr>
          <p:cNvPr id="63500" name="WordArt 39"/>
          <p:cNvSpPr>
            <a:spLocks noTextEdit="1"/>
          </p:cNvSpPr>
          <p:nvPr/>
        </p:nvSpPr>
        <p:spPr>
          <a:xfrm>
            <a:off x="7308850" y="3573463"/>
            <a:ext cx="503238" cy="511175"/>
          </a:xfrm>
          <a:prstGeom prst="rect">
            <a:avLst/>
          </a:prstGeom>
        </p:spPr>
        <p:txBody>
          <a:bodyPr wrap="none" fromWordArt="1">
            <a:prstTxWarp prst="textPlain">
              <a:avLst>
                <a:gd name="adj" fmla="val 50000"/>
              </a:avLst>
            </a:prstTxWarp>
            <a:normAutofit/>
          </a:bodyPr>
          <a:p>
            <a:pPr algn="ctr"/>
            <a:r>
              <a:rPr lang="en-US" sz="3600">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Impact" panose="020B0806030902050204" charset="0"/>
                <a:ea typeface="Impact" panose="020B0806030902050204" charset="0"/>
              </a:rPr>
              <a:t>5</a:t>
            </a:r>
            <a:endParaRPr lang="en-US" sz="3600">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Impact" panose="020B0806030902050204" charset="0"/>
              <a:ea typeface="Impact" panose="020B0806030902050204" charset="0"/>
            </a:endParaRPr>
          </a:p>
        </p:txBody>
      </p:sp>
      <p:sp>
        <p:nvSpPr>
          <p:cNvPr id="63501" name="WordArt 39"/>
          <p:cNvSpPr>
            <a:spLocks noTextEdit="1"/>
          </p:cNvSpPr>
          <p:nvPr/>
        </p:nvSpPr>
        <p:spPr>
          <a:xfrm>
            <a:off x="5795963" y="5732463"/>
            <a:ext cx="504825" cy="511175"/>
          </a:xfrm>
          <a:prstGeom prst="rect">
            <a:avLst/>
          </a:prstGeom>
        </p:spPr>
        <p:txBody>
          <a:bodyPr wrap="none" fromWordArt="1">
            <a:prstTxWarp prst="textPlain">
              <a:avLst>
                <a:gd name="adj" fmla="val 50000"/>
              </a:avLst>
            </a:prstTxWarp>
            <a:normAutofit/>
          </a:bodyPr>
          <a:p>
            <a:pPr algn="ctr"/>
            <a:r>
              <a:rPr lang="en-US" sz="3600">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Impact" panose="020B0806030902050204" charset="0"/>
                <a:ea typeface="Impact" panose="020B0806030902050204" charset="0"/>
              </a:rPr>
              <a:t>6</a:t>
            </a:r>
            <a:endParaRPr lang="en-US" sz="3600">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Impact" panose="020B0806030902050204" charset="0"/>
              <a:ea typeface="Impact" panose="020B0806030902050204" charset="0"/>
            </a:endParaRPr>
          </a:p>
        </p:txBody>
      </p:sp>
      <p:sp>
        <p:nvSpPr>
          <p:cNvPr id="63502" name="WordArt 39"/>
          <p:cNvSpPr>
            <a:spLocks noTextEdit="1"/>
          </p:cNvSpPr>
          <p:nvPr/>
        </p:nvSpPr>
        <p:spPr>
          <a:xfrm>
            <a:off x="2555875" y="5229225"/>
            <a:ext cx="504825" cy="511175"/>
          </a:xfrm>
          <a:prstGeom prst="rect">
            <a:avLst/>
          </a:prstGeom>
        </p:spPr>
        <p:txBody>
          <a:bodyPr wrap="none" fromWordArt="1">
            <a:prstTxWarp prst="textPlain">
              <a:avLst>
                <a:gd name="adj" fmla="val 50000"/>
              </a:avLst>
            </a:prstTxWarp>
            <a:normAutofit/>
          </a:bodyPr>
          <a:p>
            <a:pPr algn="ctr"/>
            <a:r>
              <a:rPr lang="en-US" sz="3600">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Impact" panose="020B0806030902050204" charset="0"/>
                <a:ea typeface="Impact" panose="020B0806030902050204" charset="0"/>
              </a:rPr>
              <a:t>7</a:t>
            </a:r>
            <a:endParaRPr lang="en-US" sz="3600">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Impact" panose="020B0806030902050204" charset="0"/>
              <a:ea typeface="Impact" panose="020B0806030902050204" charset="0"/>
            </a:endParaRPr>
          </a:p>
        </p:txBody>
      </p:sp>
      <p:sp>
        <p:nvSpPr>
          <p:cNvPr id="63503" name="WordArt 39"/>
          <p:cNvSpPr>
            <a:spLocks noTextEdit="1"/>
          </p:cNvSpPr>
          <p:nvPr/>
        </p:nvSpPr>
        <p:spPr>
          <a:xfrm>
            <a:off x="1979613" y="2701925"/>
            <a:ext cx="504825" cy="511175"/>
          </a:xfrm>
          <a:prstGeom prst="rect">
            <a:avLst/>
          </a:prstGeom>
        </p:spPr>
        <p:txBody>
          <a:bodyPr wrap="none" fromWordArt="1">
            <a:prstTxWarp prst="textPlain">
              <a:avLst>
                <a:gd name="adj" fmla="val 50000"/>
              </a:avLst>
            </a:prstTxWarp>
            <a:normAutofit/>
          </a:bodyPr>
          <a:p>
            <a:pPr algn="ctr"/>
            <a:r>
              <a:rPr lang="en-US" sz="3600">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Impact" panose="020B0806030902050204" charset="0"/>
                <a:ea typeface="Impact" panose="020B0806030902050204" charset="0"/>
              </a:rPr>
              <a:t>8</a:t>
            </a:r>
            <a:endParaRPr lang="en-US" sz="3600">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Impact" panose="020B0806030902050204" charset="0"/>
              <a:ea typeface="Impact" panose="020B0806030902050204" charset="0"/>
            </a:endParaRPr>
          </a:p>
        </p:txBody>
      </p:sp>
      <p:sp>
        <p:nvSpPr>
          <p:cNvPr id="63504" name="Rectangle 53"/>
          <p:cNvSpPr/>
          <p:nvPr/>
        </p:nvSpPr>
        <p:spPr>
          <a:xfrm>
            <a:off x="5784850" y="4195763"/>
            <a:ext cx="2171700" cy="831850"/>
          </a:xfrm>
          <a:prstGeom prst="rect">
            <a:avLst/>
          </a:prstGeom>
          <a:noFill/>
          <a:ln w="9525">
            <a:noFill/>
          </a:ln>
        </p:spPr>
        <p:txBody>
          <a:bodyPr anchor="t" anchorCtr="0">
            <a:spAutoFit/>
          </a:bodyPr>
          <a:p>
            <a:pPr defTabSz="914400">
              <a:tabLst>
                <a:tab pos="914400" algn="l"/>
              </a:tabLst>
            </a:pPr>
            <a:r>
              <a:rPr lang="sr-Latn-CS" sz="2400" b="1" dirty="0">
                <a:solidFill>
                  <a:srgbClr val="7030A0"/>
                </a:solidFill>
                <a:latin typeface="Arial" panose="020B0604020202020204" pitchFamily="34" charset="0"/>
              </a:rPr>
              <a:t>Odgovornost</a:t>
            </a:r>
            <a:endParaRPr lang="sr-Latn-CS" sz="2000" b="1" dirty="0">
              <a:solidFill>
                <a:srgbClr val="7030A0"/>
              </a:solidFill>
              <a:latin typeface="Arial" panose="020B0604020202020204" pitchFamily="34" charset="0"/>
            </a:endParaRPr>
          </a:p>
          <a:p>
            <a:pPr defTabSz="914400">
              <a:tabLst>
                <a:tab pos="914400" algn="l"/>
              </a:tabLst>
            </a:pPr>
            <a:r>
              <a:rPr lang="sr-Latn-CS" sz="2400" b="1" dirty="0">
                <a:solidFill>
                  <a:srgbClr val="7030A0"/>
                </a:solidFill>
                <a:latin typeface="Arial" panose="020B0604020202020204" pitchFamily="34" charset="0"/>
              </a:rPr>
              <a:t>rukovodstva</a:t>
            </a:r>
            <a:endParaRPr lang="en-US" altLang="x-none" sz="2000" b="1" dirty="0">
              <a:solidFill>
                <a:srgbClr val="7030A0"/>
              </a:solidFill>
              <a:latin typeface="Arial" panose="020B0604020202020204" pitchFamily="34" charset="0"/>
            </a:endParaRPr>
          </a:p>
        </p:txBody>
      </p:sp>
      <p:sp>
        <p:nvSpPr>
          <p:cNvPr id="63505" name="Rectangle 54"/>
          <p:cNvSpPr/>
          <p:nvPr/>
        </p:nvSpPr>
        <p:spPr>
          <a:xfrm>
            <a:off x="3635375" y="5057775"/>
            <a:ext cx="2247900" cy="830263"/>
          </a:xfrm>
          <a:prstGeom prst="rect">
            <a:avLst/>
          </a:prstGeom>
          <a:noFill/>
          <a:ln w="9525">
            <a:noFill/>
          </a:ln>
        </p:spPr>
        <p:txBody>
          <a:bodyPr anchor="t" anchorCtr="0">
            <a:spAutoFit/>
          </a:bodyPr>
          <a:p>
            <a:pPr algn="ctr" defTabSz="914400">
              <a:tabLst>
                <a:tab pos="914400" algn="l"/>
              </a:tabLst>
            </a:pPr>
            <a:r>
              <a:rPr lang="sr-Latn-CS" sz="2300" b="1" dirty="0">
                <a:solidFill>
                  <a:srgbClr val="7030A0"/>
                </a:solidFill>
                <a:latin typeface="Arial" panose="020B0604020202020204" pitchFamily="34" charset="0"/>
              </a:rPr>
              <a:t>Menadžment resursa</a:t>
            </a:r>
            <a:endParaRPr lang="en-US" altLang="x-none" sz="2300" b="1" dirty="0">
              <a:solidFill>
                <a:srgbClr val="7030A0"/>
              </a:solidFill>
              <a:latin typeface="Arial" panose="020B0604020202020204" pitchFamily="34" charset="0"/>
            </a:endParaRPr>
          </a:p>
        </p:txBody>
      </p:sp>
      <p:sp>
        <p:nvSpPr>
          <p:cNvPr id="63506" name="Rectangle 55"/>
          <p:cNvSpPr/>
          <p:nvPr/>
        </p:nvSpPr>
        <p:spPr>
          <a:xfrm>
            <a:off x="1762125" y="3789363"/>
            <a:ext cx="2247900" cy="1200150"/>
          </a:xfrm>
          <a:prstGeom prst="rect">
            <a:avLst/>
          </a:prstGeom>
          <a:noFill/>
          <a:ln w="9525">
            <a:noFill/>
          </a:ln>
        </p:spPr>
        <p:txBody>
          <a:bodyPr anchor="t" anchorCtr="0">
            <a:spAutoFit/>
          </a:bodyPr>
          <a:p>
            <a:pPr algn="ctr" defTabSz="914400">
              <a:tabLst>
                <a:tab pos="914400" algn="l"/>
              </a:tabLst>
            </a:pPr>
            <a:r>
              <a:rPr lang="sr-Latn-CS" sz="2300" b="1" dirty="0">
                <a:solidFill>
                  <a:srgbClr val="7030A0"/>
                </a:solidFill>
                <a:latin typeface="Arial" panose="020B0604020202020204" pitchFamily="34" charset="0"/>
              </a:rPr>
              <a:t>Realizacija proizvoda / usluge</a:t>
            </a:r>
            <a:endParaRPr lang="en-US" altLang="x-none" sz="2300" b="1" dirty="0">
              <a:solidFill>
                <a:srgbClr val="7030A0"/>
              </a:solidFill>
              <a:latin typeface="Arial" panose="020B0604020202020204" pitchFamily="34" charset="0"/>
            </a:endParaRPr>
          </a:p>
        </p:txBody>
      </p:sp>
      <p:sp>
        <p:nvSpPr>
          <p:cNvPr id="63507" name="Rectangle 56"/>
          <p:cNvSpPr/>
          <p:nvPr/>
        </p:nvSpPr>
        <p:spPr>
          <a:xfrm>
            <a:off x="2468563" y="1557338"/>
            <a:ext cx="2247900" cy="1108075"/>
          </a:xfrm>
          <a:prstGeom prst="rect">
            <a:avLst/>
          </a:prstGeom>
          <a:noFill/>
          <a:ln w="9525">
            <a:noFill/>
          </a:ln>
        </p:spPr>
        <p:txBody>
          <a:bodyPr anchor="t" anchorCtr="0">
            <a:spAutoFit/>
          </a:bodyPr>
          <a:p>
            <a:pPr algn="ctr" defTabSz="914400">
              <a:tabLst>
                <a:tab pos="914400" algn="l"/>
              </a:tabLst>
            </a:pPr>
            <a:r>
              <a:rPr lang="sr-Latn-CS" sz="2200" b="1" dirty="0">
                <a:solidFill>
                  <a:srgbClr val="7030A0"/>
                </a:solidFill>
                <a:latin typeface="Arial" panose="020B0604020202020204" pitchFamily="34" charset="0"/>
              </a:rPr>
              <a:t>Merenja, analize i poboljšavanjae</a:t>
            </a:r>
            <a:endParaRPr lang="en-US" altLang="x-none" sz="2200" b="1" dirty="0">
              <a:solidFill>
                <a:srgbClr val="7030A0"/>
              </a:solidFill>
              <a:latin typeface="Arial" panose="020B0604020202020204" pitchFamily="34" charset="0"/>
            </a:endParaRPr>
          </a:p>
        </p:txBody>
      </p:sp>
      <p:sp>
        <p:nvSpPr>
          <p:cNvPr id="63508" name="Oval 41"/>
          <p:cNvSpPr/>
          <p:nvPr/>
        </p:nvSpPr>
        <p:spPr>
          <a:xfrm>
            <a:off x="4427538" y="3500438"/>
            <a:ext cx="720725" cy="622300"/>
          </a:xfrm>
          <a:prstGeom prst="ellipse">
            <a:avLst/>
          </a:prstGeom>
          <a:solidFill>
            <a:schemeClr val="accent1"/>
          </a:solidFill>
          <a:ln w="9525" cap="flat" cmpd="sng">
            <a:solidFill>
              <a:schemeClr val="tx1"/>
            </a:solidFill>
            <a:prstDash val="solid"/>
            <a:round/>
            <a:headEnd type="none" w="med" len="med"/>
            <a:tailEnd type="none" w="med" len="med"/>
          </a:ln>
        </p:spPr>
        <p:txBody>
          <a:bodyPr anchor="t" anchorCtr="0"/>
          <a:p>
            <a:endParaRPr lang="en-US" altLang="x-none" dirty="0">
              <a:latin typeface="Arial" panose="020B0604020202020204" pitchFamily="34" charset="0"/>
            </a:endParaRPr>
          </a:p>
        </p:txBody>
      </p:sp>
      <p:pic>
        <p:nvPicPr>
          <p:cNvPr id="58" name="Picture 7" descr="Pdca5"/>
          <p:cNvPicPr>
            <a:picLocks noChangeAspect="1"/>
          </p:cNvPicPr>
          <p:nvPr/>
        </p:nvPicPr>
        <p:blipFill>
          <a:blip r:embed="rId1"/>
          <a:stretch>
            <a:fillRect/>
          </a:stretch>
        </p:blipFill>
        <p:spPr>
          <a:xfrm>
            <a:off x="4427538" y="3457575"/>
            <a:ext cx="692150" cy="6921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9636"/>
                                        </p:tgtEl>
                                        <p:attrNameLst>
                                          <p:attrName>style.visibility</p:attrName>
                                        </p:attrNameLst>
                                      </p:cBhvr>
                                      <p:to>
                                        <p:strVal val="visible"/>
                                      </p:to>
                                    </p:set>
                                    <p:anim calcmode="lin" valueType="num">
                                      <p:cBhvr>
                                        <p:cTn id="7" dur="500" fill="hold"/>
                                        <p:tgtEl>
                                          <p:spTgt spid="69636"/>
                                        </p:tgtEl>
                                        <p:attrNameLst>
                                          <p:attrName>ppt_w</p:attrName>
                                        </p:attrNameLst>
                                      </p:cBhvr>
                                      <p:tavLst>
                                        <p:tav tm="0">
                                          <p:val>
                                            <p:fltVal val="0,000000"/>
                                          </p:val>
                                        </p:tav>
                                        <p:tav tm="100000">
                                          <p:val>
                                            <p:strVal val="#ppt_w"/>
                                          </p:val>
                                        </p:tav>
                                      </p:tavLst>
                                    </p:anim>
                                    <p:anim calcmode="lin" valueType="num">
                                      <p:cBhvr>
                                        <p:cTn id="8" dur="500" fill="hold"/>
                                        <p:tgtEl>
                                          <p:spTgt spid="69636"/>
                                        </p:tgtEl>
                                        <p:attrNameLst>
                                          <p:attrName>ppt_h</p:attrName>
                                        </p:attrNameLst>
                                      </p:cBhvr>
                                      <p:tavLst>
                                        <p:tav tm="0">
                                          <p:val>
                                            <p:fltVal val="0,00000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69640"/>
                                        </p:tgtEl>
                                        <p:attrNameLst>
                                          <p:attrName>style.visibility</p:attrName>
                                        </p:attrNameLst>
                                      </p:cBhvr>
                                      <p:to>
                                        <p:strVal val="visible"/>
                                      </p:to>
                                    </p:set>
                                    <p:anim calcmode="lin" valueType="num">
                                      <p:cBhvr>
                                        <p:cTn id="11" dur="500" fill="hold"/>
                                        <p:tgtEl>
                                          <p:spTgt spid="69640"/>
                                        </p:tgtEl>
                                        <p:attrNameLst>
                                          <p:attrName>ppt_w</p:attrName>
                                        </p:attrNameLst>
                                      </p:cBhvr>
                                      <p:tavLst>
                                        <p:tav tm="0">
                                          <p:val>
                                            <p:fltVal val="0,000000"/>
                                          </p:val>
                                        </p:tav>
                                        <p:tav tm="100000">
                                          <p:val>
                                            <p:strVal val="#ppt_w"/>
                                          </p:val>
                                        </p:tav>
                                      </p:tavLst>
                                    </p:anim>
                                    <p:anim calcmode="lin" valueType="num">
                                      <p:cBhvr>
                                        <p:cTn id="12" dur="500" fill="hold"/>
                                        <p:tgtEl>
                                          <p:spTgt spid="69640"/>
                                        </p:tgtEl>
                                        <p:attrNameLst>
                                          <p:attrName>ppt_h</p:attrName>
                                        </p:attrNameLst>
                                      </p:cBhvr>
                                      <p:tavLst>
                                        <p:tav tm="0">
                                          <p:val>
                                            <p:fltVal val="0,000000"/>
                                          </p:val>
                                        </p:tav>
                                        <p:tav tm="100000">
                                          <p:val>
                                            <p:strVal val="#ppt_h"/>
                                          </p:val>
                                        </p:tav>
                                      </p:tavLst>
                                    </p:anim>
                                  </p:childTnLst>
                                </p:cTn>
                              </p:par>
                            </p:childTnLst>
                          </p:cTn>
                        </p:par>
                        <p:par>
                          <p:cTn id="13" fill="hold">
                            <p:stCondLst>
                              <p:cond delay="500"/>
                            </p:stCondLst>
                            <p:childTnLst>
                              <p:par>
                                <p:cTn id="14" presetID="55" presetClass="entr" presetSubtype="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p:cTn id="16" dur="2000" fill="hold"/>
                                        <p:tgtEl>
                                          <p:spTgt spid="58"/>
                                        </p:tgtEl>
                                        <p:attrNameLst>
                                          <p:attrName>ppt_w</p:attrName>
                                        </p:attrNameLst>
                                      </p:cBhvr>
                                      <p:tavLst>
                                        <p:tav tm="0">
                                          <p:val>
                                            <p:strVal val="#ppt_w*0.70"/>
                                          </p:val>
                                        </p:tav>
                                        <p:tav tm="100000">
                                          <p:val>
                                            <p:strVal val="#ppt_w"/>
                                          </p:val>
                                        </p:tav>
                                      </p:tavLst>
                                    </p:anim>
                                    <p:anim calcmode="lin" valueType="num">
                                      <p:cBhvr>
                                        <p:cTn id="17" dur="2000" fill="hold"/>
                                        <p:tgtEl>
                                          <p:spTgt spid="58"/>
                                        </p:tgtEl>
                                        <p:attrNameLst>
                                          <p:attrName>ppt_h</p:attrName>
                                        </p:attrNameLst>
                                      </p:cBhvr>
                                      <p:tavLst>
                                        <p:tav tm="0">
                                          <p:val>
                                            <p:strVal val="#ppt_h"/>
                                          </p:val>
                                        </p:tav>
                                        <p:tav tm="100000">
                                          <p:val>
                                            <p:strVal val="#ppt_h"/>
                                          </p:val>
                                        </p:tav>
                                      </p:tavLst>
                                    </p:anim>
                                    <p:animEffect transition="in" filter="fade">
                                      <p:cBhvr>
                                        <p:cTn id="18"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6" grpId="0"/>
      <p:bldP spid="6964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67940" name="Text Box 4"/>
          <p:cNvSpPr txBox="1">
            <a:spLocks noChangeArrowheads="1"/>
          </p:cNvSpPr>
          <p:nvPr/>
        </p:nvSpPr>
        <p:spPr bwMode="auto">
          <a:xfrm>
            <a:off x="3203575" y="2727324"/>
            <a:ext cx="2736850" cy="1169551"/>
          </a:xfrm>
          <a:prstGeom prst="rect">
            <a:avLst/>
          </a:prstGeom>
          <a:solidFill>
            <a:srgbClr val="FFCC99"/>
          </a:solidFill>
          <a:ln w="9525">
            <a:miter lim="800000"/>
          </a:ln>
          <a:scene3d>
            <a:camera prst="legacyObliqueTopRight"/>
            <a:lightRig rig="legacyFlat3" dir="b"/>
          </a:scene3d>
          <a:sp3d extrusionH="430200" prstMaterial="legacyMatte">
            <a:bevelT w="13500" h="13500" prst="angle"/>
            <a:bevelB w="13500" h="13500" prst="angle"/>
            <a:extrusionClr>
              <a:srgbClr val="FFCC99"/>
            </a:extrusionClr>
          </a:sp3d>
        </p:spPr>
        <p:txBody>
          <a:bodyPr>
            <a:spAutoFit/>
            <a:flatTx/>
          </a:bodyPr>
          <a:lstStyle/>
          <a:p>
            <a:pPr marR="0" algn="ctr" defTabSz="914400">
              <a:spcBef>
                <a:spcPct val="50000"/>
              </a:spcBef>
              <a:buClrTx/>
              <a:buSzTx/>
              <a:buFontTx/>
              <a:buNone/>
              <a:defRPr/>
            </a:pPr>
            <a:r>
              <a:rPr kumimoji="0" lang="sr-Latn-CS" sz="2800" b="1" kern="1200" cap="none" spc="0" normalizeH="0" baseline="0" noProof="0" dirty="0">
                <a:solidFill>
                  <a:srgbClr val="7030A0"/>
                </a:solidFill>
                <a:latin typeface="Arial" panose="020B0604020202020204" pitchFamily="34" charset="0"/>
                <a:ea typeface="+mn-ea"/>
                <a:cs typeface="Arial" panose="020B0604020202020204" pitchFamily="34" charset="0"/>
              </a:rPr>
              <a:t>PROCESI</a:t>
            </a:r>
            <a:endParaRPr kumimoji="0" lang="sr-Latn-CS" sz="2800" kern="10" cap="none" spc="0" normalizeH="0" baseline="0" noProof="0" dirty="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panose="020B0806030902050204"/>
              <a:ea typeface="+mn-ea"/>
              <a:cs typeface="Arial" panose="020B0604020202020204" pitchFamily="34" charset="0"/>
            </a:endParaRPr>
          </a:p>
          <a:p>
            <a:pPr marR="0" algn="ctr" defTabSz="914400">
              <a:spcBef>
                <a:spcPct val="50000"/>
              </a:spcBef>
              <a:buClrTx/>
              <a:buSzTx/>
              <a:buFontTx/>
              <a:buNone/>
              <a:defRPr/>
            </a:pPr>
            <a:endParaRPr kumimoji="0" lang="en-US" sz="2800" b="1" kern="1200" cap="none" spc="0" normalizeH="0" baseline="0" noProof="0" dirty="0">
              <a:solidFill>
                <a:srgbClr val="7030A0"/>
              </a:solidFill>
              <a:latin typeface="Arial" panose="020B0604020202020204" pitchFamily="34" charset="0"/>
              <a:ea typeface="+mn-ea"/>
              <a:cs typeface="Arial" panose="020B0604020202020204" pitchFamily="34" charset="0"/>
            </a:endParaRPr>
          </a:p>
        </p:txBody>
      </p:sp>
      <p:sp>
        <p:nvSpPr>
          <p:cNvPr id="167941" name="Rectangle 5"/>
          <p:cNvSpPr/>
          <p:nvPr/>
        </p:nvSpPr>
        <p:spPr>
          <a:xfrm>
            <a:off x="828675" y="6018213"/>
            <a:ext cx="7704138" cy="579437"/>
          </a:xfrm>
          <a:prstGeom prst="rect">
            <a:avLst/>
          </a:prstGeom>
          <a:solidFill>
            <a:srgbClr val="FFFF99"/>
          </a:solidFill>
          <a:ln w="9525"/>
          <a:scene3d>
            <a:camera prst="legacyObliqueTopRight">
              <a:rot lat="0" lon="0" rev="0"/>
            </a:camera>
            <a:lightRig rig="legacyFlat3" dir="b"/>
          </a:scene3d>
          <a:sp3d extrusionH="430200" prstMaterial="legacyMatte">
            <a:bevelT w="13500" h="13500" prst="angle"/>
            <a:bevelB w="13500" h="13500" prst="angle"/>
            <a:extrusionClr>
              <a:srgbClr val="FFFF99"/>
            </a:extrusionClr>
          </a:sp3d>
        </p:spPr>
        <p:txBody>
          <a:bodyPr anchor="t" anchorCtr="0">
            <a:spAutoFit/>
            <a:flatTx/>
          </a:bodyPr>
          <a:p>
            <a:pPr algn="ctr"/>
            <a:r>
              <a:rPr lang="sr-Latn-CS" sz="3200" b="1" dirty="0">
                <a:solidFill>
                  <a:srgbClr val="002060"/>
                </a:solidFill>
                <a:latin typeface="Arial" panose="020B0604020202020204" pitchFamily="34" charset="0"/>
              </a:rPr>
              <a:t>O </a:t>
            </a:r>
            <a:r>
              <a:rPr lang="en-US" altLang="x-none" sz="3200" b="1" dirty="0">
                <a:solidFill>
                  <a:srgbClr val="002060"/>
                </a:solidFill>
                <a:latin typeface="Arial" panose="020B0604020202020204" pitchFamily="34" charset="0"/>
              </a:rPr>
              <a:t>r</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g</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a</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n</a:t>
            </a:r>
            <a:r>
              <a:rPr lang="sr-Latn-CS" sz="3200" b="1" dirty="0">
                <a:solidFill>
                  <a:srgbClr val="002060"/>
                </a:solidFill>
                <a:latin typeface="Arial" panose="020B0604020202020204" pitchFamily="34" charset="0"/>
              </a:rPr>
              <a:t> i </a:t>
            </a:r>
            <a:r>
              <a:rPr lang="en-US" altLang="x-none" sz="3200" b="1" dirty="0">
                <a:solidFill>
                  <a:srgbClr val="002060"/>
                </a:solidFill>
                <a:latin typeface="Arial" panose="020B0604020202020204" pitchFamily="34" charset="0"/>
              </a:rPr>
              <a:t>z</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a</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c</a:t>
            </a:r>
            <a:r>
              <a:rPr lang="sr-Latn-CS" sz="3200" b="1" dirty="0">
                <a:solidFill>
                  <a:srgbClr val="002060"/>
                </a:solidFill>
                <a:latin typeface="Arial" panose="020B0604020202020204" pitchFamily="34" charset="0"/>
              </a:rPr>
              <a:t> i </a:t>
            </a:r>
            <a:r>
              <a:rPr lang="en-US" altLang="x-none" sz="3200" b="1" dirty="0">
                <a:solidFill>
                  <a:srgbClr val="002060"/>
                </a:solidFill>
                <a:latin typeface="Arial" panose="020B0604020202020204" pitchFamily="34" charset="0"/>
              </a:rPr>
              <a:t>o</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n</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a</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 s</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t</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r</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u</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k</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t</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u</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r</a:t>
            </a:r>
            <a:r>
              <a:rPr lang="sr-Latn-CS" sz="3200" b="1" dirty="0">
                <a:solidFill>
                  <a:srgbClr val="002060"/>
                </a:solidFill>
                <a:latin typeface="Arial" panose="020B0604020202020204" pitchFamily="34" charset="0"/>
              </a:rPr>
              <a:t> </a:t>
            </a:r>
            <a:r>
              <a:rPr lang="en-US" altLang="x-none" sz="3200" b="1" dirty="0">
                <a:solidFill>
                  <a:srgbClr val="002060"/>
                </a:solidFill>
                <a:latin typeface="Arial" panose="020B0604020202020204" pitchFamily="34" charset="0"/>
              </a:rPr>
              <a:t>a</a:t>
            </a:r>
            <a:endParaRPr lang="en-US" altLang="x-none" sz="3200" b="1" dirty="0">
              <a:solidFill>
                <a:srgbClr val="002060"/>
              </a:solidFill>
              <a:latin typeface="Arial" panose="020B0604020202020204" pitchFamily="34" charset="0"/>
            </a:endParaRPr>
          </a:p>
        </p:txBody>
      </p:sp>
      <p:sp>
        <p:nvSpPr>
          <p:cNvPr id="167942" name="Rectangle 6"/>
          <p:cNvSpPr/>
          <p:nvPr/>
        </p:nvSpPr>
        <p:spPr>
          <a:xfrm>
            <a:off x="1331913" y="5226050"/>
            <a:ext cx="3024187" cy="457200"/>
          </a:xfrm>
          <a:prstGeom prst="rect">
            <a:avLst/>
          </a:prstGeom>
          <a:solidFill>
            <a:srgbClr val="CCFFFF"/>
          </a:solidFill>
          <a:ln w="9525"/>
          <a:scene3d>
            <a:camera prst="legacyObliqueTopRight">
              <a:rot lat="0" lon="0" rev="0"/>
            </a:camera>
            <a:lightRig rig="legacyFlat3" dir="b"/>
          </a:scene3d>
          <a:sp3d extrusionH="430200" prstMaterial="legacyMatte">
            <a:bevelT w="13500" h="13500" prst="angle"/>
            <a:bevelB w="13500" h="13500" prst="angle"/>
            <a:extrusionClr>
              <a:srgbClr val="CCFFFF"/>
            </a:extrusionClr>
          </a:sp3d>
        </p:spPr>
        <p:txBody>
          <a:bodyPr anchor="t" anchorCtr="0">
            <a:spAutoFit/>
            <a:flatTx/>
          </a:bodyPr>
          <a:p>
            <a:pPr algn="ctr"/>
            <a:r>
              <a:rPr lang="sr-Latn-CS" sz="2400" b="1" dirty="0">
                <a:solidFill>
                  <a:srgbClr val="7030A0"/>
                </a:solidFill>
                <a:latin typeface="Arial" panose="020B0604020202020204" pitchFamily="34" charset="0"/>
              </a:rPr>
              <a:t>Odgovornosti</a:t>
            </a:r>
            <a:endParaRPr lang="en-US" altLang="x-none" sz="2400" b="1" dirty="0">
              <a:solidFill>
                <a:srgbClr val="7030A0"/>
              </a:solidFill>
              <a:latin typeface="Arial" panose="020B0604020202020204" pitchFamily="34" charset="0"/>
            </a:endParaRPr>
          </a:p>
        </p:txBody>
      </p:sp>
      <p:sp>
        <p:nvSpPr>
          <p:cNvPr id="167943" name="Rectangle 7"/>
          <p:cNvSpPr/>
          <p:nvPr/>
        </p:nvSpPr>
        <p:spPr>
          <a:xfrm>
            <a:off x="4572000" y="5226050"/>
            <a:ext cx="3240088" cy="457200"/>
          </a:xfrm>
          <a:prstGeom prst="rect">
            <a:avLst/>
          </a:prstGeom>
          <a:solidFill>
            <a:srgbClr val="CCFFFF"/>
          </a:solidFill>
          <a:ln w="9525"/>
          <a:scene3d>
            <a:camera prst="legacyObliqueTopRight">
              <a:rot lat="0" lon="0" rev="0"/>
            </a:camera>
            <a:lightRig rig="legacyFlat3" dir="b"/>
          </a:scene3d>
          <a:sp3d extrusionH="430200" prstMaterial="legacyMatte">
            <a:bevelT w="13500" h="13500" prst="angle"/>
            <a:bevelB w="13500" h="13500" prst="angle"/>
            <a:extrusionClr>
              <a:srgbClr val="CCFFFF"/>
            </a:extrusionClr>
          </a:sp3d>
        </p:spPr>
        <p:txBody>
          <a:bodyPr anchor="t" anchorCtr="0">
            <a:spAutoFit/>
            <a:flatTx/>
          </a:bodyPr>
          <a:p>
            <a:pPr algn="ctr"/>
            <a:r>
              <a:rPr lang="sr-Latn-CS" sz="2400" b="1" dirty="0">
                <a:solidFill>
                  <a:srgbClr val="7030A0"/>
                </a:solidFill>
                <a:latin typeface="Arial" panose="020B0604020202020204" pitchFamily="34" charset="0"/>
              </a:rPr>
              <a:t>Ovlašćenja</a:t>
            </a:r>
            <a:endParaRPr lang="en-US" altLang="x-none" sz="2400" b="1" dirty="0">
              <a:solidFill>
                <a:srgbClr val="7030A0"/>
              </a:solidFill>
              <a:latin typeface="Arial" panose="020B0604020202020204" pitchFamily="34" charset="0"/>
            </a:endParaRPr>
          </a:p>
        </p:txBody>
      </p:sp>
      <p:sp>
        <p:nvSpPr>
          <p:cNvPr id="167946" name="Rectangle 10"/>
          <p:cNvSpPr/>
          <p:nvPr/>
        </p:nvSpPr>
        <p:spPr>
          <a:xfrm>
            <a:off x="1908175" y="4433888"/>
            <a:ext cx="2447925" cy="457200"/>
          </a:xfrm>
          <a:prstGeom prst="rect">
            <a:avLst/>
          </a:prstGeom>
          <a:solidFill>
            <a:srgbClr val="CCFFFF"/>
          </a:solidFill>
          <a:ln w="9525"/>
          <a:scene3d>
            <a:camera prst="legacyObliqueTopRight">
              <a:rot lat="0" lon="0" rev="0"/>
            </a:camera>
            <a:lightRig rig="legacyFlat3" dir="b"/>
          </a:scene3d>
          <a:sp3d extrusionH="430200" prstMaterial="legacyMatte">
            <a:bevelT w="13500" h="13500" prst="angle"/>
            <a:bevelB w="13500" h="13500" prst="angle"/>
            <a:extrusionClr>
              <a:srgbClr val="CCFFFF"/>
            </a:extrusionClr>
          </a:sp3d>
        </p:spPr>
        <p:txBody>
          <a:bodyPr anchor="t" anchorCtr="0">
            <a:spAutoFit/>
            <a:flatTx/>
          </a:bodyPr>
          <a:p>
            <a:pPr algn="ctr"/>
            <a:r>
              <a:rPr lang="sr-Latn-CS" sz="2400" b="1" dirty="0">
                <a:solidFill>
                  <a:srgbClr val="7030A0"/>
                </a:solidFill>
                <a:latin typeface="Arial" panose="020B0604020202020204" pitchFamily="34" charset="0"/>
              </a:rPr>
              <a:t>Propisi</a:t>
            </a:r>
            <a:endParaRPr lang="en-US" altLang="x-none" sz="2400" b="1" dirty="0">
              <a:solidFill>
                <a:srgbClr val="7030A0"/>
              </a:solidFill>
              <a:latin typeface="Arial" panose="020B0604020202020204" pitchFamily="34" charset="0"/>
            </a:endParaRPr>
          </a:p>
        </p:txBody>
      </p:sp>
      <p:sp>
        <p:nvSpPr>
          <p:cNvPr id="167947" name="Rectangle 11"/>
          <p:cNvSpPr/>
          <p:nvPr/>
        </p:nvSpPr>
        <p:spPr>
          <a:xfrm>
            <a:off x="4572000" y="4433888"/>
            <a:ext cx="2520950" cy="457200"/>
          </a:xfrm>
          <a:prstGeom prst="rect">
            <a:avLst/>
          </a:prstGeom>
          <a:solidFill>
            <a:srgbClr val="CCFFFF"/>
          </a:solidFill>
          <a:ln w="9525"/>
          <a:scene3d>
            <a:camera prst="legacyObliqueTopRight">
              <a:rot lat="0" lon="0" rev="0"/>
            </a:camera>
            <a:lightRig rig="legacyFlat3" dir="b"/>
          </a:scene3d>
          <a:sp3d extrusionH="430200" prstMaterial="legacyMatte">
            <a:bevelT w="13500" h="13500" prst="angle"/>
            <a:bevelB w="13500" h="13500" prst="angle"/>
            <a:extrusionClr>
              <a:srgbClr val="CCFFFF"/>
            </a:extrusionClr>
          </a:sp3d>
        </p:spPr>
        <p:txBody>
          <a:bodyPr anchor="t" anchorCtr="0">
            <a:spAutoFit/>
            <a:flatTx/>
          </a:bodyPr>
          <a:p>
            <a:pPr algn="ctr"/>
            <a:r>
              <a:rPr lang="sr-Latn-CS" sz="2400" b="1" dirty="0">
                <a:solidFill>
                  <a:srgbClr val="7030A0"/>
                </a:solidFill>
                <a:latin typeface="Arial" panose="020B0604020202020204" pitchFamily="34" charset="0"/>
              </a:rPr>
              <a:t>Standardi</a:t>
            </a:r>
            <a:endParaRPr lang="en-US" altLang="x-none" sz="2400" b="1" dirty="0">
              <a:solidFill>
                <a:srgbClr val="7030A0"/>
              </a:solidFill>
              <a:latin typeface="Arial" panose="020B0604020202020204" pitchFamily="34" charset="0"/>
            </a:endParaRPr>
          </a:p>
        </p:txBody>
      </p:sp>
      <p:sp>
        <p:nvSpPr>
          <p:cNvPr id="167948" name="AutoShape 12"/>
          <p:cNvSpPr/>
          <p:nvPr/>
        </p:nvSpPr>
        <p:spPr>
          <a:xfrm>
            <a:off x="3455988" y="833438"/>
            <a:ext cx="2232025" cy="1582737"/>
          </a:xfrm>
          <a:prstGeom prst="flowChartExtract">
            <a:avLst/>
          </a:prstGeom>
          <a:solidFill>
            <a:schemeClr val="accent1"/>
          </a:solidFill>
          <a:ln w="9525"/>
          <a:scene3d>
            <a:camera prst="legacyObliqueTopRight">
              <a:rot lat="0" lon="0" rev="0"/>
            </a:camera>
            <a:lightRig rig="legacyFlat3" dir="b"/>
          </a:scene3d>
          <a:sp3d extrusionH="430200" prstMaterial="legacyMatte">
            <a:bevelT w="13500" h="13500" prst="angle"/>
            <a:bevelB w="13500" h="13500" prst="angle"/>
            <a:extrusionClr>
              <a:schemeClr val="accent1"/>
            </a:extrusionClr>
          </a:sp3d>
        </p:spPr>
        <p:txBody>
          <a:bodyPr wrap="none" anchor="ctr" anchorCtr="0">
            <a:flatTx/>
          </a:bodyPr>
          <a:p>
            <a:pPr algn="ctr"/>
            <a:endParaRPr lang="en-US" altLang="x-none" sz="2400" dirty="0">
              <a:latin typeface="Arial" panose="020B0604020202020204" pitchFamily="34" charset="0"/>
            </a:endParaRPr>
          </a:p>
        </p:txBody>
      </p:sp>
      <p:sp>
        <p:nvSpPr>
          <p:cNvPr id="167952" name="Text Box 16"/>
          <p:cNvSpPr txBox="1"/>
          <p:nvPr/>
        </p:nvSpPr>
        <p:spPr>
          <a:xfrm>
            <a:off x="2519363" y="3579813"/>
            <a:ext cx="4105275" cy="579437"/>
          </a:xfrm>
          <a:prstGeom prst="rect">
            <a:avLst/>
          </a:prstGeom>
          <a:solidFill>
            <a:srgbClr val="FFCC99"/>
          </a:solidFill>
          <a:ln w="9525"/>
          <a:scene3d>
            <a:camera prst="legacyObliqueTopRight">
              <a:rot lat="0" lon="0" rev="0"/>
            </a:camera>
            <a:lightRig rig="legacyFlat3" dir="b"/>
          </a:scene3d>
          <a:sp3d extrusionH="430200" prstMaterial="legacyMatte">
            <a:bevelT w="13500" h="13500" prst="angle"/>
            <a:bevelB w="13500" h="13500" prst="angle"/>
            <a:extrusionClr>
              <a:srgbClr val="FFCC99"/>
            </a:extrusionClr>
          </a:sp3d>
        </p:spPr>
        <p:txBody>
          <a:bodyPr anchor="t" anchorCtr="0">
            <a:spAutoFit/>
            <a:flatTx/>
          </a:bodyPr>
          <a:p>
            <a:pPr algn="ctr">
              <a:spcBef>
                <a:spcPct val="50000"/>
              </a:spcBef>
            </a:pPr>
            <a:r>
              <a:rPr lang="sr-Latn-CS" sz="3200" b="1" dirty="0">
                <a:solidFill>
                  <a:srgbClr val="7030A0"/>
                </a:solidFill>
                <a:latin typeface="Arial" panose="020B0604020202020204" pitchFamily="34" charset="0"/>
              </a:rPr>
              <a:t>Potrebni resursi</a:t>
            </a:r>
            <a:endParaRPr lang="en-US" altLang="x-none" sz="3200" b="1" dirty="0">
              <a:solidFill>
                <a:srgbClr val="7030A0"/>
              </a:solidFill>
              <a:latin typeface="Arial" panose="020B0604020202020204" pitchFamily="34" charset="0"/>
            </a:endParaRPr>
          </a:p>
        </p:txBody>
      </p:sp>
      <p:sp>
        <p:nvSpPr>
          <p:cNvPr id="64521" name="Rectangle 19"/>
          <p:cNvSpPr/>
          <p:nvPr/>
        </p:nvSpPr>
        <p:spPr>
          <a:xfrm>
            <a:off x="485775" y="1225550"/>
            <a:ext cx="2033588" cy="1890713"/>
          </a:xfrm>
          <a:prstGeom prst="rect">
            <a:avLst/>
          </a:prstGeom>
          <a:noFill/>
          <a:ln w="9525">
            <a:noFill/>
          </a:ln>
        </p:spPr>
        <p:txBody>
          <a:bodyPr anchor="t" anchorCtr="0">
            <a:spAutoFit/>
          </a:bodyPr>
          <a:p>
            <a:r>
              <a:rPr lang="en-US" altLang="x-none" sz="2000" b="1" dirty="0">
                <a:solidFill>
                  <a:srgbClr val="002060"/>
                </a:solidFill>
                <a:latin typeface="Arial" panose="020B0604020202020204" pitchFamily="34" charset="0"/>
              </a:rPr>
              <a:t>Definicija</a:t>
            </a:r>
            <a:endParaRPr lang="en-US" altLang="x-none" sz="2000" dirty="0">
              <a:solidFill>
                <a:srgbClr val="002060"/>
              </a:solidFill>
              <a:latin typeface="Arial" panose="020B0604020202020204" pitchFamily="34" charset="0"/>
            </a:endParaRPr>
          </a:p>
          <a:p>
            <a:endParaRPr lang="sl-SI" altLang="x-none" dirty="0">
              <a:latin typeface="Arial" panose="020B0604020202020204" pitchFamily="34" charset="0"/>
            </a:endParaRPr>
          </a:p>
          <a:p>
            <a:r>
              <a:rPr lang="en-US" altLang="x-none" sz="2000" b="1" dirty="0">
                <a:latin typeface="Arial" panose="020B0604020202020204" pitchFamily="34" charset="0"/>
              </a:rPr>
              <a:t>Sistem </a:t>
            </a:r>
            <a:endParaRPr lang="sr-Latn-CS" sz="2000" b="1" dirty="0">
              <a:latin typeface="Arial" panose="020B0604020202020204" pitchFamily="34" charset="0"/>
            </a:endParaRPr>
          </a:p>
          <a:p>
            <a:r>
              <a:rPr lang="en-US" altLang="x-none" sz="2000" b="1" dirty="0">
                <a:latin typeface="Arial" panose="020B0604020202020204" pitchFamily="34" charset="0"/>
              </a:rPr>
              <a:t>menadžmenta </a:t>
            </a:r>
            <a:endParaRPr lang="sr-Latn-CS" sz="2000" b="1" dirty="0">
              <a:latin typeface="Arial" panose="020B0604020202020204" pitchFamily="34" charset="0"/>
            </a:endParaRPr>
          </a:p>
          <a:p>
            <a:r>
              <a:rPr lang="en-US" altLang="x-none" sz="2000" b="1" dirty="0">
                <a:latin typeface="Arial" panose="020B0604020202020204" pitchFamily="34" charset="0"/>
              </a:rPr>
              <a:t>kvalitet</a:t>
            </a:r>
            <a:r>
              <a:rPr lang="sr-Latn-CS" sz="2000" b="1" dirty="0">
                <a:latin typeface="Arial" panose="020B0604020202020204" pitchFamily="34" charset="0"/>
              </a:rPr>
              <a:t>a</a:t>
            </a:r>
            <a:r>
              <a:rPr lang="en-US" altLang="x-none" sz="2000" b="1" dirty="0">
                <a:latin typeface="Arial" panose="020B0604020202020204" pitchFamily="34" charset="0"/>
              </a:rPr>
              <a:t>  </a:t>
            </a:r>
            <a:endParaRPr lang="sr-Latn-CS" sz="2000" b="1" dirty="0">
              <a:latin typeface="Arial" panose="020B0604020202020204" pitchFamily="34" charset="0"/>
            </a:endParaRPr>
          </a:p>
          <a:p>
            <a:r>
              <a:rPr lang="en-US" altLang="x-none" sz="2000" b="1" dirty="0">
                <a:latin typeface="Arial" panose="020B0604020202020204" pitchFamily="34" charset="0"/>
              </a:rPr>
              <a:t>sačinjavaju</a:t>
            </a:r>
            <a:r>
              <a:rPr lang="sl-SI" altLang="x-none" sz="2000" b="1" dirty="0">
                <a:latin typeface="Arial" panose="020B0604020202020204" pitchFamily="34" charset="0"/>
              </a:rPr>
              <a:t>:</a:t>
            </a:r>
            <a:endParaRPr lang="sr-Latn-CS" sz="2000" b="1" dirty="0">
              <a:latin typeface="Arial" panose="020B0604020202020204" pitchFamily="34" charset="0"/>
            </a:endParaRPr>
          </a:p>
        </p:txBody>
      </p:sp>
      <p:pic>
        <p:nvPicPr>
          <p:cNvPr id="167953" name="Picture 17" descr="j0284161A"/>
          <p:cNvPicPr>
            <a:picLocks noChangeAspect="1"/>
          </p:cNvPicPr>
          <p:nvPr/>
        </p:nvPicPr>
        <p:blipFill>
          <a:blip r:embed="rId1">
            <a:clrChange>
              <a:clrFrom>
                <a:srgbClr val="CCFFFF"/>
              </a:clrFrom>
              <a:clrTo>
                <a:srgbClr val="CCFFFF">
                  <a:alpha val="0"/>
                </a:srgbClr>
              </a:clrTo>
            </a:clrChange>
          </a:blip>
          <a:stretch>
            <a:fillRect/>
          </a:stretch>
        </p:blipFill>
        <p:spPr>
          <a:xfrm>
            <a:off x="4133850" y="1416050"/>
            <a:ext cx="876300" cy="1000125"/>
          </a:xfrm>
          <a:prstGeom prst="rect">
            <a:avLst/>
          </a:prstGeom>
          <a:noFill/>
          <a:ln w="9525">
            <a:noFill/>
          </a:ln>
        </p:spPr>
      </p:pic>
      <p:sp>
        <p:nvSpPr>
          <p:cNvPr id="14" name="Rectangle 2"/>
          <p:cNvSpPr txBox="1">
            <a:spLocks noChangeArrowheads="1"/>
          </p:cNvSpPr>
          <p:nvPr/>
        </p:nvSpPr>
        <p:spPr>
          <a:xfrm>
            <a:off x="781050" y="115888"/>
            <a:ext cx="8229600" cy="646113"/>
          </a:xfrm>
          <a:prstGeom prst="rect">
            <a:avLst/>
          </a:prstGeom>
        </p:spPr>
        <p:txBody>
          <a:bodyPr/>
          <a:p>
            <a:pPr algn="ctr"/>
            <a:r>
              <a:rPr lang="zh-CN" altLang="x-none" sz="2800" noProof="1" dirty="0">
                <a:solidFill>
                  <a:schemeClr val="hlink"/>
                </a:solidFill>
                <a:effectLst>
                  <a:outerShdw blurRad="38100" dist="38100" dir="2700000">
                    <a:srgbClr val="000000"/>
                  </a:outerShdw>
                </a:effectLst>
                <a:latin typeface="Arial" panose="020B0604020202020204" pitchFamily="34" charset="0"/>
                <a:ea typeface="+mn-ea"/>
                <a:cs typeface="+mn-cs"/>
              </a:rPr>
              <a:t>Šta je </a:t>
            </a:r>
            <a:r>
              <a:rPr lang="zh-CN" altLang="x-none" sz="2800" b="1" noProof="1" dirty="0">
                <a:solidFill>
                  <a:schemeClr val="hlink"/>
                </a:solidFill>
                <a:effectLst>
                  <a:outerShdw blurRad="38100" dist="38100" dir="2700000">
                    <a:srgbClr val="000000"/>
                  </a:outerShdw>
                </a:effectLst>
                <a:latin typeface="Arial" panose="020B0604020202020204" pitchFamily="34" charset="0"/>
                <a:ea typeface="+mn-ea"/>
                <a:cs typeface="+mn-cs"/>
              </a:rPr>
              <a:t>SISTEM  MENADŽMENTA  KVALITETA</a:t>
            </a:r>
            <a:endParaRPr lang="en-US" altLang="x-none" sz="2800" b="1" noProof="1" dirty="0">
              <a:solidFill>
                <a:schemeClr val="hlink"/>
              </a:solidFill>
              <a:effectLst>
                <a:outerShdw blurRad="38100" dist="38100" dir="2700000">
                  <a:srgbClr val="000000"/>
                </a:outerShdw>
              </a:effectLst>
              <a:latin typeface="Arial" panose="020B0604020202020204" pitchFamily="34" charset="0"/>
            </a:endParaRPr>
          </a:p>
        </p:txBody>
      </p:sp>
      <p:sp>
        <p:nvSpPr>
          <p:cNvPr id="17" name="Rectangle 16"/>
          <p:cNvSpPr/>
          <p:nvPr/>
        </p:nvSpPr>
        <p:spPr>
          <a:xfrm>
            <a:off x="395535" y="2996952"/>
            <a:ext cx="864096" cy="523219"/>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sr-Latn-CS" sz="2800" b="0" i="0" u="none" strike="noStrike" kern="10" cap="none" spc="0" normalizeH="0" baseline="0" noProof="0" dirty="0">
                <a:ln w="9525">
                  <a:noFill/>
                  <a:rou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uLnTx/>
                <a:uFillTx/>
                <a:latin typeface="Impact" panose="020B0806030902050204"/>
                <a:ea typeface="+mn-ea"/>
                <a:cs typeface="Arial" panose="020B0604020202020204" pitchFamily="34" charset="0"/>
              </a:rPr>
              <a:t>4..1</a:t>
            </a:r>
            <a:endParaRPr kumimoji="0" lang="sr-Latn-CS"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67941"/>
                                        </p:tgtEl>
                                        <p:attrNameLst>
                                          <p:attrName>style.visibility</p:attrName>
                                        </p:attrNameLst>
                                      </p:cBhvr>
                                      <p:to>
                                        <p:strVal val="visible"/>
                                      </p:to>
                                    </p:set>
                                    <p:anim by="(-#ppt_w*2)" calcmode="lin" valueType="num">
                                      <p:cBhvr rctx="PPT">
                                        <p:cTn id="7" dur="1000" autoRev="1" fill="hold">
                                          <p:stCondLst>
                                            <p:cond delay="0"/>
                                          </p:stCondLst>
                                        </p:cTn>
                                        <p:tgtEl>
                                          <p:spTgt spid="167941"/>
                                        </p:tgtEl>
                                        <p:attrNameLst>
                                          <p:attrName>ppt_w</p:attrName>
                                        </p:attrNameLst>
                                      </p:cBhvr>
                                    </p:anim>
                                    <p:anim by="(#ppt_w*0.50)" calcmode="lin" valueType="num">
                                      <p:cBhvr>
                                        <p:cTn id="8" dur="1000" decel="50000" autoRev="1" fill="hold">
                                          <p:stCondLst>
                                            <p:cond delay="0"/>
                                          </p:stCondLst>
                                        </p:cTn>
                                        <p:tgtEl>
                                          <p:spTgt spid="167941"/>
                                        </p:tgtEl>
                                        <p:attrNameLst>
                                          <p:attrName>ppt_x</p:attrName>
                                        </p:attrNameLst>
                                      </p:cBhvr>
                                    </p:anim>
                                    <p:anim from="(-#ppt_h/2)" to="(#ppt_y)" calcmode="lin" valueType="num">
                                      <p:cBhvr>
                                        <p:cTn id="9" dur="2000" fill="hold">
                                          <p:stCondLst>
                                            <p:cond delay="0"/>
                                          </p:stCondLst>
                                        </p:cTn>
                                        <p:tgtEl>
                                          <p:spTgt spid="167941"/>
                                        </p:tgtEl>
                                        <p:attrNameLst>
                                          <p:attrName>ppt_y</p:attrName>
                                        </p:attrNameLst>
                                      </p:cBhvr>
                                    </p:anim>
                                    <p:animRot by="21600000">
                                      <p:cBhvr>
                                        <p:cTn id="10" dur="2000" fill="hold">
                                          <p:stCondLst>
                                            <p:cond delay="0"/>
                                          </p:stCondLst>
                                        </p:cTn>
                                        <p:tgtEl>
                                          <p:spTgt spid="167941"/>
                                        </p:tgtEl>
                                        <p:attrNameLst>
                                          <p:attrName>r</p:attrName>
                                        </p:attrNameLst>
                                      </p:cBhvr>
                                    </p:animRot>
                                  </p:childTnLst>
                                </p:cTn>
                              </p:par>
                            </p:childTnLst>
                          </p:cTn>
                        </p:par>
                        <p:par>
                          <p:cTn id="11" fill="hold">
                            <p:stCondLst>
                              <p:cond delay="10800"/>
                            </p:stCondLst>
                            <p:childTnLst>
                              <p:par>
                                <p:cTn id="12" presetID="26" presetClass="entr" presetSubtype="0" fill="hold" grpId="0" nodeType="afterEffect">
                                  <p:stCondLst>
                                    <p:cond delay="0"/>
                                  </p:stCondLst>
                                  <p:childTnLst>
                                    <p:set>
                                      <p:cBhvr>
                                        <p:cTn id="13" dur="1" fill="hold">
                                          <p:stCondLst>
                                            <p:cond delay="0"/>
                                          </p:stCondLst>
                                        </p:cTn>
                                        <p:tgtEl>
                                          <p:spTgt spid="167942"/>
                                        </p:tgtEl>
                                        <p:attrNameLst>
                                          <p:attrName>style.visibility</p:attrName>
                                        </p:attrNameLst>
                                      </p:cBhvr>
                                      <p:to>
                                        <p:strVal val="visible"/>
                                      </p:to>
                                    </p:set>
                                    <p:animEffect transition="in" filter="wipe(down)">
                                      <p:cBhvr>
                                        <p:cTn id="14" dur="870">
                                          <p:stCondLst>
                                            <p:cond delay="0"/>
                                          </p:stCondLst>
                                        </p:cTn>
                                        <p:tgtEl>
                                          <p:spTgt spid="167942"/>
                                        </p:tgtEl>
                                      </p:cBhvr>
                                    </p:animEffect>
                                    <p:anim calcmode="lin" valueType="num">
                                      <p:cBhvr>
                                        <p:cTn id="15" dur="2733" tmFilter="0,0; 0.14,0.36; 0.43,0.73; 0.71,0.91; 1.0,1.0">
                                          <p:stCondLst>
                                            <p:cond delay="0"/>
                                          </p:stCondLst>
                                        </p:cTn>
                                        <p:tgtEl>
                                          <p:spTgt spid="167942"/>
                                        </p:tgtEl>
                                        <p:attrNameLst>
                                          <p:attrName>ppt_x</p:attrName>
                                        </p:attrNameLst>
                                      </p:cBhvr>
                                      <p:tavLst>
                                        <p:tav tm="0">
                                          <p:val>
                                            <p:strVal val="#ppt_x-0.25"/>
                                          </p:val>
                                        </p:tav>
                                        <p:tav tm="100000">
                                          <p:val>
                                            <p:strVal val="#ppt_x"/>
                                          </p:val>
                                        </p:tav>
                                      </p:tavLst>
                                    </p:anim>
                                    <p:anim calcmode="lin" valueType="num">
                                      <p:cBhvr>
                                        <p:cTn id="16" dur="996" tmFilter="0.0,0.0; 0.25,0.07; 0.50,0.2; 0.75,0.467; 1.0,1.0">
                                          <p:stCondLst>
                                            <p:cond delay="0"/>
                                          </p:stCondLst>
                                        </p:cTn>
                                        <p:tgtEl>
                                          <p:spTgt spid="167942"/>
                                        </p:tgtEl>
                                        <p:attrNameLst>
                                          <p:attrName>ppt_y</p:attrName>
                                        </p:attrNameLst>
                                      </p:cBhvr>
                                      <p:tavLst>
                                        <p:tav tm="0" fmla="#ppt_y-sin(pi*$)/3">
                                          <p:val>
                                            <p:fltVal val="0,500000"/>
                                          </p:val>
                                        </p:tav>
                                        <p:tav tm="100000">
                                          <p:val>
                                            <p:fltVal val="1,000000"/>
                                          </p:val>
                                        </p:tav>
                                      </p:tavLst>
                                    </p:anim>
                                    <p:anim calcmode="lin" valueType="num">
                                      <p:cBhvr>
                                        <p:cTn id="17" dur="996" tmFilter="0, 0; 0.125,0.2665; 0.25,0.4; 0.375,0.465; 0.5,0.5;  0.625,0.535; 0.75,0.6; 0.875,0.7335; 1,1">
                                          <p:stCondLst>
                                            <p:cond delay="996"/>
                                          </p:stCondLst>
                                        </p:cTn>
                                        <p:tgtEl>
                                          <p:spTgt spid="167942"/>
                                        </p:tgtEl>
                                        <p:attrNameLst>
                                          <p:attrName>ppt_y</p:attrName>
                                        </p:attrNameLst>
                                      </p:cBhvr>
                                      <p:tavLst>
                                        <p:tav tm="0" fmla="#ppt_y-sin(pi*$)/9">
                                          <p:val>
                                            <p:fltVal val="0,000000"/>
                                          </p:val>
                                        </p:tav>
                                        <p:tav tm="100000">
                                          <p:val>
                                            <p:fltVal val="1,000000"/>
                                          </p:val>
                                        </p:tav>
                                      </p:tavLst>
                                    </p:anim>
                                    <p:anim calcmode="lin" valueType="num">
                                      <p:cBhvr>
                                        <p:cTn id="18" dur="498" tmFilter="0, 0; 0.125,0.2665; 0.25,0.4; 0.375,0.465; 0.5,0.5;  0.625,0.535; 0.75,0.6; 0.875,0.7335; 1,1">
                                          <p:stCondLst>
                                            <p:cond delay="1986"/>
                                          </p:stCondLst>
                                        </p:cTn>
                                        <p:tgtEl>
                                          <p:spTgt spid="167942"/>
                                        </p:tgtEl>
                                        <p:attrNameLst>
                                          <p:attrName>ppt_y</p:attrName>
                                        </p:attrNameLst>
                                      </p:cBhvr>
                                      <p:tavLst>
                                        <p:tav tm="0" fmla="#ppt_y-sin(pi*$)/27">
                                          <p:val>
                                            <p:fltVal val="0,000000"/>
                                          </p:val>
                                        </p:tav>
                                        <p:tav tm="100000">
                                          <p:val>
                                            <p:fltVal val="1,000000"/>
                                          </p:val>
                                        </p:tav>
                                      </p:tavLst>
                                    </p:anim>
                                    <p:anim calcmode="lin" valueType="num">
                                      <p:cBhvr>
                                        <p:cTn id="19" dur="246" tmFilter="0, 0; 0.125,0.2665; 0.25,0.4; 0.375,0.465; 0.5,0.5;  0.625,0.535; 0.75,0.6; 0.875,0.7335; 1,1">
                                          <p:stCondLst>
                                            <p:cond delay="2484"/>
                                          </p:stCondLst>
                                        </p:cTn>
                                        <p:tgtEl>
                                          <p:spTgt spid="167942"/>
                                        </p:tgtEl>
                                        <p:attrNameLst>
                                          <p:attrName>ppt_y</p:attrName>
                                        </p:attrNameLst>
                                      </p:cBhvr>
                                      <p:tavLst>
                                        <p:tav tm="0" fmla="#ppt_y-sin(pi*$)/81">
                                          <p:val>
                                            <p:fltVal val="0,000000"/>
                                          </p:val>
                                        </p:tav>
                                        <p:tav tm="100000">
                                          <p:val>
                                            <p:fltVal val="1,000000"/>
                                          </p:val>
                                        </p:tav>
                                      </p:tavLst>
                                    </p:anim>
                                    <p:animScale>
                                      <p:cBhvr>
                                        <p:cTn id="20" dur="39">
                                          <p:stCondLst>
                                            <p:cond delay="975"/>
                                          </p:stCondLst>
                                        </p:cTn>
                                        <p:tgtEl>
                                          <p:spTgt spid="167942"/>
                                        </p:tgtEl>
                                      </p:cBhvr>
                                      <p:to x="100000" y="60000"/>
                                    </p:animScale>
                                    <p:animScale>
                                      <p:cBhvr>
                                        <p:cTn id="21" dur="249" decel="50000">
                                          <p:stCondLst>
                                            <p:cond delay="1014"/>
                                          </p:stCondLst>
                                        </p:cTn>
                                        <p:tgtEl>
                                          <p:spTgt spid="167942"/>
                                        </p:tgtEl>
                                      </p:cBhvr>
                                      <p:to x="100000" y="100000"/>
                                    </p:animScale>
                                    <p:animScale>
                                      <p:cBhvr>
                                        <p:cTn id="22" dur="39">
                                          <p:stCondLst>
                                            <p:cond delay="1968"/>
                                          </p:stCondLst>
                                        </p:cTn>
                                        <p:tgtEl>
                                          <p:spTgt spid="167942"/>
                                        </p:tgtEl>
                                      </p:cBhvr>
                                      <p:to x="100000" y="80000"/>
                                    </p:animScale>
                                    <p:animScale>
                                      <p:cBhvr>
                                        <p:cTn id="23" dur="249" decel="50000">
                                          <p:stCondLst>
                                            <p:cond delay="2007"/>
                                          </p:stCondLst>
                                        </p:cTn>
                                        <p:tgtEl>
                                          <p:spTgt spid="167942"/>
                                        </p:tgtEl>
                                      </p:cBhvr>
                                      <p:to x="100000" y="100000"/>
                                    </p:animScale>
                                    <p:animScale>
                                      <p:cBhvr>
                                        <p:cTn id="24" dur="39">
                                          <p:stCondLst>
                                            <p:cond delay="2463"/>
                                          </p:stCondLst>
                                        </p:cTn>
                                        <p:tgtEl>
                                          <p:spTgt spid="167942"/>
                                        </p:tgtEl>
                                      </p:cBhvr>
                                      <p:to x="100000" y="90000"/>
                                    </p:animScale>
                                    <p:animScale>
                                      <p:cBhvr>
                                        <p:cTn id="25" dur="249" decel="50000">
                                          <p:stCondLst>
                                            <p:cond delay="2502"/>
                                          </p:stCondLst>
                                        </p:cTn>
                                        <p:tgtEl>
                                          <p:spTgt spid="167942"/>
                                        </p:tgtEl>
                                      </p:cBhvr>
                                      <p:to x="100000" y="100000"/>
                                    </p:animScale>
                                    <p:animScale>
                                      <p:cBhvr>
                                        <p:cTn id="26" dur="39">
                                          <p:stCondLst>
                                            <p:cond delay="2712"/>
                                          </p:stCondLst>
                                        </p:cTn>
                                        <p:tgtEl>
                                          <p:spTgt spid="167942"/>
                                        </p:tgtEl>
                                      </p:cBhvr>
                                      <p:to x="100000" y="95000"/>
                                    </p:animScale>
                                    <p:animScale>
                                      <p:cBhvr>
                                        <p:cTn id="27" dur="249" decel="50000">
                                          <p:stCondLst>
                                            <p:cond delay="2751"/>
                                          </p:stCondLst>
                                        </p:cTn>
                                        <p:tgtEl>
                                          <p:spTgt spid="167942"/>
                                        </p:tgtEl>
                                      </p:cBhvr>
                                      <p:to x="100000" y="100000"/>
                                    </p:animScale>
                                  </p:childTnLst>
                                </p:cTn>
                              </p:par>
                              <p:par>
                                <p:cTn id="28" presetID="26" presetClass="entr" presetSubtype="0" fill="hold" grpId="0" nodeType="withEffect">
                                  <p:stCondLst>
                                    <p:cond delay="0"/>
                                  </p:stCondLst>
                                  <p:childTnLst>
                                    <p:set>
                                      <p:cBhvr>
                                        <p:cTn id="29" dur="1" fill="hold">
                                          <p:stCondLst>
                                            <p:cond delay="0"/>
                                          </p:stCondLst>
                                        </p:cTn>
                                        <p:tgtEl>
                                          <p:spTgt spid="167943"/>
                                        </p:tgtEl>
                                        <p:attrNameLst>
                                          <p:attrName>style.visibility</p:attrName>
                                        </p:attrNameLst>
                                      </p:cBhvr>
                                      <p:to>
                                        <p:strVal val="visible"/>
                                      </p:to>
                                    </p:set>
                                    <p:animEffect transition="in" filter="wipe(down)">
                                      <p:cBhvr>
                                        <p:cTn id="30" dur="580">
                                          <p:stCondLst>
                                            <p:cond delay="0"/>
                                          </p:stCondLst>
                                        </p:cTn>
                                        <p:tgtEl>
                                          <p:spTgt spid="167943"/>
                                        </p:tgtEl>
                                      </p:cBhvr>
                                    </p:animEffect>
                                    <p:anim calcmode="lin" valueType="num">
                                      <p:cBhvr>
                                        <p:cTn id="31" dur="1822" tmFilter="0,0; 0.14,0.36; 0.43,0.73; 0.71,0.91; 1.0,1.0">
                                          <p:stCondLst>
                                            <p:cond delay="0"/>
                                          </p:stCondLst>
                                        </p:cTn>
                                        <p:tgtEl>
                                          <p:spTgt spid="167943"/>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67943"/>
                                        </p:tgtEl>
                                        <p:attrNameLst>
                                          <p:attrName>ppt_y</p:attrName>
                                        </p:attrNameLst>
                                      </p:cBhvr>
                                      <p:tavLst>
                                        <p:tav tm="0" fmla="#ppt_y-sin(pi*$)/3">
                                          <p:val>
                                            <p:fltVal val="0,500000"/>
                                          </p:val>
                                        </p:tav>
                                        <p:tav tm="100000">
                                          <p:val>
                                            <p:fltVal val="1,000000"/>
                                          </p:val>
                                        </p:tav>
                                      </p:tavLst>
                                    </p:anim>
                                    <p:anim calcmode="lin" valueType="num">
                                      <p:cBhvr>
                                        <p:cTn id="33" dur="664" tmFilter="0, 0; 0.125,0.2665; 0.25,0.4; 0.375,0.465; 0.5,0.5;  0.625,0.535; 0.75,0.6; 0.875,0.7335; 1,1">
                                          <p:stCondLst>
                                            <p:cond delay="664"/>
                                          </p:stCondLst>
                                        </p:cTn>
                                        <p:tgtEl>
                                          <p:spTgt spid="167943"/>
                                        </p:tgtEl>
                                        <p:attrNameLst>
                                          <p:attrName>ppt_y</p:attrName>
                                        </p:attrNameLst>
                                      </p:cBhvr>
                                      <p:tavLst>
                                        <p:tav tm="0" fmla="#ppt_y-sin(pi*$)/9">
                                          <p:val>
                                            <p:fltVal val="0,000000"/>
                                          </p:val>
                                        </p:tav>
                                        <p:tav tm="100000">
                                          <p:val>
                                            <p:fltVal val="1,000000"/>
                                          </p:val>
                                        </p:tav>
                                      </p:tavLst>
                                    </p:anim>
                                    <p:anim calcmode="lin" valueType="num">
                                      <p:cBhvr>
                                        <p:cTn id="34" dur="332" tmFilter="0, 0; 0.125,0.2665; 0.25,0.4; 0.375,0.465; 0.5,0.5;  0.625,0.535; 0.75,0.6; 0.875,0.7335; 1,1">
                                          <p:stCondLst>
                                            <p:cond delay="1324"/>
                                          </p:stCondLst>
                                        </p:cTn>
                                        <p:tgtEl>
                                          <p:spTgt spid="167943"/>
                                        </p:tgtEl>
                                        <p:attrNameLst>
                                          <p:attrName>ppt_y</p:attrName>
                                        </p:attrNameLst>
                                      </p:cBhvr>
                                      <p:tavLst>
                                        <p:tav tm="0" fmla="#ppt_y-sin(pi*$)/27">
                                          <p:val>
                                            <p:fltVal val="0,000000"/>
                                          </p:val>
                                        </p:tav>
                                        <p:tav tm="100000">
                                          <p:val>
                                            <p:fltVal val="1,000000"/>
                                          </p:val>
                                        </p:tav>
                                      </p:tavLst>
                                    </p:anim>
                                    <p:anim calcmode="lin" valueType="num">
                                      <p:cBhvr>
                                        <p:cTn id="35" dur="164" tmFilter="0, 0; 0.125,0.2665; 0.25,0.4; 0.375,0.465; 0.5,0.5;  0.625,0.535; 0.75,0.6; 0.875,0.7335; 1,1">
                                          <p:stCondLst>
                                            <p:cond delay="1656"/>
                                          </p:stCondLst>
                                        </p:cTn>
                                        <p:tgtEl>
                                          <p:spTgt spid="167943"/>
                                        </p:tgtEl>
                                        <p:attrNameLst>
                                          <p:attrName>ppt_y</p:attrName>
                                        </p:attrNameLst>
                                      </p:cBhvr>
                                      <p:tavLst>
                                        <p:tav tm="0" fmla="#ppt_y-sin(pi*$)/81">
                                          <p:val>
                                            <p:fltVal val="0,000000"/>
                                          </p:val>
                                        </p:tav>
                                        <p:tav tm="100000">
                                          <p:val>
                                            <p:fltVal val="1,000000"/>
                                          </p:val>
                                        </p:tav>
                                      </p:tavLst>
                                    </p:anim>
                                    <p:animScale>
                                      <p:cBhvr>
                                        <p:cTn id="36" dur="26">
                                          <p:stCondLst>
                                            <p:cond delay="650"/>
                                          </p:stCondLst>
                                        </p:cTn>
                                        <p:tgtEl>
                                          <p:spTgt spid="167943"/>
                                        </p:tgtEl>
                                      </p:cBhvr>
                                      <p:to x="100000" y="60000"/>
                                    </p:animScale>
                                    <p:animScale>
                                      <p:cBhvr>
                                        <p:cTn id="37" dur="166" decel="50000">
                                          <p:stCondLst>
                                            <p:cond delay="676"/>
                                          </p:stCondLst>
                                        </p:cTn>
                                        <p:tgtEl>
                                          <p:spTgt spid="167943"/>
                                        </p:tgtEl>
                                      </p:cBhvr>
                                      <p:to x="100000" y="100000"/>
                                    </p:animScale>
                                    <p:animScale>
                                      <p:cBhvr>
                                        <p:cTn id="38" dur="26">
                                          <p:stCondLst>
                                            <p:cond delay="1312"/>
                                          </p:stCondLst>
                                        </p:cTn>
                                        <p:tgtEl>
                                          <p:spTgt spid="167943"/>
                                        </p:tgtEl>
                                      </p:cBhvr>
                                      <p:to x="100000" y="80000"/>
                                    </p:animScale>
                                    <p:animScale>
                                      <p:cBhvr>
                                        <p:cTn id="39" dur="166" decel="50000">
                                          <p:stCondLst>
                                            <p:cond delay="1338"/>
                                          </p:stCondLst>
                                        </p:cTn>
                                        <p:tgtEl>
                                          <p:spTgt spid="167943"/>
                                        </p:tgtEl>
                                      </p:cBhvr>
                                      <p:to x="100000" y="100000"/>
                                    </p:animScale>
                                    <p:animScale>
                                      <p:cBhvr>
                                        <p:cTn id="40" dur="26">
                                          <p:stCondLst>
                                            <p:cond delay="1642"/>
                                          </p:stCondLst>
                                        </p:cTn>
                                        <p:tgtEl>
                                          <p:spTgt spid="167943"/>
                                        </p:tgtEl>
                                      </p:cBhvr>
                                      <p:to x="100000" y="90000"/>
                                    </p:animScale>
                                    <p:animScale>
                                      <p:cBhvr>
                                        <p:cTn id="41" dur="166" decel="50000">
                                          <p:stCondLst>
                                            <p:cond delay="1668"/>
                                          </p:stCondLst>
                                        </p:cTn>
                                        <p:tgtEl>
                                          <p:spTgt spid="167943"/>
                                        </p:tgtEl>
                                      </p:cBhvr>
                                      <p:to x="100000" y="100000"/>
                                    </p:animScale>
                                    <p:animScale>
                                      <p:cBhvr>
                                        <p:cTn id="42" dur="26">
                                          <p:stCondLst>
                                            <p:cond delay="1808"/>
                                          </p:stCondLst>
                                        </p:cTn>
                                        <p:tgtEl>
                                          <p:spTgt spid="167943"/>
                                        </p:tgtEl>
                                      </p:cBhvr>
                                      <p:to x="100000" y="95000"/>
                                    </p:animScale>
                                    <p:animScale>
                                      <p:cBhvr>
                                        <p:cTn id="43" dur="166" decel="50000">
                                          <p:stCondLst>
                                            <p:cond delay="1834"/>
                                          </p:stCondLst>
                                        </p:cTn>
                                        <p:tgtEl>
                                          <p:spTgt spid="167943"/>
                                        </p:tgtEl>
                                      </p:cBhvr>
                                      <p:to x="100000" y="100000"/>
                                    </p:animScale>
                                  </p:childTnLst>
                                </p:cTn>
                              </p:par>
                            </p:childTnLst>
                          </p:cTn>
                        </p:par>
                        <p:par>
                          <p:cTn id="44" fill="hold">
                            <p:stCondLst>
                              <p:cond delay="13800"/>
                            </p:stCondLst>
                            <p:childTnLst>
                              <p:par>
                                <p:cTn id="45" presetID="26" presetClass="entr" presetSubtype="0" fill="hold" grpId="0" nodeType="afterEffect">
                                  <p:stCondLst>
                                    <p:cond delay="0"/>
                                  </p:stCondLst>
                                  <p:childTnLst>
                                    <p:set>
                                      <p:cBhvr>
                                        <p:cTn id="46" dur="1" fill="hold">
                                          <p:stCondLst>
                                            <p:cond delay="0"/>
                                          </p:stCondLst>
                                        </p:cTn>
                                        <p:tgtEl>
                                          <p:spTgt spid="167946"/>
                                        </p:tgtEl>
                                        <p:attrNameLst>
                                          <p:attrName>style.visibility</p:attrName>
                                        </p:attrNameLst>
                                      </p:cBhvr>
                                      <p:to>
                                        <p:strVal val="visible"/>
                                      </p:to>
                                    </p:set>
                                    <p:animEffect transition="in" filter="wipe(down)">
                                      <p:cBhvr>
                                        <p:cTn id="47" dur="580">
                                          <p:stCondLst>
                                            <p:cond delay="0"/>
                                          </p:stCondLst>
                                        </p:cTn>
                                        <p:tgtEl>
                                          <p:spTgt spid="167946"/>
                                        </p:tgtEl>
                                      </p:cBhvr>
                                    </p:animEffect>
                                    <p:anim calcmode="lin" valueType="num">
                                      <p:cBhvr>
                                        <p:cTn id="48" dur="1822" tmFilter="0,0; 0.14,0.36; 0.43,0.73; 0.71,0.91; 1.0,1.0">
                                          <p:stCondLst>
                                            <p:cond delay="0"/>
                                          </p:stCondLst>
                                        </p:cTn>
                                        <p:tgtEl>
                                          <p:spTgt spid="167946"/>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167946"/>
                                        </p:tgtEl>
                                        <p:attrNameLst>
                                          <p:attrName>ppt_y</p:attrName>
                                        </p:attrNameLst>
                                      </p:cBhvr>
                                      <p:tavLst>
                                        <p:tav tm="0" fmla="#ppt_y-sin(pi*$)/3">
                                          <p:val>
                                            <p:fltVal val="0,500000"/>
                                          </p:val>
                                        </p:tav>
                                        <p:tav tm="100000">
                                          <p:val>
                                            <p:fltVal val="1,000000"/>
                                          </p:val>
                                        </p:tav>
                                      </p:tavLst>
                                    </p:anim>
                                    <p:anim calcmode="lin" valueType="num">
                                      <p:cBhvr>
                                        <p:cTn id="50" dur="664" tmFilter="0, 0; 0.125,0.2665; 0.25,0.4; 0.375,0.465; 0.5,0.5;  0.625,0.535; 0.75,0.6; 0.875,0.7335; 1,1">
                                          <p:stCondLst>
                                            <p:cond delay="664"/>
                                          </p:stCondLst>
                                        </p:cTn>
                                        <p:tgtEl>
                                          <p:spTgt spid="167946"/>
                                        </p:tgtEl>
                                        <p:attrNameLst>
                                          <p:attrName>ppt_y</p:attrName>
                                        </p:attrNameLst>
                                      </p:cBhvr>
                                      <p:tavLst>
                                        <p:tav tm="0" fmla="#ppt_y-sin(pi*$)/9">
                                          <p:val>
                                            <p:fltVal val="0,000000"/>
                                          </p:val>
                                        </p:tav>
                                        <p:tav tm="100000">
                                          <p:val>
                                            <p:fltVal val="1,000000"/>
                                          </p:val>
                                        </p:tav>
                                      </p:tavLst>
                                    </p:anim>
                                    <p:anim calcmode="lin" valueType="num">
                                      <p:cBhvr>
                                        <p:cTn id="51" dur="332" tmFilter="0, 0; 0.125,0.2665; 0.25,0.4; 0.375,0.465; 0.5,0.5;  0.625,0.535; 0.75,0.6; 0.875,0.7335; 1,1">
                                          <p:stCondLst>
                                            <p:cond delay="1324"/>
                                          </p:stCondLst>
                                        </p:cTn>
                                        <p:tgtEl>
                                          <p:spTgt spid="167946"/>
                                        </p:tgtEl>
                                        <p:attrNameLst>
                                          <p:attrName>ppt_y</p:attrName>
                                        </p:attrNameLst>
                                      </p:cBhvr>
                                      <p:tavLst>
                                        <p:tav tm="0" fmla="#ppt_y-sin(pi*$)/27">
                                          <p:val>
                                            <p:fltVal val="0,000000"/>
                                          </p:val>
                                        </p:tav>
                                        <p:tav tm="100000">
                                          <p:val>
                                            <p:fltVal val="1,000000"/>
                                          </p:val>
                                        </p:tav>
                                      </p:tavLst>
                                    </p:anim>
                                    <p:anim calcmode="lin" valueType="num">
                                      <p:cBhvr>
                                        <p:cTn id="52" dur="164" tmFilter="0, 0; 0.125,0.2665; 0.25,0.4; 0.375,0.465; 0.5,0.5;  0.625,0.535; 0.75,0.6; 0.875,0.7335; 1,1">
                                          <p:stCondLst>
                                            <p:cond delay="1656"/>
                                          </p:stCondLst>
                                        </p:cTn>
                                        <p:tgtEl>
                                          <p:spTgt spid="167946"/>
                                        </p:tgtEl>
                                        <p:attrNameLst>
                                          <p:attrName>ppt_y</p:attrName>
                                        </p:attrNameLst>
                                      </p:cBhvr>
                                      <p:tavLst>
                                        <p:tav tm="0" fmla="#ppt_y-sin(pi*$)/81">
                                          <p:val>
                                            <p:fltVal val="0,000000"/>
                                          </p:val>
                                        </p:tav>
                                        <p:tav tm="100000">
                                          <p:val>
                                            <p:fltVal val="1,000000"/>
                                          </p:val>
                                        </p:tav>
                                      </p:tavLst>
                                    </p:anim>
                                    <p:animScale>
                                      <p:cBhvr>
                                        <p:cTn id="53" dur="26">
                                          <p:stCondLst>
                                            <p:cond delay="650"/>
                                          </p:stCondLst>
                                        </p:cTn>
                                        <p:tgtEl>
                                          <p:spTgt spid="167946"/>
                                        </p:tgtEl>
                                      </p:cBhvr>
                                      <p:to x="100000" y="60000"/>
                                    </p:animScale>
                                    <p:animScale>
                                      <p:cBhvr>
                                        <p:cTn id="54" dur="166" decel="50000">
                                          <p:stCondLst>
                                            <p:cond delay="676"/>
                                          </p:stCondLst>
                                        </p:cTn>
                                        <p:tgtEl>
                                          <p:spTgt spid="167946"/>
                                        </p:tgtEl>
                                      </p:cBhvr>
                                      <p:to x="100000" y="100000"/>
                                    </p:animScale>
                                    <p:animScale>
                                      <p:cBhvr>
                                        <p:cTn id="55" dur="26">
                                          <p:stCondLst>
                                            <p:cond delay="1312"/>
                                          </p:stCondLst>
                                        </p:cTn>
                                        <p:tgtEl>
                                          <p:spTgt spid="167946"/>
                                        </p:tgtEl>
                                      </p:cBhvr>
                                      <p:to x="100000" y="80000"/>
                                    </p:animScale>
                                    <p:animScale>
                                      <p:cBhvr>
                                        <p:cTn id="56" dur="166" decel="50000">
                                          <p:stCondLst>
                                            <p:cond delay="1338"/>
                                          </p:stCondLst>
                                        </p:cTn>
                                        <p:tgtEl>
                                          <p:spTgt spid="167946"/>
                                        </p:tgtEl>
                                      </p:cBhvr>
                                      <p:to x="100000" y="100000"/>
                                    </p:animScale>
                                    <p:animScale>
                                      <p:cBhvr>
                                        <p:cTn id="57" dur="26">
                                          <p:stCondLst>
                                            <p:cond delay="1642"/>
                                          </p:stCondLst>
                                        </p:cTn>
                                        <p:tgtEl>
                                          <p:spTgt spid="167946"/>
                                        </p:tgtEl>
                                      </p:cBhvr>
                                      <p:to x="100000" y="90000"/>
                                    </p:animScale>
                                    <p:animScale>
                                      <p:cBhvr>
                                        <p:cTn id="58" dur="166" decel="50000">
                                          <p:stCondLst>
                                            <p:cond delay="1668"/>
                                          </p:stCondLst>
                                        </p:cTn>
                                        <p:tgtEl>
                                          <p:spTgt spid="167946"/>
                                        </p:tgtEl>
                                      </p:cBhvr>
                                      <p:to x="100000" y="100000"/>
                                    </p:animScale>
                                    <p:animScale>
                                      <p:cBhvr>
                                        <p:cTn id="59" dur="26">
                                          <p:stCondLst>
                                            <p:cond delay="1808"/>
                                          </p:stCondLst>
                                        </p:cTn>
                                        <p:tgtEl>
                                          <p:spTgt spid="167946"/>
                                        </p:tgtEl>
                                      </p:cBhvr>
                                      <p:to x="100000" y="95000"/>
                                    </p:animScale>
                                    <p:animScale>
                                      <p:cBhvr>
                                        <p:cTn id="60" dur="166" decel="50000">
                                          <p:stCondLst>
                                            <p:cond delay="1834"/>
                                          </p:stCondLst>
                                        </p:cTn>
                                        <p:tgtEl>
                                          <p:spTgt spid="167946"/>
                                        </p:tgtEl>
                                      </p:cBhvr>
                                      <p:to x="100000" y="100000"/>
                                    </p:animScale>
                                  </p:childTnLst>
                                </p:cTn>
                              </p:par>
                              <p:par>
                                <p:cTn id="61" presetID="26" presetClass="entr" presetSubtype="0" fill="hold" grpId="0" nodeType="withEffect">
                                  <p:stCondLst>
                                    <p:cond delay="0"/>
                                  </p:stCondLst>
                                  <p:childTnLst>
                                    <p:set>
                                      <p:cBhvr>
                                        <p:cTn id="62" dur="1" fill="hold">
                                          <p:stCondLst>
                                            <p:cond delay="0"/>
                                          </p:stCondLst>
                                        </p:cTn>
                                        <p:tgtEl>
                                          <p:spTgt spid="167947"/>
                                        </p:tgtEl>
                                        <p:attrNameLst>
                                          <p:attrName>style.visibility</p:attrName>
                                        </p:attrNameLst>
                                      </p:cBhvr>
                                      <p:to>
                                        <p:strVal val="visible"/>
                                      </p:to>
                                    </p:set>
                                    <p:animEffect transition="in" filter="wipe(down)">
                                      <p:cBhvr>
                                        <p:cTn id="63" dur="580">
                                          <p:stCondLst>
                                            <p:cond delay="0"/>
                                          </p:stCondLst>
                                        </p:cTn>
                                        <p:tgtEl>
                                          <p:spTgt spid="167947"/>
                                        </p:tgtEl>
                                      </p:cBhvr>
                                    </p:animEffect>
                                    <p:anim calcmode="lin" valueType="num">
                                      <p:cBhvr>
                                        <p:cTn id="64" dur="1822" tmFilter="0,0; 0.14,0.36; 0.43,0.73; 0.71,0.91; 1.0,1.0">
                                          <p:stCondLst>
                                            <p:cond delay="0"/>
                                          </p:stCondLst>
                                        </p:cTn>
                                        <p:tgtEl>
                                          <p:spTgt spid="167947"/>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167947"/>
                                        </p:tgtEl>
                                        <p:attrNameLst>
                                          <p:attrName>ppt_y</p:attrName>
                                        </p:attrNameLst>
                                      </p:cBhvr>
                                      <p:tavLst>
                                        <p:tav tm="0" fmla="#ppt_y-sin(pi*$)/3">
                                          <p:val>
                                            <p:fltVal val="0,500000"/>
                                          </p:val>
                                        </p:tav>
                                        <p:tav tm="100000">
                                          <p:val>
                                            <p:fltVal val="1,000000"/>
                                          </p:val>
                                        </p:tav>
                                      </p:tavLst>
                                    </p:anim>
                                    <p:anim calcmode="lin" valueType="num">
                                      <p:cBhvr>
                                        <p:cTn id="66" dur="664" tmFilter="0, 0; 0.125,0.2665; 0.25,0.4; 0.375,0.465; 0.5,0.5;  0.625,0.535; 0.75,0.6; 0.875,0.7335; 1,1">
                                          <p:stCondLst>
                                            <p:cond delay="664"/>
                                          </p:stCondLst>
                                        </p:cTn>
                                        <p:tgtEl>
                                          <p:spTgt spid="167947"/>
                                        </p:tgtEl>
                                        <p:attrNameLst>
                                          <p:attrName>ppt_y</p:attrName>
                                        </p:attrNameLst>
                                      </p:cBhvr>
                                      <p:tavLst>
                                        <p:tav tm="0" fmla="#ppt_y-sin(pi*$)/9">
                                          <p:val>
                                            <p:fltVal val="0,000000"/>
                                          </p:val>
                                        </p:tav>
                                        <p:tav tm="100000">
                                          <p:val>
                                            <p:fltVal val="1,000000"/>
                                          </p:val>
                                        </p:tav>
                                      </p:tavLst>
                                    </p:anim>
                                    <p:anim calcmode="lin" valueType="num">
                                      <p:cBhvr>
                                        <p:cTn id="67" dur="332" tmFilter="0, 0; 0.125,0.2665; 0.25,0.4; 0.375,0.465; 0.5,0.5;  0.625,0.535; 0.75,0.6; 0.875,0.7335; 1,1">
                                          <p:stCondLst>
                                            <p:cond delay="1324"/>
                                          </p:stCondLst>
                                        </p:cTn>
                                        <p:tgtEl>
                                          <p:spTgt spid="167947"/>
                                        </p:tgtEl>
                                        <p:attrNameLst>
                                          <p:attrName>ppt_y</p:attrName>
                                        </p:attrNameLst>
                                      </p:cBhvr>
                                      <p:tavLst>
                                        <p:tav tm="0" fmla="#ppt_y-sin(pi*$)/27">
                                          <p:val>
                                            <p:fltVal val="0,000000"/>
                                          </p:val>
                                        </p:tav>
                                        <p:tav tm="100000">
                                          <p:val>
                                            <p:fltVal val="1,000000"/>
                                          </p:val>
                                        </p:tav>
                                      </p:tavLst>
                                    </p:anim>
                                    <p:anim calcmode="lin" valueType="num">
                                      <p:cBhvr>
                                        <p:cTn id="68" dur="164" tmFilter="0, 0; 0.125,0.2665; 0.25,0.4; 0.375,0.465; 0.5,0.5;  0.625,0.535; 0.75,0.6; 0.875,0.7335; 1,1">
                                          <p:stCondLst>
                                            <p:cond delay="1656"/>
                                          </p:stCondLst>
                                        </p:cTn>
                                        <p:tgtEl>
                                          <p:spTgt spid="167947"/>
                                        </p:tgtEl>
                                        <p:attrNameLst>
                                          <p:attrName>ppt_y</p:attrName>
                                        </p:attrNameLst>
                                      </p:cBhvr>
                                      <p:tavLst>
                                        <p:tav tm="0" fmla="#ppt_y-sin(pi*$)/81">
                                          <p:val>
                                            <p:fltVal val="0,000000"/>
                                          </p:val>
                                        </p:tav>
                                        <p:tav tm="100000">
                                          <p:val>
                                            <p:fltVal val="1,000000"/>
                                          </p:val>
                                        </p:tav>
                                      </p:tavLst>
                                    </p:anim>
                                    <p:animScale>
                                      <p:cBhvr>
                                        <p:cTn id="69" dur="26">
                                          <p:stCondLst>
                                            <p:cond delay="650"/>
                                          </p:stCondLst>
                                        </p:cTn>
                                        <p:tgtEl>
                                          <p:spTgt spid="167947"/>
                                        </p:tgtEl>
                                      </p:cBhvr>
                                      <p:to x="100000" y="60000"/>
                                    </p:animScale>
                                    <p:animScale>
                                      <p:cBhvr>
                                        <p:cTn id="70" dur="166" decel="50000">
                                          <p:stCondLst>
                                            <p:cond delay="676"/>
                                          </p:stCondLst>
                                        </p:cTn>
                                        <p:tgtEl>
                                          <p:spTgt spid="167947"/>
                                        </p:tgtEl>
                                      </p:cBhvr>
                                      <p:to x="100000" y="100000"/>
                                    </p:animScale>
                                    <p:animScale>
                                      <p:cBhvr>
                                        <p:cTn id="71" dur="26">
                                          <p:stCondLst>
                                            <p:cond delay="1312"/>
                                          </p:stCondLst>
                                        </p:cTn>
                                        <p:tgtEl>
                                          <p:spTgt spid="167947"/>
                                        </p:tgtEl>
                                      </p:cBhvr>
                                      <p:to x="100000" y="80000"/>
                                    </p:animScale>
                                    <p:animScale>
                                      <p:cBhvr>
                                        <p:cTn id="72" dur="166" decel="50000">
                                          <p:stCondLst>
                                            <p:cond delay="1338"/>
                                          </p:stCondLst>
                                        </p:cTn>
                                        <p:tgtEl>
                                          <p:spTgt spid="167947"/>
                                        </p:tgtEl>
                                      </p:cBhvr>
                                      <p:to x="100000" y="100000"/>
                                    </p:animScale>
                                    <p:animScale>
                                      <p:cBhvr>
                                        <p:cTn id="73" dur="26">
                                          <p:stCondLst>
                                            <p:cond delay="1642"/>
                                          </p:stCondLst>
                                        </p:cTn>
                                        <p:tgtEl>
                                          <p:spTgt spid="167947"/>
                                        </p:tgtEl>
                                      </p:cBhvr>
                                      <p:to x="100000" y="90000"/>
                                    </p:animScale>
                                    <p:animScale>
                                      <p:cBhvr>
                                        <p:cTn id="74" dur="166" decel="50000">
                                          <p:stCondLst>
                                            <p:cond delay="1668"/>
                                          </p:stCondLst>
                                        </p:cTn>
                                        <p:tgtEl>
                                          <p:spTgt spid="167947"/>
                                        </p:tgtEl>
                                      </p:cBhvr>
                                      <p:to x="100000" y="100000"/>
                                    </p:animScale>
                                    <p:animScale>
                                      <p:cBhvr>
                                        <p:cTn id="75" dur="26">
                                          <p:stCondLst>
                                            <p:cond delay="1808"/>
                                          </p:stCondLst>
                                        </p:cTn>
                                        <p:tgtEl>
                                          <p:spTgt spid="167947"/>
                                        </p:tgtEl>
                                      </p:cBhvr>
                                      <p:to x="100000" y="95000"/>
                                    </p:animScale>
                                    <p:animScale>
                                      <p:cBhvr>
                                        <p:cTn id="76" dur="166" decel="50000">
                                          <p:stCondLst>
                                            <p:cond delay="1834"/>
                                          </p:stCondLst>
                                        </p:cTn>
                                        <p:tgtEl>
                                          <p:spTgt spid="167947"/>
                                        </p:tgtEl>
                                      </p:cBhvr>
                                      <p:to x="100000" y="100000"/>
                                    </p:animScale>
                                  </p:childTnLst>
                                </p:cTn>
                              </p:par>
                            </p:childTnLst>
                          </p:cTn>
                        </p:par>
                        <p:par>
                          <p:cTn id="77" fill="hold">
                            <p:stCondLst>
                              <p:cond delay="15800"/>
                            </p:stCondLst>
                            <p:childTnLst>
                              <p:par>
                                <p:cTn id="78" presetID="23" presetClass="entr" presetSubtype="16" fill="hold" grpId="0" nodeType="afterEffect">
                                  <p:stCondLst>
                                    <p:cond delay="0"/>
                                  </p:stCondLst>
                                  <p:childTnLst>
                                    <p:set>
                                      <p:cBhvr>
                                        <p:cTn id="79" dur="1" fill="hold">
                                          <p:stCondLst>
                                            <p:cond delay="0"/>
                                          </p:stCondLst>
                                        </p:cTn>
                                        <p:tgtEl>
                                          <p:spTgt spid="167952"/>
                                        </p:tgtEl>
                                        <p:attrNameLst>
                                          <p:attrName>style.visibility</p:attrName>
                                        </p:attrNameLst>
                                      </p:cBhvr>
                                      <p:to>
                                        <p:strVal val="visible"/>
                                      </p:to>
                                    </p:set>
                                    <p:anim calcmode="lin" valueType="num">
                                      <p:cBhvr>
                                        <p:cTn id="80" dur="2000" fill="hold"/>
                                        <p:tgtEl>
                                          <p:spTgt spid="167952"/>
                                        </p:tgtEl>
                                        <p:attrNameLst>
                                          <p:attrName>ppt_w</p:attrName>
                                        </p:attrNameLst>
                                      </p:cBhvr>
                                      <p:tavLst>
                                        <p:tav tm="0">
                                          <p:val>
                                            <p:fltVal val="0,000000"/>
                                          </p:val>
                                        </p:tav>
                                        <p:tav tm="100000">
                                          <p:val>
                                            <p:strVal val="#ppt_w"/>
                                          </p:val>
                                        </p:tav>
                                      </p:tavLst>
                                    </p:anim>
                                    <p:anim calcmode="lin" valueType="num">
                                      <p:cBhvr>
                                        <p:cTn id="81" dur="2000" fill="hold"/>
                                        <p:tgtEl>
                                          <p:spTgt spid="167952"/>
                                        </p:tgtEl>
                                        <p:attrNameLst>
                                          <p:attrName>ppt_h</p:attrName>
                                        </p:attrNameLst>
                                      </p:cBhvr>
                                      <p:tavLst>
                                        <p:tav tm="0">
                                          <p:val>
                                            <p:fltVal val="0,000000"/>
                                          </p:val>
                                        </p:tav>
                                        <p:tav tm="100000">
                                          <p:val>
                                            <p:strVal val="#ppt_h"/>
                                          </p:val>
                                        </p:tav>
                                      </p:tavLst>
                                    </p:anim>
                                  </p:childTnLst>
                                </p:cTn>
                              </p:par>
                            </p:childTnLst>
                          </p:cTn>
                        </p:par>
                        <p:par>
                          <p:cTn id="82" fill="hold">
                            <p:stCondLst>
                              <p:cond delay="17800"/>
                            </p:stCondLst>
                            <p:childTnLst>
                              <p:par>
                                <p:cTn id="83" presetID="56" presetClass="entr" presetSubtype="0" fill="hold" nodeType="afterEffect">
                                  <p:stCondLst>
                                    <p:cond delay="0"/>
                                  </p:stCondLst>
                                  <p:iterate type="lt">
                                    <p:tmPct val="10000"/>
                                  </p:iterate>
                                  <p:childTnLst>
                                    <p:set>
                                      <p:cBhvr>
                                        <p:cTn id="84" dur="1" fill="hold">
                                          <p:stCondLst>
                                            <p:cond delay="0"/>
                                          </p:stCondLst>
                                        </p:cTn>
                                        <p:tgtEl>
                                          <p:spTgt spid="167940"/>
                                        </p:tgtEl>
                                        <p:attrNameLst>
                                          <p:attrName>style.visibility</p:attrName>
                                        </p:attrNameLst>
                                      </p:cBhvr>
                                      <p:to>
                                        <p:strVal val="visible"/>
                                      </p:to>
                                    </p:set>
                                    <p:anim by="(-#ppt_w*2)" calcmode="lin" valueType="num">
                                      <p:cBhvr rctx="PPT">
                                        <p:cTn id="85" dur="1000" autoRev="1" fill="hold">
                                          <p:stCondLst>
                                            <p:cond delay="0"/>
                                          </p:stCondLst>
                                        </p:cTn>
                                        <p:tgtEl>
                                          <p:spTgt spid="167940"/>
                                        </p:tgtEl>
                                        <p:attrNameLst>
                                          <p:attrName>ppt_w</p:attrName>
                                        </p:attrNameLst>
                                      </p:cBhvr>
                                    </p:anim>
                                    <p:anim by="(#ppt_w*0.50)" calcmode="lin" valueType="num">
                                      <p:cBhvr>
                                        <p:cTn id="86" dur="1000" decel="50000" autoRev="1" fill="hold">
                                          <p:stCondLst>
                                            <p:cond delay="0"/>
                                          </p:stCondLst>
                                        </p:cTn>
                                        <p:tgtEl>
                                          <p:spTgt spid="167940"/>
                                        </p:tgtEl>
                                        <p:attrNameLst>
                                          <p:attrName>ppt_x</p:attrName>
                                        </p:attrNameLst>
                                      </p:cBhvr>
                                    </p:anim>
                                    <p:anim from="(-#ppt_h/2)" to="(#ppt_y)" calcmode="lin" valueType="num">
                                      <p:cBhvr>
                                        <p:cTn id="87" dur="2000" fill="hold">
                                          <p:stCondLst>
                                            <p:cond delay="0"/>
                                          </p:stCondLst>
                                        </p:cTn>
                                        <p:tgtEl>
                                          <p:spTgt spid="167940"/>
                                        </p:tgtEl>
                                        <p:attrNameLst>
                                          <p:attrName>ppt_y</p:attrName>
                                        </p:attrNameLst>
                                      </p:cBhvr>
                                    </p:anim>
                                    <p:animRot by="21600000">
                                      <p:cBhvr>
                                        <p:cTn id="88" dur="2000" fill="hold">
                                          <p:stCondLst>
                                            <p:cond delay="0"/>
                                          </p:stCondLst>
                                        </p:cTn>
                                        <p:tgtEl>
                                          <p:spTgt spid="167940"/>
                                        </p:tgtEl>
                                        <p:attrNameLst>
                                          <p:attrName>r</p:attrName>
                                        </p:attrNameLst>
                                      </p:cBhvr>
                                    </p:animRot>
                                  </p:childTnLst>
                                </p:cTn>
                              </p:par>
                            </p:childTnLst>
                          </p:cTn>
                        </p:par>
                        <p:par>
                          <p:cTn id="89" fill="hold">
                            <p:stCondLst>
                              <p:cond delay="19799"/>
                            </p:stCondLst>
                            <p:childTnLst>
                              <p:par>
                                <p:cTn id="90" presetID="7" presetClass="entr" presetSubtype="4" fill="hold" grpId="0" nodeType="afterEffect">
                                  <p:stCondLst>
                                    <p:cond delay="0"/>
                                  </p:stCondLst>
                                  <p:childTnLst>
                                    <p:set>
                                      <p:cBhvr>
                                        <p:cTn id="91" dur="1" fill="hold">
                                          <p:stCondLst>
                                            <p:cond delay="0"/>
                                          </p:stCondLst>
                                        </p:cTn>
                                        <p:tgtEl>
                                          <p:spTgt spid="167948"/>
                                        </p:tgtEl>
                                        <p:attrNameLst>
                                          <p:attrName>style.visibility</p:attrName>
                                        </p:attrNameLst>
                                      </p:cBhvr>
                                      <p:to>
                                        <p:strVal val="visible"/>
                                      </p:to>
                                    </p:set>
                                    <p:anim calcmode="lin" valueType="num">
                                      <p:cBhvr additive="base">
                                        <p:cTn id="92" dur="3000" fill="hold"/>
                                        <p:tgtEl>
                                          <p:spTgt spid="167948"/>
                                        </p:tgtEl>
                                        <p:attrNameLst>
                                          <p:attrName>ppt_x</p:attrName>
                                        </p:attrNameLst>
                                      </p:cBhvr>
                                      <p:tavLst>
                                        <p:tav tm="0">
                                          <p:val>
                                            <p:strVal val="#ppt_x"/>
                                          </p:val>
                                        </p:tav>
                                        <p:tav tm="100000">
                                          <p:val>
                                            <p:strVal val="#ppt_x"/>
                                          </p:val>
                                        </p:tav>
                                      </p:tavLst>
                                    </p:anim>
                                    <p:anim calcmode="lin" valueType="num">
                                      <p:cBhvr additive="base">
                                        <p:cTn id="93" dur="3000" fill="hold"/>
                                        <p:tgtEl>
                                          <p:spTgt spid="167948"/>
                                        </p:tgtEl>
                                        <p:attrNameLst>
                                          <p:attrName>ppt_y</p:attrName>
                                        </p:attrNameLst>
                                      </p:cBhvr>
                                      <p:tavLst>
                                        <p:tav tm="0">
                                          <p:val>
                                            <p:strVal val="1+#ppt_h/2"/>
                                          </p:val>
                                        </p:tav>
                                        <p:tav tm="100000">
                                          <p:val>
                                            <p:strVal val="#ppt_y"/>
                                          </p:val>
                                        </p:tav>
                                      </p:tavLst>
                                    </p:anim>
                                  </p:childTnLst>
                                </p:cTn>
                              </p:par>
                            </p:childTnLst>
                          </p:cTn>
                        </p:par>
                        <p:par>
                          <p:cTn id="94" fill="hold">
                            <p:stCondLst>
                              <p:cond delay="22799"/>
                            </p:stCondLst>
                            <p:childTnLst>
                              <p:par>
                                <p:cTn id="95" presetID="26" presetClass="entr" presetSubtype="0" fill="hold" nodeType="afterEffect">
                                  <p:stCondLst>
                                    <p:cond delay="4000"/>
                                  </p:stCondLst>
                                  <p:childTnLst>
                                    <p:set>
                                      <p:cBhvr>
                                        <p:cTn id="96" dur="1" fill="hold">
                                          <p:stCondLst>
                                            <p:cond delay="0"/>
                                          </p:stCondLst>
                                        </p:cTn>
                                        <p:tgtEl>
                                          <p:spTgt spid="167953"/>
                                        </p:tgtEl>
                                        <p:attrNameLst>
                                          <p:attrName>style.visibility</p:attrName>
                                        </p:attrNameLst>
                                      </p:cBhvr>
                                      <p:to>
                                        <p:strVal val="visible"/>
                                      </p:to>
                                    </p:set>
                                    <p:animEffect transition="in" filter="wipe(down)">
                                      <p:cBhvr>
                                        <p:cTn id="97" dur="1450">
                                          <p:stCondLst>
                                            <p:cond delay="0"/>
                                          </p:stCondLst>
                                        </p:cTn>
                                        <p:tgtEl>
                                          <p:spTgt spid="167953"/>
                                        </p:tgtEl>
                                      </p:cBhvr>
                                    </p:animEffect>
                                    <p:anim calcmode="lin" valueType="num">
                                      <p:cBhvr>
                                        <p:cTn id="98" dur="4555" tmFilter="0,0; 0.14,0.36; 0.43,0.73; 0.71,0.91; 1.0,1.0">
                                          <p:stCondLst>
                                            <p:cond delay="0"/>
                                          </p:stCondLst>
                                        </p:cTn>
                                        <p:tgtEl>
                                          <p:spTgt spid="167953"/>
                                        </p:tgtEl>
                                        <p:attrNameLst>
                                          <p:attrName>ppt_x</p:attrName>
                                        </p:attrNameLst>
                                      </p:cBhvr>
                                      <p:tavLst>
                                        <p:tav tm="0">
                                          <p:val>
                                            <p:strVal val="#ppt_x-0.25"/>
                                          </p:val>
                                        </p:tav>
                                        <p:tav tm="100000">
                                          <p:val>
                                            <p:strVal val="#ppt_x"/>
                                          </p:val>
                                        </p:tav>
                                      </p:tavLst>
                                    </p:anim>
                                    <p:anim calcmode="lin" valueType="num">
                                      <p:cBhvr>
                                        <p:cTn id="99" dur="1660" tmFilter="0.0,0.0; 0.25,0.07; 0.50,0.2; 0.75,0.467; 1.0,1.0">
                                          <p:stCondLst>
                                            <p:cond delay="0"/>
                                          </p:stCondLst>
                                        </p:cTn>
                                        <p:tgtEl>
                                          <p:spTgt spid="167953"/>
                                        </p:tgtEl>
                                        <p:attrNameLst>
                                          <p:attrName>ppt_y</p:attrName>
                                        </p:attrNameLst>
                                      </p:cBhvr>
                                      <p:tavLst>
                                        <p:tav tm="0" fmla="#ppt_y-sin(pi*$)/3">
                                          <p:val>
                                            <p:fltVal val="0,500000"/>
                                          </p:val>
                                        </p:tav>
                                        <p:tav tm="100000">
                                          <p:val>
                                            <p:fltVal val="1,000000"/>
                                          </p:val>
                                        </p:tav>
                                      </p:tavLst>
                                    </p:anim>
                                    <p:anim calcmode="lin" valueType="num">
                                      <p:cBhvr>
                                        <p:cTn id="100" dur="1660" tmFilter="0, 0; 0.125,0.2665; 0.25,0.4; 0.375,0.465; 0.5,0.5;  0.625,0.535; 0.75,0.6; 0.875,0.7335; 1,1">
                                          <p:stCondLst>
                                            <p:cond delay="1660"/>
                                          </p:stCondLst>
                                        </p:cTn>
                                        <p:tgtEl>
                                          <p:spTgt spid="167953"/>
                                        </p:tgtEl>
                                        <p:attrNameLst>
                                          <p:attrName>ppt_y</p:attrName>
                                        </p:attrNameLst>
                                      </p:cBhvr>
                                      <p:tavLst>
                                        <p:tav tm="0" fmla="#ppt_y-sin(pi*$)/9">
                                          <p:val>
                                            <p:fltVal val="0,000000"/>
                                          </p:val>
                                        </p:tav>
                                        <p:tav tm="100000">
                                          <p:val>
                                            <p:fltVal val="1,000000"/>
                                          </p:val>
                                        </p:tav>
                                      </p:tavLst>
                                    </p:anim>
                                    <p:anim calcmode="lin" valueType="num">
                                      <p:cBhvr>
                                        <p:cTn id="101" dur="830" tmFilter="0, 0; 0.125,0.2665; 0.25,0.4; 0.375,0.465; 0.5,0.5;  0.625,0.535; 0.75,0.6; 0.875,0.7335; 1,1">
                                          <p:stCondLst>
                                            <p:cond delay="3310"/>
                                          </p:stCondLst>
                                        </p:cTn>
                                        <p:tgtEl>
                                          <p:spTgt spid="167953"/>
                                        </p:tgtEl>
                                        <p:attrNameLst>
                                          <p:attrName>ppt_y</p:attrName>
                                        </p:attrNameLst>
                                      </p:cBhvr>
                                      <p:tavLst>
                                        <p:tav tm="0" fmla="#ppt_y-sin(pi*$)/27">
                                          <p:val>
                                            <p:fltVal val="0,000000"/>
                                          </p:val>
                                        </p:tav>
                                        <p:tav tm="100000">
                                          <p:val>
                                            <p:fltVal val="1,000000"/>
                                          </p:val>
                                        </p:tav>
                                      </p:tavLst>
                                    </p:anim>
                                    <p:anim calcmode="lin" valueType="num">
                                      <p:cBhvr>
                                        <p:cTn id="102" dur="410" tmFilter="0, 0; 0.125,0.2665; 0.25,0.4; 0.375,0.465; 0.5,0.5;  0.625,0.535; 0.75,0.6; 0.875,0.7335; 1,1">
                                          <p:stCondLst>
                                            <p:cond delay="4140"/>
                                          </p:stCondLst>
                                        </p:cTn>
                                        <p:tgtEl>
                                          <p:spTgt spid="167953"/>
                                        </p:tgtEl>
                                        <p:attrNameLst>
                                          <p:attrName>ppt_y</p:attrName>
                                        </p:attrNameLst>
                                      </p:cBhvr>
                                      <p:tavLst>
                                        <p:tav tm="0" fmla="#ppt_y-sin(pi*$)/81">
                                          <p:val>
                                            <p:fltVal val="0,000000"/>
                                          </p:val>
                                        </p:tav>
                                        <p:tav tm="100000">
                                          <p:val>
                                            <p:fltVal val="1,000000"/>
                                          </p:val>
                                        </p:tav>
                                      </p:tavLst>
                                    </p:anim>
                                    <p:animScale>
                                      <p:cBhvr>
                                        <p:cTn id="103" dur="65">
                                          <p:stCondLst>
                                            <p:cond delay="1625"/>
                                          </p:stCondLst>
                                        </p:cTn>
                                        <p:tgtEl>
                                          <p:spTgt spid="167953"/>
                                        </p:tgtEl>
                                      </p:cBhvr>
                                      <p:to x="100000" y="60000"/>
                                    </p:animScale>
                                    <p:animScale>
                                      <p:cBhvr>
                                        <p:cTn id="104" dur="415" decel="50000">
                                          <p:stCondLst>
                                            <p:cond delay="1690"/>
                                          </p:stCondLst>
                                        </p:cTn>
                                        <p:tgtEl>
                                          <p:spTgt spid="167953"/>
                                        </p:tgtEl>
                                      </p:cBhvr>
                                      <p:to x="100000" y="100000"/>
                                    </p:animScale>
                                    <p:animScale>
                                      <p:cBhvr>
                                        <p:cTn id="105" dur="65">
                                          <p:stCondLst>
                                            <p:cond delay="3280"/>
                                          </p:stCondLst>
                                        </p:cTn>
                                        <p:tgtEl>
                                          <p:spTgt spid="167953"/>
                                        </p:tgtEl>
                                      </p:cBhvr>
                                      <p:to x="100000" y="80000"/>
                                    </p:animScale>
                                    <p:animScale>
                                      <p:cBhvr>
                                        <p:cTn id="106" dur="415" decel="50000">
                                          <p:stCondLst>
                                            <p:cond delay="3345"/>
                                          </p:stCondLst>
                                        </p:cTn>
                                        <p:tgtEl>
                                          <p:spTgt spid="167953"/>
                                        </p:tgtEl>
                                      </p:cBhvr>
                                      <p:to x="100000" y="100000"/>
                                    </p:animScale>
                                    <p:animScale>
                                      <p:cBhvr>
                                        <p:cTn id="107" dur="65">
                                          <p:stCondLst>
                                            <p:cond delay="4105"/>
                                          </p:stCondLst>
                                        </p:cTn>
                                        <p:tgtEl>
                                          <p:spTgt spid="167953"/>
                                        </p:tgtEl>
                                      </p:cBhvr>
                                      <p:to x="100000" y="90000"/>
                                    </p:animScale>
                                    <p:animScale>
                                      <p:cBhvr>
                                        <p:cTn id="108" dur="415" decel="50000">
                                          <p:stCondLst>
                                            <p:cond delay="4170"/>
                                          </p:stCondLst>
                                        </p:cTn>
                                        <p:tgtEl>
                                          <p:spTgt spid="167953"/>
                                        </p:tgtEl>
                                      </p:cBhvr>
                                      <p:to x="100000" y="100000"/>
                                    </p:animScale>
                                    <p:animScale>
                                      <p:cBhvr>
                                        <p:cTn id="109" dur="65">
                                          <p:stCondLst>
                                            <p:cond delay="4520"/>
                                          </p:stCondLst>
                                        </p:cTn>
                                        <p:tgtEl>
                                          <p:spTgt spid="167953"/>
                                        </p:tgtEl>
                                      </p:cBhvr>
                                      <p:to x="100000" y="95000"/>
                                    </p:animScale>
                                    <p:animScale>
                                      <p:cBhvr>
                                        <p:cTn id="110" dur="415" decel="50000">
                                          <p:stCondLst>
                                            <p:cond delay="4585"/>
                                          </p:stCondLst>
                                        </p:cTn>
                                        <p:tgtEl>
                                          <p:spTgt spid="167953"/>
                                        </p:tgtEl>
                                      </p:cBhvr>
                                      <p:to x="100000" y="100000"/>
                                    </p:animScale>
                                  </p:childTnLst>
                                  <p:subTnLst>
                                    <p:audio>
                                      <p:cMediaNode>
                                        <p:cTn display="0" masterRel="sameClick">
                                          <p:stCondLst>
                                            <p:cond evt="begin" delay="0">
                                              <p:tn val="9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1" grpId="0" animBg="1"/>
      <p:bldP spid="167942" grpId="0" animBg="1"/>
      <p:bldP spid="167943" grpId="0" animBg="1"/>
      <p:bldP spid="167946" grpId="0" animBg="1"/>
      <p:bldP spid="167947" grpId="0" animBg="1"/>
      <p:bldP spid="167948" grpId="0" animBg="1"/>
      <p:bldP spid="16795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65537" name="Rectangle 2"/>
          <p:cNvSpPr>
            <a:spLocks noGrp="1"/>
          </p:cNvSpPr>
          <p:nvPr>
            <p:ph type="title" idx="4294967295"/>
          </p:nvPr>
        </p:nvSpPr>
        <p:spPr>
          <a:xfrm>
            <a:off x="468313" y="333375"/>
            <a:ext cx="8229600" cy="574675"/>
          </a:xfrm>
        </p:spPr>
        <p:txBody>
          <a:bodyPr vert="horz" wrap="square" lIns="91440" tIns="45720" rIns="91440" bIns="45720" anchor="ctr" anchorCtr="0"/>
          <a:p>
            <a:pPr eaLnBrk="1" hangingPunct="1"/>
            <a:br>
              <a:rPr lang="sr-Latn-CS" sz="2800" dirty="0">
                <a:solidFill>
                  <a:schemeClr val="accent2"/>
                </a:solidFill>
              </a:rPr>
            </a:br>
            <a:r>
              <a:rPr lang="sr-Latn-CS" sz="2800" dirty="0">
                <a:solidFill>
                  <a:schemeClr val="accent2"/>
                </a:solidFill>
              </a:rPr>
              <a:t>1) Zahtev - Mennadžment sistem kvaliteta - </a:t>
            </a:r>
            <a:r>
              <a:rPr lang="sr-Latn-CS" sz="2000" b="1" dirty="0">
                <a:solidFill>
                  <a:schemeClr val="accent2"/>
                </a:solidFill>
              </a:rPr>
              <a:t>MSK</a:t>
            </a:r>
            <a:r>
              <a:rPr lang="sr-Latn-CS" sz="2000" b="1" dirty="0"/>
              <a:t> </a:t>
            </a:r>
            <a:br>
              <a:rPr lang="sr-Latn-CS" sz="2000" b="1" dirty="0"/>
            </a:br>
            <a:endParaRPr lang="sr-Latn-CS" sz="2000" b="1" dirty="0"/>
          </a:p>
        </p:txBody>
      </p:sp>
      <p:sp>
        <p:nvSpPr>
          <p:cNvPr id="65538" name="Rectangle 3"/>
          <p:cNvSpPr>
            <a:spLocks noGrp="1"/>
          </p:cNvSpPr>
          <p:nvPr>
            <p:ph type="body" idx="4294967295"/>
          </p:nvPr>
        </p:nvSpPr>
        <p:spPr>
          <a:xfrm>
            <a:off x="395288" y="1196975"/>
            <a:ext cx="8640762" cy="4752975"/>
          </a:xfrm>
        </p:spPr>
        <p:txBody>
          <a:bodyPr vert="horz" wrap="square" lIns="91440" tIns="45720" rIns="91440" bIns="45720" anchor="t" anchorCtr="0"/>
          <a:p>
            <a:pPr marL="457200" indent="-457200" eaLnBrk="1" hangingPunct="1">
              <a:lnSpc>
                <a:spcPct val="80000"/>
              </a:lnSpc>
              <a:buNone/>
            </a:pPr>
            <a:r>
              <a:rPr lang="sr-Latn-CS" sz="1800" dirty="0">
                <a:solidFill>
                  <a:srgbClr val="C00000"/>
                </a:solidFill>
              </a:rPr>
              <a:t>MSK </a:t>
            </a:r>
            <a:r>
              <a:rPr lang="sr-Latn-CS" sz="1800" dirty="0"/>
              <a:t>zasniva se na zahtevima </a:t>
            </a:r>
            <a:r>
              <a:rPr lang="sr-Latn-CS" sz="1800" dirty="0">
                <a:solidFill>
                  <a:srgbClr val="C00000"/>
                </a:solidFill>
              </a:rPr>
              <a:t>opšteg karaktera </a:t>
            </a:r>
            <a:r>
              <a:rPr lang="sr-Latn-CS" sz="1800" dirty="0"/>
              <a:t>i zahtevima </a:t>
            </a:r>
            <a:r>
              <a:rPr lang="sr-Latn-CS" sz="1800" dirty="0">
                <a:solidFill>
                  <a:srgbClr val="C00000"/>
                </a:solidFill>
              </a:rPr>
              <a:t>dokumentacije</a:t>
            </a:r>
            <a:endParaRPr lang="sr-Latn-CS" sz="1800" dirty="0">
              <a:solidFill>
                <a:srgbClr val="C00000"/>
              </a:solidFill>
            </a:endParaRPr>
          </a:p>
          <a:p>
            <a:pPr marL="457200" indent="-457200" eaLnBrk="1" hangingPunct="1">
              <a:lnSpc>
                <a:spcPct val="80000"/>
              </a:lnSpc>
              <a:buNone/>
            </a:pPr>
            <a:r>
              <a:rPr lang="sr-Latn-CS" sz="1800" b="1" u="sng" dirty="0">
                <a:solidFill>
                  <a:schemeClr val="hlink"/>
                </a:solidFill>
              </a:rPr>
              <a:t>Opšti zahtevi</a:t>
            </a:r>
            <a:r>
              <a:rPr lang="sr-Latn-CS" sz="1800" dirty="0"/>
              <a:t> - Hot. pred. mora da </a:t>
            </a:r>
            <a:r>
              <a:rPr lang="sr-Latn-CS" sz="1800" dirty="0">
                <a:solidFill>
                  <a:srgbClr val="C00000"/>
                </a:solidFill>
              </a:rPr>
              <a:t>uspostavi, dokumentuje, primenjuje i održava </a:t>
            </a:r>
            <a:endParaRPr lang="sr-Latn-CS" sz="1800" dirty="0">
              <a:solidFill>
                <a:srgbClr val="C00000"/>
              </a:solidFill>
            </a:endParaRPr>
          </a:p>
          <a:p>
            <a:pPr marL="457200" indent="-457200" eaLnBrk="1" hangingPunct="1">
              <a:lnSpc>
                <a:spcPct val="80000"/>
              </a:lnSpc>
              <a:buNone/>
            </a:pPr>
            <a:r>
              <a:rPr lang="sr-Latn-CS" sz="1800" dirty="0">
                <a:solidFill>
                  <a:schemeClr val="hlink"/>
                </a:solidFill>
              </a:rPr>
              <a:t>MSK </a:t>
            </a:r>
            <a:r>
              <a:rPr lang="sr-Latn-CS" sz="1800" dirty="0"/>
              <a:t>i stalno poboljšava njegovu efektivnost. </a:t>
            </a:r>
            <a:r>
              <a:rPr lang="sr-Latn-CS" sz="1800" dirty="0">
                <a:solidFill>
                  <a:schemeClr val="hlink"/>
                </a:solidFill>
              </a:rPr>
              <a:t>To zahteva da hot. preduzeće</a:t>
            </a:r>
            <a:r>
              <a:rPr lang="sr-Latn-CS" sz="1800" dirty="0"/>
              <a:t>: </a:t>
            </a:r>
            <a:endParaRPr lang="sr-Latn-CS" sz="1800" dirty="0"/>
          </a:p>
          <a:p>
            <a:pPr marL="457200" indent="-457200" eaLnBrk="1" hangingPunct="1">
              <a:lnSpc>
                <a:spcPct val="80000"/>
              </a:lnSpc>
              <a:buNone/>
            </a:pPr>
            <a:r>
              <a:rPr lang="sr-Latn-CS" sz="1800" dirty="0"/>
              <a:t>- utvrdi procese neophodne za sistem i da ih primenjuje u celom preduzeću;</a:t>
            </a:r>
            <a:endParaRPr lang="sr-Latn-CS" sz="1800" dirty="0"/>
          </a:p>
          <a:p>
            <a:pPr marL="457200" indent="-457200">
              <a:lnSpc>
                <a:spcPct val="80000"/>
              </a:lnSpc>
              <a:buNone/>
            </a:pPr>
            <a:r>
              <a:rPr lang="sr-Latn-CS" sz="1800" dirty="0"/>
              <a:t>- utvrdi redosled i međusobno delovanje ovih procesa da bi upravlj. bilo efikasno;</a:t>
            </a:r>
            <a:endParaRPr lang="sr-Latn-CS" sz="1800" dirty="0"/>
          </a:p>
          <a:p>
            <a:pPr marL="457200" indent="-457200">
              <a:lnSpc>
                <a:spcPct val="80000"/>
              </a:lnSpc>
              <a:buNone/>
            </a:pPr>
            <a:r>
              <a:rPr lang="sr-Latn-CS" sz="1800" dirty="0"/>
              <a:t>- obezbedi resurse i informac neophodne za podršku izvođenju i praćenju procesa;</a:t>
            </a:r>
            <a:endParaRPr lang="sr-Latn-CS" sz="1800" dirty="0"/>
          </a:p>
          <a:p>
            <a:pPr marL="457200" indent="-457200">
              <a:lnSpc>
                <a:spcPct val="80000"/>
              </a:lnSpc>
              <a:buNone/>
            </a:pPr>
            <a:r>
              <a:rPr lang="sr-Latn-CS" sz="1800" dirty="0"/>
              <a:t>- prati, meri kada je to primenljivo i analizira ove procese; </a:t>
            </a:r>
            <a:endParaRPr lang="sr-Latn-CS" sz="1800" dirty="0"/>
          </a:p>
          <a:p>
            <a:pPr marL="457200" indent="-457200">
              <a:lnSpc>
                <a:spcPct val="80000"/>
              </a:lnSpc>
              <a:buNone/>
            </a:pPr>
            <a:r>
              <a:rPr lang="sr-Latn-CS" sz="1800" dirty="0"/>
              <a:t>- primenjuje mere potrebne za ostvarivanje plan. rezul. i stalno poboljš.ovih procea</a:t>
            </a:r>
            <a:endParaRPr lang="sr-Latn-CS" sz="1800" dirty="0"/>
          </a:p>
          <a:p>
            <a:pPr marL="457200" indent="-457200">
              <a:lnSpc>
                <a:spcPct val="80000"/>
              </a:lnSpc>
              <a:buNone/>
            </a:pPr>
            <a:r>
              <a:rPr lang="sr-Latn-CS" sz="1800" dirty="0">
                <a:solidFill>
                  <a:srgbClr val="7030A0"/>
                </a:solidFill>
              </a:rPr>
              <a:t>Preduzeće mora da upravlja ovim procesim u skladu sa zahtevima ovog standarda</a:t>
            </a:r>
            <a:endParaRPr lang="sr-Latn-CS" sz="1800" dirty="0">
              <a:solidFill>
                <a:srgbClr val="7030A0"/>
              </a:solidFill>
            </a:endParaRPr>
          </a:p>
          <a:p>
            <a:pPr marL="457200" indent="-457200" eaLnBrk="1" hangingPunct="1">
              <a:lnSpc>
                <a:spcPct val="80000"/>
              </a:lnSpc>
              <a:buNone/>
            </a:pPr>
            <a:r>
              <a:rPr lang="sr-Latn-CS" sz="1800" u="sng" dirty="0">
                <a:solidFill>
                  <a:schemeClr val="hlink"/>
                </a:solidFill>
              </a:rPr>
              <a:t>Dokumenta</a:t>
            </a:r>
            <a:endParaRPr lang="sr-Latn-CS" sz="1800" u="sng" dirty="0">
              <a:solidFill>
                <a:schemeClr val="hlink"/>
              </a:solidFill>
            </a:endParaRPr>
          </a:p>
          <a:p>
            <a:pPr marL="457200" indent="-457200" eaLnBrk="1" hangingPunct="1">
              <a:lnSpc>
                <a:spcPct val="80000"/>
              </a:lnSpc>
              <a:buNone/>
            </a:pPr>
            <a:r>
              <a:rPr lang="sr-Latn-CS" sz="1800" dirty="0"/>
              <a:t>1) </a:t>
            </a:r>
            <a:r>
              <a:rPr lang="sr-Latn-CS" sz="1800" dirty="0">
                <a:solidFill>
                  <a:srgbClr val="C00000"/>
                </a:solidFill>
              </a:rPr>
              <a:t>IZJAVE</a:t>
            </a:r>
            <a:r>
              <a:rPr lang="sr-Latn-CS" sz="1800" dirty="0"/>
              <a:t> o politici kvaliteta i ciljevima kvaliteta;</a:t>
            </a:r>
            <a:endParaRPr lang="sr-Latn-CS" sz="1800" dirty="0"/>
          </a:p>
          <a:p>
            <a:pPr marL="457200" indent="-457200" eaLnBrk="1" hangingPunct="1">
              <a:lnSpc>
                <a:spcPct val="80000"/>
              </a:lnSpc>
              <a:buNone/>
            </a:pPr>
            <a:r>
              <a:rPr lang="sr-Latn-CS" sz="1800" dirty="0"/>
              <a:t>2) </a:t>
            </a:r>
            <a:r>
              <a:rPr lang="sr-Latn-CS" sz="1800" dirty="0">
                <a:solidFill>
                  <a:srgbClr val="C00000"/>
                </a:solidFill>
              </a:rPr>
              <a:t>POSLOVNIK</a:t>
            </a:r>
            <a:r>
              <a:rPr lang="sr-Latn-CS" sz="1800" dirty="0"/>
              <a:t> o kvalitetu, kojim se utvrđuje: predmet i područje primene </a:t>
            </a:r>
            <a:r>
              <a:rPr lang="sr-Latn-CS" sz="1800" dirty="0">
                <a:solidFill>
                  <a:srgbClr val="C00000"/>
                </a:solidFill>
              </a:rPr>
              <a:t>MSK</a:t>
            </a:r>
            <a:r>
              <a:rPr lang="sr-Latn-CS" sz="1800" dirty="0"/>
              <a:t>, </a:t>
            </a:r>
            <a:endParaRPr lang="sr-Latn-CS" sz="1800" dirty="0"/>
          </a:p>
          <a:p>
            <a:pPr marL="457200" indent="-457200" eaLnBrk="1" hangingPunct="1">
              <a:lnSpc>
                <a:spcPct val="80000"/>
              </a:lnSpc>
              <a:buNone/>
            </a:pPr>
            <a:r>
              <a:rPr lang="sr-Latn-CS" sz="1800" dirty="0"/>
              <a:t>  struktura organizacije, odgovornost i ovlašćenja menadžmenta i procedure </a:t>
            </a:r>
            <a:endParaRPr lang="sr-Latn-CS" sz="1800" dirty="0"/>
          </a:p>
          <a:p>
            <a:pPr marL="457200" indent="-457200" eaLnBrk="1" hangingPunct="1">
              <a:lnSpc>
                <a:spcPct val="80000"/>
              </a:lnSpc>
              <a:buNone/>
            </a:pPr>
            <a:r>
              <a:rPr lang="sr-Latn-CS" sz="1800" dirty="0"/>
              <a:t> predviđene za </a:t>
            </a:r>
            <a:r>
              <a:rPr lang="sr-Latn-CS" sz="1800" dirty="0">
                <a:solidFill>
                  <a:srgbClr val="C00000"/>
                </a:solidFill>
              </a:rPr>
              <a:t>MSK</a:t>
            </a:r>
            <a:r>
              <a:rPr lang="sr-Latn-CS" sz="1800" dirty="0"/>
              <a:t>;</a:t>
            </a:r>
            <a:endParaRPr lang="sr-Latn-CS" sz="1800" dirty="0"/>
          </a:p>
          <a:p>
            <a:pPr marL="457200" indent="-457200" eaLnBrk="1" hangingPunct="1">
              <a:lnSpc>
                <a:spcPct val="80000"/>
              </a:lnSpc>
              <a:buNone/>
            </a:pPr>
            <a:r>
              <a:rPr lang="sr-Latn-CS" sz="1800" dirty="0"/>
              <a:t>3) </a:t>
            </a:r>
            <a:r>
              <a:rPr lang="sr-Latn-CS" sz="1800" dirty="0">
                <a:solidFill>
                  <a:schemeClr val="hlink"/>
                </a:solidFill>
              </a:rPr>
              <a:t>Procedure, zapise, upustva i druge dokumente</a:t>
            </a:r>
            <a:r>
              <a:rPr lang="sr-Latn-CS" sz="1800" dirty="0"/>
              <a:t>. </a:t>
            </a:r>
            <a:endParaRPr lang="sr-Latn-CS" sz="1800" dirty="0"/>
          </a:p>
          <a:p>
            <a:pPr marL="457200" indent="-457200" eaLnBrk="1" hangingPunct="1">
              <a:lnSpc>
                <a:spcPct val="80000"/>
              </a:lnSpc>
              <a:buNone/>
            </a:pPr>
            <a:r>
              <a:rPr lang="sr-Latn-CS" sz="1800" dirty="0">
                <a:solidFill>
                  <a:srgbClr val="00B050"/>
                </a:solidFill>
              </a:rPr>
              <a:t>   Obim dokumentacije zavisi od:</a:t>
            </a:r>
            <a:r>
              <a:rPr lang="sr-Latn-CS" sz="1800" dirty="0"/>
              <a:t> veličine organizacije, složenosti procesa i  </a:t>
            </a:r>
            <a:endParaRPr lang="sr-Latn-CS" sz="1800" dirty="0"/>
          </a:p>
          <a:p>
            <a:pPr marL="457200" indent="-457200" eaLnBrk="1" hangingPunct="1">
              <a:lnSpc>
                <a:spcPct val="80000"/>
              </a:lnSpc>
              <a:buNone/>
            </a:pPr>
            <a:r>
              <a:rPr lang="sr-Latn-CS" sz="1800" dirty="0"/>
              <a:t>   kompetentnosti zaposlenih </a:t>
            </a:r>
            <a:endParaRPr lang="sr-Latn-C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66561" name="Rectangle 2"/>
          <p:cNvSpPr>
            <a:spLocks noGrp="1"/>
          </p:cNvSpPr>
          <p:nvPr>
            <p:ph type="title"/>
          </p:nvPr>
        </p:nvSpPr>
        <p:spPr>
          <a:xfrm>
            <a:off x="1476375" y="333375"/>
            <a:ext cx="7416800" cy="777875"/>
          </a:xfrm>
        </p:spPr>
        <p:txBody>
          <a:bodyPr vert="horz" wrap="square" lIns="91440" tIns="45720" rIns="91440" bIns="45720" anchor="ctr" anchorCtr="0"/>
          <a:p>
            <a:r>
              <a:rPr lang="sr-Latn-CS" sz="2800" b="1" dirty="0"/>
              <a:t>2) Zahtev Odgovornost rukovodstva</a:t>
            </a:r>
            <a:r>
              <a:rPr lang="sr-Latn-CS" sz="2800" dirty="0"/>
              <a:t> </a:t>
            </a:r>
            <a:endParaRPr lang="sr-Latn-CS" sz="2800" dirty="0"/>
          </a:p>
        </p:txBody>
      </p:sp>
      <p:sp>
        <p:nvSpPr>
          <p:cNvPr id="66562" name="Rectangle 3"/>
          <p:cNvSpPr>
            <a:spLocks noGrp="1"/>
          </p:cNvSpPr>
          <p:nvPr>
            <p:ph idx="1"/>
          </p:nvPr>
        </p:nvSpPr>
        <p:spPr>
          <a:xfrm>
            <a:off x="179388" y="1125538"/>
            <a:ext cx="8713787" cy="4751387"/>
          </a:xfrm>
        </p:spPr>
        <p:txBody>
          <a:bodyPr vert="horz" wrap="square" lIns="91440" tIns="45720" rIns="91440" bIns="45720" anchor="t" anchorCtr="0"/>
          <a:p>
            <a:pPr>
              <a:lnSpc>
                <a:spcPct val="80000"/>
              </a:lnSpc>
              <a:buNone/>
            </a:pPr>
            <a:r>
              <a:rPr lang="sr-Latn-CS" sz="2000" dirty="0">
                <a:sym typeface="Wingdings" panose="05000000000000000000" pitchFamily="2" charset="2"/>
              </a:rPr>
              <a:t> </a:t>
            </a:r>
            <a:r>
              <a:rPr lang="sr-Latn-CS" sz="2000" dirty="0"/>
              <a:t>Ovaj zahtev</a:t>
            </a:r>
            <a:r>
              <a:rPr lang="sr-Latn-CS" sz="2000" b="1" dirty="0"/>
              <a:t> </a:t>
            </a:r>
            <a:r>
              <a:rPr lang="sr-Latn-CS" sz="2000" dirty="0"/>
              <a:t>odnosi se na stvaranje klime u kojoj svi zaposleni treba da budu  potpuno informisani, uključeni i odgovorni za realizaciju M</a:t>
            </a:r>
            <a:r>
              <a:rPr lang="sr-Latn-CS" sz="2000" b="1" dirty="0"/>
              <a:t>SK</a:t>
            </a:r>
            <a:r>
              <a:rPr lang="sr-Latn-CS" sz="2000" dirty="0"/>
              <a:t>. </a:t>
            </a:r>
            <a:endParaRPr lang="sr-Latn-CS" sz="2000" dirty="0"/>
          </a:p>
          <a:p>
            <a:pPr>
              <a:lnSpc>
                <a:spcPct val="80000"/>
              </a:lnSpc>
              <a:buNone/>
            </a:pPr>
            <a:r>
              <a:rPr lang="sr-Latn-CS" sz="2000" dirty="0">
                <a:sym typeface="Wingdings" panose="05000000000000000000" pitchFamily="2" charset="2"/>
              </a:rPr>
              <a:t></a:t>
            </a:r>
            <a:r>
              <a:rPr lang="sr-Latn-CS" sz="2000" dirty="0"/>
              <a:t> </a:t>
            </a:r>
            <a:r>
              <a:rPr lang="sr-Latn-CS" sz="2000" dirty="0">
                <a:solidFill>
                  <a:schemeClr val="hlink"/>
                </a:solidFill>
              </a:rPr>
              <a:t>Kjučne aktivnosti menadžmenta usmerene su na:</a:t>
            </a:r>
            <a:endParaRPr lang="sr-Latn-CS" sz="2000" dirty="0">
              <a:solidFill>
                <a:schemeClr val="hlink"/>
              </a:solidFill>
            </a:endParaRPr>
          </a:p>
          <a:p>
            <a:pPr>
              <a:lnSpc>
                <a:spcPct val="80000"/>
              </a:lnSpc>
              <a:buNone/>
            </a:pPr>
            <a:r>
              <a:rPr lang="sr-Latn-CS" sz="2000" dirty="0"/>
              <a:t>• uspostavljanje i održavanje politike kvaliteta i ciljeva preduzeća;</a:t>
            </a:r>
            <a:endParaRPr lang="sr-Latn-CS" sz="2000" dirty="0"/>
          </a:p>
          <a:p>
            <a:pPr>
              <a:lnSpc>
                <a:spcPct val="80000"/>
              </a:lnSpc>
              <a:buNone/>
            </a:pPr>
            <a:r>
              <a:rPr lang="sr-Latn-CS" sz="2000" dirty="0"/>
              <a:t>• planiranje sistema menadžmenta kvaliteta;</a:t>
            </a:r>
            <a:endParaRPr lang="sr-Latn-CS" sz="2000" dirty="0"/>
          </a:p>
          <a:p>
            <a:pPr>
              <a:lnSpc>
                <a:spcPct val="80000"/>
              </a:lnSpc>
              <a:buNone/>
            </a:pPr>
            <a:r>
              <a:rPr lang="sr-Latn-CS" sz="2000" dirty="0"/>
              <a:t>• promociju politike i ciljeva kvaliteta u svim segmentima organizacije radi </a:t>
            </a:r>
            <a:endParaRPr lang="sr-Latn-CS" sz="2000" dirty="0"/>
          </a:p>
          <a:p>
            <a:pPr>
              <a:lnSpc>
                <a:spcPct val="80000"/>
              </a:lnSpc>
              <a:buNone/>
            </a:pPr>
            <a:r>
              <a:rPr lang="sr-Latn-CS" sz="2000" dirty="0"/>
              <a:t>  povećavanja svesti, motivacije i opšte uključenosti;</a:t>
            </a:r>
            <a:endParaRPr lang="sr-Latn-CS" sz="2000" dirty="0"/>
          </a:p>
          <a:p>
            <a:pPr>
              <a:lnSpc>
                <a:spcPct val="80000"/>
              </a:lnSpc>
              <a:buNone/>
            </a:pPr>
            <a:r>
              <a:rPr lang="sr-Latn-CS" sz="2000" dirty="0"/>
              <a:t>• insistiranje na zahtev. koris. kao osnovnom postul. i njihovo prisustvo u </a:t>
            </a:r>
            <a:endParaRPr lang="sr-Latn-CS" sz="2000" dirty="0"/>
          </a:p>
          <a:p>
            <a:pPr>
              <a:lnSpc>
                <a:spcPct val="80000"/>
              </a:lnSpc>
              <a:buNone/>
            </a:pPr>
            <a:r>
              <a:rPr lang="sr-Latn-CS" sz="2000" dirty="0"/>
              <a:t>  svim procesima</a:t>
            </a:r>
            <a:endParaRPr lang="sr-Latn-CS" sz="2000" dirty="0"/>
          </a:p>
          <a:p>
            <a:pPr>
              <a:lnSpc>
                <a:spcPct val="80000"/>
              </a:lnSpc>
              <a:buNone/>
            </a:pPr>
            <a:r>
              <a:rPr lang="sr-Latn-CS" sz="2000" dirty="0"/>
              <a:t>• garanciju da je uspostavljen efikasan </a:t>
            </a:r>
            <a:r>
              <a:rPr lang="sr-Latn-CS" sz="2000" b="1" dirty="0"/>
              <a:t>MSK </a:t>
            </a:r>
            <a:r>
              <a:rPr lang="sr-Latn-CS" sz="2000" dirty="0"/>
              <a:t>i da se on primenjuje i održava</a:t>
            </a:r>
            <a:endParaRPr lang="sr-Latn-CS" sz="2000" dirty="0"/>
          </a:p>
          <a:p>
            <a:pPr>
              <a:lnSpc>
                <a:spcPct val="80000"/>
              </a:lnSpc>
              <a:buNone/>
            </a:pPr>
            <a:r>
              <a:rPr lang="sr-Latn-CS" sz="2000" dirty="0">
                <a:sym typeface="Wingdings" panose="05000000000000000000" pitchFamily="2" charset="2"/>
              </a:rPr>
              <a:t></a:t>
            </a:r>
            <a:r>
              <a:rPr lang="sr-Latn-CS" sz="2000" dirty="0">
                <a:solidFill>
                  <a:schemeClr val="hlink"/>
                </a:solidFill>
              </a:rPr>
              <a:t> U određenim vremenskim intervalima menadžment treba da preispituje </a:t>
            </a:r>
            <a:endParaRPr lang="sr-Latn-CS" sz="2000" dirty="0">
              <a:solidFill>
                <a:schemeClr val="hlink"/>
              </a:solidFill>
            </a:endParaRPr>
          </a:p>
          <a:p>
            <a:pPr>
              <a:lnSpc>
                <a:spcPct val="80000"/>
              </a:lnSpc>
              <a:buNone/>
            </a:pPr>
            <a:r>
              <a:rPr lang="sr-Latn-CS" sz="2000" dirty="0">
                <a:solidFill>
                  <a:schemeClr val="hlink"/>
                </a:solidFill>
              </a:rPr>
              <a:t>sistem</a:t>
            </a:r>
            <a:r>
              <a:rPr lang="sr-Latn-CS" sz="2000" dirty="0"/>
              <a:t> (reagovanje korisnika,usaglašenost sa zahtevima, korektivne mere)</a:t>
            </a:r>
            <a:endParaRPr lang="sr-Latn-CS" sz="2000" dirty="0"/>
          </a:p>
          <a:p>
            <a:pPr>
              <a:lnSpc>
                <a:spcPct val="80000"/>
              </a:lnSpc>
              <a:buNone/>
            </a:pPr>
            <a:r>
              <a:rPr lang="sr-Latn-CS" sz="2000" dirty="0">
                <a:solidFill>
                  <a:schemeClr val="hlink"/>
                </a:solidFill>
              </a:rPr>
              <a:t>- Vremenska dimenzija preispitivanja obezbeđuje održavanje sistema.</a:t>
            </a:r>
            <a:endParaRPr lang="sr-Latn-CS" sz="2000" b="1" dirty="0">
              <a:solidFill>
                <a:schemeClr val="hlink"/>
              </a:solidFill>
            </a:endParaRPr>
          </a:p>
          <a:p>
            <a:pPr>
              <a:lnSpc>
                <a:spcPct val="80000"/>
              </a:lnSpc>
              <a:buNone/>
            </a:pPr>
            <a:r>
              <a:rPr lang="sr-Latn-CS" sz="2000" b="1" dirty="0"/>
              <a:t> </a:t>
            </a:r>
            <a:endParaRPr lang="sr-Latn-CS" sz="20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67585" name="Rectangle 2"/>
          <p:cNvSpPr>
            <a:spLocks noGrp="1"/>
          </p:cNvSpPr>
          <p:nvPr>
            <p:ph type="title"/>
          </p:nvPr>
        </p:nvSpPr>
        <p:spPr>
          <a:xfrm>
            <a:off x="457200" y="404813"/>
            <a:ext cx="8229600" cy="647700"/>
          </a:xfrm>
        </p:spPr>
        <p:txBody>
          <a:bodyPr vert="horz" wrap="square" lIns="91440" tIns="45720" rIns="91440" bIns="45720" anchor="ctr" anchorCtr="0"/>
          <a:p>
            <a:r>
              <a:rPr lang="sr-Latn-CS" sz="2800" dirty="0">
                <a:solidFill>
                  <a:schemeClr val="hlink"/>
                </a:solidFill>
              </a:rPr>
              <a:t>3) </a:t>
            </a:r>
            <a:r>
              <a:rPr lang="sr-Latn-CS" sz="3200" dirty="0">
                <a:solidFill>
                  <a:schemeClr val="hlink"/>
                </a:solidFill>
              </a:rPr>
              <a:t>Zahtev </a:t>
            </a:r>
            <a:r>
              <a:rPr lang="sr-Latn-CS" sz="3200" b="1" dirty="0">
                <a:solidFill>
                  <a:schemeClr val="hlink"/>
                </a:solidFill>
              </a:rPr>
              <a:t>Upravljanje resursima</a:t>
            </a:r>
            <a:endParaRPr lang="sr-Latn-CS" sz="3200" dirty="0">
              <a:solidFill>
                <a:schemeClr val="hlink"/>
              </a:solidFill>
            </a:endParaRPr>
          </a:p>
        </p:txBody>
      </p:sp>
      <p:sp>
        <p:nvSpPr>
          <p:cNvPr id="67586" name="Rectangle 3"/>
          <p:cNvSpPr>
            <a:spLocks noGrp="1"/>
          </p:cNvSpPr>
          <p:nvPr>
            <p:ph idx="1"/>
          </p:nvPr>
        </p:nvSpPr>
        <p:spPr>
          <a:xfrm>
            <a:off x="323850" y="1196975"/>
            <a:ext cx="8640763" cy="4597400"/>
          </a:xfrm>
        </p:spPr>
        <p:txBody>
          <a:bodyPr vert="horz" wrap="square" lIns="91440" tIns="45720" rIns="91440" bIns="45720" anchor="t" anchorCtr="0"/>
          <a:p>
            <a:pPr marL="609600" indent="-609600">
              <a:lnSpc>
                <a:spcPct val="80000"/>
              </a:lnSpc>
              <a:buFont typeface="Wingdings" panose="05000000000000000000" pitchFamily="2" charset="2"/>
              <a:buNone/>
            </a:pPr>
            <a:r>
              <a:rPr lang="sr-Latn-CS" sz="2000" dirty="0">
                <a:sym typeface="Wingdings" panose="05000000000000000000" pitchFamily="2" charset="2"/>
              </a:rPr>
              <a:t> </a:t>
            </a:r>
            <a:r>
              <a:rPr lang="sr-Latn-CS" sz="2000" dirty="0"/>
              <a:t>Upravljanje resursima podrazumeva definisanje i obezbeđivanje </a:t>
            </a:r>
            <a:endParaRPr lang="sr-Latn-CS" sz="2000" dirty="0"/>
          </a:p>
          <a:p>
            <a:pPr marL="609600" indent="-609600">
              <a:lnSpc>
                <a:spcPct val="80000"/>
              </a:lnSpc>
              <a:buFont typeface="Wingdings" panose="05000000000000000000" pitchFamily="2" charset="2"/>
              <a:buNone/>
            </a:pPr>
            <a:r>
              <a:rPr lang="sr-Latn-CS" sz="2000" dirty="0"/>
              <a:t>   potreb. resursa </a:t>
            </a:r>
            <a:r>
              <a:rPr lang="sr-Latn-CS" sz="2000" b="1" dirty="0"/>
              <a:t>(</a:t>
            </a:r>
            <a:r>
              <a:rPr lang="sr-Latn-CS" sz="2000" b="1" dirty="0">
                <a:solidFill>
                  <a:schemeClr val="accent2"/>
                </a:solidFill>
              </a:rPr>
              <a:t>ljud., inf. rad.sred</a:t>
            </a:r>
            <a:r>
              <a:rPr lang="sr-Latn-CS" sz="2000" b="1" dirty="0"/>
              <a:t>.)</a:t>
            </a:r>
            <a:r>
              <a:rPr lang="sr-Latn-CS" sz="2000" dirty="0"/>
              <a:t>kako bi se isporučio kval. proizvod </a:t>
            </a:r>
            <a:endParaRPr lang="sr-Latn-CS" sz="2000" dirty="0"/>
          </a:p>
          <a:p>
            <a:pPr marL="609600" indent="-609600">
              <a:lnSpc>
                <a:spcPct val="80000"/>
              </a:lnSpc>
              <a:buFont typeface="Wingdings" panose="05000000000000000000" pitchFamily="2" charset="2"/>
              <a:buNone/>
            </a:pPr>
            <a:r>
              <a:rPr lang="sr-Latn-CS" sz="2000" dirty="0"/>
              <a:t>   koji će zadovoljiti potrebe i očekivanja njenih korisnika (biti u skladu sa </a:t>
            </a:r>
            <a:endParaRPr lang="sr-Latn-CS" sz="2000" dirty="0"/>
          </a:p>
          <a:p>
            <a:pPr marL="609600" indent="-609600">
              <a:lnSpc>
                <a:spcPct val="80000"/>
              </a:lnSpc>
              <a:buFont typeface="Wingdings" panose="05000000000000000000" pitchFamily="2" charset="2"/>
              <a:buNone/>
            </a:pPr>
            <a:r>
              <a:rPr lang="sr-Latn-CS" sz="2000" dirty="0"/>
              <a:t>   utvrđenim standardima)</a:t>
            </a:r>
            <a:endParaRPr lang="sr-Latn-CS" sz="2000" dirty="0"/>
          </a:p>
          <a:p>
            <a:pPr marL="609600" indent="-609600">
              <a:lnSpc>
                <a:spcPct val="80000"/>
              </a:lnSpc>
              <a:buNone/>
            </a:pPr>
            <a:r>
              <a:rPr lang="sr-Latn-CS" sz="2000" i="1" dirty="0"/>
              <a:t>   </a:t>
            </a:r>
            <a:r>
              <a:rPr lang="sr-Latn-CS" sz="2000" i="1" u="sng" dirty="0">
                <a:solidFill>
                  <a:schemeClr val="accent2"/>
                </a:solidFill>
              </a:rPr>
              <a:t>Ljudski resursi</a:t>
            </a:r>
            <a:endParaRPr lang="sr-Latn-CS" sz="2000" dirty="0">
              <a:solidFill>
                <a:schemeClr val="accent2"/>
              </a:solidFill>
            </a:endParaRPr>
          </a:p>
          <a:p>
            <a:pPr marL="609600" indent="-609600">
              <a:lnSpc>
                <a:spcPct val="80000"/>
              </a:lnSpc>
              <a:buNone/>
            </a:pPr>
            <a:r>
              <a:rPr lang="sr-Latn-CS" sz="2000" dirty="0"/>
              <a:t>   Osoblje koje obavlja poslove mora da bude kompetentno u pogledu</a:t>
            </a:r>
            <a:endParaRPr lang="sr-Latn-CS" sz="2000" dirty="0"/>
          </a:p>
          <a:p>
            <a:pPr marL="609600" indent="-609600">
              <a:lnSpc>
                <a:spcPct val="80000"/>
              </a:lnSpc>
              <a:buNone/>
            </a:pPr>
            <a:r>
              <a:rPr lang="sr-Latn-CS" sz="2000" dirty="0"/>
              <a:t>   obrazovanja,obuke, znanja i iskustva.</a:t>
            </a:r>
            <a:endParaRPr lang="sr-Latn-CS" sz="2000" i="1" u="sng" dirty="0"/>
          </a:p>
          <a:p>
            <a:pPr marL="609600" indent="-609600">
              <a:lnSpc>
                <a:spcPct val="80000"/>
              </a:lnSpc>
              <a:buNone/>
            </a:pPr>
            <a:r>
              <a:rPr lang="sr-Latn-CS" sz="2000" i="1" dirty="0"/>
              <a:t>  </a:t>
            </a:r>
            <a:r>
              <a:rPr lang="sr-Latn-CS" sz="2000" i="1" dirty="0">
                <a:solidFill>
                  <a:schemeClr val="accent2"/>
                </a:solidFill>
              </a:rPr>
              <a:t> </a:t>
            </a:r>
            <a:r>
              <a:rPr lang="sr-Latn-CS" sz="2000" i="1" u="sng" dirty="0">
                <a:solidFill>
                  <a:schemeClr val="accent2"/>
                </a:solidFill>
              </a:rPr>
              <a:t>Infrastruktura</a:t>
            </a:r>
            <a:endParaRPr lang="sr-Latn-CS" sz="2000" dirty="0">
              <a:solidFill>
                <a:schemeClr val="accent2"/>
              </a:solidFill>
            </a:endParaRPr>
          </a:p>
          <a:p>
            <a:pPr marL="609600" indent="-609600">
              <a:lnSpc>
                <a:spcPct val="80000"/>
              </a:lnSpc>
              <a:buNone/>
            </a:pPr>
            <a:r>
              <a:rPr lang="sr-Latn-CS" sz="2000" dirty="0"/>
              <a:t> Organizacija mora da obezbedi i održava infrastrukturu potrebnu</a:t>
            </a:r>
            <a:endParaRPr lang="sr-Latn-CS" sz="2000" dirty="0"/>
          </a:p>
          <a:p>
            <a:pPr marL="609600" indent="-609600">
              <a:lnSpc>
                <a:spcPct val="80000"/>
              </a:lnSpc>
              <a:buNone/>
            </a:pPr>
            <a:r>
              <a:rPr lang="sr-Latn-CS" sz="2000" dirty="0"/>
              <a:t> za postizanje usaglašenosti sa zahtevima proizvoda. Ona obuhvata:</a:t>
            </a:r>
            <a:endParaRPr lang="sr-Latn-CS" sz="2000" dirty="0"/>
          </a:p>
          <a:p>
            <a:pPr marL="609600" indent="-609600">
              <a:lnSpc>
                <a:spcPct val="80000"/>
              </a:lnSpc>
              <a:buNone/>
            </a:pPr>
            <a:r>
              <a:rPr lang="sr-Latn-CS" sz="2000" dirty="0">
                <a:solidFill>
                  <a:schemeClr val="hlink"/>
                </a:solidFill>
              </a:rPr>
              <a:t>      a) zgrade, radni prostor i pripadajuću opremu;</a:t>
            </a:r>
            <a:endParaRPr lang="sr-Latn-CS" sz="2000" dirty="0">
              <a:solidFill>
                <a:schemeClr val="hlink"/>
              </a:solidFill>
            </a:endParaRPr>
          </a:p>
          <a:p>
            <a:pPr marL="609600" indent="-609600">
              <a:lnSpc>
                <a:spcPct val="80000"/>
              </a:lnSpc>
              <a:buNone/>
            </a:pPr>
            <a:r>
              <a:rPr lang="sr-Latn-CS" sz="2000" dirty="0">
                <a:solidFill>
                  <a:schemeClr val="hlink"/>
                </a:solidFill>
              </a:rPr>
              <a:t>      b) procesnu opremu (hardver i softver); i</a:t>
            </a:r>
            <a:endParaRPr lang="sr-Latn-CS" sz="2000" dirty="0">
              <a:solidFill>
                <a:schemeClr val="hlink"/>
              </a:solidFill>
            </a:endParaRPr>
          </a:p>
          <a:p>
            <a:pPr marL="609600" indent="-609600">
              <a:lnSpc>
                <a:spcPct val="80000"/>
              </a:lnSpc>
              <a:buNone/>
            </a:pPr>
            <a:r>
              <a:rPr lang="sr-Latn-CS" sz="2000" dirty="0">
                <a:solidFill>
                  <a:schemeClr val="hlink"/>
                </a:solidFill>
              </a:rPr>
              <a:t>      c) usluge podrške</a:t>
            </a:r>
            <a:r>
              <a:rPr lang="sr-Latn-CS" sz="2000" dirty="0"/>
              <a:t> (</a:t>
            </a:r>
            <a:r>
              <a:rPr lang="sr-Latn-CS" sz="2000" dirty="0">
                <a:solidFill>
                  <a:schemeClr val="hlink"/>
                </a:solidFill>
              </a:rPr>
              <a:t>transportne, komunikac. usluge ili informac. sistem</a:t>
            </a:r>
            <a:endParaRPr lang="sr-Latn-CS" sz="2000" i="1" dirty="0"/>
          </a:p>
          <a:p>
            <a:pPr marL="609600" indent="-609600">
              <a:lnSpc>
                <a:spcPct val="80000"/>
              </a:lnSpc>
              <a:buNone/>
            </a:pPr>
            <a:r>
              <a:rPr lang="sr-Latn-CS" sz="2000" i="1" dirty="0"/>
              <a:t>  </a:t>
            </a:r>
            <a:r>
              <a:rPr lang="sr-Latn-CS" sz="2000" i="1" u="sng" dirty="0">
                <a:solidFill>
                  <a:schemeClr val="accent2"/>
                </a:solidFill>
              </a:rPr>
              <a:t>Radna sredina</a:t>
            </a:r>
            <a:r>
              <a:rPr lang="sr-Latn-CS" sz="2000" i="1" dirty="0">
                <a:solidFill>
                  <a:schemeClr val="hlink"/>
                </a:solidFill>
              </a:rPr>
              <a:t> </a:t>
            </a:r>
            <a:r>
              <a:rPr lang="sr-Latn-CS" sz="2000" i="1" dirty="0"/>
              <a:t>– </a:t>
            </a:r>
            <a:r>
              <a:rPr lang="sr-Latn-CS" sz="2000" dirty="0"/>
              <a:t>uslovi u kojima se obavlja rad (temper., vlažnost, </a:t>
            </a:r>
            <a:endParaRPr lang="sr-Latn-CS" sz="2000" dirty="0"/>
          </a:p>
          <a:p>
            <a:pPr marL="609600" indent="-609600">
              <a:lnSpc>
                <a:spcPct val="80000"/>
              </a:lnSpc>
              <a:buNone/>
            </a:pPr>
            <a:r>
              <a:rPr lang="sr-Latn-CS" sz="2000" dirty="0"/>
              <a:t>                              vremenski uslovi i dr.)</a:t>
            </a:r>
            <a:endParaRPr lang="sr-Latn-C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68609" name="Rectangle 2"/>
          <p:cNvSpPr>
            <a:spLocks noGrp="1"/>
          </p:cNvSpPr>
          <p:nvPr>
            <p:ph type="title"/>
          </p:nvPr>
        </p:nvSpPr>
        <p:spPr>
          <a:xfrm>
            <a:off x="468313" y="404813"/>
            <a:ext cx="8229600" cy="738187"/>
          </a:xfrm>
        </p:spPr>
        <p:txBody>
          <a:bodyPr vert="horz" wrap="square" lIns="91440" tIns="45720" rIns="91440" bIns="45720" anchor="ctr" anchorCtr="0"/>
          <a:p>
            <a:r>
              <a:rPr lang="sr-Latn-CS" sz="2800" dirty="0"/>
              <a:t>4) </a:t>
            </a:r>
            <a:r>
              <a:rPr lang="sr-Latn-CS" sz="3200" dirty="0"/>
              <a:t>Zahtev - Realizacija proizvoda i usluga</a:t>
            </a:r>
            <a:endParaRPr lang="sr-Latn-CS" sz="3200" dirty="0"/>
          </a:p>
        </p:txBody>
      </p:sp>
      <p:sp>
        <p:nvSpPr>
          <p:cNvPr id="68610" name="Rectangle 3"/>
          <p:cNvSpPr>
            <a:spLocks noGrp="1"/>
          </p:cNvSpPr>
          <p:nvPr>
            <p:ph idx="1"/>
          </p:nvPr>
        </p:nvSpPr>
        <p:spPr>
          <a:xfrm>
            <a:off x="468313" y="1557338"/>
            <a:ext cx="8496300" cy="3959225"/>
          </a:xfrm>
        </p:spPr>
        <p:txBody>
          <a:bodyPr vert="horz" wrap="square" lIns="91440" tIns="45720" rIns="91440" bIns="45720" anchor="t" anchorCtr="0"/>
          <a:p>
            <a:pPr>
              <a:lnSpc>
                <a:spcPct val="90000"/>
              </a:lnSpc>
              <a:buNone/>
            </a:pPr>
            <a:r>
              <a:rPr lang="sr-Latn-CS" sz="2000" dirty="0">
                <a:solidFill>
                  <a:schemeClr val="hlink"/>
                </a:solidFill>
              </a:rPr>
              <a:t>a) Planiranje realizacije usluge </a:t>
            </a:r>
            <a:r>
              <a:rPr lang="sr-Latn-CS" sz="2000" dirty="0"/>
              <a:t>- utvrđivanje svih zahteva i njihova specifikacija </a:t>
            </a:r>
            <a:r>
              <a:rPr lang="sr-Latn-CS" sz="2000" dirty="0">
                <a:solidFill>
                  <a:srgbClr val="7030A0"/>
                </a:solidFill>
              </a:rPr>
              <a:t>vodeći računa o  vremen. i prostornoj dimenziji </a:t>
            </a:r>
            <a:r>
              <a:rPr lang="sr-Latn-CS" sz="2000" dirty="0"/>
              <a:t>(br.gostiju, vreme boravka, vrsta usluge i dr.), što zahteva  stalno komuniciranje sa svim učesnicima u lancu hotelskog  proizvoda</a:t>
            </a:r>
            <a:endParaRPr lang="sr-Latn-CS" sz="2000" dirty="0"/>
          </a:p>
          <a:p>
            <a:pPr>
              <a:lnSpc>
                <a:spcPct val="90000"/>
              </a:lnSpc>
              <a:buNone/>
            </a:pPr>
            <a:r>
              <a:rPr lang="sr-Latn-CS" sz="2000" dirty="0">
                <a:solidFill>
                  <a:schemeClr val="hlink"/>
                </a:solidFill>
              </a:rPr>
              <a:t>b) Nabavka</a:t>
            </a:r>
            <a:r>
              <a:rPr lang="sr-Latn-CS" sz="2000" dirty="0"/>
              <a:t> – ovaj zahtev propisuje obaveze koje garantuju kvalitet</a:t>
            </a:r>
            <a:endParaRPr lang="sr-Latn-CS" sz="2000" dirty="0"/>
          </a:p>
          <a:p>
            <a:pPr>
              <a:lnSpc>
                <a:spcPct val="90000"/>
              </a:lnSpc>
              <a:buNone/>
            </a:pPr>
            <a:r>
              <a:rPr lang="sr-Latn-CS" sz="2000" dirty="0"/>
              <a:t> (poznavanje dobavljača, kvalifikacije zaposlenih, postojanje sertifikata,</a:t>
            </a:r>
            <a:endParaRPr lang="sr-Latn-CS" sz="2000" dirty="0"/>
          </a:p>
          <a:p>
            <a:pPr>
              <a:lnSpc>
                <a:spcPct val="90000"/>
              </a:lnSpc>
              <a:buNone/>
            </a:pPr>
            <a:r>
              <a:rPr lang="sr-Latn-CS" sz="2000" dirty="0"/>
              <a:t> rangiranje dobavljača, ustanovljavanje procedura,provera primljene robe.</a:t>
            </a:r>
            <a:endParaRPr lang="sr-Latn-CS" sz="2000" dirty="0"/>
          </a:p>
          <a:p>
            <a:pPr>
              <a:lnSpc>
                <a:spcPct val="90000"/>
              </a:lnSpc>
              <a:buNone/>
            </a:pPr>
            <a:r>
              <a:rPr lang="sr-Latn-CS" sz="2000" dirty="0">
                <a:solidFill>
                  <a:schemeClr val="hlink"/>
                </a:solidFill>
              </a:rPr>
              <a:t>c) Upravljanje opremom -</a:t>
            </a:r>
            <a:r>
              <a:rPr lang="sr-Latn-CS" sz="2000" dirty="0"/>
              <a:t> kvalitetna oprema zahteva i njenu zaštitu od oštećenja za vreme upotrebe i održavanja</a:t>
            </a:r>
            <a:endParaRPr lang="sr-Latn-CS" sz="2000" dirty="0"/>
          </a:p>
          <a:p>
            <a:pPr>
              <a:lnSpc>
                <a:spcPct val="90000"/>
              </a:lnSpc>
              <a:buNone/>
            </a:pPr>
            <a:r>
              <a:rPr lang="sr-Latn-CS" sz="2000" dirty="0"/>
              <a:t>     </a:t>
            </a:r>
            <a:r>
              <a:rPr lang="sr-Latn-CS" sz="2000" dirty="0">
                <a:solidFill>
                  <a:schemeClr val="accent2"/>
                </a:solidFill>
              </a:rPr>
              <a:t>Radnje iz nadenih zahteva moraju se pretpostaviti </a:t>
            </a:r>
            <a:endParaRPr lang="sr-Latn-CS" sz="2000" dirty="0">
              <a:solidFill>
                <a:schemeClr val="accent2"/>
              </a:solidFill>
            </a:endParaRPr>
          </a:p>
          <a:p>
            <a:pPr>
              <a:lnSpc>
                <a:spcPct val="90000"/>
              </a:lnSpc>
              <a:buNone/>
            </a:pPr>
            <a:r>
              <a:rPr lang="sr-Latn-CS" sz="2000" dirty="0">
                <a:solidFill>
                  <a:schemeClr val="accent2"/>
                </a:solidFill>
              </a:rPr>
              <a:t>                        utvrđenim procedurama</a:t>
            </a:r>
            <a:endParaRPr lang="sr-Latn-CS" sz="2000" dirty="0">
              <a:solidFill>
                <a:schemeClr val="accent2"/>
              </a:solidFill>
            </a:endParaRPr>
          </a:p>
          <a:p>
            <a:pPr>
              <a:lnSpc>
                <a:spcPct val="90000"/>
              </a:lnSpc>
            </a:pPr>
            <a:endParaRPr lang="sr-Latn-CS" sz="2000" dirty="0">
              <a:solidFill>
                <a:schemeClr val="accent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69633" name="Rectangle 2"/>
          <p:cNvSpPr>
            <a:spLocks noGrp="1"/>
          </p:cNvSpPr>
          <p:nvPr>
            <p:ph type="title"/>
          </p:nvPr>
        </p:nvSpPr>
        <p:spPr>
          <a:xfrm>
            <a:off x="914400" y="476250"/>
            <a:ext cx="7473950" cy="504825"/>
          </a:xfrm>
        </p:spPr>
        <p:txBody>
          <a:bodyPr vert="horz" wrap="square" lIns="91440" tIns="45720" rIns="91440" bIns="45720" anchor="ctr" anchorCtr="0"/>
          <a:p>
            <a:r>
              <a:rPr lang="sr-Latn-CS" sz="3200" dirty="0"/>
              <a:t>5) Zahtev Merenje, analiza i poboljšanje</a:t>
            </a:r>
            <a:endParaRPr lang="sr-Latn-CS" sz="3200" dirty="0"/>
          </a:p>
        </p:txBody>
      </p:sp>
      <p:sp>
        <p:nvSpPr>
          <p:cNvPr id="69634" name="Rectangle 3"/>
          <p:cNvSpPr>
            <a:spLocks noGrp="1"/>
          </p:cNvSpPr>
          <p:nvPr>
            <p:ph idx="1"/>
          </p:nvPr>
        </p:nvSpPr>
        <p:spPr>
          <a:xfrm>
            <a:off x="395288" y="1125538"/>
            <a:ext cx="8569325" cy="4967287"/>
          </a:xfrm>
        </p:spPr>
        <p:txBody>
          <a:bodyPr vert="horz" wrap="square" lIns="91440" tIns="45720" rIns="91440" bIns="45720" anchor="t" anchorCtr="0"/>
          <a:p>
            <a:pPr marL="609600" indent="-609600">
              <a:lnSpc>
                <a:spcPct val="80000"/>
              </a:lnSpc>
              <a:buFont typeface="Wingdings" panose="05000000000000000000" pitchFamily="2" charset="2"/>
              <a:buAutoNum type="arabicParenR"/>
            </a:pPr>
            <a:r>
              <a:rPr lang="sr-Latn-CS" sz="1800" dirty="0">
                <a:solidFill>
                  <a:srgbClr val="C00000"/>
                </a:solidFill>
              </a:rPr>
              <a:t>MERENJE</a:t>
            </a:r>
            <a:r>
              <a:rPr lang="sr-Latn-CS" sz="1800" i="1" dirty="0"/>
              <a:t> </a:t>
            </a:r>
            <a:r>
              <a:rPr lang="sr-Latn-CS" sz="1800" i="1" dirty="0">
                <a:sym typeface="Wingdings" panose="05000000000000000000" pitchFamily="2" charset="2"/>
              </a:rPr>
              <a:t> </a:t>
            </a:r>
            <a:r>
              <a:rPr lang="sr-Latn-CS" sz="1800" i="1" dirty="0">
                <a:solidFill>
                  <a:schemeClr val="accent2"/>
                </a:solidFill>
                <a:sym typeface="Wingdings" panose="05000000000000000000" pitchFamily="2" charset="2"/>
              </a:rPr>
              <a:t>-</a:t>
            </a:r>
            <a:r>
              <a:rPr lang="sr-Latn-CS" sz="1800" i="1" dirty="0">
                <a:solidFill>
                  <a:schemeClr val="accent2"/>
                </a:solidFill>
              </a:rPr>
              <a:t>  a)</a:t>
            </a:r>
            <a:r>
              <a:rPr lang="sr-Latn-CS" sz="1800" i="1" u="sng" dirty="0">
                <a:solidFill>
                  <a:schemeClr val="accent2"/>
                </a:solidFill>
              </a:rPr>
              <a:t>Opšte odredbe</a:t>
            </a:r>
            <a:r>
              <a:rPr lang="sr-Latn-CS" sz="1800" i="1" dirty="0"/>
              <a:t> </a:t>
            </a:r>
            <a:endParaRPr lang="sr-Latn-CS" sz="1800" i="1" dirty="0">
              <a:solidFill>
                <a:schemeClr val="hlink"/>
              </a:solidFill>
            </a:endParaRPr>
          </a:p>
          <a:p>
            <a:pPr marL="609600" indent="-609600">
              <a:lnSpc>
                <a:spcPct val="80000"/>
              </a:lnSpc>
              <a:buFont typeface="Wingdings" panose="05000000000000000000" pitchFamily="2" charset="2"/>
              <a:buNone/>
            </a:pPr>
            <a:r>
              <a:rPr lang="sr-Latn-CS" sz="1800" i="1" dirty="0">
                <a:solidFill>
                  <a:schemeClr val="hlink"/>
                </a:solidFill>
              </a:rPr>
              <a:t>       - merenje usaglašenosti sa zahtevima za uslugu; osiguranje usaglašenosti sistema</a:t>
            </a:r>
            <a:r>
              <a:rPr lang="sr-Latn-CS" sz="1800" i="1" dirty="0"/>
              <a:t>  </a:t>
            </a:r>
            <a:r>
              <a:rPr lang="sr-Latn-CS" sz="1800" i="1" dirty="0">
                <a:solidFill>
                  <a:schemeClr val="hlink"/>
                </a:solidFill>
              </a:rPr>
              <a:t>i stalno poboljšavanje)</a:t>
            </a:r>
            <a:r>
              <a:rPr lang="sr-Latn-CS" sz="1800" i="1" dirty="0"/>
              <a:t>. </a:t>
            </a:r>
            <a:endParaRPr lang="sr-Latn-CS" sz="1800" i="1" dirty="0"/>
          </a:p>
          <a:p>
            <a:pPr marL="609600" indent="-609600">
              <a:lnSpc>
                <a:spcPct val="80000"/>
              </a:lnSpc>
              <a:buFont typeface="Wingdings" panose="05000000000000000000" pitchFamily="2" charset="2"/>
              <a:buNone/>
            </a:pPr>
            <a:r>
              <a:rPr lang="sr-Latn-CS" sz="1800" i="1" dirty="0">
                <a:solidFill>
                  <a:schemeClr val="hlink"/>
                </a:solidFill>
              </a:rPr>
              <a:t>  b) </a:t>
            </a:r>
            <a:r>
              <a:rPr lang="sr-Latn-CS" sz="1800" i="1" u="sng" dirty="0">
                <a:solidFill>
                  <a:schemeClr val="accent2"/>
                </a:solidFill>
              </a:rPr>
              <a:t>Praćenje i merenje</a:t>
            </a:r>
            <a:r>
              <a:rPr lang="sr-Latn-CS" sz="1800" b="1" dirty="0">
                <a:solidFill>
                  <a:schemeClr val="accent2"/>
                </a:solidFill>
              </a:rPr>
              <a:t> </a:t>
            </a:r>
            <a:r>
              <a:rPr lang="sr-Latn-CS" sz="1800" i="1" dirty="0">
                <a:solidFill>
                  <a:schemeClr val="accent2"/>
                </a:solidFill>
              </a:rPr>
              <a:t>-</a:t>
            </a:r>
            <a:r>
              <a:rPr lang="sr-Latn-CS" sz="1800" i="1" dirty="0"/>
              <a:t> </a:t>
            </a:r>
            <a:r>
              <a:rPr lang="sr-Latn-CS" sz="1800" i="1" dirty="0">
                <a:solidFill>
                  <a:schemeClr val="accent2"/>
                </a:solidFill>
              </a:rPr>
              <a:t>zadovoljenje korisnika usluga; interna provera; praćenje </a:t>
            </a:r>
            <a:endParaRPr lang="sr-Latn-CS" sz="1800" i="1" dirty="0">
              <a:solidFill>
                <a:schemeClr val="accent2"/>
              </a:solidFill>
            </a:endParaRPr>
          </a:p>
          <a:p>
            <a:pPr marL="609600" indent="-609600">
              <a:lnSpc>
                <a:spcPct val="80000"/>
              </a:lnSpc>
              <a:buFont typeface="Wingdings" panose="05000000000000000000" pitchFamily="2" charset="2"/>
              <a:buNone/>
            </a:pPr>
            <a:r>
              <a:rPr lang="sr-Latn-CS" sz="1800" i="1" dirty="0">
                <a:solidFill>
                  <a:schemeClr val="accent2"/>
                </a:solidFill>
              </a:rPr>
              <a:t>       i  merenje procesa, i  praćenje i merenje kvaliteta proizvoda</a:t>
            </a:r>
            <a:r>
              <a:rPr lang="sr-Latn-CS" sz="1800" i="1" dirty="0"/>
              <a:t> </a:t>
            </a:r>
            <a:endParaRPr lang="sr-Latn-CS" sz="1800" i="1" dirty="0"/>
          </a:p>
          <a:p>
            <a:pPr marL="609600" indent="-609600">
              <a:lnSpc>
                <a:spcPct val="80000"/>
              </a:lnSpc>
              <a:buNone/>
            </a:pPr>
            <a:r>
              <a:rPr lang="sr-Latn-CS" sz="1800" i="1" dirty="0">
                <a:solidFill>
                  <a:schemeClr val="accent2"/>
                </a:solidFill>
              </a:rPr>
              <a:t>  c) </a:t>
            </a:r>
            <a:r>
              <a:rPr lang="sr-Latn-CS" sz="1800" i="1" u="sng" dirty="0">
                <a:solidFill>
                  <a:schemeClr val="accent2"/>
                </a:solidFill>
              </a:rPr>
              <a:t>Upravljanje neusaglašenim proizv./uslugom</a:t>
            </a:r>
            <a:r>
              <a:rPr lang="sr-Latn-CS" sz="1800" i="1" u="sng" dirty="0"/>
              <a:t> - </a:t>
            </a:r>
            <a:r>
              <a:rPr lang="sr-Latn-CS" sz="1800" dirty="0"/>
              <a:t>hotel se mora striktno držati</a:t>
            </a:r>
            <a:r>
              <a:rPr lang="sr-Latn-CS" sz="1800" i="1" dirty="0"/>
              <a:t> </a:t>
            </a:r>
            <a:r>
              <a:rPr lang="sr-Latn-CS" sz="1800" dirty="0"/>
              <a:t> </a:t>
            </a:r>
            <a:endParaRPr lang="sr-Latn-CS" sz="1800" dirty="0"/>
          </a:p>
          <a:p>
            <a:pPr marL="609600" indent="-609600">
              <a:lnSpc>
                <a:spcPct val="80000"/>
              </a:lnSpc>
              <a:buNone/>
            </a:pPr>
            <a:r>
              <a:rPr lang="sr-Latn-CS" sz="1800" dirty="0"/>
              <a:t> utvrđenih procedura u postupanju sa neusklađ. uslugama. Postojanje grešaka i </a:t>
            </a:r>
            <a:endParaRPr lang="sr-Latn-CS" sz="1800" dirty="0"/>
          </a:p>
          <a:p>
            <a:pPr marL="609600" indent="-609600">
              <a:lnSpc>
                <a:spcPct val="80000"/>
              </a:lnSpc>
              <a:buNone/>
            </a:pPr>
            <a:r>
              <a:rPr lang="sr-Latn-CS" sz="1800" dirty="0"/>
              <a:t> odstupanja uvek su moguća. Stoga treba pojačavati  preventivno delovanje.</a:t>
            </a:r>
            <a:endParaRPr lang="sr-Latn-CS" sz="1800" dirty="0"/>
          </a:p>
          <a:p>
            <a:pPr marL="609600" indent="-609600">
              <a:lnSpc>
                <a:spcPct val="80000"/>
              </a:lnSpc>
              <a:buNone/>
            </a:pPr>
            <a:r>
              <a:rPr lang="sr-Latn-CS" sz="1800" dirty="0"/>
              <a:t> U slučaju odstupanje potrebno je neusklađen proizvod/uslugu odmah povući</a:t>
            </a:r>
            <a:endParaRPr lang="sr-Latn-CS" sz="1800" dirty="0"/>
          </a:p>
          <a:p>
            <a:pPr marL="609600" indent="-609600">
              <a:lnSpc>
                <a:spcPct val="80000"/>
              </a:lnSpc>
              <a:buNone/>
            </a:pPr>
            <a:r>
              <a:rPr lang="sr-Latn-CS" sz="1800" dirty="0">
                <a:solidFill>
                  <a:srgbClr val="C00000"/>
                </a:solidFill>
              </a:rPr>
              <a:t>2) ANALIZA podataka </a:t>
            </a:r>
            <a:r>
              <a:rPr lang="sr-Latn-CS" sz="1800" dirty="0"/>
              <a:t>(obezbeđivanje podataka u vezi sa zadovoljstvom</a:t>
            </a:r>
            <a:endParaRPr lang="sr-Latn-CS" sz="1800" dirty="0"/>
          </a:p>
          <a:p>
            <a:pPr marL="609600" indent="-609600">
              <a:lnSpc>
                <a:spcPct val="80000"/>
              </a:lnSpc>
              <a:buNone/>
            </a:pPr>
            <a:r>
              <a:rPr lang="sr-Latn-CS" sz="1800" dirty="0"/>
              <a:t> korisnika, usaglašenost sa zahtevima, karakteristikama i trendovima procesa i </a:t>
            </a:r>
            <a:endParaRPr lang="sr-Latn-CS" sz="1800" dirty="0"/>
          </a:p>
          <a:p>
            <a:pPr marL="609600" indent="-609600">
              <a:lnSpc>
                <a:spcPct val="80000"/>
              </a:lnSpc>
              <a:buNone/>
            </a:pPr>
            <a:r>
              <a:rPr lang="sr-Latn-CS" sz="1800" dirty="0"/>
              <a:t> proizvoda, uključujući mogućnost preduzimanja korektivnih mera).</a:t>
            </a:r>
            <a:endParaRPr lang="sr-Latn-CS" sz="1800" dirty="0"/>
          </a:p>
          <a:p>
            <a:pPr marL="609600" indent="-609600">
              <a:lnSpc>
                <a:spcPct val="80000"/>
              </a:lnSpc>
              <a:buNone/>
            </a:pPr>
            <a:r>
              <a:rPr lang="sr-Latn-CS" sz="1800" dirty="0">
                <a:solidFill>
                  <a:srgbClr val="C00000"/>
                </a:solidFill>
              </a:rPr>
              <a:t>3) Poboljšavanje- </a:t>
            </a:r>
            <a:r>
              <a:rPr lang="sr-Latn-CS" sz="1800" i="1" dirty="0">
                <a:solidFill>
                  <a:schemeClr val="hlink"/>
                </a:solidFill>
              </a:rPr>
              <a:t>stalno poboljšavanje; </a:t>
            </a:r>
            <a:endParaRPr lang="sr-Latn-CS" sz="1800" i="1" dirty="0">
              <a:solidFill>
                <a:schemeClr val="hlink"/>
              </a:solidFill>
            </a:endParaRPr>
          </a:p>
          <a:p>
            <a:pPr marL="609600" indent="-609600">
              <a:lnSpc>
                <a:spcPct val="80000"/>
              </a:lnSpc>
              <a:buNone/>
            </a:pPr>
            <a:r>
              <a:rPr lang="sr-Latn-CS" sz="1800" i="1" dirty="0">
                <a:solidFill>
                  <a:schemeClr val="hlink"/>
                </a:solidFill>
              </a:rPr>
              <a:t>                          - korektivne mere</a:t>
            </a:r>
            <a:r>
              <a:rPr lang="sr-Latn-CS" sz="1600" i="1" dirty="0"/>
              <a:t> (</a:t>
            </a:r>
            <a:r>
              <a:rPr lang="sr-Latn-CS" sz="1800" dirty="0">
                <a:solidFill>
                  <a:srgbClr val="C00000"/>
                </a:solidFill>
              </a:rPr>
              <a:t>obavezan zahtev).</a:t>
            </a:r>
            <a:r>
              <a:rPr lang="sr-Latn-CS" sz="1800" dirty="0"/>
              <a:t>Moraju se pokrenuti </a:t>
            </a:r>
            <a:endParaRPr lang="sr-Latn-CS" sz="1800" dirty="0"/>
          </a:p>
          <a:p>
            <a:pPr marL="609600" indent="-609600">
              <a:lnSpc>
                <a:spcPct val="80000"/>
              </a:lnSpc>
              <a:buNone/>
            </a:pPr>
            <a:r>
              <a:rPr lang="sr-Latn-CS" sz="1800" dirty="0"/>
              <a:t>postupci kako bi se uklonili uzroci neusklađenosti i sprečilo njihovo ponavljanje;</a:t>
            </a:r>
            <a:endParaRPr lang="sr-Latn-CS" sz="1800" dirty="0"/>
          </a:p>
          <a:p>
            <a:pPr marL="609600" indent="-609600">
              <a:lnSpc>
                <a:spcPct val="80000"/>
              </a:lnSpc>
              <a:buNone/>
            </a:pPr>
            <a:r>
              <a:rPr lang="sr-Latn-CS" sz="1800" i="1" dirty="0">
                <a:solidFill>
                  <a:schemeClr val="hlink"/>
                </a:solidFill>
              </a:rPr>
              <a:t>                          - preventivne mere</a:t>
            </a:r>
            <a:r>
              <a:rPr lang="sr-Latn-CS" sz="1800" i="1" dirty="0"/>
              <a:t> (</a:t>
            </a:r>
            <a:r>
              <a:rPr lang="sr-Latn-CS" sz="1800" dirty="0">
                <a:solidFill>
                  <a:srgbClr val="C00000"/>
                </a:solidFill>
              </a:rPr>
              <a:t>obavezan zahtev</a:t>
            </a:r>
            <a:r>
              <a:rPr lang="sr-Latn-CS" sz="1800" i="1" dirty="0"/>
              <a:t>)</a:t>
            </a:r>
            <a:r>
              <a:rPr lang="sr-Latn-CS" sz="1800" dirty="0"/>
              <a:t>.</a:t>
            </a:r>
            <a:r>
              <a:rPr lang="sr-Latn-CS" sz="1600" dirty="0"/>
              <a:t> </a:t>
            </a:r>
            <a:r>
              <a:rPr lang="sr-Latn-CS" sz="1800" dirty="0"/>
              <a:t>Mora se utvrditi postupak </a:t>
            </a:r>
            <a:endParaRPr lang="sr-Latn-CS" sz="1800" dirty="0"/>
          </a:p>
          <a:p>
            <a:pPr marL="609600" indent="-609600">
              <a:lnSpc>
                <a:spcPct val="80000"/>
              </a:lnSpc>
              <a:buNone/>
            </a:pPr>
            <a:r>
              <a:rPr lang="sr-Latn-CS" sz="1800" dirty="0"/>
              <a:t>kako bi uklonio uzrok potencijalne neusklađenosti i sprečilo njegovo nastajanje. </a:t>
            </a:r>
            <a:endParaRPr lang="sr-Latn-C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70657" name="Rectangle 2"/>
          <p:cNvSpPr>
            <a:spLocks noGrp="1"/>
          </p:cNvSpPr>
          <p:nvPr>
            <p:ph type="title"/>
          </p:nvPr>
        </p:nvSpPr>
        <p:spPr/>
        <p:txBody>
          <a:bodyPr vert="horz" wrap="square" lIns="91440" tIns="45720" rIns="91440" bIns="45720" anchor="ctr" anchorCtr="0"/>
          <a:p>
            <a:pPr eaLnBrk="1" hangingPunct="1"/>
            <a:r>
              <a:rPr lang="sr-Latn-CS" sz="3200" b="1" dirty="0"/>
              <a:t>Primena procesnog pristupa u hotelijerstvu</a:t>
            </a:r>
            <a:r>
              <a:rPr lang="sr-Latn-CS" dirty="0"/>
              <a:t> </a:t>
            </a:r>
            <a:endParaRPr lang="sr-Latn-CS" dirty="0"/>
          </a:p>
        </p:txBody>
      </p:sp>
      <p:sp>
        <p:nvSpPr>
          <p:cNvPr id="70658" name="Rectangle 3"/>
          <p:cNvSpPr>
            <a:spLocks noGrp="1"/>
          </p:cNvSpPr>
          <p:nvPr>
            <p:ph idx="1"/>
          </p:nvPr>
        </p:nvSpPr>
        <p:spPr>
          <a:xfrm>
            <a:off x="457200" y="1557338"/>
            <a:ext cx="8435975" cy="4464050"/>
          </a:xfrm>
        </p:spPr>
        <p:txBody>
          <a:bodyPr vert="horz" wrap="square" lIns="91440" tIns="45720" rIns="91440" bIns="45720" anchor="t" anchorCtr="0"/>
          <a:p>
            <a:pPr eaLnBrk="1" hangingPunct="1">
              <a:lnSpc>
                <a:spcPct val="80000"/>
              </a:lnSpc>
              <a:buFont typeface="Wingdings" panose="05000000000000000000" pitchFamily="2" charset="2"/>
              <a:buNone/>
            </a:pPr>
            <a:r>
              <a:rPr lang="sr-Latn-CS" sz="1600" dirty="0">
                <a:sym typeface="Wingdings" panose="05000000000000000000" pitchFamily="2" charset="2"/>
              </a:rPr>
              <a:t></a:t>
            </a:r>
            <a:r>
              <a:rPr lang="sr-Latn-CS" sz="1800" dirty="0"/>
              <a:t> Sistem upr. kval. kreira se, uspostavlja, održava i unapređuje putem tzv.</a:t>
            </a:r>
            <a:endParaRPr lang="sr-Latn-CS" sz="1800" dirty="0"/>
          </a:p>
          <a:p>
            <a:pPr eaLnBrk="1" hangingPunct="1">
              <a:lnSpc>
                <a:spcPct val="80000"/>
              </a:lnSpc>
              <a:buFont typeface="Wingdings" panose="05000000000000000000" pitchFamily="2" charset="2"/>
              <a:buNone/>
            </a:pPr>
            <a:r>
              <a:rPr lang="sr-Latn-CS" sz="1800" dirty="0"/>
              <a:t>   „</a:t>
            </a:r>
            <a:r>
              <a:rPr lang="sr-Latn-CS" sz="1800" b="1" dirty="0">
                <a:solidFill>
                  <a:srgbClr val="C00000"/>
                </a:solidFill>
              </a:rPr>
              <a:t>PROCESNOG MODELA</a:t>
            </a:r>
            <a:r>
              <a:rPr lang="sr-Latn-CS" sz="1800" dirty="0">
                <a:solidFill>
                  <a:srgbClr val="C00000"/>
                </a:solidFill>
              </a:rPr>
              <a:t>“</a:t>
            </a:r>
            <a:endParaRPr lang="sr-Latn-CS" sz="1800" dirty="0">
              <a:solidFill>
                <a:srgbClr val="C00000"/>
              </a:solidFill>
            </a:endParaRPr>
          </a:p>
          <a:p>
            <a:pPr eaLnBrk="1" hangingPunct="1">
              <a:lnSpc>
                <a:spcPct val="80000"/>
              </a:lnSpc>
              <a:buNone/>
            </a:pPr>
            <a:r>
              <a:rPr lang="sr-Latn-CS" sz="1800" dirty="0">
                <a:solidFill>
                  <a:schemeClr val="hlink"/>
                </a:solidFill>
              </a:rPr>
              <a:t>Procesi su povezani u jedinstven sistem</a:t>
            </a:r>
            <a:r>
              <a:rPr lang="sr-Latn-CS" sz="1800" dirty="0"/>
              <a:t> kao skup međusobno povezanih </a:t>
            </a:r>
            <a:endParaRPr lang="sr-Latn-CS" sz="1800" dirty="0"/>
          </a:p>
          <a:p>
            <a:pPr eaLnBrk="1" hangingPunct="1">
              <a:lnSpc>
                <a:spcPct val="80000"/>
              </a:lnSpc>
              <a:buNone/>
            </a:pPr>
            <a:r>
              <a:rPr lang="sr-Latn-CS" sz="1800" dirty="0"/>
              <a:t>aktivnosti putem kojih se ulazni elementi pretvaraju u izlazne. Oni predstavljaju </a:t>
            </a:r>
            <a:endParaRPr lang="sr-Latn-CS" sz="1800" dirty="0"/>
          </a:p>
          <a:p>
            <a:pPr eaLnBrk="1" hangingPunct="1">
              <a:lnSpc>
                <a:spcPct val="80000"/>
              </a:lnSpc>
              <a:buNone/>
            </a:pPr>
            <a:r>
              <a:rPr lang="sr-Latn-CS" sz="1800" dirty="0"/>
              <a:t>tok koji počinje </a:t>
            </a:r>
            <a:r>
              <a:rPr lang="sr-Latn-CS" sz="1800" dirty="0">
                <a:solidFill>
                  <a:schemeClr val="accent2"/>
                </a:solidFill>
              </a:rPr>
              <a:t>sa spoljnim zahtevima potroš. a završava se finalnim proizvodom</a:t>
            </a:r>
            <a:endParaRPr lang="sr-Latn-CS" sz="1800" dirty="0">
              <a:solidFill>
                <a:schemeClr val="accent2"/>
              </a:solidFill>
            </a:endParaRPr>
          </a:p>
          <a:p>
            <a:pPr eaLnBrk="1" hangingPunct="1">
              <a:lnSpc>
                <a:spcPct val="80000"/>
              </a:lnSpc>
              <a:buNone/>
            </a:pPr>
            <a:r>
              <a:rPr lang="sr-Latn-CS" sz="1800" dirty="0">
                <a:solidFill>
                  <a:schemeClr val="hlink"/>
                </a:solidFill>
              </a:rPr>
              <a:t>Jedinstveni proces</a:t>
            </a:r>
            <a:r>
              <a:rPr lang="sr-Latn-CS" sz="1800" dirty="0"/>
              <a:t> (ciklus gosta)u hotelu sastoji se odećih sledećih elemenata: </a:t>
            </a:r>
            <a:endParaRPr lang="sr-Latn-CS" sz="1800" b="1" dirty="0"/>
          </a:p>
          <a:p>
            <a:pPr eaLnBrk="1" hangingPunct="1">
              <a:lnSpc>
                <a:spcPct val="80000"/>
              </a:lnSpc>
              <a:buNone/>
            </a:pPr>
            <a:r>
              <a:rPr lang="sr-Latn-CS" sz="1800" b="1" dirty="0"/>
              <a:t>1</a:t>
            </a:r>
            <a:r>
              <a:rPr lang="sr-Latn-CS" sz="1800" b="1" dirty="0">
                <a:solidFill>
                  <a:srgbClr val="00B050"/>
                </a:solidFill>
              </a:rPr>
              <a:t>. Ulaz </a:t>
            </a:r>
            <a:r>
              <a:rPr lang="sr-Latn-CS" sz="1800" dirty="0"/>
              <a:t>-zahtevi postojećih i potencijalnih turista</a:t>
            </a:r>
            <a:endParaRPr lang="sr-Latn-CS" sz="1800" b="1" dirty="0"/>
          </a:p>
          <a:p>
            <a:pPr eaLnBrk="1" hangingPunct="1">
              <a:lnSpc>
                <a:spcPct val="80000"/>
              </a:lnSpc>
              <a:buNone/>
            </a:pPr>
            <a:r>
              <a:rPr lang="sr-Latn-CS" sz="1800" b="1" dirty="0">
                <a:solidFill>
                  <a:srgbClr val="00B050"/>
                </a:solidFill>
              </a:rPr>
              <a:t>2. Upravljački procesi </a:t>
            </a:r>
            <a:r>
              <a:rPr lang="sr-Latn-CS" sz="1800" dirty="0"/>
              <a:t>(planiranje, resursi, i preispitivanje rukovodstva</a:t>
            </a:r>
            <a:endParaRPr lang="sr-Latn-CS" sz="1800" b="1" dirty="0"/>
          </a:p>
          <a:p>
            <a:pPr eaLnBrk="1" hangingPunct="1">
              <a:lnSpc>
                <a:spcPct val="80000"/>
              </a:lnSpc>
              <a:buNone/>
            </a:pPr>
            <a:r>
              <a:rPr lang="sr-Latn-CS" sz="1800" b="1" dirty="0">
                <a:solidFill>
                  <a:srgbClr val="00B050"/>
                </a:solidFill>
              </a:rPr>
              <a:t>3. Osnovni procesi </a:t>
            </a:r>
            <a:r>
              <a:rPr lang="sr-Latn-CS" sz="1800" dirty="0"/>
              <a:t>– </a:t>
            </a:r>
            <a:r>
              <a:rPr lang="sr-Latn-CS" sz="1800" b="1" dirty="0">
                <a:solidFill>
                  <a:srgbClr val="C00000"/>
                </a:solidFill>
              </a:rPr>
              <a:t>prijem, boravak i odlazak gosta</a:t>
            </a:r>
            <a:endParaRPr lang="sr-Latn-CS" sz="1800" dirty="0"/>
          </a:p>
          <a:p>
            <a:pPr eaLnBrk="1" hangingPunct="1">
              <a:lnSpc>
                <a:spcPct val="80000"/>
              </a:lnSpc>
              <a:buNone/>
            </a:pPr>
            <a:r>
              <a:rPr lang="sr-Latn-CS" sz="1800" b="1" dirty="0">
                <a:solidFill>
                  <a:srgbClr val="00B050"/>
                </a:solidFill>
              </a:rPr>
              <a:t>4. Procesi podrške -</a:t>
            </a:r>
            <a:r>
              <a:rPr lang="sr-Latn-CS" sz="1800" dirty="0"/>
              <a:t> obuka, poslovi nabavke, skladištenje, održavanje opreme...</a:t>
            </a:r>
            <a:endParaRPr lang="sr-Latn-CS" sz="1800" b="1" dirty="0"/>
          </a:p>
          <a:p>
            <a:pPr eaLnBrk="1" hangingPunct="1">
              <a:lnSpc>
                <a:spcPct val="80000"/>
              </a:lnSpc>
              <a:buNone/>
            </a:pPr>
            <a:r>
              <a:rPr lang="sr-Latn-CS" sz="1800" b="1" dirty="0">
                <a:solidFill>
                  <a:srgbClr val="00B050"/>
                </a:solidFill>
              </a:rPr>
              <a:t>5. Izlaz-</a:t>
            </a:r>
            <a:r>
              <a:rPr lang="sr-Latn-CS" sz="1800" dirty="0"/>
              <a:t>satisfakcija korisnika usluge (pokazatelj uspešnost primene QMS i</a:t>
            </a:r>
            <a:endParaRPr lang="sr-Latn-CS" sz="1800" dirty="0"/>
          </a:p>
          <a:p>
            <a:pPr eaLnBrk="1" hangingPunct="1">
              <a:lnSpc>
                <a:spcPct val="80000"/>
              </a:lnSpc>
              <a:buNone/>
            </a:pPr>
            <a:r>
              <a:rPr lang="sr-Latn-CS" sz="1800" dirty="0"/>
              <a:t> putokaz za preduzimanje korektiv.akcija ili akcija za poboljšanje kvaliteta usluge,</a:t>
            </a:r>
            <a:endParaRPr lang="sr-Latn-CS" sz="1800" dirty="0"/>
          </a:p>
          <a:p>
            <a:pPr eaLnBrk="1" hangingPunct="1">
              <a:lnSpc>
                <a:spcPct val="80000"/>
              </a:lnSpc>
              <a:buNone/>
            </a:pPr>
            <a:r>
              <a:rPr lang="sr-Latn-CS" sz="1800" dirty="0"/>
              <a:t> </a:t>
            </a:r>
            <a:r>
              <a:rPr lang="sr-Latn-CS" sz="1600" dirty="0">
                <a:sym typeface="Wingdings" panose="05000000000000000000" pitchFamily="2" charset="2"/>
              </a:rPr>
              <a:t></a:t>
            </a:r>
            <a:r>
              <a:rPr lang="sr-Latn-CS" sz="1800" dirty="0">
                <a:solidFill>
                  <a:schemeClr val="hlink"/>
                </a:solidFill>
                <a:sym typeface="Wingdings" panose="05000000000000000000" pitchFamily="2" charset="2"/>
              </a:rPr>
              <a:t>P</a:t>
            </a:r>
            <a:r>
              <a:rPr lang="sr-Latn-CS" sz="1800" dirty="0">
                <a:solidFill>
                  <a:schemeClr val="hlink"/>
                </a:solidFill>
              </a:rPr>
              <a:t>roces u hotelu</a:t>
            </a:r>
            <a:r>
              <a:rPr lang="sr-Latn-CS" sz="1800" dirty="0"/>
              <a:t> </a:t>
            </a:r>
            <a:r>
              <a:rPr lang="sr-Latn-CS" sz="1800" dirty="0">
                <a:solidFill>
                  <a:schemeClr val="hlink"/>
                </a:solidFill>
              </a:rPr>
              <a:t>započinje spoljnim zahtevima turiste, nastavlja se za vreme </a:t>
            </a:r>
            <a:endParaRPr lang="sr-Latn-CS" sz="1800" dirty="0">
              <a:solidFill>
                <a:schemeClr val="hlink"/>
              </a:solidFill>
            </a:endParaRPr>
          </a:p>
          <a:p>
            <a:pPr eaLnBrk="1" hangingPunct="1">
              <a:lnSpc>
                <a:spcPct val="80000"/>
              </a:lnSpc>
              <a:buNone/>
            </a:pPr>
            <a:r>
              <a:rPr lang="sr-Latn-CS" sz="1800" dirty="0">
                <a:solidFill>
                  <a:schemeClr val="hlink"/>
                </a:solidFill>
              </a:rPr>
              <a:t>njegovog boravka u hotelu, a završava se njegovim odlaskom.</a:t>
            </a:r>
            <a:r>
              <a:rPr lang="sr-Latn-CS" sz="1600" dirty="0">
                <a:solidFill>
                  <a:schemeClr val="hlink"/>
                </a:solidFill>
              </a:rPr>
              <a:t> </a:t>
            </a:r>
            <a:endParaRPr lang="sr-Latn-CS" sz="1600" dirty="0">
              <a:solidFill>
                <a:schemeClr val="hlink"/>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71698" name="Text Box 18"/>
          <p:cNvSpPr txBox="1"/>
          <p:nvPr/>
        </p:nvSpPr>
        <p:spPr>
          <a:xfrm>
            <a:off x="2124075" y="1916113"/>
            <a:ext cx="2312988" cy="946150"/>
          </a:xfrm>
          <a:prstGeom prst="rect">
            <a:avLst/>
          </a:prstGeom>
          <a:gradFill rotWithShape="1">
            <a:gsLst>
              <a:gs pos="0">
                <a:srgbClr val="767676"/>
              </a:gs>
              <a:gs pos="50000">
                <a:srgbClr val="FFFFFF"/>
              </a:gs>
              <a:gs pos="100000">
                <a:srgbClr val="767676"/>
              </a:gs>
            </a:gsLst>
            <a:lin ang="5400000" scaled="1"/>
            <a:tileRect/>
          </a:gradFill>
          <a:ln w="12700" cap="flat" cmpd="sng">
            <a:solidFill>
              <a:srgbClr val="FF9900"/>
            </a:solidFill>
            <a:prstDash val="solid"/>
            <a:miter/>
            <a:headEnd type="none" w="med" len="med"/>
            <a:tailEnd type="none" w="med" len="med"/>
          </a:ln>
        </p:spPr>
        <p:txBody>
          <a:bodyPr anchor="t" anchorCtr="0"/>
          <a:p>
            <a:pPr algn="ctr"/>
            <a:r>
              <a:rPr lang="sl-SI" altLang="x-none" sz="2400" b="1" dirty="0">
                <a:solidFill>
                  <a:srgbClr val="7030A0"/>
                </a:solidFill>
                <a:latin typeface="Arial" panose="020B0604020202020204" pitchFamily="34" charset="0"/>
              </a:rPr>
              <a:t>Upravljanje procesom</a:t>
            </a:r>
            <a:endParaRPr lang="sl-SI" altLang="x-none" sz="4000" b="1" dirty="0">
              <a:solidFill>
                <a:srgbClr val="7030A0"/>
              </a:solidFill>
              <a:latin typeface="Arial" panose="020B0604020202020204" pitchFamily="34" charset="0"/>
            </a:endParaRPr>
          </a:p>
        </p:txBody>
      </p:sp>
      <p:sp>
        <p:nvSpPr>
          <p:cNvPr id="71694" name="Text Box 14"/>
          <p:cNvSpPr txBox="1"/>
          <p:nvPr/>
        </p:nvSpPr>
        <p:spPr>
          <a:xfrm>
            <a:off x="3203575" y="3427413"/>
            <a:ext cx="2736850" cy="936625"/>
          </a:xfrm>
          <a:prstGeom prst="rect">
            <a:avLst/>
          </a:prstGeom>
          <a:gradFill rotWithShape="1">
            <a:gsLst>
              <a:gs pos="0">
                <a:srgbClr val="5E765E"/>
              </a:gs>
              <a:gs pos="50000">
                <a:srgbClr val="CCFFCC"/>
              </a:gs>
              <a:gs pos="100000">
                <a:srgbClr val="5E765E"/>
              </a:gs>
            </a:gsLst>
            <a:lin ang="5400000" scaled="1"/>
            <a:tileRect/>
          </a:gradFill>
          <a:ln w="19050" cap="flat" cmpd="sng">
            <a:solidFill>
              <a:srgbClr val="000000"/>
            </a:solidFill>
            <a:prstDash val="solid"/>
            <a:miter/>
            <a:headEnd type="none" w="med" len="med"/>
            <a:tailEnd type="none" w="med" len="med"/>
          </a:ln>
        </p:spPr>
        <p:txBody>
          <a:bodyPr anchor="t" anchorCtr="0"/>
          <a:p>
            <a:pPr algn="ctr"/>
            <a:endParaRPr lang="sl-SI" altLang="x-none" sz="1000" b="1" dirty="0">
              <a:solidFill>
                <a:schemeClr val="bg1"/>
              </a:solidFill>
              <a:latin typeface="Arial" panose="020B0604020202020204" pitchFamily="34" charset="0"/>
            </a:endParaRPr>
          </a:p>
          <a:p>
            <a:pPr algn="ctr"/>
            <a:r>
              <a:rPr lang="sl-SI" altLang="x-none" sz="3200" b="1" dirty="0">
                <a:solidFill>
                  <a:srgbClr val="7030A0"/>
                </a:solidFill>
                <a:latin typeface="Arial" panose="020B0604020202020204" pitchFamily="34" charset="0"/>
              </a:rPr>
              <a:t>PROCES</a:t>
            </a:r>
            <a:endParaRPr lang="en-US" altLang="x-none" sz="4400" dirty="0">
              <a:solidFill>
                <a:srgbClr val="7030A0"/>
              </a:solidFill>
              <a:latin typeface="Arial" panose="020B0604020202020204" pitchFamily="34" charset="0"/>
            </a:endParaRPr>
          </a:p>
        </p:txBody>
      </p:sp>
      <p:sp>
        <p:nvSpPr>
          <p:cNvPr id="71693" name="Line 13"/>
          <p:cNvSpPr/>
          <p:nvPr/>
        </p:nvSpPr>
        <p:spPr>
          <a:xfrm>
            <a:off x="2555875" y="3806825"/>
            <a:ext cx="647700" cy="0"/>
          </a:xfrm>
          <a:prstGeom prst="line">
            <a:avLst/>
          </a:prstGeom>
          <a:ln w="44450" cap="flat" cmpd="sng">
            <a:solidFill>
              <a:schemeClr val="tx1"/>
            </a:solidFill>
            <a:prstDash val="solid"/>
            <a:round/>
            <a:headEnd type="none" w="med" len="med"/>
            <a:tailEnd type="triangle" w="med" len="med"/>
          </a:ln>
        </p:spPr>
      </p:sp>
      <p:sp>
        <p:nvSpPr>
          <p:cNvPr id="71692" name="Line 12"/>
          <p:cNvSpPr/>
          <p:nvPr/>
        </p:nvSpPr>
        <p:spPr>
          <a:xfrm flipV="1">
            <a:off x="3779838" y="4364038"/>
            <a:ext cx="0" cy="431800"/>
          </a:xfrm>
          <a:prstGeom prst="line">
            <a:avLst/>
          </a:prstGeom>
          <a:ln w="44450" cap="flat" cmpd="sng">
            <a:solidFill>
              <a:schemeClr val="tx1"/>
            </a:solidFill>
            <a:prstDash val="solid"/>
            <a:round/>
            <a:headEnd type="none" w="med" len="med"/>
            <a:tailEnd type="triangle" w="med" len="med"/>
          </a:ln>
        </p:spPr>
      </p:sp>
      <p:sp>
        <p:nvSpPr>
          <p:cNvPr id="71697" name="Line 17"/>
          <p:cNvSpPr/>
          <p:nvPr/>
        </p:nvSpPr>
        <p:spPr>
          <a:xfrm>
            <a:off x="3455988" y="2862263"/>
            <a:ext cx="647700" cy="565150"/>
          </a:xfrm>
          <a:prstGeom prst="line">
            <a:avLst/>
          </a:prstGeom>
          <a:ln w="44450" cap="flat" cmpd="sng">
            <a:solidFill>
              <a:schemeClr val="tx1"/>
            </a:solidFill>
            <a:prstDash val="solid"/>
            <a:round/>
            <a:headEnd type="none" w="med" len="med"/>
            <a:tailEnd type="triangle" w="med" len="med"/>
          </a:ln>
        </p:spPr>
      </p:sp>
      <p:sp>
        <p:nvSpPr>
          <p:cNvPr id="71689" name="Text Box 9"/>
          <p:cNvSpPr txBox="1"/>
          <p:nvPr/>
        </p:nvSpPr>
        <p:spPr>
          <a:xfrm>
            <a:off x="1908175" y="4795838"/>
            <a:ext cx="2808288" cy="1366837"/>
          </a:xfrm>
          <a:prstGeom prst="rect">
            <a:avLst/>
          </a:prstGeom>
          <a:gradFill rotWithShape="1">
            <a:gsLst>
              <a:gs pos="0">
                <a:srgbClr val="767647"/>
              </a:gs>
              <a:gs pos="50000">
                <a:srgbClr val="FFFF99"/>
              </a:gs>
              <a:gs pos="100000">
                <a:srgbClr val="767647"/>
              </a:gs>
            </a:gsLst>
            <a:lin ang="5400000" scaled="1"/>
            <a:tileRect/>
          </a:gradFill>
          <a:ln w="9525" cap="flat" cmpd="sng">
            <a:solidFill>
              <a:srgbClr val="000000"/>
            </a:solidFill>
            <a:prstDash val="solid"/>
            <a:miter/>
            <a:headEnd type="none" w="med" len="med"/>
            <a:tailEnd type="none" w="med" len="med"/>
          </a:ln>
        </p:spPr>
        <p:txBody>
          <a:bodyPr anchor="t" anchorCtr="0"/>
          <a:p>
            <a:pPr algn="ctr"/>
            <a:r>
              <a:rPr lang="sl-SI" altLang="x-none" sz="2000" b="1" dirty="0">
                <a:solidFill>
                  <a:srgbClr val="7030A0"/>
                </a:solidFill>
                <a:latin typeface="Arial" panose="020B0604020202020204" pitchFamily="34" charset="0"/>
              </a:rPr>
              <a:t>Procesi podrške (materijalni, ljudski,</a:t>
            </a:r>
            <a:endParaRPr lang="en-US" altLang="x-none" sz="2800" b="1" dirty="0">
              <a:solidFill>
                <a:srgbClr val="7030A0"/>
              </a:solidFill>
              <a:latin typeface="Arial" panose="020B0604020202020204" pitchFamily="34" charset="0"/>
            </a:endParaRPr>
          </a:p>
          <a:p>
            <a:pPr algn="ctr"/>
            <a:r>
              <a:rPr lang="sl-SI" altLang="x-none" sz="2000" b="1" dirty="0">
                <a:solidFill>
                  <a:srgbClr val="7030A0"/>
                </a:solidFill>
                <a:latin typeface="Arial" panose="020B0604020202020204" pitchFamily="34" charset="0"/>
              </a:rPr>
              <a:t>finansijski)</a:t>
            </a:r>
            <a:endParaRPr lang="sl-SI" altLang="x-none" sz="3600" b="1" dirty="0">
              <a:solidFill>
                <a:srgbClr val="7030A0"/>
              </a:solidFill>
              <a:latin typeface="Arial" panose="020B0604020202020204" pitchFamily="34" charset="0"/>
            </a:endParaRPr>
          </a:p>
        </p:txBody>
      </p:sp>
      <p:sp>
        <p:nvSpPr>
          <p:cNvPr id="71695" name="Text Box 15"/>
          <p:cNvSpPr txBox="1"/>
          <p:nvPr/>
        </p:nvSpPr>
        <p:spPr>
          <a:xfrm>
            <a:off x="6588125" y="3427413"/>
            <a:ext cx="2305050" cy="935037"/>
          </a:xfrm>
          <a:prstGeom prst="rect">
            <a:avLst/>
          </a:prstGeom>
          <a:gradFill rotWithShape="1">
            <a:gsLst>
              <a:gs pos="0">
                <a:srgbClr val="004747"/>
              </a:gs>
              <a:gs pos="50000">
                <a:schemeClr val="hlink"/>
              </a:gs>
              <a:gs pos="100000">
                <a:srgbClr val="004747"/>
              </a:gs>
            </a:gsLst>
            <a:lin ang="5400000" scaled="1"/>
            <a:tileRect/>
          </a:gradFill>
          <a:ln w="9525" cap="flat" cmpd="sng">
            <a:solidFill>
              <a:srgbClr val="000000"/>
            </a:solidFill>
            <a:prstDash val="solid"/>
            <a:miter/>
            <a:headEnd type="none" w="med" len="med"/>
            <a:tailEnd type="none" w="med" len="med"/>
          </a:ln>
        </p:spPr>
        <p:txBody>
          <a:bodyPr anchor="t" anchorCtr="0"/>
          <a:p>
            <a:pPr algn="ctr">
              <a:buClrTx/>
              <a:buFontTx/>
            </a:pPr>
            <a:r>
              <a:rPr lang="sl-SI" altLang="en-US" b="1" dirty="0">
                <a:solidFill>
                  <a:srgbClr val="C00000"/>
                </a:solidFill>
                <a:latin typeface="Arial" panose="020B0604020202020204" pitchFamily="34" charset="0"/>
              </a:rPr>
              <a:t>Izlazni elementi:</a:t>
            </a:r>
            <a:endParaRPr lang="sl-SI" altLang="en-US" b="1" dirty="0">
              <a:solidFill>
                <a:srgbClr val="C00000"/>
              </a:solidFill>
              <a:latin typeface="Arial" panose="020B0604020202020204" pitchFamily="34" charset="0"/>
            </a:endParaRPr>
          </a:p>
          <a:p>
            <a:pPr algn="ctr">
              <a:buClrTx/>
              <a:buFontTx/>
            </a:pPr>
            <a:r>
              <a:rPr lang="sl-SI" altLang="en-US" b="1" dirty="0">
                <a:solidFill>
                  <a:srgbClr val="C00000"/>
                </a:solidFill>
                <a:latin typeface="Arial" panose="020B0604020202020204" pitchFamily="34" charset="0"/>
              </a:rPr>
              <a:t> Zadovoljenje korisnika</a:t>
            </a:r>
            <a:endParaRPr lang="sl-SI" altLang="en-US" b="1" dirty="0">
              <a:solidFill>
                <a:srgbClr val="C00000"/>
              </a:solidFill>
              <a:latin typeface="Arial" panose="020B0604020202020204" pitchFamily="34" charset="0"/>
            </a:endParaRPr>
          </a:p>
        </p:txBody>
      </p:sp>
      <p:sp>
        <p:nvSpPr>
          <p:cNvPr id="71696" name="Text Box 16"/>
          <p:cNvSpPr txBox="1"/>
          <p:nvPr/>
        </p:nvSpPr>
        <p:spPr>
          <a:xfrm>
            <a:off x="539750" y="3498850"/>
            <a:ext cx="2016125" cy="865188"/>
          </a:xfrm>
          <a:prstGeom prst="rect">
            <a:avLst/>
          </a:prstGeom>
          <a:gradFill rotWithShape="1">
            <a:gsLst>
              <a:gs pos="0">
                <a:srgbClr val="767676"/>
              </a:gs>
              <a:gs pos="50000">
                <a:srgbClr val="FFFFFF"/>
              </a:gs>
              <a:gs pos="100000">
                <a:srgbClr val="767676"/>
              </a:gs>
            </a:gsLst>
            <a:lin ang="5400000" scaled="1"/>
            <a:tileRect/>
          </a:gradFill>
          <a:ln w="9525" cap="flat" cmpd="sng">
            <a:solidFill>
              <a:srgbClr val="FF9900"/>
            </a:solidFill>
            <a:prstDash val="solid"/>
            <a:miter/>
            <a:headEnd type="none" w="med" len="med"/>
            <a:tailEnd type="none" w="med" len="med"/>
          </a:ln>
        </p:spPr>
        <p:txBody>
          <a:bodyPr anchor="t" anchorCtr="0"/>
          <a:p>
            <a:r>
              <a:rPr lang="sl-SI" altLang="x-none" b="1" dirty="0">
                <a:solidFill>
                  <a:srgbClr val="002060"/>
                </a:solidFill>
                <a:latin typeface="Arial" panose="020B0604020202020204" pitchFamily="34" charset="0"/>
              </a:rPr>
              <a:t>Ulazni elementi:</a:t>
            </a:r>
            <a:endParaRPr lang="sl-SI" altLang="x-none" b="1" dirty="0">
              <a:solidFill>
                <a:srgbClr val="002060"/>
              </a:solidFill>
              <a:latin typeface="Arial" panose="020B0604020202020204" pitchFamily="34" charset="0"/>
            </a:endParaRPr>
          </a:p>
          <a:p>
            <a:pPr algn="ctr">
              <a:buChar char="-"/>
            </a:pPr>
            <a:r>
              <a:rPr lang="sl-SI" altLang="x-none" b="1" dirty="0">
                <a:solidFill>
                  <a:srgbClr val="002060"/>
                </a:solidFill>
                <a:latin typeface="Arial" panose="020B0604020202020204" pitchFamily="34" charset="0"/>
              </a:rPr>
              <a:t> Zahtevi korisnika</a:t>
            </a:r>
            <a:endParaRPr lang="sl-SI" altLang="x-none" b="1" dirty="0">
              <a:solidFill>
                <a:srgbClr val="002060"/>
              </a:solidFill>
              <a:latin typeface="Arial" panose="020B0604020202020204" pitchFamily="34" charset="0"/>
            </a:endParaRPr>
          </a:p>
        </p:txBody>
      </p:sp>
      <p:sp>
        <p:nvSpPr>
          <p:cNvPr id="2" name="Rectangle 22"/>
          <p:cNvSpPr/>
          <p:nvPr/>
        </p:nvSpPr>
        <p:spPr>
          <a:xfrm>
            <a:off x="0" y="2609850"/>
            <a:ext cx="184150" cy="641350"/>
          </a:xfrm>
          <a:prstGeom prst="rect">
            <a:avLst/>
          </a:prstGeom>
          <a:noFill/>
          <a:ln w="9525">
            <a:noFill/>
          </a:ln>
        </p:spPr>
        <p:txBody>
          <a:bodyPr wrap="none" anchor="ctr" anchorCtr="0">
            <a:spAutoFit/>
          </a:bodyPr>
          <a:p>
            <a:endParaRPr lang="en-US" altLang="x-none" dirty="0">
              <a:latin typeface="Arial" panose="020B0604020202020204" pitchFamily="34" charset="0"/>
            </a:endParaRPr>
          </a:p>
          <a:p>
            <a:endParaRPr lang="en-US" altLang="x-none" dirty="0">
              <a:latin typeface="Arial" panose="020B0604020202020204" pitchFamily="34" charset="0"/>
            </a:endParaRPr>
          </a:p>
        </p:txBody>
      </p:sp>
      <p:sp>
        <p:nvSpPr>
          <p:cNvPr id="71690" name="Rectangle 23"/>
          <p:cNvSpPr/>
          <p:nvPr/>
        </p:nvSpPr>
        <p:spPr>
          <a:xfrm>
            <a:off x="0" y="3251200"/>
            <a:ext cx="222250" cy="534988"/>
          </a:xfrm>
          <a:prstGeom prst="rect">
            <a:avLst/>
          </a:prstGeom>
          <a:noFill/>
          <a:ln w="9525">
            <a:noFill/>
          </a:ln>
        </p:spPr>
        <p:txBody>
          <a:bodyPr wrap="none" anchor="ctr" anchorCtr="0">
            <a:spAutoFit/>
          </a:bodyPr>
          <a:p>
            <a:r>
              <a:rPr lang="en-US" altLang="x-none" sz="1100" dirty="0">
                <a:solidFill>
                  <a:srgbClr val="000080"/>
                </a:solidFill>
                <a:latin typeface="Arial" panose="020B0604020202020204" pitchFamily="34" charset="0"/>
              </a:rPr>
              <a:t> </a:t>
            </a:r>
            <a:endParaRPr lang="en-US" altLang="x-none" sz="1400" dirty="0">
              <a:latin typeface="Arial" panose="020B0604020202020204" pitchFamily="34" charset="0"/>
            </a:endParaRPr>
          </a:p>
          <a:p>
            <a:endParaRPr lang="en-US" altLang="x-none" dirty="0">
              <a:latin typeface="Arial" panose="020B0604020202020204" pitchFamily="34" charset="0"/>
            </a:endParaRPr>
          </a:p>
        </p:txBody>
      </p:sp>
      <p:sp>
        <p:nvSpPr>
          <p:cNvPr id="71716" name="Line 36"/>
          <p:cNvSpPr/>
          <p:nvPr/>
        </p:nvSpPr>
        <p:spPr>
          <a:xfrm>
            <a:off x="5940425" y="3806825"/>
            <a:ext cx="647700" cy="0"/>
          </a:xfrm>
          <a:prstGeom prst="line">
            <a:avLst/>
          </a:prstGeom>
          <a:ln w="44450" cap="flat" cmpd="sng">
            <a:solidFill>
              <a:schemeClr val="tx1"/>
            </a:solidFill>
            <a:prstDash val="solid"/>
            <a:round/>
            <a:headEnd type="none" w="med" len="med"/>
            <a:tailEnd type="triangle" w="med" len="med"/>
          </a:ln>
        </p:spPr>
      </p:sp>
      <p:sp>
        <p:nvSpPr>
          <p:cNvPr id="71718" name="Line 38"/>
          <p:cNvSpPr/>
          <p:nvPr/>
        </p:nvSpPr>
        <p:spPr>
          <a:xfrm flipV="1">
            <a:off x="5508625" y="4364038"/>
            <a:ext cx="0" cy="431800"/>
          </a:xfrm>
          <a:prstGeom prst="line">
            <a:avLst/>
          </a:prstGeom>
          <a:ln w="44450" cap="flat" cmpd="sng">
            <a:solidFill>
              <a:schemeClr val="tx1"/>
            </a:solidFill>
            <a:prstDash val="solid"/>
            <a:round/>
            <a:headEnd type="none" w="med" len="med"/>
            <a:tailEnd type="triangle" w="med" len="med"/>
          </a:ln>
        </p:spPr>
      </p:sp>
      <p:sp>
        <p:nvSpPr>
          <p:cNvPr id="3" name="WordArt 39"/>
          <p:cNvSpPr>
            <a:spLocks noTextEdit="1"/>
          </p:cNvSpPr>
          <p:nvPr/>
        </p:nvSpPr>
        <p:spPr>
          <a:xfrm>
            <a:off x="393700" y="2276475"/>
            <a:ext cx="865188" cy="511175"/>
          </a:xfrm>
          <a:prstGeom prst="rect">
            <a:avLst/>
          </a:prstGeom>
        </p:spPr>
        <p:txBody>
          <a:bodyPr wrap="none" fromWordArt="1">
            <a:prstTxWarp prst="textPlain">
              <a:avLst>
                <a:gd name="adj" fmla="val 50000"/>
              </a:avLst>
            </a:prstTxWarp>
            <a:normAutofit/>
          </a:bodyPr>
          <a:p>
            <a:pPr algn="ctr"/>
            <a:endParaRPr lang="en-US" sz="3600">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Impact" panose="020B0806030902050204" charset="0"/>
              <a:ea typeface="Impact" panose="020B0806030902050204" charset="0"/>
            </a:endParaRPr>
          </a:p>
        </p:txBody>
      </p:sp>
      <p:sp>
        <p:nvSpPr>
          <p:cNvPr id="71723" name="Text Box 43"/>
          <p:cNvSpPr txBox="1"/>
          <p:nvPr/>
        </p:nvSpPr>
        <p:spPr>
          <a:xfrm>
            <a:off x="5219700" y="1916113"/>
            <a:ext cx="2312988" cy="946150"/>
          </a:xfrm>
          <a:prstGeom prst="rect">
            <a:avLst/>
          </a:prstGeom>
          <a:gradFill rotWithShape="1">
            <a:gsLst>
              <a:gs pos="0">
                <a:srgbClr val="767676"/>
              </a:gs>
              <a:gs pos="50000">
                <a:srgbClr val="FFFFFF"/>
              </a:gs>
              <a:gs pos="100000">
                <a:srgbClr val="767676"/>
              </a:gs>
            </a:gsLst>
            <a:lin ang="5400000" scaled="1"/>
            <a:tileRect/>
          </a:gradFill>
          <a:ln w="12700" cap="flat" cmpd="sng">
            <a:solidFill>
              <a:srgbClr val="FF9900"/>
            </a:solidFill>
            <a:prstDash val="solid"/>
            <a:miter/>
            <a:headEnd type="none" w="med" len="med"/>
            <a:tailEnd type="none" w="med" len="med"/>
          </a:ln>
        </p:spPr>
        <p:txBody>
          <a:bodyPr anchor="t" anchorCtr="0"/>
          <a:p>
            <a:pPr algn="ctr"/>
            <a:r>
              <a:rPr lang="sl-SI" altLang="x-none" sz="2400" b="1" dirty="0">
                <a:solidFill>
                  <a:srgbClr val="7030A0"/>
                </a:solidFill>
                <a:latin typeface="Arial" panose="020B0604020202020204" pitchFamily="34" charset="0"/>
              </a:rPr>
              <a:t>Poremećaji</a:t>
            </a:r>
            <a:endParaRPr lang="sl-SI" altLang="x-none" sz="2400" b="1" dirty="0">
              <a:solidFill>
                <a:srgbClr val="7030A0"/>
              </a:solidFill>
              <a:latin typeface="Arial" panose="020B0604020202020204" pitchFamily="34" charset="0"/>
            </a:endParaRPr>
          </a:p>
          <a:p>
            <a:pPr algn="ctr"/>
            <a:r>
              <a:rPr lang="sl-SI" altLang="x-none" sz="2400" b="1" dirty="0">
                <a:solidFill>
                  <a:srgbClr val="7030A0"/>
                </a:solidFill>
                <a:latin typeface="Arial" panose="020B0604020202020204" pitchFamily="34" charset="0"/>
              </a:rPr>
              <a:t>procesa</a:t>
            </a:r>
            <a:endParaRPr lang="sl-SI" altLang="x-none" sz="4000" b="1" dirty="0">
              <a:solidFill>
                <a:srgbClr val="7030A0"/>
              </a:solidFill>
              <a:latin typeface="Arial" panose="020B0604020202020204" pitchFamily="34" charset="0"/>
            </a:endParaRPr>
          </a:p>
        </p:txBody>
      </p:sp>
      <p:sp>
        <p:nvSpPr>
          <p:cNvPr id="71724" name="Line 44"/>
          <p:cNvSpPr/>
          <p:nvPr/>
        </p:nvSpPr>
        <p:spPr>
          <a:xfrm flipH="1">
            <a:off x="5219700" y="2862263"/>
            <a:ext cx="1044575" cy="565150"/>
          </a:xfrm>
          <a:prstGeom prst="line">
            <a:avLst/>
          </a:prstGeom>
          <a:ln w="44450" cap="flat" cmpd="sng">
            <a:solidFill>
              <a:schemeClr val="tx1"/>
            </a:solidFill>
            <a:prstDash val="solid"/>
            <a:round/>
            <a:headEnd type="none" w="med" len="med"/>
            <a:tailEnd type="triangle" w="med" len="med"/>
          </a:ln>
        </p:spPr>
      </p:sp>
      <p:sp>
        <p:nvSpPr>
          <p:cNvPr id="4" name="Text Box 46"/>
          <p:cNvSpPr txBox="1"/>
          <p:nvPr/>
        </p:nvSpPr>
        <p:spPr>
          <a:xfrm>
            <a:off x="6694488" y="5057775"/>
            <a:ext cx="1693862" cy="915988"/>
          </a:xfrm>
          <a:prstGeom prst="rect">
            <a:avLst/>
          </a:prstGeom>
          <a:noFill/>
          <a:ln w="9525">
            <a:noFill/>
          </a:ln>
        </p:spPr>
        <p:txBody>
          <a:bodyPr anchor="t" anchorCtr="0">
            <a:spAutoFit/>
          </a:bodyPr>
          <a:p>
            <a:pPr>
              <a:spcBef>
                <a:spcPct val="50000"/>
              </a:spcBef>
            </a:pPr>
            <a:r>
              <a:rPr lang="sr-Latn-CS" dirty="0">
                <a:latin typeface="Arial" panose="020B0604020202020204" pitchFamily="34" charset="0"/>
              </a:rPr>
              <a:t>Merenje performansi procesa</a:t>
            </a:r>
            <a:endParaRPr lang="en-US" altLang="x-none" dirty="0">
              <a:latin typeface="Arial" panose="020B0604020202020204" pitchFamily="34" charset="0"/>
            </a:endParaRPr>
          </a:p>
        </p:txBody>
      </p:sp>
      <p:pic>
        <p:nvPicPr>
          <p:cNvPr id="5" name="Picture 45" descr="images (24)"/>
          <p:cNvPicPr>
            <a:picLocks noChangeAspect="1"/>
          </p:cNvPicPr>
          <p:nvPr/>
        </p:nvPicPr>
        <p:blipFill>
          <a:blip r:embed="rId1">
            <a:clrChange>
              <a:clrFrom>
                <a:srgbClr val="FFFFFF"/>
              </a:clrFrom>
              <a:clrTo>
                <a:srgbClr val="FFFFFF">
                  <a:alpha val="0"/>
                </a:srgbClr>
              </a:clrTo>
            </a:clrChange>
          </a:blip>
          <a:stretch>
            <a:fillRect/>
          </a:stretch>
        </p:blipFill>
        <p:spPr>
          <a:xfrm>
            <a:off x="5076825" y="4797425"/>
            <a:ext cx="1617663" cy="1465263"/>
          </a:xfrm>
          <a:prstGeom prst="rect">
            <a:avLst/>
          </a:prstGeom>
          <a:noFill/>
          <a:ln w="9525">
            <a:noFill/>
          </a:ln>
        </p:spPr>
      </p:pic>
      <p:sp>
        <p:nvSpPr>
          <p:cNvPr id="20" name="Rectangle 4"/>
          <p:cNvSpPr/>
          <p:nvPr/>
        </p:nvSpPr>
        <p:spPr>
          <a:xfrm>
            <a:off x="2555875" y="509588"/>
            <a:ext cx="4046538" cy="523875"/>
          </a:xfrm>
          <a:prstGeom prst="rect">
            <a:avLst/>
          </a:prstGeom>
          <a:noFill/>
          <a:ln w="9525">
            <a:noFill/>
          </a:ln>
        </p:spPr>
        <p:txBody>
          <a:bodyPr anchor="ctr" anchorCtr="0">
            <a:spAutoFit/>
          </a:bodyPr>
          <a:p>
            <a:r>
              <a:rPr lang="sr-Latn-CS" sz="2800" b="1" dirty="0">
                <a:latin typeface="Arial" panose="020B0604020202020204" pitchFamily="34" charset="0"/>
              </a:rPr>
              <a:t>PROCESNI </a:t>
            </a:r>
            <a:r>
              <a:rPr lang="en-US" altLang="x-none" sz="2800" b="1" dirty="0">
                <a:latin typeface="Arial" panose="020B0604020202020204" pitchFamily="34" charset="0"/>
              </a:rPr>
              <a:t> </a:t>
            </a:r>
            <a:r>
              <a:rPr lang="sr-Latn-CS" sz="2800" b="1" dirty="0">
                <a:latin typeface="Arial" panose="020B0604020202020204" pitchFamily="34" charset="0"/>
              </a:rPr>
              <a:t>PRISTUP</a:t>
            </a:r>
            <a:endParaRPr lang="en-US" altLang="x-none"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71694"/>
                                        </p:tgtEl>
                                        <p:attrNameLst>
                                          <p:attrName>style.visibility</p:attrName>
                                        </p:attrNameLst>
                                      </p:cBhvr>
                                      <p:to>
                                        <p:strVal val="visible"/>
                                      </p:to>
                                    </p:set>
                                    <p:anim calcmode="lin" valueType="num">
                                      <p:cBhvr>
                                        <p:cTn id="7" dur="1500" decel="50000" fill="hold">
                                          <p:stCondLst>
                                            <p:cond delay="0"/>
                                          </p:stCondLst>
                                        </p:cTn>
                                        <p:tgtEl>
                                          <p:spTgt spid="71694"/>
                                        </p:tgtEl>
                                        <p:attrNameLst>
                                          <p:attrName>style.rotation</p:attrName>
                                        </p:attrNameLst>
                                      </p:cBhvr>
                                      <p:tavLst>
                                        <p:tav tm="0">
                                          <p:val>
                                            <p:fltVal val="-90,000000"/>
                                          </p:val>
                                        </p:tav>
                                        <p:tav tm="100000">
                                          <p:val>
                                            <p:fltVal val="0,000000"/>
                                          </p:val>
                                        </p:tav>
                                      </p:tavLst>
                                    </p:anim>
                                    <p:anim calcmode="lin" valueType="num">
                                      <p:cBhvr>
                                        <p:cTn id="8" dur="1500" decel="50000" fill="hold">
                                          <p:stCondLst>
                                            <p:cond delay="0"/>
                                          </p:stCondLst>
                                        </p:cTn>
                                        <p:tgtEl>
                                          <p:spTgt spid="71694"/>
                                        </p:tgtEl>
                                        <p:attrNameLst>
                                          <p:attrName>ppt_w</p:attrName>
                                        </p:attrNameLst>
                                      </p:cBhvr>
                                      <p:tavLst>
                                        <p:tav tm="0">
                                          <p:val>
                                            <p:strVal val="#ppt_w"/>
                                          </p:val>
                                        </p:tav>
                                        <p:tav tm="100000">
                                          <p:val>
                                            <p:strVal val="#ppt_w*.05"/>
                                          </p:val>
                                        </p:tav>
                                      </p:tavLst>
                                    </p:anim>
                                    <p:anim calcmode="lin" valueType="num">
                                      <p:cBhvr>
                                        <p:cTn id="9" dur="1500" accel="50000" fill="hold">
                                          <p:stCondLst>
                                            <p:cond delay="1500"/>
                                          </p:stCondLst>
                                        </p:cTn>
                                        <p:tgtEl>
                                          <p:spTgt spid="71694"/>
                                        </p:tgtEl>
                                        <p:attrNameLst>
                                          <p:attrName>ppt_w</p:attrName>
                                        </p:attrNameLst>
                                      </p:cBhvr>
                                      <p:tavLst>
                                        <p:tav tm="0">
                                          <p:val>
                                            <p:strVal val="#ppt_w*.05"/>
                                          </p:val>
                                        </p:tav>
                                        <p:tav tm="100000">
                                          <p:val>
                                            <p:strVal val="#ppt_w"/>
                                          </p:val>
                                        </p:tav>
                                      </p:tavLst>
                                    </p:anim>
                                    <p:anim calcmode="lin" valueType="num">
                                      <p:cBhvr>
                                        <p:cTn id="10" dur="3000" fill="hold"/>
                                        <p:tgtEl>
                                          <p:spTgt spid="71694"/>
                                        </p:tgtEl>
                                        <p:attrNameLst>
                                          <p:attrName>ppt_h</p:attrName>
                                        </p:attrNameLst>
                                      </p:cBhvr>
                                      <p:tavLst>
                                        <p:tav tm="0">
                                          <p:val>
                                            <p:strVal val="#ppt_h"/>
                                          </p:val>
                                        </p:tav>
                                        <p:tav tm="100000">
                                          <p:val>
                                            <p:strVal val="#ppt_h"/>
                                          </p:val>
                                        </p:tav>
                                      </p:tavLst>
                                    </p:anim>
                                    <p:anim calcmode="lin" valueType="num">
                                      <p:cBhvr>
                                        <p:cTn id="11" dur="1500" decel="50000" fill="hold">
                                          <p:stCondLst>
                                            <p:cond delay="0"/>
                                          </p:stCondLst>
                                        </p:cTn>
                                        <p:tgtEl>
                                          <p:spTgt spid="71694"/>
                                        </p:tgtEl>
                                        <p:attrNameLst>
                                          <p:attrName>ppt_x</p:attrName>
                                        </p:attrNameLst>
                                      </p:cBhvr>
                                      <p:tavLst>
                                        <p:tav tm="0">
                                          <p:val>
                                            <p:strVal val="#ppt_x+.4"/>
                                          </p:val>
                                        </p:tav>
                                        <p:tav tm="100000">
                                          <p:val>
                                            <p:strVal val="#ppt_x"/>
                                          </p:val>
                                        </p:tav>
                                      </p:tavLst>
                                    </p:anim>
                                    <p:anim calcmode="lin" valueType="num">
                                      <p:cBhvr>
                                        <p:cTn id="12" dur="1500" decel="50000" fill="hold">
                                          <p:stCondLst>
                                            <p:cond delay="0"/>
                                          </p:stCondLst>
                                        </p:cTn>
                                        <p:tgtEl>
                                          <p:spTgt spid="71694"/>
                                        </p:tgtEl>
                                        <p:attrNameLst>
                                          <p:attrName>ppt_y</p:attrName>
                                        </p:attrNameLst>
                                      </p:cBhvr>
                                      <p:tavLst>
                                        <p:tav tm="0">
                                          <p:val>
                                            <p:strVal val="#ppt_y-.2"/>
                                          </p:val>
                                        </p:tav>
                                        <p:tav tm="100000">
                                          <p:val>
                                            <p:strVal val="#ppt_y+.1"/>
                                          </p:val>
                                        </p:tav>
                                      </p:tavLst>
                                    </p:anim>
                                    <p:anim calcmode="lin" valueType="num">
                                      <p:cBhvr>
                                        <p:cTn id="13" dur="1500" accel="50000" fill="hold">
                                          <p:stCondLst>
                                            <p:cond delay="1500"/>
                                          </p:stCondLst>
                                        </p:cTn>
                                        <p:tgtEl>
                                          <p:spTgt spid="71694"/>
                                        </p:tgtEl>
                                        <p:attrNameLst>
                                          <p:attrName>ppt_y</p:attrName>
                                        </p:attrNameLst>
                                      </p:cBhvr>
                                      <p:tavLst>
                                        <p:tav tm="0">
                                          <p:val>
                                            <p:strVal val="#ppt_y+.1"/>
                                          </p:val>
                                        </p:tav>
                                        <p:tav tm="100000">
                                          <p:val>
                                            <p:strVal val="#ppt_y"/>
                                          </p:val>
                                        </p:tav>
                                      </p:tavLst>
                                    </p:anim>
                                    <p:animEffect transition="in" filter="fade">
                                      <p:cBhvr>
                                        <p:cTn id="14" dur="3000" decel="50000">
                                          <p:stCondLst>
                                            <p:cond delay="0"/>
                                          </p:stCondLst>
                                        </p:cTn>
                                        <p:tgtEl>
                                          <p:spTgt spid="71694"/>
                                        </p:tgtEl>
                                      </p:cBhvr>
                                    </p:animEffect>
                                  </p:childTnLst>
                                </p:cTn>
                              </p:par>
                            </p:childTnLst>
                          </p:cTn>
                        </p:par>
                        <p:par>
                          <p:cTn id="15" fill="hold">
                            <p:stCondLst>
                              <p:cond delay="3000"/>
                            </p:stCondLst>
                            <p:childTnLst>
                              <p:par>
                                <p:cTn id="16" presetID="26" presetClass="entr" presetSubtype="0" fill="hold" grpId="0" nodeType="afterEffect">
                                  <p:stCondLst>
                                    <p:cond delay="5000"/>
                                  </p:stCondLst>
                                  <p:childTnLst>
                                    <p:set>
                                      <p:cBhvr>
                                        <p:cTn id="17" dur="1" fill="hold">
                                          <p:stCondLst>
                                            <p:cond delay="0"/>
                                          </p:stCondLst>
                                        </p:cTn>
                                        <p:tgtEl>
                                          <p:spTgt spid="71696"/>
                                        </p:tgtEl>
                                        <p:attrNameLst>
                                          <p:attrName>style.visibility</p:attrName>
                                        </p:attrNameLst>
                                      </p:cBhvr>
                                      <p:to>
                                        <p:strVal val="visible"/>
                                      </p:to>
                                    </p:set>
                                    <p:animEffect transition="in" filter="wipe(down)">
                                      <p:cBhvr>
                                        <p:cTn id="18" dur="580">
                                          <p:stCondLst>
                                            <p:cond delay="0"/>
                                          </p:stCondLst>
                                        </p:cTn>
                                        <p:tgtEl>
                                          <p:spTgt spid="71696"/>
                                        </p:tgtEl>
                                      </p:cBhvr>
                                    </p:animEffect>
                                    <p:anim calcmode="lin" valueType="num">
                                      <p:cBhvr>
                                        <p:cTn id="19" dur="1822" tmFilter="0,0; 0.14,0.36; 0.43,0.73; 0.71,0.91; 1.0,1.0">
                                          <p:stCondLst>
                                            <p:cond delay="0"/>
                                          </p:stCondLst>
                                        </p:cTn>
                                        <p:tgtEl>
                                          <p:spTgt spid="71696"/>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71696"/>
                                        </p:tgtEl>
                                        <p:attrNameLst>
                                          <p:attrName>ppt_y</p:attrName>
                                        </p:attrNameLst>
                                      </p:cBhvr>
                                      <p:tavLst>
                                        <p:tav tm="0" fmla="#ppt_y-sin(pi*$)/3">
                                          <p:val>
                                            <p:fltVal val="0,500000"/>
                                          </p:val>
                                        </p:tav>
                                        <p:tav tm="100000">
                                          <p:val>
                                            <p:fltVal val="1,000000"/>
                                          </p:val>
                                        </p:tav>
                                      </p:tavLst>
                                    </p:anim>
                                    <p:anim calcmode="lin" valueType="num">
                                      <p:cBhvr>
                                        <p:cTn id="21" dur="664" tmFilter="0, 0; 0.125,0.2665; 0.25,0.4; 0.375,0.465; 0.5,0.5;  0.625,0.535; 0.75,0.6; 0.875,0.7335; 1,1">
                                          <p:stCondLst>
                                            <p:cond delay="664"/>
                                          </p:stCondLst>
                                        </p:cTn>
                                        <p:tgtEl>
                                          <p:spTgt spid="71696"/>
                                        </p:tgtEl>
                                        <p:attrNameLst>
                                          <p:attrName>ppt_y</p:attrName>
                                        </p:attrNameLst>
                                      </p:cBhvr>
                                      <p:tavLst>
                                        <p:tav tm="0" fmla="#ppt_y-sin(pi*$)/9">
                                          <p:val>
                                            <p:fltVal val="0,000000"/>
                                          </p:val>
                                        </p:tav>
                                        <p:tav tm="100000">
                                          <p:val>
                                            <p:fltVal val="1,000000"/>
                                          </p:val>
                                        </p:tav>
                                      </p:tavLst>
                                    </p:anim>
                                    <p:anim calcmode="lin" valueType="num">
                                      <p:cBhvr>
                                        <p:cTn id="22" dur="332" tmFilter="0, 0; 0.125,0.2665; 0.25,0.4; 0.375,0.465; 0.5,0.5;  0.625,0.535; 0.75,0.6; 0.875,0.7335; 1,1">
                                          <p:stCondLst>
                                            <p:cond delay="1324"/>
                                          </p:stCondLst>
                                        </p:cTn>
                                        <p:tgtEl>
                                          <p:spTgt spid="71696"/>
                                        </p:tgtEl>
                                        <p:attrNameLst>
                                          <p:attrName>ppt_y</p:attrName>
                                        </p:attrNameLst>
                                      </p:cBhvr>
                                      <p:tavLst>
                                        <p:tav tm="0" fmla="#ppt_y-sin(pi*$)/27">
                                          <p:val>
                                            <p:fltVal val="0,000000"/>
                                          </p:val>
                                        </p:tav>
                                        <p:tav tm="100000">
                                          <p:val>
                                            <p:fltVal val="1,000000"/>
                                          </p:val>
                                        </p:tav>
                                      </p:tavLst>
                                    </p:anim>
                                    <p:anim calcmode="lin" valueType="num">
                                      <p:cBhvr>
                                        <p:cTn id="23" dur="164" tmFilter="0, 0; 0.125,0.2665; 0.25,0.4; 0.375,0.465; 0.5,0.5;  0.625,0.535; 0.75,0.6; 0.875,0.7335; 1,1">
                                          <p:stCondLst>
                                            <p:cond delay="1656"/>
                                          </p:stCondLst>
                                        </p:cTn>
                                        <p:tgtEl>
                                          <p:spTgt spid="71696"/>
                                        </p:tgtEl>
                                        <p:attrNameLst>
                                          <p:attrName>ppt_y</p:attrName>
                                        </p:attrNameLst>
                                      </p:cBhvr>
                                      <p:tavLst>
                                        <p:tav tm="0" fmla="#ppt_y-sin(pi*$)/81">
                                          <p:val>
                                            <p:fltVal val="0,000000"/>
                                          </p:val>
                                        </p:tav>
                                        <p:tav tm="100000">
                                          <p:val>
                                            <p:fltVal val="1,000000"/>
                                          </p:val>
                                        </p:tav>
                                      </p:tavLst>
                                    </p:anim>
                                    <p:animScale>
                                      <p:cBhvr>
                                        <p:cTn id="24" dur="26">
                                          <p:stCondLst>
                                            <p:cond delay="650"/>
                                          </p:stCondLst>
                                        </p:cTn>
                                        <p:tgtEl>
                                          <p:spTgt spid="71696"/>
                                        </p:tgtEl>
                                      </p:cBhvr>
                                      <p:to x="100000" y="60000"/>
                                    </p:animScale>
                                    <p:animScale>
                                      <p:cBhvr>
                                        <p:cTn id="25" dur="166" decel="50000">
                                          <p:stCondLst>
                                            <p:cond delay="676"/>
                                          </p:stCondLst>
                                        </p:cTn>
                                        <p:tgtEl>
                                          <p:spTgt spid="71696"/>
                                        </p:tgtEl>
                                      </p:cBhvr>
                                      <p:to x="100000" y="100000"/>
                                    </p:animScale>
                                    <p:animScale>
                                      <p:cBhvr>
                                        <p:cTn id="26" dur="26">
                                          <p:stCondLst>
                                            <p:cond delay="1312"/>
                                          </p:stCondLst>
                                        </p:cTn>
                                        <p:tgtEl>
                                          <p:spTgt spid="71696"/>
                                        </p:tgtEl>
                                      </p:cBhvr>
                                      <p:to x="100000" y="80000"/>
                                    </p:animScale>
                                    <p:animScale>
                                      <p:cBhvr>
                                        <p:cTn id="27" dur="166" decel="50000">
                                          <p:stCondLst>
                                            <p:cond delay="1338"/>
                                          </p:stCondLst>
                                        </p:cTn>
                                        <p:tgtEl>
                                          <p:spTgt spid="71696"/>
                                        </p:tgtEl>
                                      </p:cBhvr>
                                      <p:to x="100000" y="100000"/>
                                    </p:animScale>
                                    <p:animScale>
                                      <p:cBhvr>
                                        <p:cTn id="28" dur="26">
                                          <p:stCondLst>
                                            <p:cond delay="1642"/>
                                          </p:stCondLst>
                                        </p:cTn>
                                        <p:tgtEl>
                                          <p:spTgt spid="71696"/>
                                        </p:tgtEl>
                                      </p:cBhvr>
                                      <p:to x="100000" y="90000"/>
                                    </p:animScale>
                                    <p:animScale>
                                      <p:cBhvr>
                                        <p:cTn id="29" dur="166" decel="50000">
                                          <p:stCondLst>
                                            <p:cond delay="1668"/>
                                          </p:stCondLst>
                                        </p:cTn>
                                        <p:tgtEl>
                                          <p:spTgt spid="71696"/>
                                        </p:tgtEl>
                                      </p:cBhvr>
                                      <p:to x="100000" y="100000"/>
                                    </p:animScale>
                                    <p:animScale>
                                      <p:cBhvr>
                                        <p:cTn id="30" dur="26">
                                          <p:stCondLst>
                                            <p:cond delay="1808"/>
                                          </p:stCondLst>
                                        </p:cTn>
                                        <p:tgtEl>
                                          <p:spTgt spid="71696"/>
                                        </p:tgtEl>
                                      </p:cBhvr>
                                      <p:to x="100000" y="95000"/>
                                    </p:animScale>
                                    <p:animScale>
                                      <p:cBhvr>
                                        <p:cTn id="31" dur="166" decel="50000">
                                          <p:stCondLst>
                                            <p:cond delay="1834"/>
                                          </p:stCondLst>
                                        </p:cTn>
                                        <p:tgtEl>
                                          <p:spTgt spid="71696"/>
                                        </p:tgtEl>
                                      </p:cBhvr>
                                      <p:to x="100000" y="100000"/>
                                    </p:animScale>
                                  </p:childTnLst>
                                </p:cTn>
                              </p:par>
                              <p:par>
                                <p:cTn id="32" presetID="26" presetClass="entr" presetSubtype="0" fill="hold" nodeType="withEffect">
                                  <p:stCondLst>
                                    <p:cond delay="5000"/>
                                  </p:stCondLst>
                                  <p:childTnLst>
                                    <p:set>
                                      <p:cBhvr>
                                        <p:cTn id="33" dur="1" fill="hold">
                                          <p:stCondLst>
                                            <p:cond delay="0"/>
                                          </p:stCondLst>
                                        </p:cTn>
                                        <p:tgtEl>
                                          <p:spTgt spid="71693"/>
                                        </p:tgtEl>
                                        <p:attrNameLst>
                                          <p:attrName>style.visibility</p:attrName>
                                        </p:attrNameLst>
                                      </p:cBhvr>
                                      <p:to>
                                        <p:strVal val="visible"/>
                                      </p:to>
                                    </p:set>
                                    <p:animEffect transition="in" filter="wipe(down)">
                                      <p:cBhvr>
                                        <p:cTn id="34" dur="580">
                                          <p:stCondLst>
                                            <p:cond delay="0"/>
                                          </p:stCondLst>
                                        </p:cTn>
                                        <p:tgtEl>
                                          <p:spTgt spid="71693"/>
                                        </p:tgtEl>
                                      </p:cBhvr>
                                    </p:animEffect>
                                    <p:anim calcmode="lin" valueType="num">
                                      <p:cBhvr>
                                        <p:cTn id="35" dur="1822" tmFilter="0,0; 0.14,0.36; 0.43,0.73; 0.71,0.91; 1.0,1.0">
                                          <p:stCondLst>
                                            <p:cond delay="0"/>
                                          </p:stCondLst>
                                        </p:cTn>
                                        <p:tgtEl>
                                          <p:spTgt spid="71693"/>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71693"/>
                                        </p:tgtEl>
                                        <p:attrNameLst>
                                          <p:attrName>ppt_y</p:attrName>
                                        </p:attrNameLst>
                                      </p:cBhvr>
                                      <p:tavLst>
                                        <p:tav tm="0" fmla="#ppt_y-sin(pi*$)/3">
                                          <p:val>
                                            <p:fltVal val="0,500000"/>
                                          </p:val>
                                        </p:tav>
                                        <p:tav tm="100000">
                                          <p:val>
                                            <p:fltVal val="1,000000"/>
                                          </p:val>
                                        </p:tav>
                                      </p:tavLst>
                                    </p:anim>
                                    <p:anim calcmode="lin" valueType="num">
                                      <p:cBhvr>
                                        <p:cTn id="37" dur="664" tmFilter="0, 0; 0.125,0.2665; 0.25,0.4; 0.375,0.465; 0.5,0.5;  0.625,0.535; 0.75,0.6; 0.875,0.7335; 1,1">
                                          <p:stCondLst>
                                            <p:cond delay="664"/>
                                          </p:stCondLst>
                                        </p:cTn>
                                        <p:tgtEl>
                                          <p:spTgt spid="71693"/>
                                        </p:tgtEl>
                                        <p:attrNameLst>
                                          <p:attrName>ppt_y</p:attrName>
                                        </p:attrNameLst>
                                      </p:cBhvr>
                                      <p:tavLst>
                                        <p:tav tm="0" fmla="#ppt_y-sin(pi*$)/9">
                                          <p:val>
                                            <p:fltVal val="0,000000"/>
                                          </p:val>
                                        </p:tav>
                                        <p:tav tm="100000">
                                          <p:val>
                                            <p:fltVal val="1,000000"/>
                                          </p:val>
                                        </p:tav>
                                      </p:tavLst>
                                    </p:anim>
                                    <p:anim calcmode="lin" valueType="num">
                                      <p:cBhvr>
                                        <p:cTn id="38" dur="332" tmFilter="0, 0; 0.125,0.2665; 0.25,0.4; 0.375,0.465; 0.5,0.5;  0.625,0.535; 0.75,0.6; 0.875,0.7335; 1,1">
                                          <p:stCondLst>
                                            <p:cond delay="1324"/>
                                          </p:stCondLst>
                                        </p:cTn>
                                        <p:tgtEl>
                                          <p:spTgt spid="71693"/>
                                        </p:tgtEl>
                                        <p:attrNameLst>
                                          <p:attrName>ppt_y</p:attrName>
                                        </p:attrNameLst>
                                      </p:cBhvr>
                                      <p:tavLst>
                                        <p:tav tm="0" fmla="#ppt_y-sin(pi*$)/27">
                                          <p:val>
                                            <p:fltVal val="0,000000"/>
                                          </p:val>
                                        </p:tav>
                                        <p:tav tm="100000">
                                          <p:val>
                                            <p:fltVal val="1,000000"/>
                                          </p:val>
                                        </p:tav>
                                      </p:tavLst>
                                    </p:anim>
                                    <p:anim calcmode="lin" valueType="num">
                                      <p:cBhvr>
                                        <p:cTn id="39" dur="164" tmFilter="0, 0; 0.125,0.2665; 0.25,0.4; 0.375,0.465; 0.5,0.5;  0.625,0.535; 0.75,0.6; 0.875,0.7335; 1,1">
                                          <p:stCondLst>
                                            <p:cond delay="1656"/>
                                          </p:stCondLst>
                                        </p:cTn>
                                        <p:tgtEl>
                                          <p:spTgt spid="71693"/>
                                        </p:tgtEl>
                                        <p:attrNameLst>
                                          <p:attrName>ppt_y</p:attrName>
                                        </p:attrNameLst>
                                      </p:cBhvr>
                                      <p:tavLst>
                                        <p:tav tm="0" fmla="#ppt_y-sin(pi*$)/81">
                                          <p:val>
                                            <p:fltVal val="0,000000"/>
                                          </p:val>
                                        </p:tav>
                                        <p:tav tm="100000">
                                          <p:val>
                                            <p:fltVal val="1,000000"/>
                                          </p:val>
                                        </p:tav>
                                      </p:tavLst>
                                    </p:anim>
                                    <p:animScale>
                                      <p:cBhvr>
                                        <p:cTn id="40" dur="26">
                                          <p:stCondLst>
                                            <p:cond delay="650"/>
                                          </p:stCondLst>
                                        </p:cTn>
                                        <p:tgtEl>
                                          <p:spTgt spid="71693"/>
                                        </p:tgtEl>
                                      </p:cBhvr>
                                      <p:to x="100000" y="60000"/>
                                    </p:animScale>
                                    <p:animScale>
                                      <p:cBhvr>
                                        <p:cTn id="41" dur="166" decel="50000">
                                          <p:stCondLst>
                                            <p:cond delay="676"/>
                                          </p:stCondLst>
                                        </p:cTn>
                                        <p:tgtEl>
                                          <p:spTgt spid="71693"/>
                                        </p:tgtEl>
                                      </p:cBhvr>
                                      <p:to x="100000" y="100000"/>
                                    </p:animScale>
                                    <p:animScale>
                                      <p:cBhvr>
                                        <p:cTn id="42" dur="26">
                                          <p:stCondLst>
                                            <p:cond delay="1312"/>
                                          </p:stCondLst>
                                        </p:cTn>
                                        <p:tgtEl>
                                          <p:spTgt spid="71693"/>
                                        </p:tgtEl>
                                      </p:cBhvr>
                                      <p:to x="100000" y="80000"/>
                                    </p:animScale>
                                    <p:animScale>
                                      <p:cBhvr>
                                        <p:cTn id="43" dur="166" decel="50000">
                                          <p:stCondLst>
                                            <p:cond delay="1338"/>
                                          </p:stCondLst>
                                        </p:cTn>
                                        <p:tgtEl>
                                          <p:spTgt spid="71693"/>
                                        </p:tgtEl>
                                      </p:cBhvr>
                                      <p:to x="100000" y="100000"/>
                                    </p:animScale>
                                    <p:animScale>
                                      <p:cBhvr>
                                        <p:cTn id="44" dur="26">
                                          <p:stCondLst>
                                            <p:cond delay="1642"/>
                                          </p:stCondLst>
                                        </p:cTn>
                                        <p:tgtEl>
                                          <p:spTgt spid="71693"/>
                                        </p:tgtEl>
                                      </p:cBhvr>
                                      <p:to x="100000" y="90000"/>
                                    </p:animScale>
                                    <p:animScale>
                                      <p:cBhvr>
                                        <p:cTn id="45" dur="166" decel="50000">
                                          <p:stCondLst>
                                            <p:cond delay="1668"/>
                                          </p:stCondLst>
                                        </p:cTn>
                                        <p:tgtEl>
                                          <p:spTgt spid="71693"/>
                                        </p:tgtEl>
                                      </p:cBhvr>
                                      <p:to x="100000" y="100000"/>
                                    </p:animScale>
                                    <p:animScale>
                                      <p:cBhvr>
                                        <p:cTn id="46" dur="26">
                                          <p:stCondLst>
                                            <p:cond delay="1808"/>
                                          </p:stCondLst>
                                        </p:cTn>
                                        <p:tgtEl>
                                          <p:spTgt spid="71693"/>
                                        </p:tgtEl>
                                      </p:cBhvr>
                                      <p:to x="100000" y="95000"/>
                                    </p:animScale>
                                    <p:animScale>
                                      <p:cBhvr>
                                        <p:cTn id="47" dur="166" decel="50000">
                                          <p:stCondLst>
                                            <p:cond delay="1834"/>
                                          </p:stCondLst>
                                        </p:cTn>
                                        <p:tgtEl>
                                          <p:spTgt spid="71693"/>
                                        </p:tgtEl>
                                      </p:cBhvr>
                                      <p:to x="100000" y="100000"/>
                                    </p:animScale>
                                  </p:childTnLst>
                                </p:cTn>
                              </p:par>
                              <p:par>
                                <p:cTn id="48" presetID="26" presetClass="entr" presetSubtype="0" fill="hold" grpId="0" nodeType="withEffect">
                                  <p:stCondLst>
                                    <p:cond delay="6000"/>
                                  </p:stCondLst>
                                  <p:childTnLst>
                                    <p:set>
                                      <p:cBhvr>
                                        <p:cTn id="49" dur="1" fill="hold">
                                          <p:stCondLst>
                                            <p:cond delay="0"/>
                                          </p:stCondLst>
                                        </p:cTn>
                                        <p:tgtEl>
                                          <p:spTgt spid="71698"/>
                                        </p:tgtEl>
                                        <p:attrNameLst>
                                          <p:attrName>style.visibility</p:attrName>
                                        </p:attrNameLst>
                                      </p:cBhvr>
                                      <p:to>
                                        <p:strVal val="visible"/>
                                      </p:to>
                                    </p:set>
                                    <p:animEffect transition="in" filter="wipe(down)">
                                      <p:cBhvr>
                                        <p:cTn id="50" dur="580">
                                          <p:stCondLst>
                                            <p:cond delay="0"/>
                                          </p:stCondLst>
                                        </p:cTn>
                                        <p:tgtEl>
                                          <p:spTgt spid="71698"/>
                                        </p:tgtEl>
                                      </p:cBhvr>
                                    </p:animEffect>
                                    <p:anim calcmode="lin" valueType="num">
                                      <p:cBhvr>
                                        <p:cTn id="51" dur="1822" tmFilter="0,0; 0.14,0.36; 0.43,0.73; 0.71,0.91; 1.0,1.0">
                                          <p:stCondLst>
                                            <p:cond delay="0"/>
                                          </p:stCondLst>
                                        </p:cTn>
                                        <p:tgtEl>
                                          <p:spTgt spid="71698"/>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71698"/>
                                        </p:tgtEl>
                                        <p:attrNameLst>
                                          <p:attrName>ppt_y</p:attrName>
                                        </p:attrNameLst>
                                      </p:cBhvr>
                                      <p:tavLst>
                                        <p:tav tm="0" fmla="#ppt_y-sin(pi*$)/3">
                                          <p:val>
                                            <p:fltVal val="0,500000"/>
                                          </p:val>
                                        </p:tav>
                                        <p:tav tm="100000">
                                          <p:val>
                                            <p:fltVal val="1,000000"/>
                                          </p:val>
                                        </p:tav>
                                      </p:tavLst>
                                    </p:anim>
                                    <p:anim calcmode="lin" valueType="num">
                                      <p:cBhvr>
                                        <p:cTn id="53" dur="664" tmFilter="0, 0; 0.125,0.2665; 0.25,0.4; 0.375,0.465; 0.5,0.5;  0.625,0.535; 0.75,0.6; 0.875,0.7335; 1,1">
                                          <p:stCondLst>
                                            <p:cond delay="664"/>
                                          </p:stCondLst>
                                        </p:cTn>
                                        <p:tgtEl>
                                          <p:spTgt spid="71698"/>
                                        </p:tgtEl>
                                        <p:attrNameLst>
                                          <p:attrName>ppt_y</p:attrName>
                                        </p:attrNameLst>
                                      </p:cBhvr>
                                      <p:tavLst>
                                        <p:tav tm="0" fmla="#ppt_y-sin(pi*$)/9">
                                          <p:val>
                                            <p:fltVal val="0,000000"/>
                                          </p:val>
                                        </p:tav>
                                        <p:tav tm="100000">
                                          <p:val>
                                            <p:fltVal val="1,000000"/>
                                          </p:val>
                                        </p:tav>
                                      </p:tavLst>
                                    </p:anim>
                                    <p:anim calcmode="lin" valueType="num">
                                      <p:cBhvr>
                                        <p:cTn id="54" dur="332" tmFilter="0, 0; 0.125,0.2665; 0.25,0.4; 0.375,0.465; 0.5,0.5;  0.625,0.535; 0.75,0.6; 0.875,0.7335; 1,1">
                                          <p:stCondLst>
                                            <p:cond delay="1324"/>
                                          </p:stCondLst>
                                        </p:cTn>
                                        <p:tgtEl>
                                          <p:spTgt spid="71698"/>
                                        </p:tgtEl>
                                        <p:attrNameLst>
                                          <p:attrName>ppt_y</p:attrName>
                                        </p:attrNameLst>
                                      </p:cBhvr>
                                      <p:tavLst>
                                        <p:tav tm="0" fmla="#ppt_y-sin(pi*$)/27">
                                          <p:val>
                                            <p:fltVal val="0,000000"/>
                                          </p:val>
                                        </p:tav>
                                        <p:tav tm="100000">
                                          <p:val>
                                            <p:fltVal val="1,000000"/>
                                          </p:val>
                                        </p:tav>
                                      </p:tavLst>
                                    </p:anim>
                                    <p:anim calcmode="lin" valueType="num">
                                      <p:cBhvr>
                                        <p:cTn id="55" dur="164" tmFilter="0, 0; 0.125,0.2665; 0.25,0.4; 0.375,0.465; 0.5,0.5;  0.625,0.535; 0.75,0.6; 0.875,0.7335; 1,1">
                                          <p:stCondLst>
                                            <p:cond delay="1656"/>
                                          </p:stCondLst>
                                        </p:cTn>
                                        <p:tgtEl>
                                          <p:spTgt spid="71698"/>
                                        </p:tgtEl>
                                        <p:attrNameLst>
                                          <p:attrName>ppt_y</p:attrName>
                                        </p:attrNameLst>
                                      </p:cBhvr>
                                      <p:tavLst>
                                        <p:tav tm="0" fmla="#ppt_y-sin(pi*$)/81">
                                          <p:val>
                                            <p:fltVal val="0,000000"/>
                                          </p:val>
                                        </p:tav>
                                        <p:tav tm="100000">
                                          <p:val>
                                            <p:fltVal val="1,000000"/>
                                          </p:val>
                                        </p:tav>
                                      </p:tavLst>
                                    </p:anim>
                                    <p:animScale>
                                      <p:cBhvr>
                                        <p:cTn id="56" dur="26">
                                          <p:stCondLst>
                                            <p:cond delay="650"/>
                                          </p:stCondLst>
                                        </p:cTn>
                                        <p:tgtEl>
                                          <p:spTgt spid="71698"/>
                                        </p:tgtEl>
                                      </p:cBhvr>
                                      <p:to x="100000" y="60000"/>
                                    </p:animScale>
                                    <p:animScale>
                                      <p:cBhvr>
                                        <p:cTn id="57" dur="166" decel="50000">
                                          <p:stCondLst>
                                            <p:cond delay="676"/>
                                          </p:stCondLst>
                                        </p:cTn>
                                        <p:tgtEl>
                                          <p:spTgt spid="71698"/>
                                        </p:tgtEl>
                                      </p:cBhvr>
                                      <p:to x="100000" y="100000"/>
                                    </p:animScale>
                                    <p:animScale>
                                      <p:cBhvr>
                                        <p:cTn id="58" dur="26">
                                          <p:stCondLst>
                                            <p:cond delay="1312"/>
                                          </p:stCondLst>
                                        </p:cTn>
                                        <p:tgtEl>
                                          <p:spTgt spid="71698"/>
                                        </p:tgtEl>
                                      </p:cBhvr>
                                      <p:to x="100000" y="80000"/>
                                    </p:animScale>
                                    <p:animScale>
                                      <p:cBhvr>
                                        <p:cTn id="59" dur="166" decel="50000">
                                          <p:stCondLst>
                                            <p:cond delay="1338"/>
                                          </p:stCondLst>
                                        </p:cTn>
                                        <p:tgtEl>
                                          <p:spTgt spid="71698"/>
                                        </p:tgtEl>
                                      </p:cBhvr>
                                      <p:to x="100000" y="100000"/>
                                    </p:animScale>
                                    <p:animScale>
                                      <p:cBhvr>
                                        <p:cTn id="60" dur="26">
                                          <p:stCondLst>
                                            <p:cond delay="1642"/>
                                          </p:stCondLst>
                                        </p:cTn>
                                        <p:tgtEl>
                                          <p:spTgt spid="71698"/>
                                        </p:tgtEl>
                                      </p:cBhvr>
                                      <p:to x="100000" y="90000"/>
                                    </p:animScale>
                                    <p:animScale>
                                      <p:cBhvr>
                                        <p:cTn id="61" dur="166" decel="50000">
                                          <p:stCondLst>
                                            <p:cond delay="1668"/>
                                          </p:stCondLst>
                                        </p:cTn>
                                        <p:tgtEl>
                                          <p:spTgt spid="71698"/>
                                        </p:tgtEl>
                                      </p:cBhvr>
                                      <p:to x="100000" y="100000"/>
                                    </p:animScale>
                                    <p:animScale>
                                      <p:cBhvr>
                                        <p:cTn id="62" dur="26">
                                          <p:stCondLst>
                                            <p:cond delay="1808"/>
                                          </p:stCondLst>
                                        </p:cTn>
                                        <p:tgtEl>
                                          <p:spTgt spid="71698"/>
                                        </p:tgtEl>
                                      </p:cBhvr>
                                      <p:to x="100000" y="95000"/>
                                    </p:animScale>
                                    <p:animScale>
                                      <p:cBhvr>
                                        <p:cTn id="63" dur="166" decel="50000">
                                          <p:stCondLst>
                                            <p:cond delay="1834"/>
                                          </p:stCondLst>
                                        </p:cTn>
                                        <p:tgtEl>
                                          <p:spTgt spid="71698"/>
                                        </p:tgtEl>
                                      </p:cBhvr>
                                      <p:to x="100000" y="100000"/>
                                    </p:animScale>
                                  </p:childTnLst>
                                </p:cTn>
                              </p:par>
                              <p:par>
                                <p:cTn id="64" presetID="26" presetClass="entr" presetSubtype="0" fill="hold" nodeType="withEffect">
                                  <p:stCondLst>
                                    <p:cond delay="0"/>
                                  </p:stCondLst>
                                  <p:childTnLst>
                                    <p:set>
                                      <p:cBhvr>
                                        <p:cTn id="65" dur="1" fill="hold">
                                          <p:stCondLst>
                                            <p:cond delay="0"/>
                                          </p:stCondLst>
                                        </p:cTn>
                                        <p:tgtEl>
                                          <p:spTgt spid="71697"/>
                                        </p:tgtEl>
                                        <p:attrNameLst>
                                          <p:attrName>style.visibility</p:attrName>
                                        </p:attrNameLst>
                                      </p:cBhvr>
                                      <p:to>
                                        <p:strVal val="visible"/>
                                      </p:to>
                                    </p:set>
                                    <p:animEffect transition="in" filter="wipe(down)">
                                      <p:cBhvr>
                                        <p:cTn id="66" dur="580">
                                          <p:stCondLst>
                                            <p:cond delay="0"/>
                                          </p:stCondLst>
                                        </p:cTn>
                                        <p:tgtEl>
                                          <p:spTgt spid="71697"/>
                                        </p:tgtEl>
                                      </p:cBhvr>
                                    </p:animEffect>
                                    <p:anim calcmode="lin" valueType="num">
                                      <p:cBhvr>
                                        <p:cTn id="67" dur="1822" tmFilter="0,0; 0.14,0.36; 0.43,0.73; 0.71,0.91; 1.0,1.0">
                                          <p:stCondLst>
                                            <p:cond delay="0"/>
                                          </p:stCondLst>
                                        </p:cTn>
                                        <p:tgtEl>
                                          <p:spTgt spid="71697"/>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71697"/>
                                        </p:tgtEl>
                                        <p:attrNameLst>
                                          <p:attrName>ppt_y</p:attrName>
                                        </p:attrNameLst>
                                      </p:cBhvr>
                                      <p:tavLst>
                                        <p:tav tm="0" fmla="#ppt_y-sin(pi*$)/3">
                                          <p:val>
                                            <p:fltVal val="0,500000"/>
                                          </p:val>
                                        </p:tav>
                                        <p:tav tm="100000">
                                          <p:val>
                                            <p:fltVal val="1,000000"/>
                                          </p:val>
                                        </p:tav>
                                      </p:tavLst>
                                    </p:anim>
                                    <p:anim calcmode="lin" valueType="num">
                                      <p:cBhvr>
                                        <p:cTn id="69" dur="664" tmFilter="0, 0; 0.125,0.2665; 0.25,0.4; 0.375,0.465; 0.5,0.5;  0.625,0.535; 0.75,0.6; 0.875,0.7335; 1,1">
                                          <p:stCondLst>
                                            <p:cond delay="664"/>
                                          </p:stCondLst>
                                        </p:cTn>
                                        <p:tgtEl>
                                          <p:spTgt spid="71697"/>
                                        </p:tgtEl>
                                        <p:attrNameLst>
                                          <p:attrName>ppt_y</p:attrName>
                                        </p:attrNameLst>
                                      </p:cBhvr>
                                      <p:tavLst>
                                        <p:tav tm="0" fmla="#ppt_y-sin(pi*$)/9">
                                          <p:val>
                                            <p:fltVal val="0,000000"/>
                                          </p:val>
                                        </p:tav>
                                        <p:tav tm="100000">
                                          <p:val>
                                            <p:fltVal val="1,000000"/>
                                          </p:val>
                                        </p:tav>
                                      </p:tavLst>
                                    </p:anim>
                                    <p:anim calcmode="lin" valueType="num">
                                      <p:cBhvr>
                                        <p:cTn id="70" dur="332" tmFilter="0, 0; 0.125,0.2665; 0.25,0.4; 0.375,0.465; 0.5,0.5;  0.625,0.535; 0.75,0.6; 0.875,0.7335; 1,1">
                                          <p:stCondLst>
                                            <p:cond delay="1324"/>
                                          </p:stCondLst>
                                        </p:cTn>
                                        <p:tgtEl>
                                          <p:spTgt spid="71697"/>
                                        </p:tgtEl>
                                        <p:attrNameLst>
                                          <p:attrName>ppt_y</p:attrName>
                                        </p:attrNameLst>
                                      </p:cBhvr>
                                      <p:tavLst>
                                        <p:tav tm="0" fmla="#ppt_y-sin(pi*$)/27">
                                          <p:val>
                                            <p:fltVal val="0,000000"/>
                                          </p:val>
                                        </p:tav>
                                        <p:tav tm="100000">
                                          <p:val>
                                            <p:fltVal val="1,000000"/>
                                          </p:val>
                                        </p:tav>
                                      </p:tavLst>
                                    </p:anim>
                                    <p:anim calcmode="lin" valueType="num">
                                      <p:cBhvr>
                                        <p:cTn id="71" dur="164" tmFilter="0, 0; 0.125,0.2665; 0.25,0.4; 0.375,0.465; 0.5,0.5;  0.625,0.535; 0.75,0.6; 0.875,0.7335; 1,1">
                                          <p:stCondLst>
                                            <p:cond delay="1656"/>
                                          </p:stCondLst>
                                        </p:cTn>
                                        <p:tgtEl>
                                          <p:spTgt spid="71697"/>
                                        </p:tgtEl>
                                        <p:attrNameLst>
                                          <p:attrName>ppt_y</p:attrName>
                                        </p:attrNameLst>
                                      </p:cBhvr>
                                      <p:tavLst>
                                        <p:tav tm="0" fmla="#ppt_y-sin(pi*$)/81">
                                          <p:val>
                                            <p:fltVal val="0,000000"/>
                                          </p:val>
                                        </p:tav>
                                        <p:tav tm="100000">
                                          <p:val>
                                            <p:fltVal val="1,000000"/>
                                          </p:val>
                                        </p:tav>
                                      </p:tavLst>
                                    </p:anim>
                                    <p:animScale>
                                      <p:cBhvr>
                                        <p:cTn id="72" dur="26">
                                          <p:stCondLst>
                                            <p:cond delay="650"/>
                                          </p:stCondLst>
                                        </p:cTn>
                                        <p:tgtEl>
                                          <p:spTgt spid="71697"/>
                                        </p:tgtEl>
                                      </p:cBhvr>
                                      <p:to x="100000" y="60000"/>
                                    </p:animScale>
                                    <p:animScale>
                                      <p:cBhvr>
                                        <p:cTn id="73" dur="166" decel="50000">
                                          <p:stCondLst>
                                            <p:cond delay="676"/>
                                          </p:stCondLst>
                                        </p:cTn>
                                        <p:tgtEl>
                                          <p:spTgt spid="71697"/>
                                        </p:tgtEl>
                                      </p:cBhvr>
                                      <p:to x="100000" y="100000"/>
                                    </p:animScale>
                                    <p:animScale>
                                      <p:cBhvr>
                                        <p:cTn id="74" dur="26">
                                          <p:stCondLst>
                                            <p:cond delay="1312"/>
                                          </p:stCondLst>
                                        </p:cTn>
                                        <p:tgtEl>
                                          <p:spTgt spid="71697"/>
                                        </p:tgtEl>
                                      </p:cBhvr>
                                      <p:to x="100000" y="80000"/>
                                    </p:animScale>
                                    <p:animScale>
                                      <p:cBhvr>
                                        <p:cTn id="75" dur="166" decel="50000">
                                          <p:stCondLst>
                                            <p:cond delay="1338"/>
                                          </p:stCondLst>
                                        </p:cTn>
                                        <p:tgtEl>
                                          <p:spTgt spid="71697"/>
                                        </p:tgtEl>
                                      </p:cBhvr>
                                      <p:to x="100000" y="100000"/>
                                    </p:animScale>
                                    <p:animScale>
                                      <p:cBhvr>
                                        <p:cTn id="76" dur="26">
                                          <p:stCondLst>
                                            <p:cond delay="1642"/>
                                          </p:stCondLst>
                                        </p:cTn>
                                        <p:tgtEl>
                                          <p:spTgt spid="71697"/>
                                        </p:tgtEl>
                                      </p:cBhvr>
                                      <p:to x="100000" y="90000"/>
                                    </p:animScale>
                                    <p:animScale>
                                      <p:cBhvr>
                                        <p:cTn id="77" dur="166" decel="50000">
                                          <p:stCondLst>
                                            <p:cond delay="1668"/>
                                          </p:stCondLst>
                                        </p:cTn>
                                        <p:tgtEl>
                                          <p:spTgt spid="71697"/>
                                        </p:tgtEl>
                                      </p:cBhvr>
                                      <p:to x="100000" y="100000"/>
                                    </p:animScale>
                                    <p:animScale>
                                      <p:cBhvr>
                                        <p:cTn id="78" dur="26">
                                          <p:stCondLst>
                                            <p:cond delay="1808"/>
                                          </p:stCondLst>
                                        </p:cTn>
                                        <p:tgtEl>
                                          <p:spTgt spid="71697"/>
                                        </p:tgtEl>
                                      </p:cBhvr>
                                      <p:to x="100000" y="95000"/>
                                    </p:animScale>
                                    <p:animScale>
                                      <p:cBhvr>
                                        <p:cTn id="79" dur="166" decel="50000">
                                          <p:stCondLst>
                                            <p:cond delay="1834"/>
                                          </p:stCondLst>
                                        </p:cTn>
                                        <p:tgtEl>
                                          <p:spTgt spid="71697"/>
                                        </p:tgtEl>
                                      </p:cBhvr>
                                      <p:to x="100000" y="100000"/>
                                    </p:animScale>
                                  </p:childTnLst>
                                </p:cTn>
                              </p:par>
                            </p:childTnLst>
                          </p:cTn>
                        </p:par>
                        <p:par>
                          <p:cTn id="80" fill="hold">
                            <p:stCondLst>
                              <p:cond delay="10000"/>
                            </p:stCondLst>
                            <p:childTnLst>
                              <p:par>
                                <p:cTn id="81" presetID="40" presetClass="entr" presetSubtype="0" fill="hold" grpId="0" nodeType="afterEffect">
                                  <p:stCondLst>
                                    <p:cond delay="0"/>
                                  </p:stCondLst>
                                  <p:iterate type="lt">
                                    <p:tmPct val="10000"/>
                                  </p:iterate>
                                  <p:childTnLst>
                                    <p:set>
                                      <p:cBhvr>
                                        <p:cTn id="82" dur="1" fill="hold">
                                          <p:stCondLst>
                                            <p:cond delay="0"/>
                                          </p:stCondLst>
                                        </p:cTn>
                                        <p:tgtEl>
                                          <p:spTgt spid="71695"/>
                                        </p:tgtEl>
                                        <p:attrNameLst>
                                          <p:attrName>style.visibility</p:attrName>
                                        </p:attrNameLst>
                                      </p:cBhvr>
                                      <p:to>
                                        <p:strVal val="visible"/>
                                      </p:to>
                                    </p:set>
                                    <p:animEffect transition="in" filter="fade">
                                      <p:cBhvr>
                                        <p:cTn id="83" dur="1000"/>
                                        <p:tgtEl>
                                          <p:spTgt spid="71695"/>
                                        </p:tgtEl>
                                      </p:cBhvr>
                                    </p:animEffect>
                                    <p:anim calcmode="lin" valueType="num">
                                      <p:cBhvr>
                                        <p:cTn id="84" dur="1000" fill="hold"/>
                                        <p:tgtEl>
                                          <p:spTgt spid="71695"/>
                                        </p:tgtEl>
                                        <p:attrNameLst>
                                          <p:attrName>ppt_x</p:attrName>
                                        </p:attrNameLst>
                                      </p:cBhvr>
                                      <p:tavLst>
                                        <p:tav tm="0">
                                          <p:val>
                                            <p:strVal val="#ppt_x-.1"/>
                                          </p:val>
                                        </p:tav>
                                        <p:tav tm="100000">
                                          <p:val>
                                            <p:strVal val="#ppt_x"/>
                                          </p:val>
                                        </p:tav>
                                      </p:tavLst>
                                    </p:anim>
                                    <p:anim calcmode="lin" valueType="num">
                                      <p:cBhvr>
                                        <p:cTn id="85" dur="1000" fill="hold"/>
                                        <p:tgtEl>
                                          <p:spTgt spid="71695"/>
                                        </p:tgtEl>
                                        <p:attrNameLst>
                                          <p:attrName>ppt_y</p:attrName>
                                        </p:attrNameLst>
                                      </p:cBhvr>
                                      <p:tavLst>
                                        <p:tav tm="0">
                                          <p:val>
                                            <p:strVal val="#ppt_y"/>
                                          </p:val>
                                        </p:tav>
                                        <p:tav tm="100000">
                                          <p:val>
                                            <p:strVal val="#ppt_y"/>
                                          </p:val>
                                        </p:tav>
                                      </p:tavLst>
                                    </p:anim>
                                  </p:childTnLst>
                                </p:cTn>
                              </p:par>
                              <p:par>
                                <p:cTn id="86" presetID="25" presetClass="entr" presetSubtype="0" fill="hold" nodeType="withEffect">
                                  <p:stCondLst>
                                    <p:cond delay="0"/>
                                  </p:stCondLst>
                                  <p:childTnLst>
                                    <p:set>
                                      <p:cBhvr>
                                        <p:cTn id="87" dur="1" fill="hold">
                                          <p:stCondLst>
                                            <p:cond delay="0"/>
                                          </p:stCondLst>
                                        </p:cTn>
                                        <p:tgtEl>
                                          <p:spTgt spid="71716"/>
                                        </p:tgtEl>
                                        <p:attrNameLst>
                                          <p:attrName>style.visibility</p:attrName>
                                        </p:attrNameLst>
                                      </p:cBhvr>
                                      <p:to>
                                        <p:strVal val="visible"/>
                                      </p:to>
                                    </p:set>
                                    <p:anim calcmode="lin" valueType="num">
                                      <p:cBhvr>
                                        <p:cTn id="88" dur="500" decel="50000" fill="hold">
                                          <p:stCondLst>
                                            <p:cond delay="0"/>
                                          </p:stCondLst>
                                        </p:cTn>
                                        <p:tgtEl>
                                          <p:spTgt spid="71716"/>
                                        </p:tgtEl>
                                        <p:attrNameLst>
                                          <p:attrName>style.rotation</p:attrName>
                                        </p:attrNameLst>
                                      </p:cBhvr>
                                      <p:tavLst>
                                        <p:tav tm="0">
                                          <p:val>
                                            <p:fltVal val="-90,000000"/>
                                          </p:val>
                                        </p:tav>
                                        <p:tav tm="100000">
                                          <p:val>
                                            <p:fltVal val="0,000000"/>
                                          </p:val>
                                        </p:tav>
                                      </p:tavLst>
                                    </p:anim>
                                    <p:anim calcmode="lin" valueType="num">
                                      <p:cBhvr>
                                        <p:cTn id="89" dur="500" decel="50000" fill="hold">
                                          <p:stCondLst>
                                            <p:cond delay="0"/>
                                          </p:stCondLst>
                                        </p:cTn>
                                        <p:tgtEl>
                                          <p:spTgt spid="71716"/>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71716"/>
                                        </p:tgtEl>
                                        <p:attrNameLst>
                                          <p:attrName>ppt_w</p:attrName>
                                        </p:attrNameLst>
                                      </p:cBhvr>
                                      <p:tavLst>
                                        <p:tav tm="0">
                                          <p:val>
                                            <p:strVal val="#ppt_w*.05"/>
                                          </p:val>
                                        </p:tav>
                                        <p:tav tm="100000">
                                          <p:val>
                                            <p:strVal val="#ppt_w"/>
                                          </p:val>
                                        </p:tav>
                                      </p:tavLst>
                                    </p:anim>
                                    <p:anim calcmode="lin" valueType="num">
                                      <p:cBhvr>
                                        <p:cTn id="91" dur="1000" fill="hold"/>
                                        <p:tgtEl>
                                          <p:spTgt spid="71716"/>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71716"/>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71716"/>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71716"/>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71716"/>
                                        </p:tgtEl>
                                      </p:cBhvr>
                                    </p:animEffect>
                                  </p:childTnLst>
                                </p:cTn>
                              </p:par>
                            </p:childTnLst>
                          </p:cTn>
                        </p:par>
                        <p:par>
                          <p:cTn id="96" fill="hold">
                            <p:stCondLst>
                              <p:cond delay="15899"/>
                            </p:stCondLst>
                            <p:childTnLst>
                              <p:par>
                                <p:cTn id="97" presetID="52" presetClass="entr" presetSubtype="0" fill="hold" grpId="0" nodeType="afterEffect">
                                  <p:stCondLst>
                                    <p:cond delay="0"/>
                                  </p:stCondLst>
                                  <p:childTnLst>
                                    <p:set>
                                      <p:cBhvr>
                                        <p:cTn id="98" dur="1" fill="hold">
                                          <p:stCondLst>
                                            <p:cond delay="0"/>
                                          </p:stCondLst>
                                        </p:cTn>
                                        <p:tgtEl>
                                          <p:spTgt spid="71689"/>
                                        </p:tgtEl>
                                        <p:attrNameLst>
                                          <p:attrName>style.visibility</p:attrName>
                                        </p:attrNameLst>
                                      </p:cBhvr>
                                      <p:to>
                                        <p:strVal val="visible"/>
                                      </p:to>
                                    </p:set>
                                    <p:animScale>
                                      <p:cBhvr>
                                        <p:cTn id="99" dur="3000" decel="50000" fill="hold">
                                          <p:stCondLst>
                                            <p:cond delay="0"/>
                                          </p:stCondLst>
                                        </p:cTn>
                                        <p:tgtEl>
                                          <p:spTgt spid="7168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cBhvr>
                                        <p:cTn id="100" dur="3000" decel="50000" fill="hold">
                                          <p:stCondLst>
                                            <p:cond delay="0"/>
                                          </p:stCondLst>
                                        </p:cTn>
                                        <p:tgtEl>
                                          <p:spTgt spid="71689"/>
                                        </p:tgtEl>
                                        <p:attrNameLst>
                                          <p:attrName>ppt_x</p:attrName>
                                          <p:attrName>ppt_y</p:attrName>
                                        </p:attrNameLst>
                                      </p:cBhvr>
                                    </p:animMotion>
                                    <p:animEffect transition="in" filter="fade">
                                      <p:cBhvr>
                                        <p:cTn id="101" dur="3000"/>
                                        <p:tgtEl>
                                          <p:spTgt spid="71689"/>
                                        </p:tgtEl>
                                      </p:cBhvr>
                                    </p:animEffect>
                                  </p:childTnLst>
                                </p:cTn>
                              </p:par>
                            </p:childTnLst>
                          </p:cTn>
                        </p:par>
                        <p:par>
                          <p:cTn id="102" fill="hold">
                            <p:stCondLst>
                              <p:cond delay="18899"/>
                            </p:stCondLst>
                            <p:childTnLst>
                              <p:par>
                                <p:cTn id="103" presetID="52" presetClass="entr" presetSubtype="0" fill="hold" nodeType="afterEffect">
                                  <p:stCondLst>
                                    <p:cond delay="0"/>
                                  </p:stCondLst>
                                  <p:childTnLst>
                                    <p:set>
                                      <p:cBhvr>
                                        <p:cTn id="104" dur="1" fill="hold">
                                          <p:stCondLst>
                                            <p:cond delay="0"/>
                                          </p:stCondLst>
                                        </p:cTn>
                                        <p:tgtEl>
                                          <p:spTgt spid="71692"/>
                                        </p:tgtEl>
                                        <p:attrNameLst>
                                          <p:attrName>style.visibility</p:attrName>
                                        </p:attrNameLst>
                                      </p:cBhvr>
                                      <p:to>
                                        <p:strVal val="visible"/>
                                      </p:to>
                                    </p:set>
                                    <p:animScale>
                                      <p:cBhvr>
                                        <p:cTn id="105" dur="3000" decel="50000" fill="hold">
                                          <p:stCondLst>
                                            <p:cond delay="0"/>
                                          </p:stCondLst>
                                        </p:cTn>
                                        <p:tgtEl>
                                          <p:spTgt spid="716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cBhvr>
                                        <p:cTn id="106" dur="3000" decel="50000" fill="hold">
                                          <p:stCondLst>
                                            <p:cond delay="0"/>
                                          </p:stCondLst>
                                        </p:cTn>
                                        <p:tgtEl>
                                          <p:spTgt spid="71692"/>
                                        </p:tgtEl>
                                        <p:attrNameLst>
                                          <p:attrName>ppt_x</p:attrName>
                                          <p:attrName>ppt_y</p:attrName>
                                        </p:attrNameLst>
                                      </p:cBhvr>
                                    </p:animMotion>
                                    <p:animEffect transition="in" filter="fade">
                                      <p:cBhvr>
                                        <p:cTn id="107" dur="3000"/>
                                        <p:tgtEl>
                                          <p:spTgt spid="71692"/>
                                        </p:tgtEl>
                                      </p:cBhvr>
                                    </p:animEffect>
                                  </p:childTnLst>
                                </p:cTn>
                              </p:par>
                              <p:par>
                                <p:cTn id="108" presetID="52" presetClass="entr" presetSubtype="0" fill="hold" nodeType="withEffect">
                                  <p:stCondLst>
                                    <p:cond delay="0"/>
                                  </p:stCondLst>
                                  <p:childTnLst>
                                    <p:set>
                                      <p:cBhvr>
                                        <p:cTn id="109" dur="1" fill="hold">
                                          <p:stCondLst>
                                            <p:cond delay="0"/>
                                          </p:stCondLst>
                                        </p:cTn>
                                        <p:tgtEl>
                                          <p:spTgt spid="71718"/>
                                        </p:tgtEl>
                                        <p:attrNameLst>
                                          <p:attrName>style.visibility</p:attrName>
                                        </p:attrNameLst>
                                      </p:cBhvr>
                                      <p:to>
                                        <p:strVal val="visible"/>
                                      </p:to>
                                    </p:set>
                                    <p:animScale>
                                      <p:cBhvr>
                                        <p:cTn id="110" dur="3000" decel="50000" fill="hold">
                                          <p:stCondLst>
                                            <p:cond delay="0"/>
                                          </p:stCondLst>
                                        </p:cTn>
                                        <p:tgtEl>
                                          <p:spTgt spid="717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cBhvr>
                                        <p:cTn id="111" dur="3000" decel="50000" fill="hold">
                                          <p:stCondLst>
                                            <p:cond delay="0"/>
                                          </p:stCondLst>
                                        </p:cTn>
                                        <p:tgtEl>
                                          <p:spTgt spid="71718"/>
                                        </p:tgtEl>
                                        <p:attrNameLst>
                                          <p:attrName>ppt_x</p:attrName>
                                          <p:attrName>ppt_y</p:attrName>
                                        </p:attrNameLst>
                                      </p:cBhvr>
                                    </p:animMotion>
                                    <p:animEffect transition="in" filter="fade">
                                      <p:cBhvr>
                                        <p:cTn id="112" dur="3000"/>
                                        <p:tgtEl>
                                          <p:spTgt spid="71718"/>
                                        </p:tgtEl>
                                      </p:cBhvr>
                                    </p:animEffect>
                                  </p:childTnLst>
                                </p:cTn>
                              </p:par>
                              <p:par>
                                <p:cTn id="113" presetID="26" presetClass="entr" presetSubtype="0" fill="hold" grpId="0" nodeType="withEffect">
                                  <p:stCondLst>
                                    <p:cond delay="6000"/>
                                  </p:stCondLst>
                                  <p:childTnLst>
                                    <p:set>
                                      <p:cBhvr>
                                        <p:cTn id="114" dur="1" fill="hold">
                                          <p:stCondLst>
                                            <p:cond delay="0"/>
                                          </p:stCondLst>
                                        </p:cTn>
                                        <p:tgtEl>
                                          <p:spTgt spid="71723"/>
                                        </p:tgtEl>
                                        <p:attrNameLst>
                                          <p:attrName>style.visibility</p:attrName>
                                        </p:attrNameLst>
                                      </p:cBhvr>
                                      <p:to>
                                        <p:strVal val="visible"/>
                                      </p:to>
                                    </p:set>
                                    <p:animEffect transition="in" filter="wipe(down)">
                                      <p:cBhvr>
                                        <p:cTn id="115" dur="580">
                                          <p:stCondLst>
                                            <p:cond delay="0"/>
                                          </p:stCondLst>
                                        </p:cTn>
                                        <p:tgtEl>
                                          <p:spTgt spid="71723"/>
                                        </p:tgtEl>
                                      </p:cBhvr>
                                    </p:animEffect>
                                    <p:anim calcmode="lin" valueType="num">
                                      <p:cBhvr>
                                        <p:cTn id="116" dur="1822" tmFilter="0,0; 0.14,0.36; 0.43,0.73; 0.71,0.91; 1.0,1.0">
                                          <p:stCondLst>
                                            <p:cond delay="0"/>
                                          </p:stCondLst>
                                        </p:cTn>
                                        <p:tgtEl>
                                          <p:spTgt spid="71723"/>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71723"/>
                                        </p:tgtEl>
                                        <p:attrNameLst>
                                          <p:attrName>ppt_y</p:attrName>
                                        </p:attrNameLst>
                                      </p:cBhvr>
                                      <p:tavLst>
                                        <p:tav tm="0" fmla="#ppt_y-sin(pi*$)/3">
                                          <p:val>
                                            <p:fltVal val="0,500000"/>
                                          </p:val>
                                        </p:tav>
                                        <p:tav tm="100000">
                                          <p:val>
                                            <p:fltVal val="1,000000"/>
                                          </p:val>
                                        </p:tav>
                                      </p:tavLst>
                                    </p:anim>
                                    <p:anim calcmode="lin" valueType="num">
                                      <p:cBhvr>
                                        <p:cTn id="118" dur="664" tmFilter="0, 0; 0.125,0.2665; 0.25,0.4; 0.375,0.465; 0.5,0.5;  0.625,0.535; 0.75,0.6; 0.875,0.7335; 1,1">
                                          <p:stCondLst>
                                            <p:cond delay="664"/>
                                          </p:stCondLst>
                                        </p:cTn>
                                        <p:tgtEl>
                                          <p:spTgt spid="71723"/>
                                        </p:tgtEl>
                                        <p:attrNameLst>
                                          <p:attrName>ppt_y</p:attrName>
                                        </p:attrNameLst>
                                      </p:cBhvr>
                                      <p:tavLst>
                                        <p:tav tm="0" fmla="#ppt_y-sin(pi*$)/9">
                                          <p:val>
                                            <p:fltVal val="0,000000"/>
                                          </p:val>
                                        </p:tav>
                                        <p:tav tm="100000">
                                          <p:val>
                                            <p:fltVal val="1,000000"/>
                                          </p:val>
                                        </p:tav>
                                      </p:tavLst>
                                    </p:anim>
                                    <p:anim calcmode="lin" valueType="num">
                                      <p:cBhvr>
                                        <p:cTn id="119" dur="332" tmFilter="0, 0; 0.125,0.2665; 0.25,0.4; 0.375,0.465; 0.5,0.5;  0.625,0.535; 0.75,0.6; 0.875,0.7335; 1,1">
                                          <p:stCondLst>
                                            <p:cond delay="1324"/>
                                          </p:stCondLst>
                                        </p:cTn>
                                        <p:tgtEl>
                                          <p:spTgt spid="71723"/>
                                        </p:tgtEl>
                                        <p:attrNameLst>
                                          <p:attrName>ppt_y</p:attrName>
                                        </p:attrNameLst>
                                      </p:cBhvr>
                                      <p:tavLst>
                                        <p:tav tm="0" fmla="#ppt_y-sin(pi*$)/27">
                                          <p:val>
                                            <p:fltVal val="0,000000"/>
                                          </p:val>
                                        </p:tav>
                                        <p:tav tm="100000">
                                          <p:val>
                                            <p:fltVal val="1,000000"/>
                                          </p:val>
                                        </p:tav>
                                      </p:tavLst>
                                    </p:anim>
                                    <p:anim calcmode="lin" valueType="num">
                                      <p:cBhvr>
                                        <p:cTn id="120" dur="164" tmFilter="0, 0; 0.125,0.2665; 0.25,0.4; 0.375,0.465; 0.5,0.5;  0.625,0.535; 0.75,0.6; 0.875,0.7335; 1,1">
                                          <p:stCondLst>
                                            <p:cond delay="1656"/>
                                          </p:stCondLst>
                                        </p:cTn>
                                        <p:tgtEl>
                                          <p:spTgt spid="71723"/>
                                        </p:tgtEl>
                                        <p:attrNameLst>
                                          <p:attrName>ppt_y</p:attrName>
                                        </p:attrNameLst>
                                      </p:cBhvr>
                                      <p:tavLst>
                                        <p:tav tm="0" fmla="#ppt_y-sin(pi*$)/81">
                                          <p:val>
                                            <p:fltVal val="0,000000"/>
                                          </p:val>
                                        </p:tav>
                                        <p:tav tm="100000">
                                          <p:val>
                                            <p:fltVal val="1,000000"/>
                                          </p:val>
                                        </p:tav>
                                      </p:tavLst>
                                    </p:anim>
                                    <p:animScale>
                                      <p:cBhvr>
                                        <p:cTn id="121" dur="26">
                                          <p:stCondLst>
                                            <p:cond delay="650"/>
                                          </p:stCondLst>
                                        </p:cTn>
                                        <p:tgtEl>
                                          <p:spTgt spid="71723"/>
                                        </p:tgtEl>
                                      </p:cBhvr>
                                      <p:to x="100000" y="60000"/>
                                    </p:animScale>
                                    <p:animScale>
                                      <p:cBhvr>
                                        <p:cTn id="122" dur="166" decel="50000">
                                          <p:stCondLst>
                                            <p:cond delay="676"/>
                                          </p:stCondLst>
                                        </p:cTn>
                                        <p:tgtEl>
                                          <p:spTgt spid="71723"/>
                                        </p:tgtEl>
                                      </p:cBhvr>
                                      <p:to x="100000" y="100000"/>
                                    </p:animScale>
                                    <p:animScale>
                                      <p:cBhvr>
                                        <p:cTn id="123" dur="26">
                                          <p:stCondLst>
                                            <p:cond delay="1312"/>
                                          </p:stCondLst>
                                        </p:cTn>
                                        <p:tgtEl>
                                          <p:spTgt spid="71723"/>
                                        </p:tgtEl>
                                      </p:cBhvr>
                                      <p:to x="100000" y="80000"/>
                                    </p:animScale>
                                    <p:animScale>
                                      <p:cBhvr>
                                        <p:cTn id="124" dur="166" decel="50000">
                                          <p:stCondLst>
                                            <p:cond delay="1338"/>
                                          </p:stCondLst>
                                        </p:cTn>
                                        <p:tgtEl>
                                          <p:spTgt spid="71723"/>
                                        </p:tgtEl>
                                      </p:cBhvr>
                                      <p:to x="100000" y="100000"/>
                                    </p:animScale>
                                    <p:animScale>
                                      <p:cBhvr>
                                        <p:cTn id="125" dur="26">
                                          <p:stCondLst>
                                            <p:cond delay="1642"/>
                                          </p:stCondLst>
                                        </p:cTn>
                                        <p:tgtEl>
                                          <p:spTgt spid="71723"/>
                                        </p:tgtEl>
                                      </p:cBhvr>
                                      <p:to x="100000" y="90000"/>
                                    </p:animScale>
                                    <p:animScale>
                                      <p:cBhvr>
                                        <p:cTn id="126" dur="166" decel="50000">
                                          <p:stCondLst>
                                            <p:cond delay="1668"/>
                                          </p:stCondLst>
                                        </p:cTn>
                                        <p:tgtEl>
                                          <p:spTgt spid="71723"/>
                                        </p:tgtEl>
                                      </p:cBhvr>
                                      <p:to x="100000" y="100000"/>
                                    </p:animScale>
                                    <p:animScale>
                                      <p:cBhvr>
                                        <p:cTn id="127" dur="26">
                                          <p:stCondLst>
                                            <p:cond delay="1808"/>
                                          </p:stCondLst>
                                        </p:cTn>
                                        <p:tgtEl>
                                          <p:spTgt spid="71723"/>
                                        </p:tgtEl>
                                      </p:cBhvr>
                                      <p:to x="100000" y="95000"/>
                                    </p:animScale>
                                    <p:animScale>
                                      <p:cBhvr>
                                        <p:cTn id="128" dur="166" decel="50000">
                                          <p:stCondLst>
                                            <p:cond delay="1834"/>
                                          </p:stCondLst>
                                        </p:cTn>
                                        <p:tgtEl>
                                          <p:spTgt spid="71723"/>
                                        </p:tgtEl>
                                      </p:cBhvr>
                                      <p:to x="100000" y="100000"/>
                                    </p:animScale>
                                  </p:childTnLst>
                                </p:cTn>
                              </p:par>
                              <p:par>
                                <p:cTn id="129" presetID="26" presetClass="entr" presetSubtype="0" fill="hold" nodeType="withEffect">
                                  <p:stCondLst>
                                    <p:cond delay="0"/>
                                  </p:stCondLst>
                                  <p:childTnLst>
                                    <p:set>
                                      <p:cBhvr>
                                        <p:cTn id="130" dur="1" fill="hold">
                                          <p:stCondLst>
                                            <p:cond delay="0"/>
                                          </p:stCondLst>
                                        </p:cTn>
                                        <p:tgtEl>
                                          <p:spTgt spid="71724"/>
                                        </p:tgtEl>
                                        <p:attrNameLst>
                                          <p:attrName>style.visibility</p:attrName>
                                        </p:attrNameLst>
                                      </p:cBhvr>
                                      <p:to>
                                        <p:strVal val="visible"/>
                                      </p:to>
                                    </p:set>
                                    <p:animEffect transition="in" filter="wipe(down)">
                                      <p:cBhvr>
                                        <p:cTn id="131" dur="580">
                                          <p:stCondLst>
                                            <p:cond delay="0"/>
                                          </p:stCondLst>
                                        </p:cTn>
                                        <p:tgtEl>
                                          <p:spTgt spid="71724"/>
                                        </p:tgtEl>
                                      </p:cBhvr>
                                    </p:animEffect>
                                    <p:anim calcmode="lin" valueType="num">
                                      <p:cBhvr>
                                        <p:cTn id="132" dur="1822" tmFilter="0,0; 0.14,0.36; 0.43,0.73; 0.71,0.91; 1.0,1.0">
                                          <p:stCondLst>
                                            <p:cond delay="0"/>
                                          </p:stCondLst>
                                        </p:cTn>
                                        <p:tgtEl>
                                          <p:spTgt spid="71724"/>
                                        </p:tgtEl>
                                        <p:attrNameLst>
                                          <p:attrName>ppt_x</p:attrName>
                                        </p:attrNameLst>
                                      </p:cBhvr>
                                      <p:tavLst>
                                        <p:tav tm="0">
                                          <p:val>
                                            <p:strVal val="#ppt_x-0.25"/>
                                          </p:val>
                                        </p:tav>
                                        <p:tav tm="100000">
                                          <p:val>
                                            <p:strVal val="#ppt_x"/>
                                          </p:val>
                                        </p:tav>
                                      </p:tavLst>
                                    </p:anim>
                                    <p:anim calcmode="lin" valueType="num">
                                      <p:cBhvr>
                                        <p:cTn id="133" dur="664" tmFilter="0.0,0.0; 0.25,0.07; 0.50,0.2; 0.75,0.467; 1.0,1.0">
                                          <p:stCondLst>
                                            <p:cond delay="0"/>
                                          </p:stCondLst>
                                        </p:cTn>
                                        <p:tgtEl>
                                          <p:spTgt spid="71724"/>
                                        </p:tgtEl>
                                        <p:attrNameLst>
                                          <p:attrName>ppt_y</p:attrName>
                                        </p:attrNameLst>
                                      </p:cBhvr>
                                      <p:tavLst>
                                        <p:tav tm="0" fmla="#ppt_y-sin(pi*$)/3">
                                          <p:val>
                                            <p:fltVal val="0,500000"/>
                                          </p:val>
                                        </p:tav>
                                        <p:tav tm="100000">
                                          <p:val>
                                            <p:fltVal val="1,000000"/>
                                          </p:val>
                                        </p:tav>
                                      </p:tavLst>
                                    </p:anim>
                                    <p:anim calcmode="lin" valueType="num">
                                      <p:cBhvr>
                                        <p:cTn id="134" dur="664" tmFilter="0, 0; 0.125,0.2665; 0.25,0.4; 0.375,0.465; 0.5,0.5;  0.625,0.535; 0.75,0.6; 0.875,0.7335; 1,1">
                                          <p:stCondLst>
                                            <p:cond delay="664"/>
                                          </p:stCondLst>
                                        </p:cTn>
                                        <p:tgtEl>
                                          <p:spTgt spid="71724"/>
                                        </p:tgtEl>
                                        <p:attrNameLst>
                                          <p:attrName>ppt_y</p:attrName>
                                        </p:attrNameLst>
                                      </p:cBhvr>
                                      <p:tavLst>
                                        <p:tav tm="0" fmla="#ppt_y-sin(pi*$)/9">
                                          <p:val>
                                            <p:fltVal val="0,000000"/>
                                          </p:val>
                                        </p:tav>
                                        <p:tav tm="100000">
                                          <p:val>
                                            <p:fltVal val="1,000000"/>
                                          </p:val>
                                        </p:tav>
                                      </p:tavLst>
                                    </p:anim>
                                    <p:anim calcmode="lin" valueType="num">
                                      <p:cBhvr>
                                        <p:cTn id="135" dur="332" tmFilter="0, 0; 0.125,0.2665; 0.25,0.4; 0.375,0.465; 0.5,0.5;  0.625,0.535; 0.75,0.6; 0.875,0.7335; 1,1">
                                          <p:stCondLst>
                                            <p:cond delay="1324"/>
                                          </p:stCondLst>
                                        </p:cTn>
                                        <p:tgtEl>
                                          <p:spTgt spid="71724"/>
                                        </p:tgtEl>
                                        <p:attrNameLst>
                                          <p:attrName>ppt_y</p:attrName>
                                        </p:attrNameLst>
                                      </p:cBhvr>
                                      <p:tavLst>
                                        <p:tav tm="0" fmla="#ppt_y-sin(pi*$)/27">
                                          <p:val>
                                            <p:fltVal val="0,000000"/>
                                          </p:val>
                                        </p:tav>
                                        <p:tav tm="100000">
                                          <p:val>
                                            <p:fltVal val="1,000000"/>
                                          </p:val>
                                        </p:tav>
                                      </p:tavLst>
                                    </p:anim>
                                    <p:anim calcmode="lin" valueType="num">
                                      <p:cBhvr>
                                        <p:cTn id="136" dur="164" tmFilter="0, 0; 0.125,0.2665; 0.25,0.4; 0.375,0.465; 0.5,0.5;  0.625,0.535; 0.75,0.6; 0.875,0.7335; 1,1">
                                          <p:stCondLst>
                                            <p:cond delay="1656"/>
                                          </p:stCondLst>
                                        </p:cTn>
                                        <p:tgtEl>
                                          <p:spTgt spid="71724"/>
                                        </p:tgtEl>
                                        <p:attrNameLst>
                                          <p:attrName>ppt_y</p:attrName>
                                        </p:attrNameLst>
                                      </p:cBhvr>
                                      <p:tavLst>
                                        <p:tav tm="0" fmla="#ppt_y-sin(pi*$)/81">
                                          <p:val>
                                            <p:fltVal val="0,000000"/>
                                          </p:val>
                                        </p:tav>
                                        <p:tav tm="100000">
                                          <p:val>
                                            <p:fltVal val="1,000000"/>
                                          </p:val>
                                        </p:tav>
                                      </p:tavLst>
                                    </p:anim>
                                    <p:animScale>
                                      <p:cBhvr>
                                        <p:cTn id="137" dur="26">
                                          <p:stCondLst>
                                            <p:cond delay="650"/>
                                          </p:stCondLst>
                                        </p:cTn>
                                        <p:tgtEl>
                                          <p:spTgt spid="71724"/>
                                        </p:tgtEl>
                                      </p:cBhvr>
                                      <p:to x="100000" y="60000"/>
                                    </p:animScale>
                                    <p:animScale>
                                      <p:cBhvr>
                                        <p:cTn id="138" dur="166" decel="50000">
                                          <p:stCondLst>
                                            <p:cond delay="676"/>
                                          </p:stCondLst>
                                        </p:cTn>
                                        <p:tgtEl>
                                          <p:spTgt spid="71724"/>
                                        </p:tgtEl>
                                      </p:cBhvr>
                                      <p:to x="100000" y="100000"/>
                                    </p:animScale>
                                    <p:animScale>
                                      <p:cBhvr>
                                        <p:cTn id="139" dur="26">
                                          <p:stCondLst>
                                            <p:cond delay="1312"/>
                                          </p:stCondLst>
                                        </p:cTn>
                                        <p:tgtEl>
                                          <p:spTgt spid="71724"/>
                                        </p:tgtEl>
                                      </p:cBhvr>
                                      <p:to x="100000" y="80000"/>
                                    </p:animScale>
                                    <p:animScale>
                                      <p:cBhvr>
                                        <p:cTn id="140" dur="166" decel="50000">
                                          <p:stCondLst>
                                            <p:cond delay="1338"/>
                                          </p:stCondLst>
                                        </p:cTn>
                                        <p:tgtEl>
                                          <p:spTgt spid="71724"/>
                                        </p:tgtEl>
                                      </p:cBhvr>
                                      <p:to x="100000" y="100000"/>
                                    </p:animScale>
                                    <p:animScale>
                                      <p:cBhvr>
                                        <p:cTn id="141" dur="26">
                                          <p:stCondLst>
                                            <p:cond delay="1642"/>
                                          </p:stCondLst>
                                        </p:cTn>
                                        <p:tgtEl>
                                          <p:spTgt spid="71724"/>
                                        </p:tgtEl>
                                      </p:cBhvr>
                                      <p:to x="100000" y="90000"/>
                                    </p:animScale>
                                    <p:animScale>
                                      <p:cBhvr>
                                        <p:cTn id="142" dur="166" decel="50000">
                                          <p:stCondLst>
                                            <p:cond delay="1668"/>
                                          </p:stCondLst>
                                        </p:cTn>
                                        <p:tgtEl>
                                          <p:spTgt spid="71724"/>
                                        </p:tgtEl>
                                      </p:cBhvr>
                                      <p:to x="100000" y="100000"/>
                                    </p:animScale>
                                    <p:animScale>
                                      <p:cBhvr>
                                        <p:cTn id="143" dur="26">
                                          <p:stCondLst>
                                            <p:cond delay="1808"/>
                                          </p:stCondLst>
                                        </p:cTn>
                                        <p:tgtEl>
                                          <p:spTgt spid="71724"/>
                                        </p:tgtEl>
                                      </p:cBhvr>
                                      <p:to x="100000" y="95000"/>
                                    </p:animScale>
                                    <p:animScale>
                                      <p:cBhvr>
                                        <p:cTn id="144" dur="166" decel="50000">
                                          <p:stCondLst>
                                            <p:cond delay="1834"/>
                                          </p:stCondLst>
                                        </p:cTn>
                                        <p:tgtEl>
                                          <p:spTgt spid="71724"/>
                                        </p:tgtEl>
                                      </p:cBhvr>
                                      <p:to x="100000" y="100000"/>
                                    </p:animScale>
                                  </p:childTnLst>
                                </p:cTn>
                              </p:par>
                            </p:childTnLst>
                          </p:cTn>
                        </p:par>
                        <p:par>
                          <p:cTn id="145" fill="hold">
                            <p:stCondLst>
                              <p:cond delay="21899"/>
                            </p:stCondLst>
                            <p:childTnLst>
                              <p:par>
                                <p:cTn id="146" presetID="23" presetClass="entr" presetSubtype="16" fill="hold" grpId="0" nodeType="afterEffect">
                                  <p:stCondLst>
                                    <p:cond delay="0"/>
                                  </p:stCondLst>
                                  <p:childTnLst>
                                    <p:set>
                                      <p:cBhvr>
                                        <p:cTn id="147" dur="1" fill="hold">
                                          <p:stCondLst>
                                            <p:cond delay="0"/>
                                          </p:stCondLst>
                                        </p:cTn>
                                        <p:tgtEl>
                                          <p:spTgt spid="20"/>
                                        </p:tgtEl>
                                        <p:attrNameLst>
                                          <p:attrName>style.visibility</p:attrName>
                                        </p:attrNameLst>
                                      </p:cBhvr>
                                      <p:to>
                                        <p:strVal val="visible"/>
                                      </p:to>
                                    </p:set>
                                    <p:anim calcmode="lin" valueType="num">
                                      <p:cBhvr>
                                        <p:cTn id="148" dur="500" fill="hold"/>
                                        <p:tgtEl>
                                          <p:spTgt spid="20"/>
                                        </p:tgtEl>
                                        <p:attrNameLst>
                                          <p:attrName>ppt_w</p:attrName>
                                        </p:attrNameLst>
                                      </p:cBhvr>
                                      <p:tavLst>
                                        <p:tav tm="0">
                                          <p:val>
                                            <p:fltVal val="0,000000"/>
                                          </p:val>
                                        </p:tav>
                                        <p:tav tm="100000">
                                          <p:val>
                                            <p:strVal val="#ppt_w"/>
                                          </p:val>
                                        </p:tav>
                                      </p:tavLst>
                                    </p:anim>
                                    <p:anim calcmode="lin" valueType="num">
                                      <p:cBhvr>
                                        <p:cTn id="149" dur="500" fill="hold"/>
                                        <p:tgtEl>
                                          <p:spTgt spid="20"/>
                                        </p:tgtEl>
                                        <p:attrNameLst>
                                          <p:attrName>ppt_h</p:attrName>
                                        </p:attrNameLst>
                                      </p:cBhvr>
                                      <p:tavLst>
                                        <p:tav tm="0">
                                          <p:val>
                                            <p:fltVal val="0,00000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8" grpId="0" animBg="1"/>
      <p:bldP spid="71694" grpId="0" animBg="1"/>
      <p:bldP spid="71689" grpId="0" animBg="1"/>
      <p:bldP spid="71695" grpId="0" animBg="1"/>
      <p:bldP spid="71696" grpId="0" animBg="1"/>
      <p:bldP spid="71723" grpId="0" animBg="1"/>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72705" name="Rectangle 2"/>
          <p:cNvSpPr>
            <a:spLocks noGrp="1"/>
          </p:cNvSpPr>
          <p:nvPr>
            <p:ph type="title"/>
          </p:nvPr>
        </p:nvSpPr>
        <p:spPr>
          <a:xfrm>
            <a:off x="395288" y="476250"/>
            <a:ext cx="8229600" cy="504825"/>
          </a:xfrm>
        </p:spPr>
        <p:txBody>
          <a:bodyPr vert="horz" wrap="square" lIns="91440" tIns="45720" rIns="91440" bIns="45720" anchor="ctr" anchorCtr="0"/>
          <a:p>
            <a:pPr eaLnBrk="1" hangingPunct="1"/>
            <a:r>
              <a:rPr lang="sr-Latn-CS" sz="2600" b="1" dirty="0"/>
              <a:t>Postupak uvođenja sistema upravljanja kvalitetom</a:t>
            </a:r>
            <a:r>
              <a:rPr lang="sr-Latn-CS" sz="4000" dirty="0"/>
              <a:t> </a:t>
            </a:r>
            <a:endParaRPr lang="sr-Latn-CS" sz="4000" dirty="0"/>
          </a:p>
        </p:txBody>
      </p:sp>
      <p:sp>
        <p:nvSpPr>
          <p:cNvPr id="72706" name="Rectangle 3"/>
          <p:cNvSpPr>
            <a:spLocks noGrp="1"/>
          </p:cNvSpPr>
          <p:nvPr>
            <p:ph idx="1"/>
          </p:nvPr>
        </p:nvSpPr>
        <p:spPr>
          <a:xfrm>
            <a:off x="395288" y="1196975"/>
            <a:ext cx="8569325" cy="4968875"/>
          </a:xfrm>
        </p:spPr>
        <p:txBody>
          <a:bodyPr vert="horz" wrap="square" lIns="91440" tIns="45720" rIns="91440" bIns="45720" anchor="t" anchorCtr="0"/>
          <a:p>
            <a:pPr marL="0" indent="0">
              <a:lnSpc>
                <a:spcPct val="80000"/>
              </a:lnSpc>
            </a:pPr>
            <a:r>
              <a:rPr lang="hr-HR" altLang="x-none" sz="2000" dirty="0">
                <a:solidFill>
                  <a:schemeClr val="hlink"/>
                </a:solidFill>
              </a:rPr>
              <a:t>Veliki projekt koji uključuje gotovo sve zaposlene poduzeća</a:t>
            </a:r>
            <a:endParaRPr lang="hr-HR" altLang="x-none" sz="2000" dirty="0">
              <a:solidFill>
                <a:schemeClr val="hlink"/>
              </a:solidFill>
            </a:endParaRPr>
          </a:p>
          <a:p>
            <a:pPr marL="0" indent="0" eaLnBrk="1" hangingPunct="1">
              <a:lnSpc>
                <a:spcPct val="80000"/>
              </a:lnSpc>
              <a:buNone/>
            </a:pPr>
            <a:r>
              <a:rPr lang="sr-Latn-CS" sz="2000" b="1" dirty="0"/>
              <a:t>●Prva faza</a:t>
            </a:r>
            <a:r>
              <a:rPr lang="sr-Latn-CS" sz="2000" dirty="0"/>
              <a:t> - </a:t>
            </a:r>
            <a:r>
              <a:rPr lang="sr-Latn-CS" sz="2000" i="1" dirty="0">
                <a:solidFill>
                  <a:schemeClr val="hlink"/>
                </a:solidFill>
              </a:rPr>
              <a:t>Iniciranje postupka i priprema za uvođenje sistema</a:t>
            </a:r>
            <a:r>
              <a:rPr lang="sr-Latn-CS" sz="2000" dirty="0"/>
              <a:t> (donošenje odluke, izbor konsult.kuće, priprema planova i programa eduk.</a:t>
            </a:r>
            <a:endParaRPr lang="sr-Latn-CS" sz="2000" dirty="0"/>
          </a:p>
          <a:p>
            <a:pPr marL="0" indent="0" eaLnBrk="1" hangingPunct="1">
              <a:lnSpc>
                <a:spcPct val="80000"/>
              </a:lnSpc>
              <a:buNone/>
            </a:pPr>
            <a:r>
              <a:rPr lang="sr-Latn-CS" sz="2000" b="1" dirty="0"/>
              <a:t>● </a:t>
            </a:r>
            <a:r>
              <a:rPr lang="sr-Latn-CS" sz="2000" b="1" i="1" dirty="0"/>
              <a:t>Druga faza</a:t>
            </a:r>
            <a:r>
              <a:rPr lang="sr-Latn-CS" sz="2000" i="1" dirty="0"/>
              <a:t> - </a:t>
            </a:r>
            <a:r>
              <a:rPr lang="sr-Latn-CS" sz="2000" i="1" dirty="0">
                <a:solidFill>
                  <a:schemeClr val="hlink"/>
                </a:solidFill>
              </a:rPr>
              <a:t>Snimanje stanja i</a:t>
            </a:r>
            <a:r>
              <a:rPr lang="sr-Latn-CS" sz="2000" b="1" i="1" dirty="0">
                <a:solidFill>
                  <a:schemeClr val="hlink"/>
                </a:solidFill>
              </a:rPr>
              <a:t> </a:t>
            </a:r>
            <a:r>
              <a:rPr lang="sr-Latn-CS" sz="2000" i="1" dirty="0">
                <a:solidFill>
                  <a:schemeClr val="hlink"/>
                </a:solidFill>
              </a:rPr>
              <a:t>indefikovanje procedura i procesa</a:t>
            </a:r>
            <a:r>
              <a:rPr lang="sr-Latn-CS" sz="2000" i="1" dirty="0"/>
              <a:t> </a:t>
            </a:r>
            <a:r>
              <a:rPr lang="sr-Latn-CS" sz="2000" dirty="0"/>
              <a:t>(izbor planova; instaliranje modela i softvera; utvrđivanje nivoa kvaliteta; i izrada Poslovnika, i drugih dokumenata“. </a:t>
            </a:r>
            <a:endParaRPr lang="sr-Latn-CS" sz="2000" dirty="0"/>
          </a:p>
          <a:p>
            <a:pPr marL="0" indent="0" eaLnBrk="1" hangingPunct="1">
              <a:lnSpc>
                <a:spcPct val="80000"/>
              </a:lnSpc>
              <a:buNone/>
            </a:pPr>
            <a:r>
              <a:rPr lang="sr-Latn-CS" sz="2000" b="1" dirty="0"/>
              <a:t>● Treća faza</a:t>
            </a:r>
            <a:r>
              <a:rPr lang="sr-Latn-CS" sz="2000" dirty="0"/>
              <a:t> - </a:t>
            </a:r>
            <a:r>
              <a:rPr lang="sr-Latn-CS" sz="2000" i="1" dirty="0">
                <a:solidFill>
                  <a:schemeClr val="hlink"/>
                </a:solidFill>
              </a:rPr>
              <a:t>Dokumentovanje identifikovanih procedura i procesa</a:t>
            </a:r>
            <a:r>
              <a:rPr lang="sr-Latn-CS" sz="2000" b="1" dirty="0"/>
              <a:t>.</a:t>
            </a:r>
            <a:r>
              <a:rPr lang="sr-Latn-CS" sz="2000" dirty="0"/>
              <a:t> </a:t>
            </a:r>
            <a:endParaRPr lang="sr-Latn-CS" sz="2000" dirty="0"/>
          </a:p>
          <a:p>
            <a:pPr marL="0" indent="0" eaLnBrk="1" hangingPunct="1">
              <a:lnSpc>
                <a:spcPct val="80000"/>
              </a:lnSpc>
              <a:buNone/>
            </a:pPr>
            <a:r>
              <a:rPr lang="sr-Latn-CS" sz="2000" b="1" dirty="0"/>
              <a:t>● Četvrta faza </a:t>
            </a:r>
            <a:r>
              <a:rPr lang="sr-Latn-CS" sz="2000" dirty="0"/>
              <a:t>-</a:t>
            </a:r>
            <a:r>
              <a:rPr lang="sr-Latn-CS" sz="2000" i="1" dirty="0">
                <a:solidFill>
                  <a:schemeClr val="hlink"/>
                </a:solidFill>
              </a:rPr>
              <a:t>Sertifikacija standarda</a:t>
            </a:r>
            <a:r>
              <a:rPr lang="sr-Latn-CS" sz="2000" i="1" dirty="0"/>
              <a:t> MSK</a:t>
            </a:r>
            <a:r>
              <a:rPr lang="sr-Latn-CS" sz="2000" dirty="0"/>
              <a:t> od strane međunarodnog </a:t>
            </a:r>
            <a:endParaRPr lang="sr-Latn-CS" sz="2000" dirty="0"/>
          </a:p>
          <a:p>
            <a:pPr marL="0" indent="0" eaLnBrk="1" hangingPunct="1">
              <a:lnSpc>
                <a:spcPct val="80000"/>
              </a:lnSpc>
              <a:buNone/>
            </a:pPr>
            <a:r>
              <a:rPr lang="sr-Latn-CS" sz="2000" dirty="0"/>
              <a:t>   sertifikacionog tela (eksterni oblik) </a:t>
            </a:r>
            <a:endParaRPr lang="sr-Latn-CS" sz="2000" dirty="0"/>
          </a:p>
          <a:p>
            <a:pPr marL="0" indent="0" eaLnBrk="1" hangingPunct="1">
              <a:lnSpc>
                <a:spcPct val="80000"/>
              </a:lnSpc>
              <a:buNone/>
            </a:pPr>
            <a:r>
              <a:rPr lang="sr-Latn-CS" sz="2000" b="1" dirty="0"/>
              <a:t>● Peta etapa</a:t>
            </a:r>
            <a:r>
              <a:rPr lang="sr-Latn-CS" sz="2000" dirty="0"/>
              <a:t> - </a:t>
            </a:r>
            <a:r>
              <a:rPr lang="sr-Latn-CS" sz="2000" i="1" dirty="0">
                <a:solidFill>
                  <a:schemeClr val="hlink"/>
                </a:solidFill>
              </a:rPr>
              <a:t>Interna kontrola</a:t>
            </a:r>
            <a:r>
              <a:rPr lang="sr-Latn-CS" sz="2000" i="1" dirty="0"/>
              <a:t> </a:t>
            </a:r>
            <a:endParaRPr lang="sr-Latn-CS" sz="2000" i="1" dirty="0"/>
          </a:p>
          <a:p>
            <a:pPr marL="0" indent="0" eaLnBrk="1" hangingPunct="1">
              <a:lnSpc>
                <a:spcPct val="80000"/>
              </a:lnSpc>
              <a:buNone/>
            </a:pPr>
            <a:r>
              <a:rPr lang="sr-Latn-CS" sz="2000" i="1" dirty="0"/>
              <a:t>  - kontinuitet održavanja sistema</a:t>
            </a:r>
            <a:endParaRPr lang="sr-Latn-CS" sz="2000" i="1" dirty="0"/>
          </a:p>
          <a:p>
            <a:pPr marL="0" indent="0" eaLnBrk="1" hangingPunct="1">
              <a:lnSpc>
                <a:spcPct val="80000"/>
              </a:lnSpc>
              <a:buNone/>
            </a:pPr>
            <a:r>
              <a:rPr lang="sr-Latn-CS" sz="2000" i="1" dirty="0"/>
              <a:t>  - permanentno unapređenje</a:t>
            </a:r>
            <a:endParaRPr lang="sr-Latn-CS" sz="2000" i="1" dirty="0"/>
          </a:p>
          <a:p>
            <a:pPr marL="0" indent="0" eaLnBrk="1" hangingPunct="1">
              <a:lnSpc>
                <a:spcPct val="80000"/>
              </a:lnSpc>
              <a:buNone/>
            </a:pPr>
            <a:r>
              <a:rPr lang="sr-Latn-CS" sz="2000" b="1" dirty="0">
                <a:solidFill>
                  <a:srgbClr val="00B050"/>
                </a:solidFill>
              </a:rPr>
              <a:t> Troškovi uvođenja sistema</a:t>
            </a:r>
            <a:endParaRPr lang="sr-Latn-CS" sz="2000" b="1" dirty="0">
              <a:solidFill>
                <a:srgbClr val="00B050"/>
              </a:solidFill>
            </a:endParaRPr>
          </a:p>
          <a:p>
            <a:pPr marL="0" indent="0" eaLnBrk="1" hangingPunct="1">
              <a:lnSpc>
                <a:spcPct val="80000"/>
              </a:lnSpc>
              <a:buNone/>
            </a:pPr>
            <a:r>
              <a:rPr lang="sr-Latn-CS" sz="2000" dirty="0"/>
              <a:t>1) prevrentivni (planiranje sistema, implem.obuka, preispitivanje),  </a:t>
            </a:r>
            <a:endParaRPr lang="sr-Latn-CS" sz="2000" dirty="0"/>
          </a:p>
          <a:p>
            <a:pPr marL="0" indent="0" eaLnBrk="1" hangingPunct="1">
              <a:lnSpc>
                <a:spcPct val="80000"/>
              </a:lnSpc>
              <a:buNone/>
            </a:pPr>
            <a:r>
              <a:rPr lang="sr-Latn-CS" sz="2000" dirty="0"/>
              <a:t>2) troškovi ocenjivanja (verifik. provera i nadzor, održavanje dokument.) </a:t>
            </a:r>
            <a:endParaRPr lang="sr-Latn-CS" sz="2000" dirty="0"/>
          </a:p>
          <a:p>
            <a:pPr marL="0" indent="0" eaLnBrk="1" hangingPunct="1">
              <a:lnSpc>
                <a:spcPct val="80000"/>
              </a:lnSpc>
              <a:buNone/>
            </a:pPr>
            <a:r>
              <a:rPr lang="sr-Latn-CS" sz="2000" dirty="0"/>
              <a:t>3) troškove grešaka (nastajanje loših usluga, korektivne aktivnosti )</a:t>
            </a:r>
            <a:endParaRPr lang="sr-Latn-CS" sz="2000" dirty="0"/>
          </a:p>
          <a:p>
            <a:pPr marL="0" indent="0" eaLnBrk="1" hangingPunct="1">
              <a:lnSpc>
                <a:spcPct val="80000"/>
              </a:lnSpc>
              <a:buNone/>
            </a:pPr>
            <a:endParaRPr lang="sr-Latn-CS" sz="2000" b="1" i="1" dirty="0"/>
          </a:p>
          <a:p>
            <a:pPr marL="0" indent="0" eaLnBrk="1" hangingPunct="1">
              <a:lnSpc>
                <a:spcPct val="80000"/>
              </a:lnSpc>
              <a:buNone/>
            </a:pPr>
            <a:endParaRPr lang="sr-Latn-CS"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73729" name="Rectangle 4"/>
          <p:cNvSpPr/>
          <p:nvPr/>
        </p:nvSpPr>
        <p:spPr>
          <a:xfrm>
            <a:off x="1042988" y="477838"/>
            <a:ext cx="6943725" cy="954087"/>
          </a:xfrm>
          <a:prstGeom prst="rect">
            <a:avLst/>
          </a:prstGeom>
          <a:noFill/>
          <a:ln w="9525">
            <a:noFill/>
          </a:ln>
        </p:spPr>
        <p:txBody>
          <a:bodyPr anchor="ctr" anchorCtr="0">
            <a:spAutoFit/>
          </a:bodyPr>
          <a:p>
            <a:pPr algn="ctr"/>
            <a:r>
              <a:rPr lang="en-US" altLang="x-none" sz="2800" b="1" dirty="0">
                <a:solidFill>
                  <a:srgbClr val="002060"/>
                </a:solidFill>
                <a:latin typeface="Arial" panose="020B0604020202020204" pitchFamily="34" charset="0"/>
              </a:rPr>
              <a:t>PROVERAVANJE</a:t>
            </a:r>
            <a:r>
              <a:rPr lang="sl-SI" altLang="x-none" sz="2800" b="1" dirty="0">
                <a:solidFill>
                  <a:srgbClr val="002060"/>
                </a:solidFill>
                <a:latin typeface="Arial" panose="020B0604020202020204" pitchFamily="34" charset="0"/>
              </a:rPr>
              <a:t> </a:t>
            </a:r>
            <a:r>
              <a:rPr lang="en-US" altLang="x-none" sz="2800" b="1" dirty="0">
                <a:solidFill>
                  <a:srgbClr val="002060"/>
                </a:solidFill>
                <a:latin typeface="Arial" panose="020B0604020202020204" pitchFamily="34" charset="0"/>
              </a:rPr>
              <a:t>SISTEMA </a:t>
            </a:r>
            <a:endParaRPr lang="sl-SI" altLang="x-none" sz="2800" b="1" dirty="0">
              <a:solidFill>
                <a:srgbClr val="002060"/>
              </a:solidFill>
              <a:latin typeface="Arial" panose="020B0604020202020204" pitchFamily="34" charset="0"/>
            </a:endParaRPr>
          </a:p>
          <a:p>
            <a:pPr algn="ctr"/>
            <a:r>
              <a:rPr lang="en-US" altLang="x-none" sz="2800" b="1" dirty="0">
                <a:solidFill>
                  <a:srgbClr val="002060"/>
                </a:solidFill>
                <a:latin typeface="Arial" panose="020B0604020202020204" pitchFamily="34" charset="0"/>
              </a:rPr>
              <a:t>MENADŽMENTA KVALITETOM</a:t>
            </a:r>
            <a:r>
              <a:rPr lang="en-US" altLang="x-none" sz="2800" dirty="0">
                <a:solidFill>
                  <a:srgbClr val="002060"/>
                </a:solidFill>
                <a:latin typeface="Arial" panose="020B0604020202020204" pitchFamily="34" charset="0"/>
              </a:rPr>
              <a:t> </a:t>
            </a:r>
            <a:endParaRPr lang="en-US" altLang="x-none" sz="2800" dirty="0">
              <a:solidFill>
                <a:srgbClr val="002060"/>
              </a:solidFill>
              <a:latin typeface="Arial" panose="020B0604020202020204" pitchFamily="34" charset="0"/>
            </a:endParaRPr>
          </a:p>
        </p:txBody>
      </p:sp>
      <p:sp>
        <p:nvSpPr>
          <p:cNvPr id="67589" name="Rectangle 5"/>
          <p:cNvSpPr/>
          <p:nvPr/>
        </p:nvSpPr>
        <p:spPr>
          <a:xfrm>
            <a:off x="755650" y="2090738"/>
            <a:ext cx="7561263" cy="2743200"/>
          </a:xfrm>
          <a:prstGeom prst="rect">
            <a:avLst/>
          </a:prstGeom>
          <a:noFill/>
          <a:ln w="9525">
            <a:noFill/>
          </a:ln>
        </p:spPr>
        <p:txBody>
          <a:bodyPr bIns="50784" anchor="ctr" anchorCtr="0">
            <a:spAutoFit/>
          </a:bodyPr>
          <a:p>
            <a:r>
              <a:rPr lang="sr-Latn-CS" sz="2400" b="1" dirty="0">
                <a:latin typeface="Arial" panose="020B0604020202020204" pitchFamily="34" charset="0"/>
              </a:rPr>
              <a:t>-</a:t>
            </a:r>
            <a:r>
              <a:rPr lang="sr-Latn-CS" sz="2400" b="1" dirty="0">
                <a:solidFill>
                  <a:srgbClr val="00B050"/>
                </a:solidFill>
                <a:latin typeface="Arial" panose="020B0604020202020204" pitchFamily="34" charset="0"/>
              </a:rPr>
              <a:t>P</a:t>
            </a:r>
            <a:r>
              <a:rPr lang="en-US" altLang="x-none" sz="2400" b="1" dirty="0">
                <a:solidFill>
                  <a:srgbClr val="00B050"/>
                </a:solidFill>
                <a:latin typeface="Arial" panose="020B0604020202020204" pitchFamily="34" charset="0"/>
              </a:rPr>
              <a:t>rv</a:t>
            </a:r>
            <a:r>
              <a:rPr lang="sr-Latn-CS" sz="2400" b="1" dirty="0">
                <a:solidFill>
                  <a:srgbClr val="00B050"/>
                </a:solidFill>
                <a:latin typeface="Arial" panose="020B0604020202020204" pitchFamily="34" charset="0"/>
              </a:rPr>
              <a:t>i nivo - interna</a:t>
            </a:r>
            <a:r>
              <a:rPr lang="en-US" altLang="x-none" sz="2400" b="1" dirty="0">
                <a:solidFill>
                  <a:srgbClr val="00B050"/>
                </a:solidFill>
                <a:latin typeface="Arial" panose="020B0604020202020204" pitchFamily="34" charset="0"/>
              </a:rPr>
              <a:t> </a:t>
            </a:r>
            <a:r>
              <a:rPr lang="sr-Latn-CS" sz="2400" b="1" dirty="0">
                <a:solidFill>
                  <a:srgbClr val="00B050"/>
                </a:solidFill>
                <a:latin typeface="Arial" panose="020B0604020202020204" pitchFamily="34" charset="0"/>
              </a:rPr>
              <a:t>provera</a:t>
            </a:r>
            <a:r>
              <a:rPr lang="sr-Latn-CS" sz="2400" b="1" dirty="0">
                <a:latin typeface="Arial" panose="020B0604020202020204" pitchFamily="34" charset="0"/>
              </a:rPr>
              <a:t>, </a:t>
            </a:r>
            <a:r>
              <a:rPr lang="sr-Latn-CS" sz="2400" dirty="0">
                <a:latin typeface="Arial" panose="020B0604020202020204" pitchFamily="34" charset="0"/>
              </a:rPr>
              <a:t>koju </a:t>
            </a:r>
            <a:r>
              <a:rPr lang="en-US" altLang="x-none" sz="2000" dirty="0">
                <a:latin typeface="Arial" panose="020B0604020202020204" pitchFamily="34" charset="0"/>
              </a:rPr>
              <a:t>vrši sama organizacija u okviru </a:t>
            </a:r>
            <a:r>
              <a:rPr lang="sr-Latn-CS" sz="2000" dirty="0">
                <a:latin typeface="Arial" panose="020B0604020202020204" pitchFamily="34" charset="0"/>
              </a:rPr>
              <a:t> </a:t>
            </a:r>
            <a:r>
              <a:rPr lang="en-US" altLang="x-none" sz="2000" dirty="0">
                <a:latin typeface="Arial" panose="020B0604020202020204" pitchFamily="34" charset="0"/>
              </a:rPr>
              <a:t>svog sistema</a:t>
            </a:r>
            <a:r>
              <a:rPr lang="sr-Latn-CS" sz="2000" dirty="0">
                <a:latin typeface="Arial" panose="020B0604020202020204" pitchFamily="34" charset="0"/>
              </a:rPr>
              <a:t>-</a:t>
            </a:r>
            <a:r>
              <a:rPr lang="en-US" altLang="x-none" sz="2000" dirty="0">
                <a:latin typeface="Arial" panose="020B0604020202020204" pitchFamily="34" charset="0"/>
              </a:rPr>
              <a:t> prema zahtevima standarda ISO 9001.</a:t>
            </a:r>
            <a:endParaRPr lang="en-US" altLang="x-none" sz="2000" dirty="0">
              <a:latin typeface="Arial" panose="020B0604020202020204" pitchFamily="34" charset="0"/>
            </a:endParaRPr>
          </a:p>
          <a:p>
            <a:endParaRPr lang="sl-SI" altLang="x-none" sz="2000" b="1" dirty="0">
              <a:latin typeface="Arial" panose="020B0604020202020204" pitchFamily="34" charset="0"/>
            </a:endParaRPr>
          </a:p>
          <a:p>
            <a:r>
              <a:rPr lang="sr-Latn-CS" sz="2400" b="1" dirty="0">
                <a:latin typeface="Arial" panose="020B0604020202020204" pitchFamily="34" charset="0"/>
              </a:rPr>
              <a:t>- </a:t>
            </a:r>
            <a:r>
              <a:rPr lang="sr-Latn-CS" sz="2400" b="1" dirty="0">
                <a:solidFill>
                  <a:srgbClr val="002060"/>
                </a:solidFill>
                <a:latin typeface="Arial" panose="020B0604020202020204" pitchFamily="34" charset="0"/>
              </a:rPr>
              <a:t>Drugi nivo- provera od strane korisnika</a:t>
            </a:r>
            <a:endParaRPr lang="en-US" altLang="x-none" sz="2400" b="1" dirty="0">
              <a:solidFill>
                <a:srgbClr val="002060"/>
              </a:solidFill>
              <a:latin typeface="Arial" panose="020B0604020202020204" pitchFamily="34" charset="0"/>
            </a:endParaRPr>
          </a:p>
          <a:p>
            <a:r>
              <a:rPr lang="en-US" altLang="x-none" sz="2000" dirty="0">
                <a:latin typeface="Arial" panose="020B0604020202020204" pitchFamily="34" charset="0"/>
              </a:rPr>
              <a:t>koj</a:t>
            </a:r>
            <a:r>
              <a:rPr lang="sr-Latn-CS" sz="2000" dirty="0">
                <a:latin typeface="Arial" panose="020B0604020202020204" pitchFamily="34" charset="0"/>
              </a:rPr>
              <a:t>i</a:t>
            </a:r>
            <a:r>
              <a:rPr lang="en-US" altLang="x-none" sz="2000" dirty="0">
                <a:latin typeface="Arial" panose="020B0604020202020204" pitchFamily="34" charset="0"/>
              </a:rPr>
              <a:t> kupuje proizvod</a:t>
            </a:r>
            <a:r>
              <a:rPr lang="sr-Latn-CS" sz="2000" dirty="0">
                <a:latin typeface="Arial" panose="020B0604020202020204" pitchFamily="34" charset="0"/>
              </a:rPr>
              <a:t>-</a:t>
            </a:r>
            <a:r>
              <a:rPr lang="en-US" altLang="x-none" sz="2000" dirty="0">
                <a:latin typeface="Arial" panose="020B0604020202020204" pitchFamily="34" charset="0"/>
              </a:rPr>
              <a:t> prema zahtevima standarda ISO 9001.</a:t>
            </a:r>
            <a:endParaRPr lang="en-US" altLang="x-none" sz="2000" dirty="0">
              <a:latin typeface="Arial" panose="020B0604020202020204" pitchFamily="34" charset="0"/>
            </a:endParaRPr>
          </a:p>
          <a:p>
            <a:endParaRPr lang="sl-SI" altLang="x-none" sz="2000" b="1" dirty="0">
              <a:latin typeface="Arial" panose="020B0604020202020204" pitchFamily="34" charset="0"/>
            </a:endParaRPr>
          </a:p>
          <a:p>
            <a:r>
              <a:rPr lang="sr-Latn-CS" sz="2400" b="1" dirty="0">
                <a:latin typeface="Arial" panose="020B0604020202020204" pitchFamily="34" charset="0"/>
              </a:rPr>
              <a:t>- T</a:t>
            </a:r>
            <a:r>
              <a:rPr lang="en-US" altLang="x-none" sz="2400" b="1" dirty="0">
                <a:solidFill>
                  <a:srgbClr val="002060"/>
                </a:solidFill>
                <a:latin typeface="Arial" panose="020B0604020202020204" pitchFamily="34" charset="0"/>
              </a:rPr>
              <a:t>reće </a:t>
            </a:r>
            <a:r>
              <a:rPr lang="sr-Latn-CS" sz="2400" b="1" dirty="0">
                <a:solidFill>
                  <a:srgbClr val="002060"/>
                </a:solidFill>
                <a:latin typeface="Arial" panose="020B0604020202020204" pitchFamily="34" charset="0"/>
              </a:rPr>
              <a:t>nivo – eksterna provera,</a:t>
            </a:r>
            <a:r>
              <a:rPr lang="sr-Latn-CS" sz="2400" b="1" dirty="0">
                <a:latin typeface="Arial" panose="020B0604020202020204" pitchFamily="34" charset="0"/>
              </a:rPr>
              <a:t> </a:t>
            </a:r>
            <a:r>
              <a:rPr lang="en-US" altLang="x-none" sz="2000" dirty="0">
                <a:latin typeface="Arial" panose="020B0604020202020204" pitchFamily="34" charset="0"/>
              </a:rPr>
              <a:t>koju vrši </a:t>
            </a:r>
            <a:r>
              <a:rPr lang="sr-Latn-CS" sz="2000" dirty="0">
                <a:latin typeface="Arial" panose="020B0604020202020204" pitchFamily="34" charset="0"/>
              </a:rPr>
              <a:t>kontrolor</a:t>
            </a:r>
            <a:r>
              <a:rPr lang="en-US" altLang="x-none" sz="2000" dirty="0">
                <a:latin typeface="Arial" panose="020B0604020202020204" pitchFamily="34" charset="0"/>
              </a:rPr>
              <a:t>sertifikacionog tela.</a:t>
            </a:r>
            <a:endParaRPr lang="en-US" altLang="x-none" sz="2000"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67589"/>
                                        </p:tgtEl>
                                        <p:attrNameLst>
                                          <p:attrName>style.visibility</p:attrName>
                                        </p:attrNameLst>
                                      </p:cBhvr>
                                      <p:to>
                                        <p:strVal val="visible"/>
                                      </p:to>
                                    </p:set>
                                    <p:anim calcmode="lin" valueType="num">
                                      <p:cBhvr>
                                        <p:cTn id="7" dur="1000" fill="hold"/>
                                        <p:tgtEl>
                                          <p:spTgt spid="67589"/>
                                        </p:tgtEl>
                                        <p:attrNameLst>
                                          <p:attrName>ppt_x</p:attrName>
                                        </p:attrNameLst>
                                      </p:cBhvr>
                                      <p:tavLst>
                                        <p:tav tm="0">
                                          <p:val>
                                            <p:strVal val="#ppt_x-.2"/>
                                          </p:val>
                                        </p:tav>
                                        <p:tav tm="100000">
                                          <p:val>
                                            <p:strVal val="#ppt_x"/>
                                          </p:val>
                                        </p:tav>
                                      </p:tavLst>
                                    </p:anim>
                                    <p:anim calcmode="lin" valueType="num">
                                      <p:cBhvr>
                                        <p:cTn id="8" dur="1000" fill="hold"/>
                                        <p:tgtEl>
                                          <p:spTgt spid="67589"/>
                                        </p:tgtEl>
                                        <p:attrNameLst>
                                          <p:attrName>ppt_y</p:attrName>
                                        </p:attrNameLst>
                                      </p:cBhvr>
                                      <p:tavLst>
                                        <p:tav tm="0">
                                          <p:val>
                                            <p:strVal val="#ppt_y"/>
                                          </p:val>
                                        </p:tav>
                                        <p:tav tm="100000">
                                          <p:val>
                                            <p:strVal val="#ppt_y"/>
                                          </p:val>
                                        </p:tav>
                                      </p:tavLst>
                                    </p:anim>
                                    <p:animEffect transition="in" filter="wipe(right)" prLst="gradientSize: 0.1">
                                      <p:cBhvr>
                                        <p:cTn id="9" dur="1000"/>
                                        <p:tgtEl>
                                          <p:spTgt spid="67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74753" name="Rectangle 2"/>
          <p:cNvSpPr>
            <a:spLocks noGrp="1"/>
          </p:cNvSpPr>
          <p:nvPr>
            <p:ph type="title"/>
          </p:nvPr>
        </p:nvSpPr>
        <p:spPr>
          <a:xfrm>
            <a:off x="457200" y="476250"/>
            <a:ext cx="8229600" cy="941388"/>
          </a:xfrm>
        </p:spPr>
        <p:txBody>
          <a:bodyPr vert="horz" wrap="square" lIns="91440" tIns="45720" rIns="91440" bIns="45720" anchor="ctr" anchorCtr="0"/>
          <a:p>
            <a:r>
              <a:rPr lang="sr-Latn-CS" sz="2800" b="1" dirty="0"/>
              <a:t>ISO 14001- Sistem upravlj. zaštitom životne sredine - Ekološki menadžment</a:t>
            </a:r>
            <a:endParaRPr lang="sr-Latn-CS" sz="2800" b="1" dirty="0"/>
          </a:p>
        </p:txBody>
      </p:sp>
      <p:sp>
        <p:nvSpPr>
          <p:cNvPr id="74754" name="Rectangle 3"/>
          <p:cNvSpPr>
            <a:spLocks noGrp="1"/>
          </p:cNvSpPr>
          <p:nvPr>
            <p:ph idx="1"/>
          </p:nvPr>
        </p:nvSpPr>
        <p:spPr/>
        <p:txBody>
          <a:bodyPr vert="horz" wrap="square" lIns="91440" tIns="45720" rIns="91440" bIns="45720" anchor="t" anchorCtr="0"/>
          <a:p>
            <a:pPr eaLnBrk="1" hangingPunct="1">
              <a:lnSpc>
                <a:spcPct val="90000"/>
              </a:lnSpc>
              <a:buNone/>
            </a:pPr>
            <a:r>
              <a:rPr lang="sr-Latn-CS" sz="2000" b="1" dirty="0">
                <a:sym typeface="Wingdings" panose="05000000000000000000" pitchFamily="2" charset="2"/>
              </a:rPr>
              <a:t></a:t>
            </a:r>
            <a:r>
              <a:rPr lang="sr-Latn-CS" sz="2000" b="1" dirty="0">
                <a:solidFill>
                  <a:schemeClr val="hlink"/>
                </a:solidFill>
              </a:rPr>
              <a:t> Održivi razvoj</a:t>
            </a:r>
            <a:r>
              <a:rPr lang="sr-Latn-CS" sz="2000" b="1" dirty="0"/>
              <a:t> –</a:t>
            </a:r>
            <a:r>
              <a:rPr lang="sr-Latn-CS" sz="2000" dirty="0"/>
              <a:t> zadovoljavanje potreba današnjih turista i očuvanje prostora za budućnost</a:t>
            </a:r>
            <a:endParaRPr lang="sr-Latn-CS" sz="2000" b="1" dirty="0"/>
          </a:p>
          <a:p>
            <a:pPr eaLnBrk="1" hangingPunct="1">
              <a:lnSpc>
                <a:spcPct val="90000"/>
              </a:lnSpc>
              <a:buNone/>
            </a:pPr>
            <a:r>
              <a:rPr lang="sr-Latn-CS" sz="2000" b="1" dirty="0"/>
              <a:t>   Dokumenta vezana za očuvanje i zaštitu  prirode  </a:t>
            </a:r>
            <a:endParaRPr lang="sr-Latn-CS" sz="2000" b="1" dirty="0"/>
          </a:p>
          <a:p>
            <a:pPr eaLnBrk="1" hangingPunct="1">
              <a:lnSpc>
                <a:spcPct val="90000"/>
              </a:lnSpc>
              <a:buChar char="-"/>
            </a:pPr>
            <a:r>
              <a:rPr lang="sr-Latn-CS" sz="2000" b="1" dirty="0">
                <a:solidFill>
                  <a:schemeClr val="hlink"/>
                </a:solidFill>
              </a:rPr>
              <a:t>Rio 92</a:t>
            </a:r>
            <a:r>
              <a:rPr lang="sr-Latn-CS" sz="2000" b="1" dirty="0"/>
              <a:t> - </a:t>
            </a:r>
            <a:r>
              <a:rPr lang="sr-Latn-CS" sz="2000" dirty="0">
                <a:solidFill>
                  <a:schemeClr val="accent2"/>
                </a:solidFill>
              </a:rPr>
              <a:t>Deklaracija o životnoj sredini, Agenda XXI,</a:t>
            </a:r>
            <a:endParaRPr lang="sr-Latn-CS" sz="2000" dirty="0">
              <a:solidFill>
                <a:schemeClr val="accent2"/>
              </a:solidFill>
            </a:endParaRPr>
          </a:p>
          <a:p>
            <a:pPr eaLnBrk="1" hangingPunct="1">
              <a:lnSpc>
                <a:spcPct val="90000"/>
              </a:lnSpc>
              <a:buChar char="-"/>
            </a:pPr>
            <a:r>
              <a:rPr lang="sr-Latn-CS" sz="2000" dirty="0">
                <a:solidFill>
                  <a:schemeClr val="accent2"/>
                </a:solidFill>
              </a:rPr>
              <a:t>1999. god. WTO usvojila Opšti etički kodex u turizmu, </a:t>
            </a:r>
            <a:endParaRPr lang="sr-Latn-CS" sz="2000" dirty="0">
              <a:solidFill>
                <a:schemeClr val="accent2"/>
              </a:solidFill>
            </a:endParaRPr>
          </a:p>
          <a:p>
            <a:pPr eaLnBrk="1" hangingPunct="1">
              <a:lnSpc>
                <a:spcPct val="90000"/>
              </a:lnSpc>
              <a:buChar char="-"/>
            </a:pPr>
            <a:r>
              <a:rPr lang="sr-Latn-CS" sz="2000" dirty="0">
                <a:solidFill>
                  <a:schemeClr val="accent2"/>
                </a:solidFill>
              </a:rPr>
              <a:t>Evropska povela  za održ. tur. u zaštićenim prostorima</a:t>
            </a:r>
            <a:endParaRPr lang="sr-Latn-CS" sz="2000" dirty="0">
              <a:solidFill>
                <a:schemeClr val="accent2"/>
              </a:solidFill>
            </a:endParaRPr>
          </a:p>
          <a:p>
            <a:pPr eaLnBrk="1" hangingPunct="1">
              <a:lnSpc>
                <a:spcPct val="90000"/>
              </a:lnSpc>
              <a:buChar char="-"/>
            </a:pPr>
            <a:r>
              <a:rPr lang="sr-Latn-CS" sz="2000" dirty="0">
                <a:solidFill>
                  <a:schemeClr val="accent2"/>
                </a:solidFill>
              </a:rPr>
              <a:t>Povelja svetske konferencije o održivom turizmu</a:t>
            </a:r>
            <a:endParaRPr lang="sr-Latn-CS" sz="2000" dirty="0">
              <a:solidFill>
                <a:schemeClr val="accent2"/>
              </a:solidFill>
            </a:endParaRPr>
          </a:p>
          <a:p>
            <a:pPr eaLnBrk="1" hangingPunct="1">
              <a:lnSpc>
                <a:spcPct val="90000"/>
              </a:lnSpc>
              <a:buChar char="-"/>
            </a:pPr>
            <a:r>
              <a:rPr lang="sr-Latn-CS" sz="2000" dirty="0">
                <a:solidFill>
                  <a:schemeClr val="accent2"/>
                </a:solidFill>
              </a:rPr>
              <a:t>Berlinska deklaracija o biološkoj raznovrsnosti i održ. turizmu</a:t>
            </a:r>
            <a:endParaRPr lang="sr-Latn-CS" sz="2000" dirty="0">
              <a:solidFill>
                <a:schemeClr val="accent2"/>
              </a:solidFill>
            </a:endParaRPr>
          </a:p>
          <a:p>
            <a:pPr eaLnBrk="1" hangingPunct="1">
              <a:lnSpc>
                <a:spcPct val="90000"/>
              </a:lnSpc>
              <a:buChar char="-"/>
            </a:pPr>
            <a:r>
              <a:rPr lang="sr-Latn-CS" sz="2000" dirty="0">
                <a:solidFill>
                  <a:schemeClr val="accent2"/>
                </a:solidFill>
              </a:rPr>
              <a:t>Protokol globalnom zagrevanju - Kjoto </a:t>
            </a:r>
            <a:endParaRPr lang="sr-Latn-CS" sz="2000" dirty="0">
              <a:solidFill>
                <a:schemeClr val="accent2"/>
              </a:solidFill>
            </a:endParaRPr>
          </a:p>
          <a:p>
            <a:pPr eaLnBrk="1" hangingPunct="1">
              <a:lnSpc>
                <a:spcPct val="90000"/>
              </a:lnSpc>
              <a:buChar char="-"/>
            </a:pPr>
            <a:r>
              <a:rPr lang="sr-Latn-CS" sz="2000" dirty="0">
                <a:solidFill>
                  <a:schemeClr val="accent2"/>
                </a:solidFill>
              </a:rPr>
              <a:t>Sporazum o klimatskim promenama - Kopenhagen</a:t>
            </a:r>
            <a:endParaRPr lang="sr-Latn-CS" sz="2000" dirty="0">
              <a:solidFill>
                <a:schemeClr val="accent2"/>
              </a:solidFill>
            </a:endParaRPr>
          </a:p>
          <a:p>
            <a:pPr eaLnBrk="1" hangingPunct="1">
              <a:lnSpc>
                <a:spcPct val="90000"/>
              </a:lnSpc>
              <a:buNone/>
            </a:pPr>
            <a:r>
              <a:rPr lang="sr-Latn-CS" sz="2000" dirty="0">
                <a:solidFill>
                  <a:schemeClr val="accent2"/>
                </a:solidFill>
              </a:rPr>
              <a:t>-    Rio 2012 - Deklaraciaja   - </a:t>
            </a:r>
            <a:r>
              <a:rPr lang="sr-Latn-CS" sz="2000" dirty="0">
                <a:solidFill>
                  <a:schemeClr val="hlink"/>
                </a:solidFill>
              </a:rPr>
              <a:t>Zelena planeta.</a:t>
            </a:r>
            <a:endParaRPr lang="sr-Latn-CS" sz="2000" dirty="0">
              <a:solidFill>
                <a:schemeClr val="hlink"/>
              </a:solidFill>
            </a:endParaRPr>
          </a:p>
          <a:p>
            <a:pPr eaLnBrk="1" hangingPunct="1">
              <a:lnSpc>
                <a:spcPct val="90000"/>
              </a:lnSpc>
              <a:buNone/>
            </a:pPr>
            <a:r>
              <a:rPr lang="sr-Latn-CS" sz="2000" b="1" dirty="0">
                <a:sym typeface="Wingdings" panose="05000000000000000000" pitchFamily="2" charset="2"/>
              </a:rPr>
              <a:t></a:t>
            </a:r>
            <a:r>
              <a:rPr lang="sr-Latn-CS" sz="2000" b="1" dirty="0"/>
              <a:t> Cilj ekol. standarda održavanje ekološke zaštita i prevencija </a:t>
            </a:r>
            <a:endParaRPr lang="sr-Latn-CS" sz="2000" b="1" dirty="0"/>
          </a:p>
          <a:p>
            <a:pPr>
              <a:lnSpc>
                <a:spcPct val="90000"/>
              </a:lnSpc>
            </a:pPr>
            <a:endParaRPr lang="sr-Latn-CS"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75777" name="Title 1"/>
          <p:cNvSpPr>
            <a:spLocks noGrp="1"/>
          </p:cNvSpPr>
          <p:nvPr>
            <p:ph type="title"/>
          </p:nvPr>
        </p:nvSpPr>
        <p:spPr>
          <a:xfrm>
            <a:off x="457200" y="274638"/>
            <a:ext cx="8229600" cy="993775"/>
          </a:xfrm>
        </p:spPr>
        <p:txBody>
          <a:bodyPr vert="horz" wrap="square" lIns="91440" tIns="45720" rIns="91440" bIns="45720" anchor="ctr" anchorCtr="0"/>
          <a:p>
            <a:r>
              <a:rPr lang="sr-Latn-CS" sz="3600" dirty="0"/>
              <a:t>ISO 14000</a:t>
            </a:r>
            <a:r>
              <a:rPr lang="sr-Latn-CS" dirty="0"/>
              <a:t> - </a:t>
            </a:r>
            <a:r>
              <a:rPr lang="en-US" altLang="x-none" sz="3500" dirty="0"/>
              <a:t>2004 </a:t>
            </a:r>
            <a:endParaRPr lang="sr-Latn-CS" sz="3500" dirty="0"/>
          </a:p>
        </p:txBody>
      </p:sp>
      <p:sp>
        <p:nvSpPr>
          <p:cNvPr id="75778" name="Content Placeholder 2"/>
          <p:cNvSpPr>
            <a:spLocks noGrp="1"/>
          </p:cNvSpPr>
          <p:nvPr>
            <p:ph idx="1"/>
          </p:nvPr>
        </p:nvSpPr>
        <p:spPr/>
        <p:txBody>
          <a:bodyPr vert="horz" wrap="square" lIns="91440" tIns="45720" rIns="91440" bIns="45720" anchor="t" anchorCtr="0"/>
          <a:p>
            <a:r>
              <a:rPr lang="en-US" altLang="x-none" sz="2400" dirty="0"/>
              <a:t>Sistem upravljanja životnom sredinom </a:t>
            </a:r>
            <a:r>
              <a:rPr lang="sr-Latn-CS" sz="2400" dirty="0"/>
              <a:t>prema</a:t>
            </a:r>
            <a:r>
              <a:rPr lang="en-US" altLang="x-none" sz="2400" dirty="0"/>
              <a:t> ISO 14001</a:t>
            </a:r>
            <a:r>
              <a:rPr lang="sr-Latn-CS" sz="2400" dirty="0"/>
              <a:t> </a:t>
            </a:r>
            <a:r>
              <a:rPr lang="en-US" altLang="x-none" sz="2400" dirty="0"/>
              <a:t>je </a:t>
            </a:r>
            <a:r>
              <a:rPr lang="en-US" altLang="x-none" sz="2400" dirty="0">
                <a:solidFill>
                  <a:srgbClr val="C00000"/>
                </a:solidFill>
              </a:rPr>
              <a:t>upravljački alat </a:t>
            </a:r>
            <a:r>
              <a:rPr lang="en-US" altLang="x-none" sz="2400" dirty="0"/>
              <a:t>koji omogućava organizaciji </a:t>
            </a:r>
            <a:r>
              <a:rPr lang="sr-Latn-CS" sz="2400" dirty="0"/>
              <a:t>da:</a:t>
            </a:r>
            <a:endParaRPr lang="sr-Latn-CS" sz="2400" dirty="0"/>
          </a:p>
          <a:p>
            <a:r>
              <a:rPr lang="en-US" altLang="x-none" sz="2400" dirty="0">
                <a:solidFill>
                  <a:srgbClr val="0070C0"/>
                </a:solidFill>
              </a:rPr>
              <a:t>identifikuje i kontroliše uticaj svojih aktivnosti, proizvoda i usluga na životnu sredinu</a:t>
            </a:r>
            <a:r>
              <a:rPr lang="en-US" altLang="x-none" sz="2400" dirty="0"/>
              <a:t>;</a:t>
            </a:r>
            <a:endParaRPr lang="sr-Latn-CS" sz="2400" dirty="0"/>
          </a:p>
          <a:p>
            <a:r>
              <a:rPr lang="en-US" altLang="x-none" sz="2400" dirty="0">
                <a:solidFill>
                  <a:srgbClr val="0070C0"/>
                </a:solidFill>
              </a:rPr>
              <a:t>poboljša odnos prema životnoj sredini</a:t>
            </a:r>
            <a:r>
              <a:rPr lang="en-US" altLang="x-none" sz="2400" dirty="0"/>
              <a:t>;</a:t>
            </a:r>
            <a:endParaRPr lang="sr-Latn-CS" sz="2400" dirty="0"/>
          </a:p>
          <a:p>
            <a:r>
              <a:rPr lang="en-US" altLang="x-none" sz="2400" dirty="0"/>
              <a:t>Namera standarda je da obezbedi okvir za strateški pristup organizacijama za kreiranje politike odnosa prema životnoj sredini, projektovanje aktivnosti koje ne štete životnoj sredini i njihovo uspešno sprovođenje.</a:t>
            </a:r>
            <a:endParaRPr lang="sr-Latn-CS" sz="2400" dirty="0"/>
          </a:p>
          <a:p>
            <a:endParaRPr lang="sr-Latn-CS"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76801" name="Rectangle 2"/>
          <p:cNvSpPr>
            <a:spLocks noGrp="1"/>
          </p:cNvSpPr>
          <p:nvPr>
            <p:ph type="title"/>
          </p:nvPr>
        </p:nvSpPr>
        <p:spPr>
          <a:xfrm>
            <a:off x="395288" y="620713"/>
            <a:ext cx="8229600" cy="431800"/>
          </a:xfrm>
        </p:spPr>
        <p:txBody>
          <a:bodyPr vert="horz" wrap="square" lIns="91440" tIns="45720" rIns="91440" bIns="45720" anchor="ctr" anchorCtr="0"/>
          <a:p>
            <a:r>
              <a:rPr lang="sr-Latn-CS" sz="3200" b="1" dirty="0">
                <a:solidFill>
                  <a:schemeClr val="hlink"/>
                </a:solidFill>
              </a:rPr>
              <a:t>Osnovni principi ISO 14001</a:t>
            </a:r>
            <a:br>
              <a:rPr lang="sr-Latn-CS" sz="4000" dirty="0">
                <a:solidFill>
                  <a:schemeClr val="folHlink"/>
                </a:solidFill>
                <a:sym typeface="Wingdings" panose="05000000000000000000" pitchFamily="2" charset="2"/>
              </a:rPr>
            </a:br>
            <a:endParaRPr lang="sr-Latn-CS" sz="4000" dirty="0">
              <a:solidFill>
                <a:schemeClr val="folHlink"/>
              </a:solidFill>
              <a:sym typeface="Wingdings" panose="05000000000000000000" pitchFamily="2" charset="2"/>
            </a:endParaRPr>
          </a:p>
        </p:txBody>
      </p:sp>
      <p:sp>
        <p:nvSpPr>
          <p:cNvPr id="76802" name="Rectangle 3"/>
          <p:cNvSpPr>
            <a:spLocks noGrp="1"/>
          </p:cNvSpPr>
          <p:nvPr>
            <p:ph idx="1"/>
          </p:nvPr>
        </p:nvSpPr>
        <p:spPr>
          <a:xfrm>
            <a:off x="457200" y="1341438"/>
            <a:ext cx="8229600" cy="4784725"/>
          </a:xfrm>
        </p:spPr>
        <p:txBody>
          <a:bodyPr vert="horz" wrap="square" lIns="91440" tIns="45720" rIns="91440" bIns="45720" anchor="t" anchorCtr="0"/>
          <a:p>
            <a:pPr eaLnBrk="1" hangingPunct="1">
              <a:lnSpc>
                <a:spcPct val="80000"/>
              </a:lnSpc>
              <a:buNone/>
            </a:pPr>
            <a:r>
              <a:rPr lang="sr-Latn-CS" sz="2200" dirty="0">
                <a:solidFill>
                  <a:srgbClr val="C00000"/>
                </a:solidFill>
              </a:rPr>
              <a:t>Klučni principi kojih se treba pridržavati kod uvođenja sistema</a:t>
            </a:r>
            <a:endParaRPr lang="sr-Latn-CS" sz="2200" dirty="0">
              <a:solidFill>
                <a:schemeClr val="folHlink"/>
              </a:solidFill>
              <a:sym typeface="Wingdings" panose="05000000000000000000" pitchFamily="2" charset="2"/>
            </a:endParaRPr>
          </a:p>
          <a:p>
            <a:pPr eaLnBrk="1" hangingPunct="1">
              <a:lnSpc>
                <a:spcPct val="80000"/>
              </a:lnSpc>
              <a:buFont typeface="Wingdings" panose="05000000000000000000" pitchFamily="2" charset="2"/>
              <a:buChar char="Ø"/>
            </a:pPr>
            <a:r>
              <a:rPr lang="sr-Latn-CS" sz="2200" dirty="0"/>
              <a:t>prihvatanje stava da upravljanje zaštitom životne sredine predstavlja </a:t>
            </a:r>
            <a:r>
              <a:rPr lang="sr-Latn-CS" sz="2200" dirty="0">
                <a:solidFill>
                  <a:schemeClr val="accent2"/>
                </a:solidFill>
              </a:rPr>
              <a:t>jedan od osnovnih prioriteta organizacije</a:t>
            </a:r>
            <a:r>
              <a:rPr lang="sr-Latn-CS" sz="2200" dirty="0"/>
              <a:t>;</a:t>
            </a:r>
            <a:endParaRPr lang="sr-Latn-CS" sz="2200" dirty="0">
              <a:sym typeface="Wingdings" panose="05000000000000000000" pitchFamily="2" charset="2"/>
            </a:endParaRPr>
          </a:p>
          <a:p>
            <a:pPr eaLnBrk="1" hangingPunct="1">
              <a:lnSpc>
                <a:spcPct val="80000"/>
              </a:lnSpc>
              <a:buNone/>
            </a:pPr>
            <a:r>
              <a:rPr lang="sr-Latn-CS" sz="2200" dirty="0">
                <a:sym typeface="Wingdings" panose="05000000000000000000" pitchFamily="2" charset="2"/>
              </a:rPr>
              <a:t> </a:t>
            </a:r>
            <a:r>
              <a:rPr lang="sr-Latn-CS" sz="2200" dirty="0">
                <a:solidFill>
                  <a:schemeClr val="accent2"/>
                </a:solidFill>
              </a:rPr>
              <a:t>utvrđivanje obaveza zaposlenim</a:t>
            </a:r>
            <a:r>
              <a:rPr lang="sr-Latn-CS" sz="2200" dirty="0"/>
              <a:t> da štite životnu sredinu;</a:t>
            </a:r>
            <a:endParaRPr lang="sr-Latn-CS" sz="2200" dirty="0">
              <a:sym typeface="Wingdings" panose="05000000000000000000" pitchFamily="2" charset="2"/>
            </a:endParaRPr>
          </a:p>
          <a:p>
            <a:pPr eaLnBrk="1" hangingPunct="1">
              <a:lnSpc>
                <a:spcPct val="80000"/>
              </a:lnSpc>
              <a:buFont typeface="Wingdings" panose="05000000000000000000" pitchFamily="2" charset="2"/>
              <a:buNone/>
            </a:pPr>
            <a:r>
              <a:rPr lang="sr-Latn-CS" sz="2200" dirty="0">
                <a:sym typeface="Wingdings" panose="05000000000000000000" pitchFamily="2" charset="2"/>
              </a:rPr>
              <a:t></a:t>
            </a:r>
            <a:r>
              <a:rPr lang="sr-Latn-CS" sz="2200" dirty="0"/>
              <a:t> stalno </a:t>
            </a:r>
            <a:r>
              <a:rPr lang="sr-Latn-CS" sz="2200" dirty="0">
                <a:solidFill>
                  <a:schemeClr val="accent2"/>
                </a:solidFill>
              </a:rPr>
              <a:t>obezbeđivanje odgovarajućih resursa</a:t>
            </a:r>
            <a:r>
              <a:rPr lang="sr-Latn-CS" sz="2200" dirty="0"/>
              <a:t>, uključujući i stručno osposobljavanje za postizanje ciljnog nivoa učinka zašt. živ. sredine;</a:t>
            </a:r>
            <a:endParaRPr lang="sr-Latn-CS" sz="2200" dirty="0">
              <a:sym typeface="Wingdings" panose="05000000000000000000" pitchFamily="2" charset="2"/>
            </a:endParaRPr>
          </a:p>
          <a:p>
            <a:pPr eaLnBrk="1" hangingPunct="1">
              <a:lnSpc>
                <a:spcPct val="80000"/>
              </a:lnSpc>
              <a:buNone/>
            </a:pPr>
            <a:r>
              <a:rPr lang="sr-Latn-CS" sz="2200" dirty="0">
                <a:sym typeface="Wingdings" panose="05000000000000000000" pitchFamily="2" charset="2"/>
              </a:rPr>
              <a:t></a:t>
            </a:r>
            <a:r>
              <a:rPr lang="sr-Latn-CS" sz="2200" dirty="0"/>
              <a:t> </a:t>
            </a:r>
            <a:r>
              <a:rPr lang="sr-Latn-CS" sz="2200" dirty="0">
                <a:solidFill>
                  <a:schemeClr val="accent2"/>
                </a:solidFill>
              </a:rPr>
              <a:t>vrednovanje učinka zaštite životne sredine u odnosu na opšte i posebne ciljeve organizacije,</a:t>
            </a:r>
            <a:r>
              <a:rPr lang="sr-Latn-CS" sz="2200" dirty="0"/>
              <a:t> kao i uvođenje poboljšanja, kada je god to moguće;</a:t>
            </a:r>
            <a:endParaRPr lang="sr-Latn-CS" sz="2200" dirty="0">
              <a:sym typeface="Wingdings" panose="05000000000000000000" pitchFamily="2" charset="2"/>
            </a:endParaRPr>
          </a:p>
          <a:p>
            <a:pPr eaLnBrk="1" hangingPunct="1">
              <a:lnSpc>
                <a:spcPct val="80000"/>
              </a:lnSpc>
              <a:buFont typeface="Wingdings" panose="05000000000000000000" pitchFamily="2" charset="2"/>
              <a:buNone/>
            </a:pPr>
            <a:r>
              <a:rPr lang="sr-Latn-CS" sz="2200" dirty="0">
                <a:sym typeface="Wingdings" panose="05000000000000000000" pitchFamily="2" charset="2"/>
              </a:rPr>
              <a:t></a:t>
            </a:r>
            <a:r>
              <a:rPr lang="sr-Latn-CS" sz="2200" dirty="0">
                <a:solidFill>
                  <a:schemeClr val="accent2"/>
                </a:solidFill>
              </a:rPr>
              <a:t>uspostavljanje sistema upravljanja</a:t>
            </a:r>
            <a:r>
              <a:rPr lang="sr-Latn-CS" sz="2200" dirty="0"/>
              <a:t> radi proveravanja i preispitivanja EMS i identifikovanja mogućnosti za poboljšav. sistema i učinka zaštite životne sradine;</a:t>
            </a:r>
            <a:endParaRPr lang="sr-Latn-CS" sz="2200" dirty="0">
              <a:sym typeface="Wingdings" panose="05000000000000000000" pitchFamily="2" charset="2"/>
            </a:endParaRPr>
          </a:p>
          <a:p>
            <a:pPr eaLnBrk="1" hangingPunct="1">
              <a:lnSpc>
                <a:spcPct val="80000"/>
              </a:lnSpc>
              <a:buNone/>
            </a:pPr>
            <a:endParaRPr lang="sr-Latn-CS" sz="2000" dirty="0"/>
          </a:p>
          <a:p>
            <a:pPr>
              <a:lnSpc>
                <a:spcPct val="80000"/>
              </a:lnSpc>
            </a:pPr>
            <a:endParaRPr lang="sr-Latn-CS"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77825" name="Rectangle 2"/>
          <p:cNvSpPr>
            <a:spLocks noGrp="1"/>
          </p:cNvSpPr>
          <p:nvPr>
            <p:ph type="title"/>
          </p:nvPr>
        </p:nvSpPr>
        <p:spPr>
          <a:xfrm>
            <a:off x="539750" y="260350"/>
            <a:ext cx="8208963" cy="720725"/>
          </a:xfrm>
        </p:spPr>
        <p:txBody>
          <a:bodyPr vert="horz" wrap="square" lIns="91440" tIns="45720" rIns="91440" bIns="45720" anchor="ctr" anchorCtr="0"/>
          <a:p>
            <a:pPr eaLnBrk="1" hangingPunct="1"/>
            <a:r>
              <a:rPr lang="sr-Latn-CS" sz="2800" b="1" dirty="0"/>
              <a:t>Elementi na kojima se zasniva eko-menadžment</a:t>
            </a:r>
            <a:endParaRPr lang="sr-Latn-CS" sz="2800" dirty="0"/>
          </a:p>
        </p:txBody>
      </p:sp>
      <p:sp>
        <p:nvSpPr>
          <p:cNvPr id="77826" name="Rectangle 3"/>
          <p:cNvSpPr>
            <a:spLocks noGrp="1"/>
          </p:cNvSpPr>
          <p:nvPr>
            <p:ph idx="1"/>
          </p:nvPr>
        </p:nvSpPr>
        <p:spPr>
          <a:xfrm>
            <a:off x="468313" y="1341438"/>
            <a:ext cx="8424862" cy="5038725"/>
          </a:xfrm>
        </p:spPr>
        <p:txBody>
          <a:bodyPr vert="horz" wrap="square" lIns="91440" tIns="45720" rIns="91440" bIns="45720" anchor="t" anchorCtr="0"/>
          <a:p>
            <a:pPr marL="609600" indent="-609600">
              <a:lnSpc>
                <a:spcPct val="80000"/>
              </a:lnSpc>
              <a:buNone/>
            </a:pPr>
            <a:r>
              <a:rPr lang="sr-Latn-CS" sz="1800" b="1" i="1" dirty="0">
                <a:latin typeface="Times New Roman" panose="02020603050405020304" pitchFamily="18" charset="0"/>
              </a:rPr>
              <a:t>1)</a:t>
            </a:r>
            <a:r>
              <a:rPr lang="sr-Latn-CS" sz="1800" b="1" i="1" dirty="0">
                <a:solidFill>
                  <a:schemeClr val="hlink"/>
                </a:solidFill>
              </a:rPr>
              <a:t>J</a:t>
            </a:r>
            <a:r>
              <a:rPr lang="sr-Latn-CS" sz="1800" b="1" dirty="0">
                <a:solidFill>
                  <a:schemeClr val="hlink"/>
                </a:solidFill>
              </a:rPr>
              <a:t>asna i dokumentov. poruka najvišeg rukovodstva </a:t>
            </a:r>
            <a:r>
              <a:rPr lang="sr-Latn-CS" sz="1800" dirty="0"/>
              <a:t>o privrženosti i </a:t>
            </a:r>
            <a:endParaRPr lang="sr-Latn-CS" sz="1800" dirty="0"/>
          </a:p>
          <a:p>
            <a:pPr marL="609600" indent="-609600">
              <a:lnSpc>
                <a:spcPct val="80000"/>
              </a:lnSpc>
              <a:buNone/>
            </a:pPr>
            <a:r>
              <a:rPr lang="sr-Latn-CS" sz="1800" dirty="0"/>
              <a:t>   odgovornosti prema zaštiti i očuvanju živ. sredine</a:t>
            </a:r>
            <a:r>
              <a:rPr lang="sr-Latn-CS" sz="1800" b="1" dirty="0">
                <a:solidFill>
                  <a:schemeClr val="hlink"/>
                </a:solidFill>
              </a:rPr>
              <a:t> (</a:t>
            </a:r>
            <a:r>
              <a:rPr lang="sr-Latn-CS" sz="1800" b="1" dirty="0">
                <a:solidFill>
                  <a:schemeClr val="accent2"/>
                </a:solidFill>
              </a:rPr>
              <a:t>Politika životne sred</a:t>
            </a:r>
            <a:r>
              <a:rPr lang="sr-Latn-CS" sz="1800" b="1" dirty="0">
                <a:solidFill>
                  <a:schemeClr val="hlink"/>
                </a:solidFill>
              </a:rPr>
              <a:t>) </a:t>
            </a:r>
            <a:r>
              <a:rPr lang="sr-Latn-CS" sz="1800" b="1" dirty="0"/>
              <a:t> </a:t>
            </a:r>
            <a:endParaRPr lang="sr-Latn-CS" sz="1800" b="1" dirty="0"/>
          </a:p>
          <a:p>
            <a:pPr marL="609600" indent="-609600">
              <a:lnSpc>
                <a:spcPct val="80000"/>
              </a:lnSpc>
              <a:buNone/>
            </a:pPr>
            <a:r>
              <a:rPr lang="sr-Latn-CS" sz="1800" b="1" i="1" dirty="0">
                <a:latin typeface="Times New Roman" panose="02020603050405020304" pitchFamily="18" charset="0"/>
              </a:rPr>
              <a:t>2)</a:t>
            </a:r>
            <a:r>
              <a:rPr lang="sr-Latn-CS" sz="1800" b="1" i="1" dirty="0"/>
              <a:t> </a:t>
            </a:r>
            <a:r>
              <a:rPr lang="sr-Latn-CS" sz="1800" b="1" dirty="0">
                <a:solidFill>
                  <a:schemeClr val="hlink"/>
                </a:solidFill>
              </a:rPr>
              <a:t>Identifikacija ekoloških inputa i autputa preduzeća i definisanje njihovog </a:t>
            </a:r>
            <a:endParaRPr lang="sr-Latn-CS" sz="1800" b="1" dirty="0">
              <a:solidFill>
                <a:schemeClr val="hlink"/>
              </a:solidFill>
            </a:endParaRPr>
          </a:p>
          <a:p>
            <a:pPr marL="609600" indent="-609600">
              <a:lnSpc>
                <a:spcPct val="80000"/>
              </a:lnSpc>
              <a:buNone/>
            </a:pPr>
            <a:r>
              <a:rPr lang="sr-Latn-CS" sz="1800" b="1" dirty="0">
                <a:solidFill>
                  <a:schemeClr val="hlink"/>
                </a:solidFill>
              </a:rPr>
              <a:t>    značaja</a:t>
            </a:r>
            <a:r>
              <a:rPr lang="sr-Latn-CS" sz="1800" b="1" i="1" dirty="0">
                <a:solidFill>
                  <a:schemeClr val="hlink"/>
                </a:solidFill>
              </a:rPr>
              <a:t> </a:t>
            </a:r>
            <a:r>
              <a:rPr lang="sr-Latn-CS" sz="1800" b="1" i="1" dirty="0">
                <a:solidFill>
                  <a:schemeClr val="accent2"/>
                </a:solidFill>
              </a:rPr>
              <a:t>(Ekološki uticaji)</a:t>
            </a:r>
            <a:endParaRPr lang="sr-Latn-CS" sz="1800" b="1" i="1" dirty="0">
              <a:solidFill>
                <a:schemeClr val="accent2"/>
              </a:solidFill>
            </a:endParaRPr>
          </a:p>
          <a:p>
            <a:pPr marL="609600" indent="-609600">
              <a:lnSpc>
                <a:spcPct val="80000"/>
              </a:lnSpc>
              <a:buNone/>
            </a:pPr>
            <a:r>
              <a:rPr lang="sr-Latn-CS" sz="1800" b="1" i="1" dirty="0">
                <a:latin typeface="Times New Roman" panose="02020603050405020304" pitchFamily="18" charset="0"/>
              </a:rPr>
              <a:t>3) </a:t>
            </a:r>
            <a:r>
              <a:rPr lang="sr-Latn-CS" sz="1800" b="1" i="1" dirty="0">
                <a:solidFill>
                  <a:schemeClr val="hlink"/>
                </a:solidFill>
              </a:rPr>
              <a:t>I</a:t>
            </a:r>
            <a:r>
              <a:rPr lang="sr-Latn-CS" sz="1800" b="1" dirty="0">
                <a:solidFill>
                  <a:schemeClr val="hlink"/>
                </a:solidFill>
              </a:rPr>
              <a:t>dentifikacija i poštovanje zakonske regulative</a:t>
            </a:r>
            <a:r>
              <a:rPr lang="sr-Latn-CS" sz="1800" b="1" dirty="0"/>
              <a:t> </a:t>
            </a:r>
            <a:r>
              <a:rPr lang="sr-Latn-CS" sz="1800" dirty="0"/>
              <a:t>kojom  se uređuje pitanje</a:t>
            </a:r>
            <a:endParaRPr lang="sr-Latn-CS" sz="1800" dirty="0"/>
          </a:p>
          <a:p>
            <a:pPr marL="609600" indent="-609600">
              <a:lnSpc>
                <a:spcPct val="80000"/>
              </a:lnSpc>
              <a:buNone/>
            </a:pPr>
            <a:r>
              <a:rPr lang="sr-Latn-CS" sz="1800" dirty="0"/>
              <a:t>   zaštite životne sredine </a:t>
            </a:r>
            <a:r>
              <a:rPr lang="sr-Latn-CS" sz="1800" b="1" dirty="0">
                <a:solidFill>
                  <a:schemeClr val="accent2"/>
                </a:solidFill>
              </a:rPr>
              <a:t>(</a:t>
            </a:r>
            <a:r>
              <a:rPr lang="sr-Latn-CS" sz="1800" b="1" i="1" dirty="0">
                <a:solidFill>
                  <a:schemeClr val="accent2"/>
                </a:solidFill>
              </a:rPr>
              <a:t>Zakonski zahtevi)</a:t>
            </a:r>
            <a:endParaRPr lang="sr-Latn-CS" sz="1800" b="1" dirty="0">
              <a:solidFill>
                <a:schemeClr val="accent2"/>
              </a:solidFill>
            </a:endParaRPr>
          </a:p>
          <a:p>
            <a:pPr marL="609600" indent="-609600">
              <a:lnSpc>
                <a:spcPct val="80000"/>
              </a:lnSpc>
              <a:buNone/>
            </a:pPr>
            <a:r>
              <a:rPr lang="sr-Latn-CS" sz="1800" b="1" i="1" dirty="0">
                <a:latin typeface="Times New Roman" panose="02020603050405020304" pitchFamily="18" charset="0"/>
              </a:rPr>
              <a:t>4)</a:t>
            </a:r>
            <a:r>
              <a:rPr lang="sr-Latn-CS" sz="1800" b="1" i="1" dirty="0"/>
              <a:t> Donošenje k</a:t>
            </a:r>
            <a:r>
              <a:rPr lang="sr-Latn-CS" sz="1800" b="1" i="1" dirty="0">
                <a:solidFill>
                  <a:schemeClr val="hlink"/>
                </a:solidFill>
              </a:rPr>
              <a:t>onkretnog programa </a:t>
            </a:r>
            <a:r>
              <a:rPr lang="sr-Latn-CS" sz="1800" b="1" dirty="0">
                <a:solidFill>
                  <a:schemeClr val="hlink"/>
                </a:solidFill>
              </a:rPr>
              <a:t>za zaštitu sredine</a:t>
            </a:r>
            <a:r>
              <a:rPr lang="sr-Latn-CS" sz="1800" b="1" dirty="0"/>
              <a:t> </a:t>
            </a:r>
            <a:r>
              <a:rPr lang="sr-Latn-CS" sz="1800" dirty="0"/>
              <a:t>koji sadrži  mere, </a:t>
            </a:r>
            <a:endParaRPr lang="sr-Latn-CS" sz="1800" dirty="0"/>
          </a:p>
          <a:p>
            <a:pPr marL="609600" indent="-609600">
              <a:lnSpc>
                <a:spcPct val="80000"/>
              </a:lnSpc>
              <a:buNone/>
            </a:pPr>
            <a:r>
              <a:rPr lang="sr-Latn-CS" sz="1800" dirty="0"/>
              <a:t>    sredstva, rokove i odgovornosti za postizanje postavljenih ciljeva</a:t>
            </a:r>
            <a:r>
              <a:rPr lang="sr-Latn-CS" sz="1800" b="1" dirty="0"/>
              <a:t>.</a:t>
            </a:r>
            <a:endParaRPr lang="sr-Latn-CS" sz="1800" b="1" i="1" dirty="0"/>
          </a:p>
          <a:p>
            <a:pPr marL="609600" indent="-609600">
              <a:lnSpc>
                <a:spcPct val="80000"/>
              </a:lnSpc>
              <a:buNone/>
            </a:pPr>
            <a:r>
              <a:rPr lang="sr-Latn-CS" sz="1800" b="1" i="1" dirty="0">
                <a:latin typeface="Times New Roman" panose="02020603050405020304" pitchFamily="18" charset="0"/>
              </a:rPr>
              <a:t>5)</a:t>
            </a:r>
            <a:r>
              <a:rPr lang="sr-Latn-CS" sz="1800" b="1" i="1" dirty="0"/>
              <a:t> </a:t>
            </a:r>
            <a:r>
              <a:rPr lang="sr-Latn-CS" sz="1800" b="1" i="1" dirty="0">
                <a:solidFill>
                  <a:schemeClr val="hlink"/>
                </a:solidFill>
              </a:rPr>
              <a:t>Implementacija i sprovođenje</a:t>
            </a:r>
            <a:r>
              <a:rPr lang="sr-Latn-CS" sz="1800" b="1" i="1" dirty="0"/>
              <a:t>  eko sistema  </a:t>
            </a:r>
            <a:r>
              <a:rPr lang="sr-Latn-CS" sz="1800" i="1" dirty="0"/>
              <a:t>(</a:t>
            </a:r>
            <a:r>
              <a:rPr lang="sr-Latn-CS" sz="1800" dirty="0"/>
              <a:t>uspostavljanje organizacione </a:t>
            </a:r>
            <a:endParaRPr lang="sr-Latn-CS" sz="1800" dirty="0"/>
          </a:p>
          <a:p>
            <a:pPr marL="609600" indent="-609600">
              <a:lnSpc>
                <a:spcPct val="80000"/>
              </a:lnSpc>
              <a:buNone/>
            </a:pPr>
            <a:r>
              <a:rPr lang="sr-Latn-CS" sz="1800" dirty="0"/>
              <a:t>   strukture, utvrđivanje nadležnosti i  odgovornosti svih i obezbeđivanje potrebnih</a:t>
            </a:r>
            <a:endParaRPr lang="sr-Latn-CS" sz="1800" dirty="0"/>
          </a:p>
          <a:p>
            <a:pPr marL="609600" indent="-609600">
              <a:lnSpc>
                <a:spcPct val="80000"/>
              </a:lnSpc>
              <a:buNone/>
            </a:pPr>
            <a:r>
              <a:rPr lang="sr-Latn-CS" sz="1800" dirty="0"/>
              <a:t>   resursa za implementaciju sistema</a:t>
            </a:r>
            <a:r>
              <a:rPr lang="sr-Latn-CS" sz="1800" b="1" dirty="0"/>
              <a:t>.</a:t>
            </a:r>
            <a:endParaRPr lang="sr-Latn-CS" sz="1800" b="1" dirty="0"/>
          </a:p>
          <a:p>
            <a:pPr marL="609600" indent="-609600">
              <a:lnSpc>
                <a:spcPct val="80000"/>
              </a:lnSpc>
              <a:buNone/>
            </a:pPr>
            <a:r>
              <a:rPr lang="sr-Latn-CS" sz="1800" b="1" i="1" dirty="0">
                <a:latin typeface="Times New Roman" panose="02020603050405020304" pitchFamily="18" charset="0"/>
              </a:rPr>
              <a:t>6) </a:t>
            </a:r>
            <a:r>
              <a:rPr lang="sr-Latn-CS" sz="1800" b="1" i="1" dirty="0">
                <a:solidFill>
                  <a:schemeClr val="hlink"/>
                </a:solidFill>
              </a:rPr>
              <a:t>Nadzor i korektivne mere</a:t>
            </a:r>
            <a:r>
              <a:rPr lang="sr-Latn-CS" sz="1800" b="1" dirty="0"/>
              <a:t>- </a:t>
            </a:r>
            <a:r>
              <a:rPr lang="sr-Latn-CS" sz="1800" dirty="0"/>
              <a:t>sistematski nadzor i merenje delovanja na živ.sred</a:t>
            </a:r>
            <a:endParaRPr lang="sr-Latn-CS" sz="1800" dirty="0"/>
          </a:p>
          <a:p>
            <a:pPr marL="609600" indent="-609600">
              <a:lnSpc>
                <a:spcPct val="80000"/>
              </a:lnSpc>
              <a:buNone/>
            </a:pPr>
            <a:r>
              <a:rPr lang="sr-Latn-CS" sz="1800" dirty="0"/>
              <a:t>    utvrđivanje i dokumentovanje odstupanja i određivanje korektivnih mera.</a:t>
            </a:r>
            <a:endParaRPr lang="sr-Latn-CS" sz="1800" dirty="0"/>
          </a:p>
          <a:p>
            <a:pPr marL="609600" indent="-609600">
              <a:lnSpc>
                <a:spcPct val="80000"/>
              </a:lnSpc>
              <a:buNone/>
            </a:pPr>
            <a:r>
              <a:rPr lang="sr-Latn-CS" sz="1800" b="1" i="1" dirty="0"/>
              <a:t>7) </a:t>
            </a:r>
            <a:r>
              <a:rPr lang="sr-Latn-CS" sz="1800" b="1" i="1" dirty="0">
                <a:solidFill>
                  <a:schemeClr val="hlink"/>
                </a:solidFill>
              </a:rPr>
              <a:t>Ocenjivanje od strane najvišeg rukovodstva (</a:t>
            </a:r>
            <a:r>
              <a:rPr lang="sr-Latn-CS" sz="1800" i="1" dirty="0"/>
              <a:t>demonstracija o privrženosti </a:t>
            </a:r>
            <a:endParaRPr lang="sr-Latn-CS" sz="1800" i="1" dirty="0"/>
          </a:p>
          <a:p>
            <a:pPr marL="609600" indent="-609600">
              <a:lnSpc>
                <a:spcPct val="80000"/>
              </a:lnSpc>
              <a:buNone/>
            </a:pPr>
            <a:r>
              <a:rPr lang="sr-Latn-CS" sz="1800" i="1" dirty="0"/>
              <a:t>     očuvanju privrede) i </a:t>
            </a:r>
            <a:endParaRPr lang="sr-Latn-CS" sz="1800" i="1" dirty="0"/>
          </a:p>
          <a:p>
            <a:pPr marL="609600" indent="-609600">
              <a:lnSpc>
                <a:spcPct val="80000"/>
              </a:lnSpc>
              <a:buNone/>
            </a:pPr>
            <a:r>
              <a:rPr lang="sr-Latn-CS" sz="1800" b="1" i="1" dirty="0">
                <a:solidFill>
                  <a:schemeClr val="hlink"/>
                </a:solidFill>
              </a:rPr>
              <a:t>8) Kontinuir. unapređ</a:t>
            </a:r>
            <a:r>
              <a:rPr lang="sr-Latn-CS" sz="1800" i="1" dirty="0">
                <a:solidFill>
                  <a:schemeClr val="hlink"/>
                </a:solidFill>
              </a:rPr>
              <a:t>.</a:t>
            </a:r>
            <a:r>
              <a:rPr lang="sr-Latn-CS" sz="1800" dirty="0"/>
              <a:t>-poboljšanje upravljanja trenutnim i budućim uticajim ne </a:t>
            </a:r>
            <a:endParaRPr lang="sr-Latn-CS" sz="1800" dirty="0"/>
          </a:p>
          <a:p>
            <a:pPr marL="609600" indent="-609600">
              <a:lnSpc>
                <a:spcPct val="80000"/>
              </a:lnSpc>
              <a:buNone/>
            </a:pPr>
            <a:r>
              <a:rPr lang="sr-Latn-CS" sz="1800" dirty="0"/>
              <a:t>    sredinu</a:t>
            </a:r>
            <a:endParaRPr lang="sr-Latn-CS" sz="1800" i="1" dirty="0"/>
          </a:p>
          <a:p>
            <a:pPr marL="609600" indent="-609600">
              <a:lnSpc>
                <a:spcPct val="80000"/>
              </a:lnSpc>
            </a:pPr>
            <a:endParaRPr lang="sr-Latn-CS" sz="1800" i="1" dirty="0"/>
          </a:p>
          <a:p>
            <a:pPr marL="609600" indent="-609600">
              <a:lnSpc>
                <a:spcPct val="80000"/>
              </a:lnSpc>
            </a:pPr>
            <a:endParaRPr lang="sr-Latn-C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78849" name="Rectangle 2"/>
          <p:cNvSpPr>
            <a:spLocks noGrp="1"/>
          </p:cNvSpPr>
          <p:nvPr>
            <p:ph type="title"/>
          </p:nvPr>
        </p:nvSpPr>
        <p:spPr>
          <a:xfrm>
            <a:off x="395288" y="476250"/>
            <a:ext cx="8229600" cy="576263"/>
          </a:xfrm>
        </p:spPr>
        <p:txBody>
          <a:bodyPr vert="horz" wrap="square" lIns="91440" tIns="45720" rIns="91440" bIns="45720" anchor="ctr" anchorCtr="0"/>
          <a:p>
            <a:r>
              <a:rPr lang="sr-Latn-CS" sz="3200" dirty="0">
                <a:solidFill>
                  <a:schemeClr val="accent2"/>
                </a:solidFill>
              </a:rPr>
              <a:t>Odnos prema životnom prostoru</a:t>
            </a:r>
            <a:endParaRPr lang="sr-Latn-CS" sz="3200" dirty="0">
              <a:solidFill>
                <a:schemeClr val="accent2"/>
              </a:solidFill>
            </a:endParaRPr>
          </a:p>
        </p:txBody>
      </p:sp>
      <p:sp>
        <p:nvSpPr>
          <p:cNvPr id="78850" name="Rectangle 3"/>
          <p:cNvSpPr>
            <a:spLocks noGrp="1"/>
          </p:cNvSpPr>
          <p:nvPr>
            <p:ph idx="1"/>
          </p:nvPr>
        </p:nvSpPr>
        <p:spPr>
          <a:xfrm>
            <a:off x="457200" y="1052513"/>
            <a:ext cx="8435975" cy="5073650"/>
          </a:xfrm>
        </p:spPr>
        <p:txBody>
          <a:bodyPr vert="horz" wrap="square" lIns="91440" tIns="45720" rIns="91440" bIns="45720" anchor="t" anchorCtr="0"/>
          <a:p>
            <a:pPr marL="457200" indent="-457200">
              <a:lnSpc>
                <a:spcPct val="80000"/>
              </a:lnSpc>
              <a:buNone/>
            </a:pPr>
            <a:r>
              <a:rPr lang="sr-Latn-CS" sz="1400" dirty="0">
                <a:sym typeface="Wingdings" panose="05000000000000000000" pitchFamily="2" charset="2"/>
              </a:rPr>
              <a:t></a:t>
            </a:r>
            <a:r>
              <a:rPr lang="sr-Latn-CS" sz="1400" dirty="0"/>
              <a:t> </a:t>
            </a:r>
            <a:r>
              <a:rPr lang="sr-Latn-CS" sz="1800" dirty="0">
                <a:solidFill>
                  <a:schemeClr val="hlink"/>
                </a:solidFill>
              </a:rPr>
              <a:t>Uspostavljanje sistema</a:t>
            </a:r>
            <a:r>
              <a:rPr lang="sr-Latn-CS" sz="1800" dirty="0"/>
              <a:t>, odnosno upravljanje zaštitom životne sredine, prema</a:t>
            </a:r>
            <a:endParaRPr lang="sr-Latn-CS" sz="1800" dirty="0"/>
          </a:p>
          <a:p>
            <a:pPr marL="457200" indent="-457200">
              <a:lnSpc>
                <a:spcPct val="80000"/>
              </a:lnSpc>
              <a:buNone/>
            </a:pPr>
            <a:r>
              <a:rPr lang="sr-Latn-CS" sz="1800" dirty="0"/>
              <a:t>   ISO 14001 </a:t>
            </a:r>
            <a:r>
              <a:rPr lang="sr-Latn-CS" sz="1800" dirty="0">
                <a:solidFill>
                  <a:schemeClr val="hlink"/>
                </a:solidFill>
              </a:rPr>
              <a:t>podrazumeva</a:t>
            </a:r>
            <a:r>
              <a:rPr lang="sr-Latn-CS" sz="1800" dirty="0"/>
              <a:t>:</a:t>
            </a:r>
            <a:endParaRPr lang="sr-Latn-CS" sz="1800" dirty="0"/>
          </a:p>
          <a:p>
            <a:pPr marL="457200" indent="-457200">
              <a:lnSpc>
                <a:spcPct val="80000"/>
              </a:lnSpc>
              <a:buNone/>
            </a:pPr>
            <a:r>
              <a:rPr lang="sr-Latn-CS" sz="1800" dirty="0"/>
              <a:t>  - ispunjavanje zakonom propisanih zahteva,</a:t>
            </a:r>
            <a:endParaRPr lang="sr-Latn-CS" sz="1800" dirty="0"/>
          </a:p>
          <a:p>
            <a:pPr marL="457200" indent="-457200">
              <a:lnSpc>
                <a:spcPct val="80000"/>
              </a:lnSpc>
              <a:buNone/>
            </a:pPr>
            <a:r>
              <a:rPr lang="sr-Latn-CS" sz="1800" dirty="0"/>
              <a:t>  - definisanje potrebne dokumentacije, </a:t>
            </a:r>
            <a:endParaRPr lang="sr-Latn-CS" sz="1800" dirty="0">
              <a:sym typeface="Wingdings" panose="05000000000000000000" pitchFamily="2" charset="2"/>
            </a:endParaRPr>
          </a:p>
          <a:p>
            <a:pPr marL="457200" indent="-457200">
              <a:lnSpc>
                <a:spcPct val="80000"/>
              </a:lnSpc>
              <a:buNone/>
            </a:pPr>
            <a:r>
              <a:rPr lang="sr-Latn-CS" sz="1800" dirty="0"/>
              <a:t>  - praćenje i kontrolisanje uticaja efekata sopstvenog procesa poslovanja na </a:t>
            </a:r>
            <a:endParaRPr lang="sr-Latn-CS" sz="1800" dirty="0"/>
          </a:p>
          <a:p>
            <a:pPr marL="457200" indent="-457200">
              <a:lnSpc>
                <a:spcPct val="80000"/>
              </a:lnSpc>
              <a:buNone/>
            </a:pPr>
            <a:r>
              <a:rPr lang="sr-Latn-CS" sz="1800" dirty="0"/>
              <a:t>    životnu sredinu, primenu savrem. tehnolog. kojima se štiti životna sredina i </a:t>
            </a:r>
            <a:endParaRPr lang="sr-Latn-CS" sz="1800" dirty="0"/>
          </a:p>
          <a:p>
            <a:pPr marL="457200" indent="-457200">
              <a:lnSpc>
                <a:spcPct val="80000"/>
              </a:lnSpc>
              <a:buNone/>
            </a:pPr>
            <a:r>
              <a:rPr lang="sr-Latn-CS" sz="1800" dirty="0"/>
              <a:t>    blagovremeno preduzimanje mera radi poboljšavanja kvaliteta životne sredine, </a:t>
            </a:r>
            <a:endParaRPr lang="sr-Latn-CS" sz="1800" dirty="0">
              <a:sym typeface="Wingdings" panose="05000000000000000000" pitchFamily="2" charset="2"/>
            </a:endParaRPr>
          </a:p>
          <a:p>
            <a:pPr marL="457200" indent="-457200">
              <a:lnSpc>
                <a:spcPct val="80000"/>
              </a:lnSpc>
              <a:buNone/>
            </a:pPr>
            <a:r>
              <a:rPr lang="sr-Latn-CS" sz="1800" dirty="0"/>
              <a:t>  - istinito i objektivno informisanje javnosti o stanju životne sredine.</a:t>
            </a:r>
            <a:endParaRPr lang="sr-Latn-CS" sz="1800" dirty="0"/>
          </a:p>
          <a:p>
            <a:pPr marL="457200" indent="-457200">
              <a:lnSpc>
                <a:spcPct val="80000"/>
              </a:lnSpc>
              <a:buFont typeface="Wingdings" panose="05000000000000000000" pitchFamily="2" charset="2"/>
              <a:buNone/>
            </a:pPr>
            <a:r>
              <a:rPr lang="sr-Latn-CS" sz="1800" dirty="0">
                <a:sym typeface="Wingdings" panose="05000000000000000000" pitchFamily="2" charset="2"/>
              </a:rPr>
              <a:t> </a:t>
            </a:r>
            <a:r>
              <a:rPr lang="sr-Latn-CS" sz="1800" dirty="0">
                <a:solidFill>
                  <a:schemeClr val="hlink"/>
                </a:solidFill>
                <a:sym typeface="Wingdings" panose="05000000000000000000" pitchFamily="2" charset="2"/>
              </a:rPr>
              <a:t>Tipovi preduzeća pema zaštiti životne sredine </a:t>
            </a:r>
            <a:endParaRPr lang="sr-Latn-CS" sz="1800" dirty="0">
              <a:solidFill>
                <a:schemeClr val="hlink"/>
              </a:solidFill>
              <a:sym typeface="Wingdings" panose="05000000000000000000" pitchFamily="2" charset="2"/>
            </a:endParaRPr>
          </a:p>
          <a:p>
            <a:pPr marL="457200" indent="-457200">
              <a:lnSpc>
                <a:spcPct val="80000"/>
              </a:lnSpc>
              <a:buFont typeface="Wingdings" panose="05000000000000000000" pitchFamily="2" charset="2"/>
              <a:buNone/>
            </a:pPr>
            <a:r>
              <a:rPr lang="sr-Latn-CS" sz="1800" dirty="0">
                <a:sym typeface="Wingdings" panose="05000000000000000000" pitchFamily="2" charset="2"/>
              </a:rPr>
              <a:t>  </a:t>
            </a:r>
            <a:r>
              <a:rPr lang="sr-Latn-CS" sz="1800" dirty="0">
                <a:solidFill>
                  <a:schemeClr val="accent2"/>
                </a:solidFill>
                <a:sym typeface="Wingdings" panose="05000000000000000000" pitchFamily="2" charset="2"/>
              </a:rPr>
              <a:t>1) </a:t>
            </a:r>
            <a:r>
              <a:rPr lang="sr-Latn-CS" sz="1800" i="1" dirty="0">
                <a:solidFill>
                  <a:schemeClr val="accent2"/>
                </a:solidFill>
                <a:sym typeface="Wingdings" panose="05000000000000000000" pitchFamily="2" charset="2"/>
              </a:rPr>
              <a:t>Aktivna</a:t>
            </a:r>
            <a:r>
              <a:rPr lang="sr-Latn-CS" sz="1800" i="1" dirty="0">
                <a:sym typeface="Wingdings" panose="05000000000000000000" pitchFamily="2" charset="2"/>
              </a:rPr>
              <a:t> - </a:t>
            </a:r>
            <a:r>
              <a:rPr lang="sr-Latn-CS" sz="1800" dirty="0">
                <a:sym typeface="Wingdings" panose="05000000000000000000" pitchFamily="2" charset="2"/>
              </a:rPr>
              <a:t>preduzeća koja imaju konstruktivan pristup o ekološkim pitanjima i </a:t>
            </a:r>
            <a:endParaRPr lang="sr-Latn-CS" sz="1800" dirty="0">
              <a:sym typeface="Wingdings" panose="05000000000000000000" pitchFamily="2" charset="2"/>
            </a:endParaRPr>
          </a:p>
          <a:p>
            <a:pPr marL="457200" indent="-457200">
              <a:lnSpc>
                <a:spcPct val="80000"/>
              </a:lnSpc>
              <a:buFont typeface="Wingdings" panose="05000000000000000000" pitchFamily="2" charset="2"/>
              <a:buNone/>
            </a:pPr>
            <a:r>
              <a:rPr lang="sr-Latn-CS" sz="1800" dirty="0">
                <a:sym typeface="Wingdings" panose="05000000000000000000" pitchFamily="2" charset="2"/>
              </a:rPr>
              <a:t>    politiku preduzeća aktivno usmeravaju prema zaštiti životne sredine. </a:t>
            </a:r>
            <a:endParaRPr lang="sr-Latn-CS" sz="1800" i="1" dirty="0">
              <a:sym typeface="Wingdings" panose="05000000000000000000" pitchFamily="2" charset="2"/>
            </a:endParaRPr>
          </a:p>
          <a:p>
            <a:pPr marL="457200" indent="-457200">
              <a:lnSpc>
                <a:spcPct val="80000"/>
              </a:lnSpc>
              <a:buNone/>
            </a:pPr>
            <a:r>
              <a:rPr lang="sr-Latn-CS" sz="1800" i="1" dirty="0">
                <a:sym typeface="Wingdings" panose="05000000000000000000" pitchFamily="2" charset="2"/>
              </a:rPr>
              <a:t> 2) </a:t>
            </a:r>
            <a:r>
              <a:rPr lang="sr-Latn-CS" sz="1800" i="1" dirty="0">
                <a:solidFill>
                  <a:schemeClr val="hlink"/>
                </a:solidFill>
                <a:sym typeface="Wingdings" panose="05000000000000000000" pitchFamily="2" charset="2"/>
              </a:rPr>
              <a:t>Selektivna</a:t>
            </a:r>
            <a:r>
              <a:rPr lang="sr-Latn-CS" sz="1800" i="1" dirty="0">
                <a:sym typeface="Wingdings" panose="05000000000000000000" pitchFamily="2" charset="2"/>
              </a:rPr>
              <a:t>-</a:t>
            </a:r>
            <a:r>
              <a:rPr lang="sr-Latn-CS" sz="1800" dirty="0">
                <a:sym typeface="Wingdings" panose="05000000000000000000" pitchFamily="2" charset="2"/>
              </a:rPr>
              <a:t> preduzeća koja se orijentišu na ekološke zahteve </a:t>
            </a:r>
            <a:r>
              <a:rPr lang="sr-Latn-CS" sz="1800" dirty="0">
                <a:solidFill>
                  <a:schemeClr val="hlink"/>
                </a:solidFill>
                <a:sym typeface="Wingdings" panose="05000000000000000000" pitchFamily="2" charset="2"/>
              </a:rPr>
              <a:t>ukoliko smatraju </a:t>
            </a:r>
            <a:endParaRPr lang="sr-Latn-CS" sz="1800" dirty="0">
              <a:solidFill>
                <a:schemeClr val="hlink"/>
              </a:solidFill>
              <a:sym typeface="Wingdings" panose="05000000000000000000" pitchFamily="2" charset="2"/>
            </a:endParaRPr>
          </a:p>
          <a:p>
            <a:pPr marL="457200" indent="-457200">
              <a:lnSpc>
                <a:spcPct val="80000"/>
              </a:lnSpc>
              <a:buNone/>
            </a:pPr>
            <a:r>
              <a:rPr lang="sr-Latn-CS" sz="1800" dirty="0">
                <a:solidFill>
                  <a:schemeClr val="hlink"/>
                </a:solidFill>
                <a:sym typeface="Wingdings" panose="05000000000000000000" pitchFamily="2" charset="2"/>
              </a:rPr>
              <a:t>   da im oni donose određene koristi</a:t>
            </a:r>
            <a:r>
              <a:rPr lang="sr-Latn-CS" sz="1800" dirty="0">
                <a:sym typeface="Wingdings" panose="05000000000000000000" pitchFamily="2" charset="2"/>
              </a:rPr>
              <a:t> (sniž.troškova, bolja konkurent. pozicija i dr.) </a:t>
            </a:r>
            <a:endParaRPr lang="sr-Latn-CS" sz="1800" i="1" dirty="0">
              <a:sym typeface="Wingdings" panose="05000000000000000000" pitchFamily="2" charset="2"/>
            </a:endParaRPr>
          </a:p>
          <a:p>
            <a:pPr marL="457200" indent="-457200">
              <a:lnSpc>
                <a:spcPct val="80000"/>
              </a:lnSpc>
              <a:buNone/>
            </a:pPr>
            <a:r>
              <a:rPr lang="sr-Latn-CS" sz="1800" i="1" dirty="0">
                <a:sym typeface="Wingdings" panose="05000000000000000000" pitchFamily="2" charset="2"/>
              </a:rPr>
              <a:t> 3) </a:t>
            </a:r>
            <a:r>
              <a:rPr lang="sr-Latn-CS" sz="1800" i="1" dirty="0">
                <a:solidFill>
                  <a:schemeClr val="accent2"/>
                </a:solidFill>
                <a:sym typeface="Wingdings" panose="05000000000000000000" pitchFamily="2" charset="2"/>
              </a:rPr>
              <a:t>Reaktivna</a:t>
            </a:r>
            <a:r>
              <a:rPr lang="sr-Latn-CS" sz="1800" i="1" dirty="0">
                <a:sym typeface="Wingdings" panose="05000000000000000000" pitchFamily="2" charset="2"/>
              </a:rPr>
              <a:t>-</a:t>
            </a:r>
            <a:r>
              <a:rPr lang="sr-Latn-CS" sz="1800" dirty="0">
                <a:sym typeface="Wingdings" panose="05000000000000000000" pitchFamily="2" charset="2"/>
              </a:rPr>
              <a:t>pred. koja svoje ponašanje menjaju u skladu sa promenama u zakonodavstvu</a:t>
            </a:r>
            <a:endParaRPr lang="sr-Latn-CS" sz="1800" dirty="0">
              <a:sym typeface="Wingdings" panose="05000000000000000000" pitchFamily="2" charset="2"/>
            </a:endParaRPr>
          </a:p>
          <a:p>
            <a:pPr marL="457200" indent="-457200">
              <a:lnSpc>
                <a:spcPct val="80000"/>
              </a:lnSpc>
              <a:buNone/>
            </a:pPr>
            <a:r>
              <a:rPr lang="sr-Latn-CS" sz="1800" i="1" dirty="0">
                <a:sym typeface="Wingdings" panose="05000000000000000000" pitchFamily="2" charset="2"/>
              </a:rPr>
              <a:t>4) </a:t>
            </a:r>
            <a:r>
              <a:rPr lang="sr-Latn-CS" sz="1800" i="1" dirty="0">
                <a:solidFill>
                  <a:schemeClr val="accent2"/>
                </a:solidFill>
                <a:sym typeface="Wingdings" panose="05000000000000000000" pitchFamily="2" charset="2"/>
              </a:rPr>
              <a:t>Preduzeća nezainteresovana</a:t>
            </a:r>
            <a:r>
              <a:rPr lang="sr-Latn-CS" sz="1800" i="1" dirty="0">
                <a:sym typeface="Wingdings" panose="05000000000000000000" pitchFamily="2" charset="2"/>
              </a:rPr>
              <a:t> za ekološka pitanja</a:t>
            </a:r>
            <a:r>
              <a:rPr lang="sr-Latn-CS" sz="1800" dirty="0">
                <a:sym typeface="Wingdings" panose="05000000000000000000" pitchFamily="2" charset="2"/>
              </a:rPr>
              <a:t>.</a:t>
            </a:r>
            <a:r>
              <a:rPr lang="sr-Latn-CS" sz="1800" b="1" dirty="0">
                <a:sym typeface="Wingdings" panose="05000000000000000000" pitchFamily="2" charset="2"/>
              </a:rPr>
              <a:t> </a:t>
            </a:r>
            <a:br>
              <a:rPr lang="sr-Latn-CS" sz="1800" dirty="0">
                <a:sym typeface="Wingdings" panose="05000000000000000000" pitchFamily="2" charset="2"/>
              </a:rPr>
            </a:br>
            <a:endParaRPr lang="sr-Latn-CS" sz="1800" dirty="0">
              <a:sym typeface="Wingdings" panose="05000000000000000000" pitchFamily="2" charset="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79873" name="Title 1"/>
          <p:cNvSpPr>
            <a:spLocks noGrp="1"/>
          </p:cNvSpPr>
          <p:nvPr>
            <p:ph type="title"/>
          </p:nvPr>
        </p:nvSpPr>
        <p:spPr>
          <a:xfrm>
            <a:off x="457200" y="274638"/>
            <a:ext cx="8229600" cy="850900"/>
          </a:xfrm>
        </p:spPr>
        <p:txBody>
          <a:bodyPr vert="horz" wrap="square" lIns="91440" tIns="45720" rIns="91440" bIns="45720" anchor="ctr" anchorCtr="0"/>
          <a:p>
            <a:r>
              <a:rPr lang="sr-Latn-CS" sz="2400" b="1" dirty="0"/>
              <a:t>Aktivnosti hoti hot. ugostiteljskih preduzeća</a:t>
            </a:r>
            <a:endParaRPr lang="sr-Latn-CS" sz="2400" b="1" dirty="0"/>
          </a:p>
        </p:txBody>
      </p:sp>
      <p:sp>
        <p:nvSpPr>
          <p:cNvPr id="79874" name="Content Placeholder 2"/>
          <p:cNvSpPr>
            <a:spLocks noGrp="1"/>
          </p:cNvSpPr>
          <p:nvPr>
            <p:ph idx="1"/>
          </p:nvPr>
        </p:nvSpPr>
        <p:spPr>
          <a:xfrm>
            <a:off x="250825" y="1125538"/>
            <a:ext cx="8713788" cy="5245100"/>
          </a:xfrm>
        </p:spPr>
        <p:txBody>
          <a:bodyPr vert="horz" wrap="square" lIns="91440" tIns="45720" rIns="91440" bIns="45720" anchor="t" anchorCtr="0"/>
          <a:p>
            <a:pPr>
              <a:buNone/>
            </a:pPr>
            <a:r>
              <a:rPr lang="sr-Latn-CS" sz="2200" dirty="0"/>
              <a:t>- obezbeđivanje </a:t>
            </a:r>
            <a:r>
              <a:rPr lang="sr-Latn-CS" sz="2200" dirty="0">
                <a:solidFill>
                  <a:srgbClr val="00B050"/>
                </a:solidFill>
              </a:rPr>
              <a:t>novih tehn. koje se projektuju da manje zagađuju</a:t>
            </a:r>
            <a:r>
              <a:rPr lang="sr-Latn-CS" sz="2200" dirty="0"/>
              <a:t> </a:t>
            </a:r>
            <a:endParaRPr lang="sr-Latn-CS" sz="2200" dirty="0"/>
          </a:p>
          <a:p>
            <a:pPr>
              <a:buNone/>
            </a:pPr>
            <a:r>
              <a:rPr lang="sr-Latn-CS" sz="2200" dirty="0"/>
              <a:t> okolinu,  budu efikasnije i dostupne u svim delovima sveta;</a:t>
            </a:r>
            <a:endParaRPr lang="sr-Latn-CS" sz="2200" dirty="0"/>
          </a:p>
          <a:p>
            <a:pPr>
              <a:buNone/>
            </a:pPr>
            <a:r>
              <a:rPr lang="sr-Latn-CS" sz="2200" dirty="0"/>
              <a:t>-</a:t>
            </a:r>
            <a:r>
              <a:rPr lang="en-US" altLang="x-none" sz="2200" dirty="0">
                <a:solidFill>
                  <a:srgbClr val="00B050"/>
                </a:solidFill>
              </a:rPr>
              <a:t>smanjenje otpada, njegovu ponovu upotrebu i mogućnost reciklaže</a:t>
            </a:r>
            <a:r>
              <a:rPr lang="en-US" altLang="x-none" sz="2200" dirty="0"/>
              <a:t>;</a:t>
            </a:r>
            <a:endParaRPr lang="sr-Latn-CS" sz="2200" dirty="0"/>
          </a:p>
          <a:p>
            <a:pPr>
              <a:buNone/>
            </a:pPr>
            <a:r>
              <a:rPr lang="sr-Latn-CS" sz="2200" dirty="0"/>
              <a:t>- smanjenje i kontrolisanje </a:t>
            </a:r>
            <a:r>
              <a:rPr lang="sr-Latn-CS" sz="2200" dirty="0">
                <a:solidFill>
                  <a:srgbClr val="00B050"/>
                </a:solidFill>
              </a:rPr>
              <a:t>ispuštanja izduvnih gasova </a:t>
            </a:r>
            <a:r>
              <a:rPr lang="sr-Latn-CS" sz="2200" dirty="0"/>
              <a:t>i druge</a:t>
            </a:r>
            <a:endParaRPr lang="sr-Latn-CS" sz="2200" dirty="0"/>
          </a:p>
          <a:p>
            <a:pPr>
              <a:buNone/>
            </a:pPr>
            <a:r>
              <a:rPr lang="sr-Latn-CS" sz="2200" dirty="0"/>
              <a:t>  negativne uticaje na  okruženje koje </a:t>
            </a:r>
            <a:r>
              <a:rPr lang="sr-Latn-CS" sz="2200" dirty="0">
                <a:solidFill>
                  <a:srgbClr val="00B050"/>
                </a:solidFill>
              </a:rPr>
              <a:t>minimiziranje stvaranja otpadnih voda, zaštitu čiste vode </a:t>
            </a:r>
            <a:r>
              <a:rPr lang="sr-Latn-CS" sz="2200" dirty="0"/>
              <a:t>izazivaju;</a:t>
            </a:r>
            <a:endParaRPr lang="sr-Latn-CS" sz="2200" dirty="0"/>
          </a:p>
          <a:p>
            <a:pPr>
              <a:buNone/>
            </a:pPr>
            <a:r>
              <a:rPr lang="sr-Latn-CS" sz="2200" dirty="0"/>
              <a:t>- i njeno</a:t>
            </a:r>
            <a:endParaRPr lang="sr-Latn-CS" sz="2200" dirty="0"/>
          </a:p>
          <a:p>
            <a:pPr>
              <a:buNone/>
            </a:pPr>
            <a:r>
              <a:rPr lang="sr-Latn-CS" sz="2200" dirty="0"/>
              <a:t>  racionalno korišćenje uvođenjem novih tehnologija </a:t>
            </a:r>
            <a:endParaRPr lang="sr-Latn-CS" sz="2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80897" name="Rectangle 2"/>
          <p:cNvSpPr>
            <a:spLocks noGrp="1"/>
          </p:cNvSpPr>
          <p:nvPr>
            <p:ph type="title"/>
          </p:nvPr>
        </p:nvSpPr>
        <p:spPr>
          <a:xfrm>
            <a:off x="539750" y="476250"/>
            <a:ext cx="8229600" cy="561975"/>
          </a:xfrm>
        </p:spPr>
        <p:txBody>
          <a:bodyPr vert="horz" wrap="square" lIns="91440" tIns="45720" rIns="91440" bIns="45720" anchor="ctr" anchorCtr="0"/>
          <a:p>
            <a:r>
              <a:rPr lang="sr-Latn-CS" sz="3200" b="1" dirty="0"/>
              <a:t>Koristi od uvođenja eko - sistema</a:t>
            </a:r>
            <a:endParaRPr lang="sr-Latn-CS" sz="3200" b="1" dirty="0"/>
          </a:p>
        </p:txBody>
      </p:sp>
      <p:sp>
        <p:nvSpPr>
          <p:cNvPr id="80898" name="Rectangle 3"/>
          <p:cNvSpPr>
            <a:spLocks noGrp="1"/>
          </p:cNvSpPr>
          <p:nvPr>
            <p:ph idx="1"/>
          </p:nvPr>
        </p:nvSpPr>
        <p:spPr>
          <a:xfrm>
            <a:off x="457200" y="1268413"/>
            <a:ext cx="8435975" cy="4857750"/>
          </a:xfrm>
        </p:spPr>
        <p:txBody>
          <a:bodyPr vert="horz" wrap="square" lIns="91440" tIns="45720" rIns="91440" bIns="45720" anchor="t" anchorCtr="0"/>
          <a:p>
            <a:pPr>
              <a:lnSpc>
                <a:spcPct val="80000"/>
              </a:lnSpc>
              <a:buNone/>
            </a:pPr>
            <a:r>
              <a:rPr lang="sr-Latn-CS" sz="2400" dirty="0">
                <a:sym typeface="Wingdings" panose="05000000000000000000" pitchFamily="2" charset="2"/>
              </a:rPr>
              <a:t></a:t>
            </a:r>
            <a:r>
              <a:rPr lang="sr-Latn-CS" sz="2400" dirty="0"/>
              <a:t> </a:t>
            </a:r>
            <a:r>
              <a:rPr lang="sr-Latn-CS" sz="2400" dirty="0">
                <a:solidFill>
                  <a:srgbClr val="C00000"/>
                </a:solidFill>
              </a:rPr>
              <a:t>sticanje poverenja </a:t>
            </a:r>
            <a:r>
              <a:rPr lang="sr-Latn-CS" sz="2400" dirty="0"/>
              <a:t>turiste u hotel, jer turista ima precizna saznanja da se hotel obavezao na uspostavljanje sistema upravljanja zaštitom  životne sredine;</a:t>
            </a:r>
            <a:endParaRPr lang="sr-Latn-CS" sz="2400" dirty="0">
              <a:sym typeface="Wingdings" panose="05000000000000000000" pitchFamily="2" charset="2"/>
            </a:endParaRPr>
          </a:p>
          <a:p>
            <a:pPr>
              <a:lnSpc>
                <a:spcPct val="80000"/>
              </a:lnSpc>
              <a:buNone/>
            </a:pPr>
            <a:r>
              <a:rPr lang="sr-Latn-CS" sz="2400" dirty="0">
                <a:sym typeface="Wingdings" panose="05000000000000000000" pitchFamily="2" charset="2"/>
              </a:rPr>
              <a:t></a:t>
            </a:r>
            <a:r>
              <a:rPr lang="sr-Latn-CS" sz="2400" dirty="0"/>
              <a:t> </a:t>
            </a:r>
            <a:r>
              <a:rPr lang="sr-Latn-CS" sz="2400" dirty="0">
                <a:solidFill>
                  <a:srgbClr val="C00000"/>
                </a:solidFill>
              </a:rPr>
              <a:t>uspešniji pristup kapitalu i bolji tretman kod </a:t>
            </a:r>
            <a:r>
              <a:rPr lang="sr-Latn-CS" sz="2400" dirty="0"/>
              <a:t>investitora i banaka;</a:t>
            </a:r>
            <a:endParaRPr lang="sr-Latn-CS" sz="2400" dirty="0">
              <a:sym typeface="Wingdings" panose="05000000000000000000" pitchFamily="2" charset="2"/>
            </a:endParaRPr>
          </a:p>
          <a:p>
            <a:pPr>
              <a:lnSpc>
                <a:spcPct val="80000"/>
              </a:lnSpc>
              <a:buNone/>
            </a:pPr>
            <a:r>
              <a:rPr lang="sr-Latn-CS" sz="2400" dirty="0">
                <a:sym typeface="Wingdings" panose="05000000000000000000" pitchFamily="2" charset="2"/>
              </a:rPr>
              <a:t></a:t>
            </a:r>
            <a:r>
              <a:rPr lang="sr-Latn-CS" sz="2400" dirty="0"/>
              <a:t> </a:t>
            </a:r>
            <a:r>
              <a:rPr lang="sr-Latn-CS" sz="2400" dirty="0">
                <a:solidFill>
                  <a:srgbClr val="0070C0"/>
                </a:solidFill>
              </a:rPr>
              <a:t>poboljšanje konkurentske </a:t>
            </a:r>
            <a:r>
              <a:rPr lang="sr-Latn-CS" sz="2400" dirty="0"/>
              <a:t>pozicije hotela;</a:t>
            </a:r>
            <a:endParaRPr lang="sr-Latn-CS" sz="2400" dirty="0">
              <a:sym typeface="Wingdings" panose="05000000000000000000" pitchFamily="2" charset="2"/>
            </a:endParaRPr>
          </a:p>
          <a:p>
            <a:pPr>
              <a:lnSpc>
                <a:spcPct val="80000"/>
              </a:lnSpc>
              <a:buNone/>
            </a:pPr>
            <a:r>
              <a:rPr lang="sr-Latn-CS" sz="2400" dirty="0">
                <a:sym typeface="Wingdings" panose="05000000000000000000" pitchFamily="2" charset="2"/>
              </a:rPr>
              <a:t></a:t>
            </a:r>
            <a:r>
              <a:rPr lang="sr-Latn-CS" sz="2400" dirty="0"/>
              <a:t> </a:t>
            </a:r>
            <a:r>
              <a:rPr lang="sr-Latn-CS" sz="2400" dirty="0">
                <a:solidFill>
                  <a:srgbClr val="C00000"/>
                </a:solidFill>
              </a:rPr>
              <a:t>povećanje imidža i pozicije </a:t>
            </a:r>
            <a:r>
              <a:rPr lang="sr-Latn-CS" sz="2400" dirty="0"/>
              <a:t>hotela na turističkom tržištu;</a:t>
            </a:r>
            <a:endParaRPr lang="sr-Latn-CS" sz="2400" dirty="0">
              <a:sym typeface="Wingdings" panose="05000000000000000000" pitchFamily="2" charset="2"/>
            </a:endParaRPr>
          </a:p>
          <a:p>
            <a:pPr>
              <a:lnSpc>
                <a:spcPct val="80000"/>
              </a:lnSpc>
              <a:buNone/>
            </a:pPr>
            <a:r>
              <a:rPr lang="sr-Latn-CS" sz="2400" dirty="0">
                <a:sym typeface="Wingdings" panose="05000000000000000000" pitchFamily="2" charset="2"/>
              </a:rPr>
              <a:t> </a:t>
            </a:r>
            <a:r>
              <a:rPr lang="sr-Latn-CS" sz="2400" dirty="0">
                <a:solidFill>
                  <a:srgbClr val="C00000"/>
                </a:solidFill>
              </a:rPr>
              <a:t>efikasniju kontrolu </a:t>
            </a:r>
            <a:r>
              <a:rPr lang="sr-Latn-CS" sz="2400" dirty="0"/>
              <a:t>troškova;</a:t>
            </a:r>
            <a:endParaRPr lang="sr-Latn-CS" sz="2400" dirty="0">
              <a:sym typeface="Wingdings" panose="05000000000000000000" pitchFamily="2" charset="2"/>
            </a:endParaRPr>
          </a:p>
          <a:p>
            <a:pPr>
              <a:lnSpc>
                <a:spcPct val="80000"/>
              </a:lnSpc>
              <a:buNone/>
            </a:pPr>
            <a:r>
              <a:rPr lang="sr-Latn-CS" sz="2400" dirty="0">
                <a:sym typeface="Wingdings" panose="05000000000000000000" pitchFamily="2" charset="2"/>
              </a:rPr>
              <a:t></a:t>
            </a:r>
            <a:r>
              <a:rPr lang="sr-Latn-CS" sz="2400" dirty="0"/>
              <a:t> </a:t>
            </a:r>
            <a:r>
              <a:rPr lang="sr-Latn-CS" sz="2400" dirty="0">
                <a:solidFill>
                  <a:srgbClr val="00B050"/>
                </a:solidFill>
              </a:rPr>
              <a:t>smanjenje broja situacija </a:t>
            </a:r>
            <a:r>
              <a:rPr lang="sr-Latn-CS" sz="2400" dirty="0"/>
              <a:t>za koje se </a:t>
            </a:r>
            <a:r>
              <a:rPr lang="sr-Latn-CS" sz="2400" dirty="0">
                <a:solidFill>
                  <a:srgbClr val="00B050"/>
                </a:solidFill>
              </a:rPr>
              <a:t>snosi odgovornost</a:t>
            </a:r>
            <a:r>
              <a:rPr lang="sr-Latn-CS" sz="2400" dirty="0"/>
              <a:t>. </a:t>
            </a:r>
            <a:endParaRPr lang="sr-Latn-CS"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81921" name="Rectangle 2"/>
          <p:cNvSpPr>
            <a:spLocks noGrp="1"/>
          </p:cNvSpPr>
          <p:nvPr>
            <p:ph type="title"/>
          </p:nvPr>
        </p:nvSpPr>
        <p:spPr>
          <a:xfrm>
            <a:off x="457200" y="404813"/>
            <a:ext cx="8229600" cy="863600"/>
          </a:xfrm>
        </p:spPr>
        <p:txBody>
          <a:bodyPr vert="horz" wrap="square" lIns="91440" tIns="45720" rIns="91440" bIns="45720" anchor="ctr" anchorCtr="0"/>
          <a:p>
            <a:pPr eaLnBrk="1" hangingPunct="1"/>
            <a:r>
              <a:rPr lang="sr-Latn-CS" sz="2800" b="1" dirty="0"/>
              <a:t>STANDARDI BEZBEDNOSTI HRANE  </a:t>
            </a:r>
            <a:r>
              <a:rPr lang="sr-Latn-CS" sz="2800" dirty="0">
                <a:solidFill>
                  <a:srgbClr val="FF0000"/>
                </a:solidFill>
              </a:rPr>
              <a:t>♣♣♣</a:t>
            </a:r>
            <a:r>
              <a:rPr lang="sr-Latn-CS" sz="2800" b="1" dirty="0"/>
              <a:t> </a:t>
            </a:r>
            <a:endParaRPr lang="sr-Latn-CS" sz="2800" b="1" dirty="0"/>
          </a:p>
        </p:txBody>
      </p:sp>
      <p:sp>
        <p:nvSpPr>
          <p:cNvPr id="81922" name="Rectangle 3"/>
          <p:cNvSpPr>
            <a:spLocks noGrp="1"/>
          </p:cNvSpPr>
          <p:nvPr>
            <p:ph idx="1"/>
          </p:nvPr>
        </p:nvSpPr>
        <p:spPr>
          <a:xfrm>
            <a:off x="457200" y="1700213"/>
            <a:ext cx="8229600" cy="4425950"/>
          </a:xfrm>
        </p:spPr>
        <p:txBody>
          <a:bodyPr vert="horz" wrap="square" lIns="91440" tIns="45720" rIns="91440" bIns="45720" anchor="t" anchorCtr="0"/>
          <a:p>
            <a:pPr eaLnBrk="1" hangingPunct="1"/>
            <a:r>
              <a:rPr lang="sr-Latn-CS" sz="2000" dirty="0">
                <a:solidFill>
                  <a:schemeClr val="accent2"/>
                </a:solidFill>
              </a:rPr>
              <a:t>STANDARDI BEZBEDNOSTI  HRANE </a:t>
            </a:r>
            <a:br>
              <a:rPr lang="sr-Latn-CS" sz="2000" dirty="0">
                <a:solidFill>
                  <a:schemeClr val="accent2"/>
                </a:solidFill>
              </a:rPr>
            </a:br>
            <a:r>
              <a:rPr lang="sr-Latn-CS" sz="2000" dirty="0">
                <a:solidFill>
                  <a:schemeClr val="accent2"/>
                </a:solidFill>
              </a:rPr>
              <a:t>     </a:t>
            </a:r>
            <a:r>
              <a:rPr lang="sr-Latn-CS" sz="2000" dirty="0"/>
              <a:t>- HACCP sistem (</a:t>
            </a:r>
            <a:r>
              <a:rPr lang="sr-Latn-CS" sz="1800" dirty="0"/>
              <a:t>Analiza opasnosti i kritične kontrolne tačke u </a:t>
            </a:r>
            <a:endParaRPr lang="sr-Latn-CS" sz="1800" dirty="0"/>
          </a:p>
          <a:p>
            <a:pPr eaLnBrk="1" hangingPunct="1">
              <a:buNone/>
            </a:pPr>
            <a:r>
              <a:rPr lang="sr-Latn-CS" sz="1800" dirty="0"/>
              <a:t>                                          proizvodnji hrane</a:t>
            </a:r>
            <a:r>
              <a:rPr lang="sr-Latn-CS" sz="2000" dirty="0"/>
              <a:t>),</a:t>
            </a:r>
            <a:endParaRPr lang="sr-Latn-CS" sz="2000" dirty="0"/>
          </a:p>
          <a:p>
            <a:pPr eaLnBrk="1" hangingPunct="1">
              <a:buNone/>
            </a:pPr>
            <a:r>
              <a:rPr lang="sr-Latn-CS" sz="2000" dirty="0"/>
              <a:t>         - ISO 22000, </a:t>
            </a:r>
            <a:endParaRPr lang="sr-Latn-CS" sz="2000" dirty="0"/>
          </a:p>
          <a:p>
            <a:pPr eaLnBrk="1" hangingPunct="1">
              <a:buNone/>
            </a:pPr>
            <a:r>
              <a:rPr lang="sr-Latn-CS" sz="2000" dirty="0"/>
              <a:t>         - </a:t>
            </a:r>
            <a:r>
              <a:rPr lang="sr-Latn-CS" sz="2000" dirty="0">
                <a:solidFill>
                  <a:schemeClr val="hlink"/>
                </a:solidFill>
              </a:rPr>
              <a:t>HALAL standardi</a:t>
            </a:r>
            <a:endParaRPr lang="sr-Latn-CS" sz="2000" dirty="0">
              <a:solidFill>
                <a:schemeClr val="hlink"/>
              </a:solidFill>
            </a:endParaRPr>
          </a:p>
          <a:p>
            <a:pPr eaLnBrk="1" hangingPunct="1"/>
            <a:endParaRPr lang="sr-Latn-C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82945" name="Rectangle 2"/>
          <p:cNvSpPr>
            <a:spLocks noGrp="1"/>
          </p:cNvSpPr>
          <p:nvPr>
            <p:ph type="title"/>
          </p:nvPr>
        </p:nvSpPr>
        <p:spPr>
          <a:xfrm>
            <a:off x="457200" y="692150"/>
            <a:ext cx="8229600" cy="433388"/>
          </a:xfrm>
        </p:spPr>
        <p:txBody>
          <a:bodyPr vert="horz" wrap="square" lIns="91440" tIns="45720" rIns="91440" bIns="45720" anchor="ctr" anchorCtr="0"/>
          <a:p>
            <a:r>
              <a:rPr lang="hr-HR" altLang="x-none" sz="3200" b="1" dirty="0"/>
              <a:t>HACCP</a:t>
            </a:r>
            <a:r>
              <a:rPr lang="hr-HR" altLang="x-none" sz="3200" dirty="0"/>
              <a:t> -</a:t>
            </a:r>
            <a:r>
              <a:rPr lang="hr-HR" altLang="x-none" sz="2800" dirty="0"/>
              <a:t>SISTEM SAMOKONTROLE-</a:t>
            </a:r>
            <a:endParaRPr lang="sr-Latn-CS" sz="2800" dirty="0"/>
          </a:p>
        </p:txBody>
      </p:sp>
      <p:sp>
        <p:nvSpPr>
          <p:cNvPr id="82946" name="Rectangle 3"/>
          <p:cNvSpPr>
            <a:spLocks noGrp="1"/>
          </p:cNvSpPr>
          <p:nvPr>
            <p:ph idx="1"/>
          </p:nvPr>
        </p:nvSpPr>
        <p:spPr>
          <a:xfrm>
            <a:off x="611188" y="1196975"/>
            <a:ext cx="8291512" cy="4824413"/>
          </a:xfrm>
        </p:spPr>
        <p:txBody>
          <a:bodyPr vert="horz" wrap="square" lIns="91440" tIns="45720" rIns="91440" bIns="45720" anchor="t" anchorCtr="0"/>
          <a:p>
            <a:pPr eaLnBrk="1" hangingPunct="1">
              <a:lnSpc>
                <a:spcPct val="80000"/>
              </a:lnSpc>
              <a:buChar char="-"/>
            </a:pPr>
            <a:r>
              <a:rPr lang="sr-Latn-CS" sz="1800" dirty="0">
                <a:solidFill>
                  <a:schemeClr val="hlink"/>
                </a:solidFill>
              </a:rPr>
              <a:t>HACCP sistem (Analiza opasnosti i kritične kontr. tačke u proizvodnji hrane), omogućava da se identifikuju opasnosti u </a:t>
            </a:r>
            <a:r>
              <a:rPr lang="sr-Latn-CS" sz="2000" b="1" dirty="0">
                <a:solidFill>
                  <a:srgbClr val="C00000"/>
                </a:solidFill>
              </a:rPr>
              <a:t>procesu proizvodnje, distribucije i isporuke hrane</a:t>
            </a:r>
            <a:r>
              <a:rPr lang="sr-Latn-CS" sz="1800" dirty="0">
                <a:solidFill>
                  <a:schemeClr val="hlink"/>
                </a:solidFill>
              </a:rPr>
              <a:t> i preduzimaju mere radi sprečavanja  opasnosti – </a:t>
            </a:r>
            <a:r>
              <a:rPr lang="sr-Latn-CS" sz="1800" dirty="0">
                <a:solidFill>
                  <a:schemeClr val="accent2"/>
                </a:solidFill>
              </a:rPr>
              <a:t>svođenje opasnosti na minimum</a:t>
            </a:r>
            <a:endParaRPr lang="sr-Latn-CS" sz="1800" dirty="0">
              <a:solidFill>
                <a:schemeClr val="accent2"/>
              </a:solidFill>
            </a:endParaRPr>
          </a:p>
          <a:p>
            <a:pPr>
              <a:lnSpc>
                <a:spcPct val="80000"/>
              </a:lnSpc>
              <a:buNone/>
            </a:pPr>
            <a:r>
              <a:rPr lang="hr-HR" altLang="x-none" sz="1800" dirty="0"/>
              <a:t>-    </a:t>
            </a:r>
            <a:r>
              <a:rPr lang="sr-Latn-CS" sz="1800" dirty="0">
                <a:solidFill>
                  <a:schemeClr val="hlink"/>
                </a:solidFill>
              </a:rPr>
              <a:t>Cilj </a:t>
            </a:r>
            <a:r>
              <a:rPr lang="sr-Latn-CS" sz="1800" dirty="0"/>
              <a:t>uspostavljanja sistema je da se </a:t>
            </a:r>
            <a:r>
              <a:rPr lang="sr-Latn-CS" sz="1800" dirty="0">
                <a:solidFill>
                  <a:srgbClr val="00B050"/>
                </a:solidFill>
              </a:rPr>
              <a:t>osigura proizvodnja i distribucija </a:t>
            </a:r>
            <a:r>
              <a:rPr lang="sr-Latn-CS" sz="1800" dirty="0"/>
              <a:t>zdravstveno ispravne hrane, tako da ona bude bezbedna od hemijskih, bioloških i fizičkih rizika, odnosno da se </a:t>
            </a:r>
            <a:r>
              <a:rPr lang="sr-Latn-CS" sz="1800" dirty="0">
                <a:solidFill>
                  <a:schemeClr val="hlink"/>
                </a:solidFill>
              </a:rPr>
              <a:t>uspostavi preventivni sistem koji osigurava bezbednost hrane. </a:t>
            </a:r>
            <a:endParaRPr lang="sr-Latn-CS" sz="1800" dirty="0">
              <a:solidFill>
                <a:schemeClr val="hlink"/>
              </a:solidFill>
            </a:endParaRPr>
          </a:p>
          <a:p>
            <a:pPr eaLnBrk="1" hangingPunct="1">
              <a:lnSpc>
                <a:spcPct val="80000"/>
              </a:lnSpc>
              <a:buChar char="-"/>
            </a:pPr>
            <a:r>
              <a:rPr lang="hr-HR" altLang="x-none" sz="1800" dirty="0"/>
              <a:t>postoji od 1960. godine, osmišljen za potrebe NASA-e kako bi se osigurala neškodljiva hrana za astronaute</a:t>
            </a:r>
            <a:endParaRPr lang="hr-HR" altLang="x-none" sz="1800" dirty="0"/>
          </a:p>
          <a:p>
            <a:pPr>
              <a:lnSpc>
                <a:spcPct val="80000"/>
              </a:lnSpc>
              <a:buChar char="-"/>
            </a:pPr>
            <a:r>
              <a:rPr lang="hr-HR" altLang="x-none" sz="1800" dirty="0"/>
              <a:t>1993. godine prihvaćen u zemljama članicama EU, a u</a:t>
            </a:r>
            <a:r>
              <a:rPr lang="sr-Latn-CS" sz="1800" dirty="0"/>
              <a:t> Srbiji je od 2011. godine, shodno odredb. Zakona o veterinar. i Zakona o bezbed. hrane, za sve proizvodne i uslužne organiz primena ovog sistema postaje obavezna</a:t>
            </a:r>
            <a:endParaRPr lang="hr-HR" altLang="x-none" sz="1800" dirty="0"/>
          </a:p>
          <a:p>
            <a:pPr>
              <a:lnSpc>
                <a:spcPct val="80000"/>
              </a:lnSpc>
            </a:pPr>
            <a:r>
              <a:rPr lang="sr-Latn-CS" sz="1800" dirty="0"/>
              <a:t>Primena ovog sistema </a:t>
            </a:r>
            <a:r>
              <a:rPr lang="sr-Latn-CS" sz="1800" dirty="0">
                <a:solidFill>
                  <a:schemeClr val="hlink"/>
                </a:solidFill>
              </a:rPr>
              <a:t>može </a:t>
            </a:r>
            <a:r>
              <a:rPr lang="sr-Latn-CS" sz="1800" dirty="0"/>
              <a:t>se efikasno uvesti u svim sistemima koje se bave proizvodnjom i prometom hrane, ambalaže, opreme, u kojima je bezbed. hrane od izuzetnog značaja. uključujući:</a:t>
            </a:r>
            <a:endParaRPr lang="sr-Latn-CS" sz="1800" dirty="0"/>
          </a:p>
          <a:p>
            <a:pPr>
              <a:lnSpc>
                <a:spcPct val="80000"/>
              </a:lnSpc>
            </a:pPr>
            <a:r>
              <a:rPr lang="sr-Latn-CS" sz="1800" dirty="0">
                <a:solidFill>
                  <a:schemeClr val="hlink"/>
                </a:solidFill>
              </a:rPr>
              <a:t>organizacije koje se bave pripremom i distribucijom hrane (keteringhrane), i</a:t>
            </a:r>
            <a:endParaRPr lang="sr-Latn-CS" sz="1800" dirty="0">
              <a:solidFill>
                <a:schemeClr val="hlink"/>
              </a:solidFill>
            </a:endParaRPr>
          </a:p>
          <a:p>
            <a:pPr>
              <a:lnSpc>
                <a:spcPct val="80000"/>
              </a:lnSpc>
              <a:buNone/>
            </a:pPr>
            <a:r>
              <a:rPr lang="sr-Latn-CS" sz="1800" dirty="0">
                <a:solidFill>
                  <a:schemeClr val="hlink"/>
                </a:solidFill>
              </a:rPr>
              <a:t>     hotele i restorane.</a:t>
            </a:r>
            <a:endParaRPr lang="sr-Latn-CS" sz="1800" dirty="0">
              <a:solidFill>
                <a:schemeClr val="hlink"/>
              </a:solidFill>
            </a:endParaRPr>
          </a:p>
          <a:p>
            <a:pPr>
              <a:lnSpc>
                <a:spcPct val="80000"/>
              </a:lnSpc>
              <a:buChar char="-"/>
            </a:pPr>
            <a:endParaRPr lang="sr-Latn-CS" sz="1800" dirty="0">
              <a:solidFill>
                <a:schemeClr val="hlink"/>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83969" name="Rectangle 2"/>
          <p:cNvSpPr>
            <a:spLocks noGrp="1"/>
          </p:cNvSpPr>
          <p:nvPr>
            <p:ph type="title"/>
          </p:nvPr>
        </p:nvSpPr>
        <p:spPr>
          <a:xfrm>
            <a:off x="457200" y="549275"/>
            <a:ext cx="8229600" cy="576263"/>
          </a:xfrm>
        </p:spPr>
        <p:txBody>
          <a:bodyPr vert="horz" wrap="square" lIns="91440" tIns="45720" rIns="91440" bIns="45720" anchor="ctr" anchorCtr="0"/>
          <a:p>
            <a:r>
              <a:rPr lang="sr-Latn-CS" sz="2800" b="1" dirty="0"/>
              <a:t>HACCP sistem - principi</a:t>
            </a:r>
            <a:endParaRPr lang="sr-Latn-CS" sz="2800" b="1" dirty="0"/>
          </a:p>
        </p:txBody>
      </p:sp>
      <p:pic>
        <p:nvPicPr>
          <p:cNvPr id="83970" name="Picture 3" descr="HACCP sedam principa"/>
          <p:cNvPicPr>
            <a:picLocks noGrp="1" noChangeAspect="1"/>
          </p:cNvPicPr>
          <p:nvPr>
            <p:ph idx="1"/>
          </p:nvPr>
        </p:nvPicPr>
        <p:blipFill>
          <a:blip r:embed="rId1"/>
          <a:stretch>
            <a:fillRect/>
          </a:stretch>
        </p:blipFill>
        <p:spPr>
          <a:xfrm>
            <a:off x="1258888" y="1268413"/>
            <a:ext cx="5761037" cy="4897437"/>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84993" name="Rectangle 2"/>
          <p:cNvSpPr>
            <a:spLocks noGrp="1"/>
          </p:cNvSpPr>
          <p:nvPr>
            <p:ph type="title" idx="4294967295"/>
          </p:nvPr>
        </p:nvSpPr>
        <p:spPr>
          <a:xfrm>
            <a:off x="457200" y="404813"/>
            <a:ext cx="8229600" cy="647700"/>
          </a:xfrm>
        </p:spPr>
        <p:txBody>
          <a:bodyPr vert="horz" wrap="square" lIns="91440" tIns="45720" rIns="91440" bIns="45720" anchor="ctr" anchorCtr="0"/>
          <a:p>
            <a:pPr eaLnBrk="1" hangingPunct="1"/>
            <a:r>
              <a:rPr lang="sr-Latn-CS" sz="2400" b="1" dirty="0"/>
              <a:t>HACCP sistem - principi</a:t>
            </a:r>
            <a:endParaRPr lang="sr-Latn-CS" sz="4000" b="1" dirty="0"/>
          </a:p>
        </p:txBody>
      </p:sp>
      <p:sp>
        <p:nvSpPr>
          <p:cNvPr id="84994" name="Rectangle 3"/>
          <p:cNvSpPr>
            <a:spLocks noGrp="1"/>
          </p:cNvSpPr>
          <p:nvPr>
            <p:ph type="body" idx="4294967295"/>
          </p:nvPr>
        </p:nvSpPr>
        <p:spPr>
          <a:xfrm>
            <a:off x="539750" y="1196975"/>
            <a:ext cx="8353425" cy="4608513"/>
          </a:xfrm>
        </p:spPr>
        <p:txBody>
          <a:bodyPr vert="horz" wrap="square" lIns="91440" tIns="45720" rIns="91440" bIns="45720" anchor="t" anchorCtr="0"/>
          <a:p>
            <a:pPr marL="533400" indent="-533400" eaLnBrk="1" hangingPunct="1">
              <a:lnSpc>
                <a:spcPct val="80000"/>
              </a:lnSpc>
              <a:buNone/>
            </a:pPr>
            <a:r>
              <a:rPr lang="sr-Latn-CS" sz="1800" dirty="0">
                <a:solidFill>
                  <a:schemeClr val="accent2"/>
                </a:solidFill>
              </a:rPr>
              <a:t>1) Analiza rizika</a:t>
            </a:r>
            <a:r>
              <a:rPr lang="sr-Latn-CS" sz="1800" dirty="0"/>
              <a:t>, odnosno sprovođenje analize potencijalno neispravnih </a:t>
            </a:r>
            <a:endParaRPr lang="sr-Latn-CS" sz="1800" dirty="0"/>
          </a:p>
          <a:p>
            <a:pPr marL="533400" indent="-533400" eaLnBrk="1" hangingPunct="1">
              <a:lnSpc>
                <a:spcPct val="80000"/>
              </a:lnSpc>
              <a:buNone/>
            </a:pPr>
            <a:r>
              <a:rPr lang="sr-Latn-CS" sz="1800" dirty="0"/>
              <a:t>  prehramb.  proizvoda u procesima proizvodnje i distribucije (</a:t>
            </a:r>
            <a:r>
              <a:rPr lang="sr-Latn-CS" sz="1800" dirty="0">
                <a:solidFill>
                  <a:srgbClr val="C00000"/>
                </a:solidFill>
              </a:rPr>
              <a:t>proizvođači su ti </a:t>
            </a:r>
            <a:endParaRPr lang="sr-Latn-CS" sz="1800" dirty="0">
              <a:solidFill>
                <a:srgbClr val="C00000"/>
              </a:solidFill>
            </a:endParaRPr>
          </a:p>
          <a:p>
            <a:pPr marL="533400" indent="-533400" eaLnBrk="1" hangingPunct="1">
              <a:lnSpc>
                <a:spcPct val="80000"/>
              </a:lnSpc>
              <a:buNone/>
            </a:pPr>
            <a:r>
              <a:rPr lang="sr-Latn-CS" sz="1800" dirty="0">
                <a:solidFill>
                  <a:srgbClr val="C00000"/>
                </a:solidFill>
              </a:rPr>
              <a:t>  koji određuju koje su moguće opasnosti</a:t>
            </a:r>
            <a:r>
              <a:rPr lang="sr-Latn-CS" sz="1800" dirty="0"/>
              <a:t> u procesu proizvodnje i oni  utvrđuju </a:t>
            </a:r>
            <a:endParaRPr lang="sr-Latn-CS" sz="1800" dirty="0"/>
          </a:p>
          <a:p>
            <a:pPr marL="533400" indent="-533400" eaLnBrk="1" hangingPunct="1">
              <a:lnSpc>
                <a:spcPct val="80000"/>
              </a:lnSpc>
              <a:buNone/>
            </a:pPr>
            <a:r>
              <a:rPr lang="sr-Latn-CS" sz="1800" dirty="0"/>
              <a:t>  mere koje se mogu primeniti da bi se opasnosti mogle upotpunosti  kontrolisati; </a:t>
            </a:r>
            <a:endParaRPr lang="sr-Latn-CS" sz="1800" dirty="0"/>
          </a:p>
          <a:p>
            <a:pPr marL="533400" indent="-533400" eaLnBrk="1" hangingPunct="1">
              <a:lnSpc>
                <a:spcPct val="80000"/>
              </a:lnSpc>
              <a:buNone/>
            </a:pPr>
            <a:r>
              <a:rPr lang="sr-Latn-CS" sz="1800" dirty="0"/>
              <a:t>2) </a:t>
            </a:r>
            <a:r>
              <a:rPr lang="sr-Latn-CS" sz="1800" dirty="0">
                <a:solidFill>
                  <a:schemeClr val="hlink"/>
                </a:solidFill>
              </a:rPr>
              <a:t>Određivanje kritičnih kontrolnih tačaka u </a:t>
            </a:r>
            <a:r>
              <a:rPr lang="sr-Latn-CS" sz="1800" dirty="0">
                <a:solidFill>
                  <a:srgbClr val="C00000"/>
                </a:solidFill>
              </a:rPr>
              <a:t>proizvonji ili preradi</a:t>
            </a:r>
            <a:r>
              <a:rPr lang="sr-Latn-CS" sz="1800" dirty="0"/>
              <a:t> hrane i </a:t>
            </a:r>
            <a:endParaRPr lang="sr-Latn-CS" sz="1800" dirty="0"/>
          </a:p>
          <a:p>
            <a:pPr marL="533400" indent="-533400" eaLnBrk="1" hangingPunct="1">
              <a:lnSpc>
                <a:spcPct val="80000"/>
              </a:lnSpc>
              <a:buNone/>
            </a:pPr>
            <a:r>
              <a:rPr lang="sr-Latn-CS" sz="1800" dirty="0"/>
              <a:t>   preduzimanje mera radi eliminisanja opasnosti</a:t>
            </a:r>
            <a:endParaRPr lang="sr-Latn-CS" sz="1800" dirty="0"/>
          </a:p>
          <a:p>
            <a:pPr marL="533400" indent="-533400" eaLnBrk="1" hangingPunct="1">
              <a:lnSpc>
                <a:spcPct val="80000"/>
              </a:lnSpc>
              <a:buNone/>
            </a:pPr>
            <a:r>
              <a:rPr lang="sr-Latn-CS" sz="1800" dirty="0"/>
              <a:t>3) Određivanje </a:t>
            </a:r>
            <a:r>
              <a:rPr lang="sr-Latn-CS" sz="1800" dirty="0">
                <a:solidFill>
                  <a:schemeClr val="hlink"/>
                </a:solidFill>
              </a:rPr>
              <a:t>kritičnih granica</a:t>
            </a:r>
            <a:r>
              <a:rPr lang="sr-Latn-CS" sz="1800" dirty="0"/>
              <a:t> (min-max) za svaku od kritičnih kontrol. tačaka</a:t>
            </a:r>
            <a:endParaRPr lang="sr-Latn-CS" sz="1800" dirty="0"/>
          </a:p>
          <a:p>
            <a:pPr marL="533400" indent="-533400" eaLnBrk="1" hangingPunct="1">
              <a:lnSpc>
                <a:spcPct val="80000"/>
              </a:lnSpc>
              <a:buNone/>
            </a:pPr>
            <a:r>
              <a:rPr lang="sr-Latn-CS" sz="1800" dirty="0"/>
              <a:t>4</a:t>
            </a:r>
            <a:r>
              <a:rPr lang="sr-Latn-CS" sz="1800" dirty="0">
                <a:latin typeface="Times New Roman" panose="02020603050405020304" pitchFamily="18" charset="0"/>
              </a:rPr>
              <a:t> </a:t>
            </a:r>
            <a:r>
              <a:rPr lang="sr-Latn-CS" sz="1800" dirty="0"/>
              <a:t>Uspostavljanje sistema za praćenje kontrola (posmatranje  se vrši kroz test)</a:t>
            </a:r>
            <a:endParaRPr lang="sr-Latn-CS" sz="1800" dirty="0"/>
          </a:p>
          <a:p>
            <a:pPr marL="533400" indent="-533400" eaLnBrk="1" hangingPunct="1">
              <a:lnSpc>
                <a:spcPct val="80000"/>
              </a:lnSpc>
              <a:buNone/>
            </a:pPr>
            <a:r>
              <a:rPr lang="sr-Latn-CS" sz="1800" dirty="0"/>
              <a:t>5)</a:t>
            </a:r>
            <a:r>
              <a:rPr lang="sr-Latn-CS" sz="1800" dirty="0">
                <a:latin typeface="Times New Roman" panose="02020603050405020304" pitchFamily="18" charset="0"/>
              </a:rPr>
              <a:t> </a:t>
            </a:r>
            <a:r>
              <a:rPr lang="sr-Latn-CS" sz="1800" dirty="0"/>
              <a:t>Uspostavljanje korektivnih mera i nadzora u tim kritičnim tačkama</a:t>
            </a:r>
            <a:endParaRPr lang="sr-Latn-CS" sz="1800" dirty="0"/>
          </a:p>
          <a:p>
            <a:pPr marL="533400" indent="-533400" eaLnBrk="1" hangingPunct="1">
              <a:lnSpc>
                <a:spcPct val="80000"/>
              </a:lnSpc>
              <a:buNone/>
            </a:pPr>
            <a:r>
              <a:rPr lang="sr-Latn-CS" sz="1800" dirty="0"/>
              <a:t>6) Uspostavljanje procedura za verifikaciju radi potvrđivanja delotvornosti</a:t>
            </a:r>
            <a:endParaRPr lang="sr-Latn-CS" sz="1800" dirty="0"/>
          </a:p>
          <a:p>
            <a:pPr marL="533400" indent="-533400" eaLnBrk="1" hangingPunct="1">
              <a:lnSpc>
                <a:spcPct val="80000"/>
              </a:lnSpc>
              <a:buNone/>
            </a:pPr>
            <a:r>
              <a:rPr lang="sr-Latn-CS" sz="1800" dirty="0"/>
              <a:t>7) Određivanje dokument. za čuvanje i praćenje podataka i utvrđ. verifik. sistema</a:t>
            </a:r>
            <a:endParaRPr lang="sr-Latn-CS" sz="1800" dirty="0"/>
          </a:p>
          <a:p>
            <a:pPr marL="533400" indent="-533400" eaLnBrk="1" hangingPunct="1">
              <a:lnSpc>
                <a:spcPct val="80000"/>
              </a:lnSpc>
              <a:buNone/>
            </a:pPr>
            <a:r>
              <a:rPr lang="sr-Latn-CS" sz="1800" dirty="0"/>
              <a:t>  </a:t>
            </a:r>
            <a:r>
              <a:rPr lang="sr-Latn-CS" sz="1800" dirty="0">
                <a:solidFill>
                  <a:schemeClr val="hlink"/>
                </a:solidFill>
              </a:rPr>
              <a:t>Da bi se pokazala efikasnost HACCP sistema neophodna je dokumentacija </a:t>
            </a:r>
            <a:endParaRPr lang="sr-Latn-CS" sz="1800" dirty="0">
              <a:solidFill>
                <a:schemeClr val="hlink"/>
              </a:solidFill>
            </a:endParaRPr>
          </a:p>
          <a:p>
            <a:pPr marL="533400" indent="-533400" eaLnBrk="1" hangingPunct="1">
              <a:lnSpc>
                <a:spcPct val="80000"/>
              </a:lnSpc>
              <a:buNone/>
            </a:pPr>
            <a:r>
              <a:rPr lang="sr-Latn-CS" sz="1800" dirty="0">
                <a:solidFill>
                  <a:schemeClr val="hlink"/>
                </a:solidFill>
              </a:rPr>
              <a:t>  kojom su utvrđeni standardi i procedure i za proizvođače i distributere hrane i </a:t>
            </a:r>
            <a:endParaRPr lang="sr-Latn-CS" sz="1800" dirty="0">
              <a:solidFill>
                <a:schemeClr val="hlink"/>
              </a:solidFill>
            </a:endParaRPr>
          </a:p>
          <a:p>
            <a:pPr marL="533400" indent="-533400" eaLnBrk="1" hangingPunct="1">
              <a:lnSpc>
                <a:spcPct val="80000"/>
              </a:lnSpc>
              <a:buNone/>
            </a:pPr>
            <a:r>
              <a:rPr lang="sr-Latn-CS" sz="1800" dirty="0">
                <a:solidFill>
                  <a:schemeClr val="hlink"/>
                </a:solidFill>
              </a:rPr>
              <a:t>  za organizacije koje izdaju sertifikate. </a:t>
            </a:r>
            <a:endParaRPr lang="sr-Latn-CS" sz="1800" dirty="0">
              <a:solidFill>
                <a:schemeClr val="hlink"/>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graphicFrame>
        <p:nvGraphicFramePr>
          <p:cNvPr id="89090" name="Table 89089"/>
          <p:cNvGraphicFramePr/>
          <p:nvPr/>
        </p:nvGraphicFramePr>
        <p:xfrm>
          <a:off x="539750" y="188913"/>
          <a:ext cx="7345363" cy="6275388"/>
        </p:xfrm>
        <a:graphic>
          <a:graphicData uri="http://schemas.openxmlformats.org/drawingml/2006/table">
            <a:tbl>
              <a:tblPr/>
              <a:tblGrid>
                <a:gridCol w="215900"/>
                <a:gridCol w="1293813"/>
                <a:gridCol w="1216025"/>
                <a:gridCol w="1235075"/>
                <a:gridCol w="2159000"/>
                <a:gridCol w="1225550"/>
              </a:tblGrid>
              <a:tr h="385763">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spcBef>
                          <a:spcPts val="600"/>
                        </a:spcBef>
                        <a:buNone/>
                      </a:pPr>
                      <a:r>
                        <a:rPr sz="1100" dirty="0">
                          <a:solidFill>
                            <a:srgbClr val="7030A0"/>
                          </a:solidFill>
                          <a:latin typeface="Arial" panose="020B0604020202020204" pitchFamily="34" charset="0"/>
                          <a:cs typeface="Times New Roman" panose="02020603050405020304" pitchFamily="18" charset="0"/>
                        </a:rPr>
                        <a:t>R.b</a:t>
                      </a:r>
                      <a:endParaRPr lang="en-US" sz="1100" dirty="0">
                        <a:latin typeface="Times New Roman" panose="02020603050405020304" pitchFamily="18" charset="0"/>
                        <a:ea typeface="Times New Roman" panose="02020603050405020304" pitchFamily="18" charset="0"/>
                      </a:endParaRPr>
                    </a:p>
                  </a:txBody>
                  <a:tcPr marL="0" marR="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en-US" altLang="x-none" b="1" dirty="0">
                          <a:solidFill>
                            <a:srgbClr val="FFFF00"/>
                          </a:solidFill>
                          <a:latin typeface="Arial" panose="020B0604020202020204" pitchFamily="34" charset="0"/>
                          <a:cs typeface="Times New Roman" panose="02020603050405020304" pitchFamily="18" charset="0"/>
                        </a:rPr>
                        <a:t>Šta</a:t>
                      </a:r>
                      <a:endParaRPr lang="en-US" dirty="0">
                        <a:solidFill>
                          <a:srgbClr val="FFFF00"/>
                        </a:solidFill>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en-US" altLang="x-none" b="1" dirty="0">
                          <a:solidFill>
                            <a:srgbClr val="FFFF00"/>
                          </a:solidFill>
                          <a:latin typeface="Arial" panose="020B0604020202020204" pitchFamily="34" charset="0"/>
                          <a:cs typeface="Times New Roman" panose="02020603050405020304" pitchFamily="18" charset="0"/>
                        </a:rPr>
                        <a:t>Kada</a:t>
                      </a:r>
                      <a:endParaRPr lang="en-US" dirty="0">
                        <a:solidFill>
                          <a:srgbClr val="FFFF00"/>
                        </a:solidFill>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en-US" altLang="x-none" b="1" dirty="0">
                          <a:solidFill>
                            <a:srgbClr val="FFFF00"/>
                          </a:solidFill>
                          <a:latin typeface="Arial" panose="020B0604020202020204" pitchFamily="34" charset="0"/>
                          <a:cs typeface="Times New Roman" panose="02020603050405020304" pitchFamily="18" charset="0"/>
                        </a:rPr>
                        <a:t>Čime</a:t>
                      </a:r>
                      <a:endParaRPr lang="en-US" dirty="0">
                        <a:solidFill>
                          <a:srgbClr val="FFFF00"/>
                        </a:solidFill>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en-US" altLang="x-none" b="1" dirty="0">
                          <a:solidFill>
                            <a:srgbClr val="FFFF00"/>
                          </a:solidFill>
                          <a:latin typeface="Arial" panose="020B0604020202020204" pitchFamily="34" charset="0"/>
                          <a:cs typeface="Times New Roman" panose="02020603050405020304" pitchFamily="18" charset="0"/>
                        </a:rPr>
                        <a:t>Kako</a:t>
                      </a:r>
                      <a:endParaRPr lang="en-US" dirty="0">
                        <a:solidFill>
                          <a:srgbClr val="FFFF00"/>
                        </a:solidFill>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en-US" altLang="x-none" b="1" dirty="0">
                          <a:solidFill>
                            <a:srgbClr val="FFFF00"/>
                          </a:solidFill>
                          <a:latin typeface="Arial" panose="020B0604020202020204" pitchFamily="34" charset="0"/>
                          <a:cs typeface="Times New Roman" panose="02020603050405020304" pitchFamily="18" charset="0"/>
                        </a:rPr>
                        <a:t>Ko</a:t>
                      </a:r>
                      <a:endParaRPr lang="en-US" dirty="0">
                        <a:solidFill>
                          <a:srgbClr val="FFFF00"/>
                        </a:solidFill>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22713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spcBef>
                          <a:spcPts val="600"/>
                        </a:spcBef>
                        <a:buNone/>
                      </a:pPr>
                      <a:r>
                        <a:rPr sz="1100" dirty="0">
                          <a:solidFill>
                            <a:srgbClr val="7030A0"/>
                          </a:solidFill>
                          <a:latin typeface="Times New Roman" panose="02020603050405020304" pitchFamily="18" charset="0"/>
                          <a:cs typeface="Times New Roman" panose="02020603050405020304" pitchFamily="18" charset="0"/>
                        </a:rPr>
                        <a:t>7.</a:t>
                      </a:r>
                      <a:endParaRPr lang="en-US" sz="1100" dirty="0">
                        <a:latin typeface="Times New Roman" panose="02020603050405020304" pitchFamily="18" charset="0"/>
                        <a:ea typeface="Times New Roman" panose="02020603050405020304" pitchFamily="18" charset="0"/>
                      </a:endParaRPr>
                    </a:p>
                  </a:txBody>
                  <a:tcPr marL="0" marR="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107950" lvl="0" indent="-71120" algn="just" defTabSz="914400" eaLnBrk="1" hangingPunct="1">
                        <a:lnSpc>
                          <a:spcPct val="115000"/>
                        </a:lnSpc>
                        <a:buNone/>
                        <a:tabLst>
                          <a:tab pos="107950" algn="l"/>
                        </a:tabLst>
                      </a:pPr>
                      <a:r>
                        <a:rPr lang="en-US" altLang="x-none" sz="1400" dirty="0">
                          <a:solidFill>
                            <a:srgbClr val="7030A0"/>
                          </a:solidFill>
                          <a:latin typeface="Arial" panose="020B0604020202020204" pitchFamily="34" charset="0"/>
                          <a:cs typeface="Times New Roman" panose="02020603050405020304" pitchFamily="18" charset="0"/>
                        </a:rPr>
                        <a:t>Lični izgled,</a:t>
                      </a:r>
                      <a:endParaRPr sz="1400" dirty="0">
                        <a:latin typeface="Times New Roman" panose="02020603050405020304" pitchFamily="18" charset="0"/>
                        <a:cs typeface="Times New Roman" panose="02020603050405020304" pitchFamily="18" charset="0"/>
                      </a:endParaRPr>
                    </a:p>
                    <a:p>
                      <a:pPr marL="107950" lvl="0" indent="-71120" algn="just" defTabSz="914400" eaLnBrk="1" hangingPunct="1">
                        <a:lnSpc>
                          <a:spcPct val="115000"/>
                        </a:lnSpc>
                        <a:buNone/>
                        <a:tabLst>
                          <a:tab pos="107950" algn="l"/>
                        </a:tabLst>
                      </a:pPr>
                      <a:r>
                        <a:rPr lang="en-US" altLang="x-none" sz="1400" dirty="0">
                          <a:solidFill>
                            <a:srgbClr val="7030A0"/>
                          </a:solidFill>
                          <a:latin typeface="Arial" panose="020B0604020202020204" pitchFamily="34" charset="0"/>
                          <a:cs typeface="Times New Roman" panose="02020603050405020304" pitchFamily="18" charset="0"/>
                        </a:rPr>
                        <a:t>zdravstveno stanje</a:t>
                      </a:r>
                      <a:endParaRPr lang="en-US" sz="1400" dirty="0">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113030" lvl="0" indent="0" eaLnBrk="1" hangingPunct="1">
                        <a:lnSpc>
                          <a:spcPct val="115000"/>
                        </a:lnSpc>
                        <a:buNone/>
                      </a:pPr>
                      <a:r>
                        <a:rPr lang="pl-PL" altLang="x-none" sz="1400" dirty="0">
                          <a:solidFill>
                            <a:srgbClr val="7030A0"/>
                          </a:solidFill>
                          <a:latin typeface="Arial" panose="020B0604020202020204" pitchFamily="34" charset="0"/>
                          <a:cs typeface="Times New Roman" panose="02020603050405020304" pitchFamily="18" charset="0"/>
                        </a:rPr>
                        <a:t>kontrola  svakog dana </a:t>
                      </a:r>
                      <a:endParaRPr lang="en-US" sz="1400" dirty="0">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34925" lvl="0" indent="0" eaLnBrk="1" hangingPunct="1">
                        <a:lnSpc>
                          <a:spcPct val="115000"/>
                        </a:lnSpc>
                        <a:buNone/>
                      </a:pPr>
                      <a:r>
                        <a:rPr lang="pl-PL" altLang="x-none" sz="1400" dirty="0">
                          <a:solidFill>
                            <a:srgbClr val="7030A0"/>
                          </a:solidFill>
                          <a:latin typeface="Arial" panose="020B0604020202020204" pitchFamily="34" charset="0"/>
                          <a:cs typeface="Times New Roman" panose="02020603050405020304" pitchFamily="18" charset="0"/>
                        </a:rPr>
                        <a:t>vizuelni pregled</a:t>
                      </a:r>
                      <a:endParaRPr lang="en-US" sz="1400" dirty="0">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107950" lvl="0" indent="-71120" defTabSz="914400" eaLnBrk="1" hangingPunct="1">
                        <a:lnSpc>
                          <a:spcPct val="115000"/>
                        </a:lnSpc>
                        <a:buNone/>
                        <a:tabLst>
                          <a:tab pos="107950" algn="l"/>
                        </a:tabLst>
                      </a:pPr>
                      <a:r>
                        <a:rPr lang="pl-PL" altLang="x-none" sz="1400" dirty="0">
                          <a:solidFill>
                            <a:srgbClr val="7030A0"/>
                          </a:solidFill>
                          <a:latin typeface="Arial" panose="020B0604020202020204" pitchFamily="34" charset="0"/>
                          <a:cs typeface="Times New Roman" panose="02020603050405020304" pitchFamily="18" charset="0"/>
                        </a:rPr>
                        <a:t>pregled pre početka smene izjava o zdrav.stanju.</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lang="pl-PL" altLang="x-none" sz="1400" dirty="0">
                          <a:solidFill>
                            <a:srgbClr val="7030A0"/>
                          </a:solidFill>
                          <a:latin typeface="Arial" panose="020B0604020202020204" pitchFamily="34" charset="0"/>
                          <a:cs typeface="Times New Roman" panose="02020603050405020304" pitchFamily="18" charset="0"/>
                        </a:rPr>
                        <a:t> nalaz se upisuje u dnevnik rada</a:t>
                      </a:r>
                      <a:endParaRPr lang="en-US" sz="1400" dirty="0">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180975" eaLnBrk="1" hangingPunct="0">
                        <a:lnSpc>
                          <a:spcPct val="115000"/>
                        </a:lnSpc>
                        <a:buNone/>
                      </a:pPr>
                      <a:r>
                        <a:rPr sz="1400" dirty="0">
                          <a:solidFill>
                            <a:srgbClr val="7030A0"/>
                          </a:solidFill>
                          <a:latin typeface="Arial" panose="020B0604020202020204" pitchFamily="34" charset="0"/>
                          <a:cs typeface="Times New Roman" panose="02020603050405020304" pitchFamily="18" charset="0"/>
                        </a:rPr>
                        <a:t>šef kuhinje</a:t>
                      </a:r>
                      <a:endParaRPr lang="en-US" sz="1400" dirty="0">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69875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spcBef>
                          <a:spcPts val="600"/>
                        </a:spcBef>
                        <a:buNone/>
                      </a:pPr>
                      <a:r>
                        <a:rPr sz="1100" dirty="0">
                          <a:solidFill>
                            <a:srgbClr val="7030A0"/>
                          </a:solidFill>
                          <a:latin typeface="Times New Roman" panose="02020603050405020304" pitchFamily="18" charset="0"/>
                          <a:cs typeface="Times New Roman" panose="02020603050405020304" pitchFamily="18" charset="0"/>
                        </a:rPr>
                        <a:t>8.</a:t>
                      </a:r>
                      <a:endParaRPr lang="en-US" sz="1100" dirty="0">
                        <a:latin typeface="Times New Roman" panose="02020603050405020304" pitchFamily="18" charset="0"/>
                        <a:ea typeface="Times New Roman" panose="02020603050405020304" pitchFamily="18" charset="0"/>
                      </a:endParaRPr>
                    </a:p>
                  </a:txBody>
                  <a:tcPr marL="0" marR="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114300" lvl="0" indent="-71120" defTabSz="914400" eaLnBrk="1" hangingPunct="1">
                        <a:lnSpc>
                          <a:spcPct val="115000"/>
                        </a:lnSpc>
                        <a:buNone/>
                        <a:tabLst>
                          <a:tab pos="107950" algn="l"/>
                          <a:tab pos="120650" algn="l"/>
                        </a:tabLst>
                      </a:pPr>
                      <a:r>
                        <a:rPr lang="pl-PL" altLang="x-none" sz="1400" dirty="0">
                          <a:solidFill>
                            <a:srgbClr val="7030A0"/>
                          </a:solidFill>
                          <a:latin typeface="Arial" panose="020B0604020202020204" pitchFamily="34" charset="0"/>
                          <a:cs typeface="Times New Roman" panose="02020603050405020304" pitchFamily="18" charset="0"/>
                        </a:rPr>
                        <a:t>Belo kuhinjsko posuđe, pribor za jelo, plastične daske za sečenje </a:t>
                      </a:r>
                      <a:endParaRPr lang="en-US" sz="1400" dirty="0">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113030" lvl="0" indent="-71755" defTabSz="914400" eaLnBrk="1" hangingPunct="1">
                        <a:lnSpc>
                          <a:spcPct val="115000"/>
                        </a:lnSpc>
                        <a:buNone/>
                        <a:tabLst>
                          <a:tab pos="107950" algn="l"/>
                          <a:tab pos="449580" algn="l"/>
                        </a:tabLst>
                      </a:pPr>
                      <a:r>
                        <a:rPr lang="pl-PL" altLang="x-none" sz="1400" dirty="0">
                          <a:solidFill>
                            <a:srgbClr val="7030A0"/>
                          </a:solidFill>
                          <a:latin typeface="Arial" panose="020B0604020202020204" pitchFamily="34" charset="0"/>
                          <a:cs typeface="Times New Roman" panose="02020603050405020304" pitchFamily="18" charset="0"/>
                        </a:rPr>
                        <a:t>uvek nakon upotrebe i po potrebi tokom rada</a:t>
                      </a:r>
                      <a:endParaRPr lang="en-US" sz="1400" dirty="0">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sunđeri </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abraz.sunđeri</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sredstva za ručno i maš. pranje i sjaj</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sredsto za poliranje</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pamučne krpe</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vrela voda </a:t>
                      </a:r>
                      <a:endParaRPr lang="en-US" sz="1400" dirty="0">
                        <a:latin typeface="Times New Roman" panose="02020603050405020304" pitchFamily="18" charset="0"/>
                        <a:ea typeface="Times New Roman" panose="02020603050405020304" pitchFamily="18" charset="0"/>
                      </a:endParaRPr>
                    </a:p>
                  </a:txBody>
                  <a:tcPr marL="0" marR="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ručno uklanjanje ostataka hrane abrazivnim sunđerom</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pranje sunđerom i toplom vodom u sudoperi</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ređanje u korpe za maš.pranje</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mašinsko pranje </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kvašenje pribora vrelom vodom, poliranje pribora pamučnom krpom</a:t>
                      </a:r>
                      <a:endParaRPr lang="en-US" sz="1400" dirty="0">
                        <a:latin typeface="Times New Roman" panose="02020603050405020304" pitchFamily="18" charset="0"/>
                        <a:ea typeface="Times New Roman" panose="02020603050405020304" pitchFamily="18" charset="0"/>
                      </a:endParaRPr>
                    </a:p>
                  </a:txBody>
                  <a:tcPr marL="0" marR="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539750" lvl="0" indent="-358775" defTabSz="914400" eaLnBrk="1" hangingPunct="0">
                        <a:lnSpc>
                          <a:spcPct val="115000"/>
                        </a:lnSpc>
                        <a:spcBef>
                          <a:spcPts val="600"/>
                        </a:spcBef>
                        <a:buNone/>
                        <a:tabLst>
                          <a:tab pos="539750" algn="l"/>
                        </a:tabLst>
                      </a:pPr>
                      <a:r>
                        <a:rPr lang="en-US" altLang="x-none" sz="1400" dirty="0">
                          <a:solidFill>
                            <a:srgbClr val="7030A0"/>
                          </a:solidFill>
                          <a:latin typeface="Arial" panose="020B0604020202020204" pitchFamily="34" charset="0"/>
                          <a:cs typeface="Times New Roman" panose="02020603050405020304" pitchFamily="18" charset="0"/>
                        </a:rPr>
                        <a:t>Pomoćni</a:t>
                      </a:r>
                      <a:r>
                        <a:rPr sz="1400" dirty="0">
                          <a:solidFill>
                            <a:srgbClr val="7030A0"/>
                          </a:solidFill>
                          <a:latin typeface="Arial" panose="020B0604020202020204" pitchFamily="34" charset="0"/>
                          <a:cs typeface="Times New Roman" panose="02020603050405020304" pitchFamily="18" charset="0"/>
                        </a:rPr>
                        <a:t>k</a:t>
                      </a:r>
                      <a:endParaRPr sz="1400" dirty="0">
                        <a:solidFill>
                          <a:srgbClr val="7030A0"/>
                        </a:solidFill>
                        <a:latin typeface="Arial" panose="020B0604020202020204" pitchFamily="34" charset="0"/>
                        <a:cs typeface="Times New Roman" panose="02020603050405020304" pitchFamily="18" charset="0"/>
                      </a:endParaRPr>
                    </a:p>
                    <a:p>
                      <a:pPr marL="539750" lvl="0" indent="-358775" defTabSz="914400" eaLnBrk="1" hangingPunct="0">
                        <a:lnSpc>
                          <a:spcPct val="115000"/>
                        </a:lnSpc>
                        <a:spcBef>
                          <a:spcPts val="600"/>
                        </a:spcBef>
                        <a:buNone/>
                        <a:tabLst>
                          <a:tab pos="539750" algn="l"/>
                        </a:tabLst>
                      </a:pPr>
                      <a:r>
                        <a:rPr lang="en-US" altLang="x-none" sz="1400" dirty="0">
                          <a:solidFill>
                            <a:srgbClr val="7030A0"/>
                          </a:solidFill>
                          <a:latin typeface="Arial" panose="020B0604020202020204" pitchFamily="34" charset="0"/>
                          <a:cs typeface="Times New Roman" panose="02020603050405020304" pitchFamily="18" charset="0"/>
                        </a:rPr>
                        <a:t>kuvara</a:t>
                      </a:r>
                      <a:endParaRPr sz="1400" dirty="0">
                        <a:latin typeface="Dutch-Roman"/>
                        <a:cs typeface="Times New Roman" panose="02020603050405020304" pitchFamily="18" charset="0"/>
                      </a:endParaRPr>
                    </a:p>
                    <a:p>
                      <a:pPr marL="539750" lvl="0" indent="-358775" defTabSz="914400" eaLnBrk="1" hangingPunct="0">
                        <a:lnSpc>
                          <a:spcPct val="115000"/>
                        </a:lnSpc>
                        <a:spcBef>
                          <a:spcPts val="600"/>
                        </a:spcBef>
                        <a:buNone/>
                        <a:tabLst>
                          <a:tab pos="539750" algn="l"/>
                        </a:tabLst>
                      </a:pPr>
                      <a:r>
                        <a:rPr lang="en-US" altLang="x-none" sz="1400" dirty="0">
                          <a:solidFill>
                            <a:srgbClr val="7030A0"/>
                          </a:solidFill>
                          <a:latin typeface="Arial" panose="020B0604020202020204" pitchFamily="34" charset="0"/>
                          <a:cs typeface="Times New Roman" panose="02020603050405020304" pitchFamily="18" charset="0"/>
                        </a:rPr>
                        <a:t>konobar</a:t>
                      </a:r>
                      <a:endParaRPr sz="1400" dirty="0">
                        <a:latin typeface="Dutch-Roman"/>
                        <a:cs typeface="Times New Roman" panose="02020603050405020304" pitchFamily="18" charset="0"/>
                      </a:endParaRPr>
                    </a:p>
                    <a:p>
                      <a:pPr marL="539750" lvl="0" indent="-358775" defTabSz="914400" eaLnBrk="1" hangingPunct="0">
                        <a:lnSpc>
                          <a:spcPct val="115000"/>
                        </a:lnSpc>
                        <a:spcBef>
                          <a:spcPts val="600"/>
                        </a:spcBef>
                        <a:buNone/>
                        <a:tabLst>
                          <a:tab pos="539750" algn="l"/>
                        </a:tabLst>
                      </a:pPr>
                      <a:r>
                        <a:rPr lang="en-US" altLang="x-none" sz="1400" dirty="0">
                          <a:solidFill>
                            <a:srgbClr val="7030A0"/>
                          </a:solidFill>
                          <a:latin typeface="Arial" panose="020B0604020202020204" pitchFamily="34" charset="0"/>
                          <a:cs typeface="Times New Roman" panose="02020603050405020304" pitchFamily="18" charset="0"/>
                        </a:rPr>
                        <a:t>(polira </a:t>
                      </a:r>
                      <a:r>
                        <a:rPr sz="1400" dirty="0">
                          <a:solidFill>
                            <a:srgbClr val="7030A0"/>
                          </a:solidFill>
                          <a:latin typeface="Arial" panose="020B0604020202020204" pitchFamily="34" charset="0"/>
                          <a:cs typeface="Times New Roman" panose="02020603050405020304" pitchFamily="18" charset="0"/>
                        </a:rPr>
                        <a:t>p</a:t>
                      </a:r>
                      <a:r>
                        <a:rPr lang="en-US" altLang="x-none" sz="1400" dirty="0">
                          <a:solidFill>
                            <a:srgbClr val="7030A0"/>
                          </a:solidFill>
                          <a:latin typeface="Arial" panose="020B0604020202020204" pitchFamily="34" charset="0"/>
                          <a:cs typeface="Times New Roman" panose="02020603050405020304" pitchFamily="18" charset="0"/>
                        </a:rPr>
                        <a:t>ribor)</a:t>
                      </a:r>
                      <a:endParaRPr lang="en-US" sz="1400" dirty="0">
                        <a:latin typeface="Dutch-Roman"/>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9637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spcBef>
                          <a:spcPts val="600"/>
                        </a:spcBef>
                        <a:buNone/>
                      </a:pPr>
                      <a:endParaRPr lang="en-US" altLang="x-none" sz="1100" dirty="0">
                        <a:solidFill>
                          <a:srgbClr val="7030A0"/>
                        </a:solidFill>
                        <a:latin typeface="Times New Roman" panose="02020603050405020304" pitchFamily="18" charset="0"/>
                        <a:ea typeface="Times New Roman" panose="02020603050405020304" pitchFamily="18" charset="0"/>
                      </a:endParaRPr>
                    </a:p>
                  </a:txBody>
                  <a:tcPr marL="0" marR="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114300" lvl="0" indent="0" eaLnBrk="1" hangingPunct="1">
                        <a:lnSpc>
                          <a:spcPct val="115000"/>
                        </a:lnSpc>
                        <a:buNone/>
                      </a:pPr>
                      <a:r>
                        <a:rPr lang="pl-PL" altLang="x-none" sz="1400" dirty="0">
                          <a:solidFill>
                            <a:srgbClr val="7030A0"/>
                          </a:solidFill>
                          <a:latin typeface="Arial" panose="020B0604020202020204" pitchFamily="34" charset="0"/>
                          <a:cs typeface="Times New Roman" panose="02020603050405020304" pitchFamily="18" charset="0"/>
                        </a:rPr>
                        <a:t>Zidne plocice</a:t>
                      </a:r>
                      <a:endParaRPr lang="en-US" sz="1400" dirty="0">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113030" lvl="0" indent="-71755" defTabSz="914400" eaLnBrk="1" hangingPunct="1">
                        <a:lnSpc>
                          <a:spcPct val="115000"/>
                        </a:lnSpc>
                        <a:buNone/>
                        <a:tabLst>
                          <a:tab pos="107950" algn="l"/>
                          <a:tab pos="449580" algn="l"/>
                        </a:tabLst>
                      </a:pPr>
                      <a:r>
                        <a:rPr sz="1400" dirty="0">
                          <a:solidFill>
                            <a:srgbClr val="7030A0"/>
                          </a:solidFill>
                          <a:latin typeface="Arial" panose="020B0604020202020204" pitchFamily="34" charset="0"/>
                          <a:cs typeface="Times New Roman" panose="02020603050405020304" pitchFamily="18" charset="0"/>
                        </a:rPr>
                        <a:t>minimum jednom mesečno i po potrebi</a:t>
                      </a:r>
                      <a:endParaRPr lang="en-US" sz="1400" dirty="0">
                        <a:latin typeface="Times New Roman" panose="02020603050405020304" pitchFamily="18" charset="0"/>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truleks krpa</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sredstva za čišćenje i odmašćivanje</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lang="pl-PL" altLang="x-none" sz="1400" dirty="0">
                          <a:solidFill>
                            <a:srgbClr val="7030A0"/>
                          </a:solidFill>
                          <a:latin typeface="Arial" panose="020B0604020202020204" pitchFamily="34" charset="0"/>
                          <a:cs typeface="Times New Roman" panose="02020603050405020304" pitchFamily="18" charset="0"/>
                        </a:rPr>
                        <a:t>dezinficijent</a:t>
                      </a:r>
                      <a:endParaRPr lang="en-US" sz="1400" dirty="0">
                        <a:latin typeface="Times New Roman" panose="02020603050405020304" pitchFamily="18" charset="0"/>
                        <a:ea typeface="Times New Roman" panose="02020603050405020304" pitchFamily="18" charset="0"/>
                      </a:endParaRPr>
                    </a:p>
                  </a:txBody>
                  <a:tcPr marL="0" marR="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pranje truleks krpom isredstvom za odmašćivanje</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brisanje čistom vlažnom krpom</a:t>
                      </a:r>
                      <a:endParaRPr sz="1400" dirty="0">
                        <a:latin typeface="Times New Roman" panose="02020603050405020304" pitchFamily="18" charset="0"/>
                        <a:cs typeface="Times New Roman" panose="02020603050405020304" pitchFamily="18" charset="0"/>
                      </a:endParaRPr>
                    </a:p>
                    <a:p>
                      <a:pPr marL="107950" lvl="0" indent="-71120" defTabSz="914400" eaLnBrk="1" hangingPunct="1">
                        <a:lnSpc>
                          <a:spcPct val="115000"/>
                        </a:lnSpc>
                        <a:buNone/>
                        <a:tabLst>
                          <a:tab pos="107950" algn="l"/>
                        </a:tabLst>
                      </a:pPr>
                      <a:r>
                        <a:rPr sz="1400" dirty="0">
                          <a:solidFill>
                            <a:srgbClr val="7030A0"/>
                          </a:solidFill>
                          <a:latin typeface="Arial" panose="020B0604020202020204" pitchFamily="34" charset="0"/>
                          <a:cs typeface="Times New Roman" panose="02020603050405020304" pitchFamily="18" charset="0"/>
                        </a:rPr>
                        <a:t>brisanje čistom krpom natopljenom dezinficijensom</a:t>
                      </a:r>
                      <a:endParaRPr lang="en-US" sz="1400" dirty="0">
                        <a:latin typeface="Times New Roman" panose="02020603050405020304" pitchFamily="18" charset="0"/>
                        <a:ea typeface="Times New Roman" panose="02020603050405020304" pitchFamily="18" charset="0"/>
                      </a:endParaRPr>
                    </a:p>
                  </a:txBody>
                  <a:tcPr marL="0" marR="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539750" lvl="0" indent="-358775" defTabSz="914400" eaLnBrk="1" hangingPunct="0">
                        <a:lnSpc>
                          <a:spcPct val="115000"/>
                        </a:lnSpc>
                        <a:spcBef>
                          <a:spcPts val="600"/>
                        </a:spcBef>
                        <a:buNone/>
                        <a:tabLst>
                          <a:tab pos="539750" algn="l"/>
                        </a:tabLst>
                      </a:pPr>
                      <a:r>
                        <a:rPr sz="1400" dirty="0">
                          <a:solidFill>
                            <a:srgbClr val="7030A0"/>
                          </a:solidFill>
                          <a:latin typeface="Arial" panose="020B0604020202020204" pitchFamily="34" charset="0"/>
                          <a:cs typeface="Times New Roman" panose="02020603050405020304" pitchFamily="18" charset="0"/>
                        </a:rPr>
                        <a:t>pomoćnik</a:t>
                      </a:r>
                      <a:endParaRPr sz="1400" dirty="0">
                        <a:latin typeface="Dutch-Roman"/>
                        <a:cs typeface="Times New Roman" panose="02020603050405020304" pitchFamily="18" charset="0"/>
                      </a:endParaRPr>
                    </a:p>
                    <a:p>
                      <a:pPr marL="539750" lvl="0" indent="-358775" defTabSz="914400" eaLnBrk="1" hangingPunct="0">
                        <a:lnSpc>
                          <a:spcPct val="115000"/>
                        </a:lnSpc>
                        <a:spcBef>
                          <a:spcPts val="600"/>
                        </a:spcBef>
                        <a:buNone/>
                        <a:tabLst>
                          <a:tab pos="539750" algn="l"/>
                        </a:tabLst>
                      </a:pPr>
                      <a:r>
                        <a:rPr sz="1400" dirty="0">
                          <a:solidFill>
                            <a:srgbClr val="7030A0"/>
                          </a:solidFill>
                          <a:latin typeface="Arial" panose="020B0604020202020204" pitchFamily="34" charset="0"/>
                          <a:cs typeface="Times New Roman" panose="02020603050405020304" pitchFamily="18" charset="0"/>
                        </a:rPr>
                        <a:t>kuvara</a:t>
                      </a:r>
                      <a:endParaRPr lang="en-US" sz="1400" dirty="0">
                        <a:latin typeface="Dutch-Roman"/>
                        <a:ea typeface="Times New Roman" panose="02020603050405020304" pitchFamily="18" charset="0"/>
                      </a:endParaRPr>
                    </a:p>
                  </a:txBody>
                  <a:tcPr marL="0" marR="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86054" name="Rectangle 1"/>
          <p:cNvSpPr/>
          <p:nvPr/>
        </p:nvSpPr>
        <p:spPr>
          <a:xfrm>
            <a:off x="0" y="0"/>
            <a:ext cx="9144000" cy="457200"/>
          </a:xfrm>
          <a:prstGeom prst="rect">
            <a:avLst/>
          </a:prstGeom>
          <a:noFill/>
          <a:ln w="9525">
            <a:noFill/>
          </a:ln>
        </p:spPr>
        <p:txBody>
          <a:bodyPr wrap="none" anchor="ctr" anchorCtr="0">
            <a:spAutoFit/>
          </a:bodyPr>
          <a:p>
            <a:pPr defTabSz="914400" eaLnBrk="0" hangingPunct="0">
              <a:tabLst>
                <a:tab pos="539750" algn="l"/>
              </a:tabLst>
            </a:pPr>
            <a:r>
              <a:rPr lang="pl-PL" altLang="x-none" sz="1200" i="1" dirty="0">
                <a:solidFill>
                  <a:srgbClr val="7030A0"/>
                </a:solidFill>
                <a:latin typeface="Arial" panose="020B0604020202020204" pitchFamily="34" charset="0"/>
              </a:rPr>
              <a:t>Plan održavanja higijene zaposlenih, objekta, prostora, opreme i inventara prema </a:t>
            </a:r>
            <a:r>
              <a:rPr lang="pl-PL" altLang="x-none" sz="1200" dirty="0">
                <a:solidFill>
                  <a:srgbClr val="7030A0"/>
                </a:solidFill>
                <a:latin typeface="Arial" panose="020B0604020202020204" pitchFamily="34" charset="0"/>
              </a:rPr>
              <a:t>zahtevima Codex Alimentariusa i</a:t>
            </a:r>
            <a:r>
              <a:rPr lang="pl-PL" altLang="x-none" sz="1200" i="1" dirty="0">
                <a:solidFill>
                  <a:srgbClr val="7030A0"/>
                </a:solidFill>
                <a:latin typeface="Arial" panose="020B0604020202020204" pitchFamily="34" charset="0"/>
              </a:rPr>
              <a:t> HACCP sistema u jednom beogradskom hotelu</a:t>
            </a:r>
            <a:endParaRPr lang="sr-Latn-CS" sz="900" dirty="0">
              <a:latin typeface="Arial" panose="020B0604020202020204" pitchFamily="34" charset="0"/>
            </a:endParaRPr>
          </a:p>
          <a:p>
            <a:pPr defTabSz="914400" eaLnBrk="0" hangingPunct="0">
              <a:tabLst>
                <a:tab pos="539750" algn="l"/>
              </a:tabLst>
            </a:pPr>
            <a:endParaRPr lang="sr-Latn-CS" dirty="0">
              <a:latin typeface="Arial" panose="020B0604020202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87041" name="Rectangle 2"/>
          <p:cNvSpPr>
            <a:spLocks noGrp="1"/>
          </p:cNvSpPr>
          <p:nvPr>
            <p:ph type="title"/>
          </p:nvPr>
        </p:nvSpPr>
        <p:spPr/>
        <p:txBody>
          <a:bodyPr vert="horz" wrap="square" lIns="91440" tIns="45720" rIns="91440" bIns="45720" anchor="ctr" anchorCtr="0"/>
          <a:p>
            <a:r>
              <a:rPr lang="sr-Latn-CS" sz="3600" b="1" dirty="0">
                <a:solidFill>
                  <a:srgbClr val="00B050"/>
                </a:solidFill>
              </a:rPr>
              <a:t>Prednosti</a:t>
            </a:r>
            <a:r>
              <a:rPr lang="sr-Latn-CS" sz="3600" dirty="0"/>
              <a:t> primene HACCP sistema</a:t>
            </a:r>
            <a:endParaRPr lang="sr-Latn-CS" sz="3600" dirty="0"/>
          </a:p>
        </p:txBody>
      </p:sp>
      <p:sp>
        <p:nvSpPr>
          <p:cNvPr id="87042" name="Rectangle 3"/>
          <p:cNvSpPr>
            <a:spLocks noGrp="1"/>
          </p:cNvSpPr>
          <p:nvPr>
            <p:ph idx="1"/>
          </p:nvPr>
        </p:nvSpPr>
        <p:spPr>
          <a:xfrm>
            <a:off x="457200" y="1341438"/>
            <a:ext cx="8435975" cy="4784725"/>
          </a:xfrm>
        </p:spPr>
        <p:txBody>
          <a:bodyPr vert="horz" wrap="square" lIns="91440" tIns="45720" rIns="91440" bIns="45720" anchor="t" anchorCtr="0"/>
          <a:p>
            <a:pPr>
              <a:lnSpc>
                <a:spcPct val="90000"/>
              </a:lnSpc>
              <a:buNone/>
            </a:pPr>
            <a:r>
              <a:rPr lang="sr-Latn-CS" b="1" dirty="0">
                <a:latin typeface="Times New Roman" panose="02020603050405020304" pitchFamily="18" charset="0"/>
                <a:ea typeface="Times New Roman" panose="02020603050405020304" pitchFamily="18" charset="0"/>
              </a:rPr>
              <a:t>•</a:t>
            </a:r>
            <a:r>
              <a:rPr lang="sr-Latn-CS" sz="2000" b="1" dirty="0">
                <a:solidFill>
                  <a:srgbClr val="00B050"/>
                </a:solidFill>
              </a:rPr>
              <a:t> </a:t>
            </a:r>
            <a:r>
              <a:rPr lang="sr-Latn-CS" sz="2400" b="1" dirty="0">
                <a:solidFill>
                  <a:srgbClr val="00B050"/>
                </a:solidFill>
              </a:rPr>
              <a:t>Prednosti</a:t>
            </a:r>
            <a:r>
              <a:rPr lang="sr-Latn-CS" sz="2400" dirty="0"/>
              <a:t> primene HACCP u odnosu na klasičan način proizv. hrane:</a:t>
            </a:r>
            <a:endParaRPr lang="sr-Latn-CS" sz="2400" dirty="0"/>
          </a:p>
          <a:p>
            <a:pPr>
              <a:lnSpc>
                <a:spcPct val="90000"/>
              </a:lnSpc>
              <a:buNone/>
            </a:pPr>
            <a:r>
              <a:rPr lang="sr-Latn-CS" sz="2400" dirty="0"/>
              <a:t> 1) primenljivost u kompletnom lancu proizvodnje hrane - </a:t>
            </a:r>
            <a:r>
              <a:rPr lang="sr-Latn-CS" sz="2400" i="1" dirty="0"/>
              <a:t>od njive do trpeze</a:t>
            </a:r>
            <a:r>
              <a:rPr lang="sr-Latn-CS" sz="2400" dirty="0"/>
              <a:t>;</a:t>
            </a:r>
            <a:endParaRPr lang="sr-Latn-CS" sz="2400" dirty="0"/>
          </a:p>
          <a:p>
            <a:pPr>
              <a:lnSpc>
                <a:spcPct val="90000"/>
              </a:lnSpc>
              <a:buNone/>
            </a:pPr>
            <a:r>
              <a:rPr lang="sr-Latn-CS" sz="2400" dirty="0"/>
              <a:t> 2) mogućnost efikasne kontrole rizika hrane; </a:t>
            </a:r>
            <a:endParaRPr lang="sr-Latn-CS" sz="2400" dirty="0"/>
          </a:p>
          <a:p>
            <a:pPr>
              <a:lnSpc>
                <a:spcPct val="90000"/>
              </a:lnSpc>
              <a:buNone/>
            </a:pPr>
            <a:r>
              <a:rPr lang="sr-Latn-CS" sz="2400" dirty="0"/>
              <a:t> 3) integriše se u sistem kvaliteta prema seriji ISO 9000;</a:t>
            </a:r>
            <a:endParaRPr lang="sr-Latn-CS" sz="2400" dirty="0"/>
          </a:p>
          <a:p>
            <a:pPr>
              <a:lnSpc>
                <a:spcPct val="90000"/>
              </a:lnSpc>
              <a:buNone/>
            </a:pPr>
            <a:r>
              <a:rPr lang="sr-Latn-CS" sz="2400" dirty="0"/>
              <a:t> 4) smanjuje troškove poslovanja i štiti reputaciju proizvođača / isporučioca, osigurava profit i omogućava bezbednost potrošača;</a:t>
            </a:r>
            <a:endParaRPr lang="sr-Latn-CS" sz="2400" dirty="0"/>
          </a:p>
          <a:p>
            <a:pPr>
              <a:lnSpc>
                <a:spcPct val="90000"/>
              </a:lnSpc>
              <a:buNone/>
            </a:pPr>
            <a:r>
              <a:rPr lang="sr-Latn-CS" sz="2400" dirty="0"/>
              <a:t>  5) povećava konkurentnost hotelskog preduzeća na tržištu i institucionalan imidž; </a:t>
            </a:r>
            <a:endParaRPr lang="sr-Latn-CS" sz="2400" dirty="0"/>
          </a:p>
          <a:p>
            <a:pPr>
              <a:lnSpc>
                <a:spcPct val="90000"/>
              </a:lnSpc>
              <a:buNone/>
            </a:pPr>
            <a:r>
              <a:rPr lang="sr-Latn-CS" sz="2400" dirty="0"/>
              <a:t> 6) obezbedjivanje objektivnih dokaza u slučaju spora. </a:t>
            </a:r>
            <a:endParaRPr lang="sr-Latn-CS" sz="2400" dirty="0"/>
          </a:p>
          <a:p>
            <a:pPr>
              <a:lnSpc>
                <a:spcPct val="90000"/>
              </a:lnSpc>
            </a:pPr>
            <a:endParaRPr lang="sr-Latn-CS" sz="2400" b="1" dirty="0">
              <a:latin typeface="Times New Roman" panose="02020603050405020304" pitchFamily="18" charset="0"/>
            </a:endParaRPr>
          </a:p>
          <a:p>
            <a:pPr>
              <a:lnSpc>
                <a:spcPct val="90000"/>
              </a:lnSpc>
              <a:buFont typeface="Calibri" panose="020F0502020204030204" charset="0"/>
              <a:buNone/>
            </a:pPr>
            <a:endParaRPr lang="hr-HR" altLang="x-none" sz="1400" dirty="0"/>
          </a:p>
          <a:p>
            <a:pPr>
              <a:lnSpc>
                <a:spcPct val="90000"/>
              </a:lnSpc>
            </a:pPr>
            <a:endParaRPr lang="sr-Latn-CS" sz="2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88065" name="Rectangle 2"/>
          <p:cNvSpPr>
            <a:spLocks noGrp="1"/>
          </p:cNvSpPr>
          <p:nvPr>
            <p:ph type="title"/>
          </p:nvPr>
        </p:nvSpPr>
        <p:spPr>
          <a:xfrm>
            <a:off x="468313" y="476250"/>
            <a:ext cx="8229600" cy="431800"/>
          </a:xfrm>
        </p:spPr>
        <p:txBody>
          <a:bodyPr vert="horz" wrap="square" lIns="91440" tIns="45720" rIns="91440" bIns="45720" anchor="ctr" anchorCtr="0"/>
          <a:p>
            <a:pPr eaLnBrk="1" hangingPunct="1"/>
            <a:r>
              <a:rPr lang="sr-Latn-CS" sz="2800" b="1" dirty="0"/>
              <a:t>ISO 22000/05 </a:t>
            </a:r>
            <a:r>
              <a:rPr lang="sr-Latn-CS" sz="2000" b="1" dirty="0"/>
              <a:t>– prvi međ. standard koji se bavi bezb. hrane</a:t>
            </a:r>
            <a:r>
              <a:rPr lang="sr-Latn-CS" sz="3200" dirty="0"/>
              <a:t> </a:t>
            </a:r>
            <a:endParaRPr lang="sr-Latn-CS" sz="3200" dirty="0"/>
          </a:p>
        </p:txBody>
      </p:sp>
      <p:sp>
        <p:nvSpPr>
          <p:cNvPr id="88066" name="Rectangle 3"/>
          <p:cNvSpPr>
            <a:spLocks noGrp="1"/>
          </p:cNvSpPr>
          <p:nvPr>
            <p:ph idx="1"/>
          </p:nvPr>
        </p:nvSpPr>
        <p:spPr>
          <a:xfrm>
            <a:off x="539750" y="1125538"/>
            <a:ext cx="8351838" cy="4679950"/>
          </a:xfrm>
        </p:spPr>
        <p:txBody>
          <a:bodyPr vert="horz" wrap="square" lIns="91440" tIns="45720" rIns="91440" bIns="45720" anchor="t" anchorCtr="0"/>
          <a:p>
            <a:pPr marL="0" indent="0" eaLnBrk="1" hangingPunct="1">
              <a:lnSpc>
                <a:spcPct val="80000"/>
              </a:lnSpc>
              <a:buNone/>
            </a:pPr>
            <a:r>
              <a:rPr lang="sr-Latn-CS" sz="2400" dirty="0">
                <a:solidFill>
                  <a:schemeClr val="hlink"/>
                </a:solidFill>
              </a:rPr>
              <a:t>  Sistem menadž. bezbed. hrane temelji se na zahtevima</a:t>
            </a:r>
            <a:endParaRPr lang="sr-Latn-CS" sz="2400" dirty="0">
              <a:solidFill>
                <a:schemeClr val="hlink"/>
              </a:solidFill>
            </a:endParaRPr>
          </a:p>
          <a:p>
            <a:pPr marL="0" indent="0" eaLnBrk="1" hangingPunct="1">
              <a:lnSpc>
                <a:spcPct val="80000"/>
              </a:lnSpc>
              <a:buNone/>
            </a:pPr>
            <a:r>
              <a:rPr lang="sr-Latn-CS" sz="2400" dirty="0">
                <a:solidFill>
                  <a:schemeClr val="hlink"/>
                </a:solidFill>
              </a:rPr>
              <a:t>  HACCP, standardima  9000 i 14ooo </a:t>
            </a:r>
            <a:r>
              <a:rPr lang="sr-Latn-CS" sz="2400" dirty="0"/>
              <a:t>i sadrži: </a:t>
            </a:r>
            <a:endParaRPr lang="sr-Latn-CS" sz="2400" dirty="0"/>
          </a:p>
          <a:p>
            <a:pPr marL="0" indent="0" eaLnBrk="1" hangingPunct="1">
              <a:lnSpc>
                <a:spcPct val="80000"/>
              </a:lnSpc>
              <a:buNone/>
            </a:pPr>
            <a:r>
              <a:rPr lang="sr-Latn-CS" sz="2400" dirty="0"/>
              <a:t>- sistematsko održavanje sistema bezbednosti hrane,</a:t>
            </a:r>
            <a:endParaRPr lang="sr-Latn-CS" sz="2400" dirty="0"/>
          </a:p>
          <a:p>
            <a:pPr marL="0" indent="0" eaLnBrk="1" hangingPunct="1">
              <a:lnSpc>
                <a:spcPct val="80000"/>
              </a:lnSpc>
              <a:buChar char="-"/>
            </a:pPr>
            <a:r>
              <a:rPr lang="sr-Latn-CS" sz="2400" dirty="0"/>
              <a:t> kontrolu opasnosti preko unapred predviđenih programa</a:t>
            </a:r>
            <a:endParaRPr lang="sr-Latn-CS" sz="2400" dirty="0"/>
          </a:p>
          <a:p>
            <a:pPr marL="0" indent="0" eaLnBrk="1" hangingPunct="1">
              <a:lnSpc>
                <a:spcPct val="80000"/>
              </a:lnSpc>
              <a:buNone/>
            </a:pPr>
            <a:r>
              <a:rPr lang="sr-Latn-CS" sz="2400" dirty="0"/>
              <a:t>  i preko HACCP plana;</a:t>
            </a:r>
            <a:endParaRPr lang="sr-Latn-CS" sz="2400" dirty="0"/>
          </a:p>
          <a:p>
            <a:pPr marL="0" indent="0" eaLnBrk="1" hangingPunct="1">
              <a:lnSpc>
                <a:spcPct val="80000"/>
              </a:lnSpc>
              <a:buNone/>
            </a:pPr>
            <a:r>
              <a:rPr lang="sr-Latn-CS" sz="2400" dirty="0"/>
              <a:t>- stalno poboljšavanje i ažuriranje sistema;</a:t>
            </a:r>
            <a:endParaRPr lang="sr-Latn-CS" sz="2400" dirty="0"/>
          </a:p>
          <a:p>
            <a:pPr marL="0" indent="0" eaLnBrk="1" hangingPunct="1">
              <a:lnSpc>
                <a:spcPct val="80000"/>
              </a:lnSpc>
              <a:buChar char="-"/>
            </a:pPr>
            <a:r>
              <a:rPr lang="sr-Latn-CS" sz="2400" dirty="0"/>
              <a:t> zahteve za uzajamnu komunikaciju i razmenu informacija između svih  zainteresovanih strana (proizvođ., dobavljača,  kupaca i druš. zajednice); </a:t>
            </a:r>
            <a:endParaRPr lang="sr-Latn-CS" sz="2400" dirty="0"/>
          </a:p>
          <a:p>
            <a:pPr marL="0" indent="0" eaLnBrk="1" hangingPunct="1">
              <a:lnSpc>
                <a:spcPct val="80000"/>
              </a:lnSpc>
              <a:buNone/>
            </a:pPr>
            <a:r>
              <a:rPr lang="sr-Latn-CS" sz="2400" dirty="0"/>
              <a:t>- kombinaciju HACCP plana sa preduslovnim programima; </a:t>
            </a:r>
            <a:endParaRPr lang="sr-Latn-CS" sz="2400" dirty="0"/>
          </a:p>
          <a:p>
            <a:pPr marL="0" indent="0" eaLnBrk="1" hangingPunct="1">
              <a:lnSpc>
                <a:spcPct val="80000"/>
              </a:lnSpc>
              <a:buNone/>
            </a:pPr>
            <a:r>
              <a:rPr lang="sr-Latn-CS" sz="2400" dirty="0"/>
              <a:t>- zahteve za poštovanje zakona i zakonskih odredbi</a:t>
            </a:r>
            <a:r>
              <a:rPr lang="sr-Latn-CS" sz="2800" dirty="0"/>
              <a:t>. </a:t>
            </a:r>
            <a:endParaRPr lang="sr-Latn-CS" sz="2800" b="1" i="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89089" name="Rectangle 2"/>
          <p:cNvSpPr>
            <a:spLocks noGrp="1"/>
          </p:cNvSpPr>
          <p:nvPr>
            <p:ph type="title"/>
          </p:nvPr>
        </p:nvSpPr>
        <p:spPr>
          <a:xfrm>
            <a:off x="468313" y="549275"/>
            <a:ext cx="8229600" cy="777875"/>
          </a:xfrm>
        </p:spPr>
        <p:txBody>
          <a:bodyPr vert="horz" wrap="square" lIns="91440" tIns="45720" rIns="91440" bIns="45720" anchor="ctr" anchorCtr="0"/>
          <a:p>
            <a:r>
              <a:rPr lang="sr-Latn-CS" sz="3200" b="1" dirty="0"/>
              <a:t>Zahtevi standarda ISO 22000</a:t>
            </a:r>
            <a:endParaRPr lang="sr-Latn-CS" sz="3200" b="1" dirty="0"/>
          </a:p>
        </p:txBody>
      </p:sp>
      <p:sp>
        <p:nvSpPr>
          <p:cNvPr id="89090" name="Rectangle 3"/>
          <p:cNvSpPr>
            <a:spLocks noGrp="1"/>
          </p:cNvSpPr>
          <p:nvPr>
            <p:ph idx="1"/>
          </p:nvPr>
        </p:nvSpPr>
        <p:spPr>
          <a:xfrm>
            <a:off x="395288" y="1268413"/>
            <a:ext cx="8229600" cy="4525962"/>
          </a:xfrm>
        </p:spPr>
        <p:txBody>
          <a:bodyPr vert="horz" wrap="square" lIns="91440" tIns="45720" rIns="91440" bIns="45720" anchor="t" anchorCtr="0"/>
          <a:p>
            <a:pPr>
              <a:lnSpc>
                <a:spcPct val="80000"/>
              </a:lnSpc>
              <a:buNone/>
            </a:pPr>
            <a:r>
              <a:rPr lang="sr-Latn-CS" sz="1800" dirty="0">
                <a:solidFill>
                  <a:schemeClr val="hlink"/>
                </a:solidFill>
              </a:rPr>
              <a:t>Zahtevi standarda ISO 22000 odnose se na: </a:t>
            </a:r>
            <a:endParaRPr lang="sr-Latn-CS" sz="1800" dirty="0">
              <a:solidFill>
                <a:schemeClr val="hlink"/>
              </a:solidFill>
            </a:endParaRPr>
          </a:p>
          <a:p>
            <a:pPr>
              <a:lnSpc>
                <a:spcPct val="80000"/>
              </a:lnSpc>
              <a:buNone/>
            </a:pPr>
            <a:r>
              <a:rPr lang="sr-Latn-CS" sz="1800" dirty="0"/>
              <a:t>1. </a:t>
            </a:r>
            <a:r>
              <a:rPr lang="sr-Latn-CS" sz="1800" dirty="0">
                <a:solidFill>
                  <a:schemeClr val="hlink"/>
                </a:solidFill>
              </a:rPr>
              <a:t>Eksternu komunikaciju</a:t>
            </a:r>
            <a:r>
              <a:rPr lang="sr-Latn-CS" sz="1800" dirty="0"/>
              <a:t>. Pored interne komunikacije ovaj standard zahteva </a:t>
            </a:r>
            <a:endParaRPr lang="sr-Latn-CS" sz="1800" dirty="0"/>
          </a:p>
          <a:p>
            <a:pPr>
              <a:lnSpc>
                <a:spcPct val="80000"/>
              </a:lnSpc>
              <a:buNone/>
            </a:pPr>
            <a:r>
              <a:rPr lang="sr-Latn-CS" sz="1800" dirty="0"/>
              <a:t>  efikasnu komunikaciju, kako između prethodnog i sledećeg stadijuma u </a:t>
            </a:r>
            <a:endParaRPr lang="sr-Latn-CS" sz="1800" dirty="0"/>
          </a:p>
          <a:p>
            <a:pPr>
              <a:lnSpc>
                <a:spcPct val="80000"/>
              </a:lnSpc>
              <a:buNone/>
            </a:pPr>
            <a:r>
              <a:rPr lang="sr-Latn-CS" sz="1800" dirty="0"/>
              <a:t>  prehrambenom lancu, tako i sa dobavlj., kupcima i nadležnim organima;</a:t>
            </a:r>
            <a:endParaRPr lang="sr-Latn-CS" sz="1800" dirty="0"/>
          </a:p>
          <a:p>
            <a:pPr>
              <a:lnSpc>
                <a:spcPct val="80000"/>
              </a:lnSpc>
              <a:buNone/>
            </a:pPr>
            <a:r>
              <a:rPr lang="sr-Latn-CS" sz="1800" dirty="0"/>
              <a:t>2. </a:t>
            </a:r>
            <a:r>
              <a:rPr lang="sr-Latn-CS" sz="1800" dirty="0">
                <a:solidFill>
                  <a:schemeClr val="hlink"/>
                </a:solidFill>
              </a:rPr>
              <a:t>Spremnost u kriznim situacijama</a:t>
            </a:r>
            <a:r>
              <a:rPr lang="sr-Latn-CS" sz="1800" dirty="0"/>
              <a:t>. Ovaj standard sadrži jedan deo risk menadžmenta koji se odnosi na način upravljanja u slučaju raznih kriznih situacija, nezavisno od razmera koje mogu imati po organizaciju</a:t>
            </a:r>
            <a:endParaRPr lang="sr-Latn-CS" sz="1800" dirty="0"/>
          </a:p>
          <a:p>
            <a:pPr>
              <a:lnSpc>
                <a:spcPct val="80000"/>
              </a:lnSpc>
              <a:buNone/>
            </a:pPr>
            <a:r>
              <a:rPr lang="sr-Latn-CS" sz="1800" dirty="0"/>
              <a:t>3. </a:t>
            </a:r>
            <a:r>
              <a:rPr lang="sr-Latn-CS" sz="1800" dirty="0">
                <a:solidFill>
                  <a:schemeClr val="hlink"/>
                </a:solidFill>
              </a:rPr>
              <a:t>Primenu preduslovnih programa</a:t>
            </a:r>
            <a:r>
              <a:rPr lang="sr-Latn-CS" sz="1800" dirty="0"/>
              <a:t> koji obuhvataju</a:t>
            </a:r>
            <a:endParaRPr lang="sr-Latn-CS" sz="1800" dirty="0"/>
          </a:p>
          <a:p>
            <a:pPr>
              <a:lnSpc>
                <a:spcPct val="80000"/>
              </a:lnSpc>
              <a:buNone/>
            </a:pPr>
            <a:r>
              <a:rPr lang="sr-Latn-CS" sz="1800" dirty="0"/>
              <a:t>   - dobru proizvođačku i poljoprivrednu praksu</a:t>
            </a:r>
            <a:endParaRPr lang="sr-Latn-CS" sz="1800" dirty="0"/>
          </a:p>
          <a:p>
            <a:pPr>
              <a:lnSpc>
                <a:spcPct val="80000"/>
              </a:lnSpc>
              <a:buNone/>
            </a:pPr>
            <a:r>
              <a:rPr lang="sr-Latn-CS" sz="1800" dirty="0"/>
              <a:t>   - dobru higijensku praksu </a:t>
            </a:r>
            <a:endParaRPr lang="sr-Latn-CS" sz="1800" dirty="0"/>
          </a:p>
          <a:p>
            <a:pPr>
              <a:lnSpc>
                <a:spcPct val="80000"/>
              </a:lnSpc>
              <a:buNone/>
            </a:pPr>
            <a:r>
              <a:rPr lang="sr-Latn-CS" sz="1800" dirty="0"/>
              <a:t>   - dobru distributivnu praksu i dobru trgovačku praksu </a:t>
            </a:r>
            <a:endParaRPr lang="sr-Latn-CS" sz="1800" dirty="0"/>
          </a:p>
          <a:p>
            <a:pPr>
              <a:lnSpc>
                <a:spcPct val="80000"/>
              </a:lnSpc>
              <a:buNone/>
            </a:pPr>
            <a:r>
              <a:rPr lang="sr-Latn-CS" sz="1800" dirty="0"/>
              <a:t>4. </a:t>
            </a:r>
            <a:r>
              <a:rPr lang="sr-Latn-CS" sz="1800" dirty="0">
                <a:solidFill>
                  <a:schemeClr val="hlink"/>
                </a:solidFill>
              </a:rPr>
              <a:t>Funkcionalne preduslovne programe</a:t>
            </a:r>
            <a:r>
              <a:rPr lang="sr-Latn-CS" sz="1800" dirty="0"/>
              <a:t> koji se ustanovljavaju na osnovu analize opasnosti i neophodni su, kako za kontrolu unosa određene opasnosti, tako i za kontrolu razvoja i zagađenja određenom opasnošću. </a:t>
            </a:r>
            <a:endParaRPr lang="sr-Latn-CS" sz="1800" dirty="0"/>
          </a:p>
          <a:p>
            <a:pPr>
              <a:lnSpc>
                <a:spcPct val="80000"/>
              </a:lnSpc>
              <a:buNone/>
            </a:pPr>
            <a:r>
              <a:rPr lang="sr-Latn-CS" sz="1800" dirty="0"/>
              <a:t>Ovaj standard omogućava </a:t>
            </a:r>
            <a:r>
              <a:rPr lang="sr-Latn-CS" sz="1800" dirty="0">
                <a:solidFill>
                  <a:schemeClr val="hlink"/>
                </a:solidFill>
              </a:rPr>
              <a:t>prepoznavanje svih opasnosti koje mogu da se </a:t>
            </a:r>
            <a:endParaRPr lang="sr-Latn-CS" sz="1800" dirty="0">
              <a:solidFill>
                <a:schemeClr val="hlink"/>
              </a:solidFill>
            </a:endParaRPr>
          </a:p>
          <a:p>
            <a:pPr>
              <a:lnSpc>
                <a:spcPct val="80000"/>
              </a:lnSpc>
              <a:buNone/>
            </a:pPr>
            <a:r>
              <a:rPr lang="sr-Latn-CS" sz="1800" dirty="0">
                <a:solidFill>
                  <a:schemeClr val="hlink"/>
                </a:solidFill>
              </a:rPr>
              <a:t>pojave u hrani uključujući i opasnosti koje mogu da budu u vezi sa vrstom </a:t>
            </a:r>
            <a:endParaRPr lang="sr-Latn-CS" sz="1800" dirty="0">
              <a:solidFill>
                <a:schemeClr val="hlink"/>
              </a:solidFill>
            </a:endParaRPr>
          </a:p>
          <a:p>
            <a:pPr>
              <a:lnSpc>
                <a:spcPct val="80000"/>
              </a:lnSpc>
              <a:buNone/>
            </a:pPr>
            <a:r>
              <a:rPr lang="sr-Latn-CS" sz="1800" dirty="0">
                <a:solidFill>
                  <a:schemeClr val="hlink"/>
                </a:solidFill>
              </a:rPr>
              <a:t>procesa, upotrebljenim mašinama za proizvodnju ili pakovanje i infrastrukturom</a:t>
            </a:r>
            <a:r>
              <a:rPr lang="sr-Latn-CS" sz="1800" dirty="0"/>
              <a:t> </a:t>
            </a:r>
            <a:endParaRPr lang="sr-Latn-CS" sz="1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37222" name="Rectangle 6"/>
          <p:cNvSpPr/>
          <p:nvPr/>
        </p:nvSpPr>
        <p:spPr>
          <a:xfrm rot="-5400000">
            <a:off x="-431800" y="2673350"/>
            <a:ext cx="4464050" cy="1222375"/>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en-US" altLang="x-none" dirty="0">
              <a:latin typeface="Arial" panose="020B0604020202020204" pitchFamily="34" charset="0"/>
            </a:endParaRPr>
          </a:p>
        </p:txBody>
      </p:sp>
      <p:sp>
        <p:nvSpPr>
          <p:cNvPr id="90114" name="Rectangle 4"/>
          <p:cNvSpPr/>
          <p:nvPr/>
        </p:nvSpPr>
        <p:spPr>
          <a:xfrm rot="-5400000">
            <a:off x="22225" y="2938463"/>
            <a:ext cx="3455988" cy="831850"/>
          </a:xfrm>
          <a:prstGeom prst="rect">
            <a:avLst/>
          </a:prstGeom>
          <a:noFill/>
          <a:ln w="9525">
            <a:noFill/>
          </a:ln>
        </p:spPr>
        <p:txBody>
          <a:bodyPr anchor="ctr" anchorCtr="0">
            <a:spAutoFit/>
          </a:bodyPr>
          <a:p>
            <a:pPr algn="ctr" defTabSz="914400">
              <a:tabLst>
                <a:tab pos="-990600" algn="l"/>
              </a:tabLst>
            </a:pPr>
            <a:r>
              <a:rPr lang="sr-Latn-CS" sz="2400" b="1" dirty="0">
                <a:solidFill>
                  <a:srgbClr val="7030A0"/>
                </a:solidFill>
                <a:latin typeface="Arial" panose="020B0604020202020204" pitchFamily="34" charset="0"/>
              </a:rPr>
              <a:t>Koristi od uvođenja </a:t>
            </a:r>
            <a:r>
              <a:rPr lang="en-US" altLang="x-none" sz="2400" b="1" dirty="0">
                <a:solidFill>
                  <a:srgbClr val="7030A0"/>
                </a:solidFill>
                <a:latin typeface="Arial" panose="020B0604020202020204" pitchFamily="34" charset="0"/>
              </a:rPr>
              <a:t> </a:t>
            </a:r>
            <a:r>
              <a:rPr lang="sr-Latn-CS" sz="2400" b="1" dirty="0">
                <a:solidFill>
                  <a:srgbClr val="7030A0"/>
                </a:solidFill>
                <a:latin typeface="Arial" panose="020B0604020202020204" pitchFamily="34" charset="0"/>
              </a:rPr>
              <a:t>standarda ISO 22000</a:t>
            </a:r>
            <a:endParaRPr lang="en-US" altLang="x-none" sz="2800" dirty="0">
              <a:latin typeface="Arial" panose="020B0604020202020204" pitchFamily="34" charset="0"/>
            </a:endParaRPr>
          </a:p>
        </p:txBody>
      </p:sp>
      <p:sp>
        <p:nvSpPr>
          <p:cNvPr id="137221" name="Rectangle 5"/>
          <p:cNvSpPr/>
          <p:nvPr/>
        </p:nvSpPr>
        <p:spPr>
          <a:xfrm>
            <a:off x="3413125" y="1090613"/>
            <a:ext cx="4464050" cy="1630362"/>
          </a:xfrm>
          <a:prstGeom prst="rect">
            <a:avLst/>
          </a:prstGeom>
          <a:gradFill rotWithShape="1">
            <a:gsLst>
              <a:gs pos="0">
                <a:srgbClr val="5E765E"/>
              </a:gs>
              <a:gs pos="50000">
                <a:srgbClr val="CCFFCC"/>
              </a:gs>
              <a:gs pos="100000">
                <a:srgbClr val="5E765E"/>
              </a:gs>
            </a:gsLst>
            <a:lin ang="5400000" scaled="1"/>
            <a:tileRect/>
          </a:gradFill>
          <a:ln w="9525" cap="flat" cmpd="sng">
            <a:solidFill>
              <a:srgbClr val="FFFF66"/>
            </a:solidFill>
            <a:prstDash val="solid"/>
            <a:miter/>
            <a:headEnd type="none" w="med" len="med"/>
            <a:tailEnd type="none" w="med" len="med"/>
          </a:ln>
        </p:spPr>
        <p:txBody>
          <a:bodyPr anchor="ctr" anchorCtr="0">
            <a:spAutoFit/>
          </a:bodyPr>
          <a:p>
            <a:pPr algn="ctr" defTabSz="914400">
              <a:tabLst>
                <a:tab pos="-990600" algn="l"/>
              </a:tabLst>
            </a:pPr>
            <a:r>
              <a:rPr lang="sr-Latn-CS" sz="2000" dirty="0">
                <a:latin typeface="Arial" panose="020B0604020202020204" pitchFamily="34" charset="0"/>
              </a:rPr>
              <a:t>-Poboljšanje kvaliteta gotovih proizvoda i </a:t>
            </a:r>
            <a:r>
              <a:rPr lang="pl-PL" altLang="x-none" sz="2000" dirty="0">
                <a:latin typeface="Arial" panose="020B0604020202020204" pitchFamily="34" charset="0"/>
              </a:rPr>
              <a:t>povećanje </a:t>
            </a:r>
            <a:r>
              <a:rPr lang="pl-PL" altLang="x-none" sz="2000" dirty="0">
                <a:solidFill>
                  <a:srgbClr val="C00000"/>
                </a:solidFill>
                <a:latin typeface="Arial" panose="020B0604020202020204" pitchFamily="34" charset="0"/>
              </a:rPr>
              <a:t>poverenja</a:t>
            </a:r>
            <a:r>
              <a:rPr lang="pl-PL" altLang="x-none" sz="2000" dirty="0">
                <a:latin typeface="Arial" panose="020B0604020202020204" pitchFamily="34" charset="0"/>
              </a:rPr>
              <a:t> kupaca</a:t>
            </a:r>
            <a:r>
              <a:rPr lang="en-US" altLang="x-none" sz="2000" b="1" dirty="0">
                <a:solidFill>
                  <a:srgbClr val="7030A0"/>
                </a:solidFill>
                <a:latin typeface="Arial" panose="020B0604020202020204" pitchFamily="34" charset="0"/>
              </a:rPr>
              <a:t>;</a:t>
            </a:r>
            <a:endParaRPr lang="sr-Latn-CS" sz="2000" b="1" dirty="0">
              <a:solidFill>
                <a:srgbClr val="7030A0"/>
              </a:solidFill>
              <a:latin typeface="Arial" panose="020B0604020202020204" pitchFamily="34" charset="0"/>
            </a:endParaRPr>
          </a:p>
          <a:p>
            <a:pPr algn="ctr" defTabSz="914400">
              <a:tabLst>
                <a:tab pos="-990600" algn="l"/>
              </a:tabLst>
            </a:pPr>
            <a:r>
              <a:rPr lang="sr-Latn-CS" sz="2000" dirty="0">
                <a:latin typeface="Arial" panose="020B0604020202020204" pitchFamily="34" charset="0"/>
              </a:rPr>
              <a:t>-Smanjenje opasnosti od </a:t>
            </a:r>
            <a:r>
              <a:rPr lang="sr-Latn-CS" sz="2000" dirty="0">
                <a:solidFill>
                  <a:srgbClr val="C00000"/>
                </a:solidFill>
                <a:latin typeface="Arial" panose="020B0604020202020204" pitchFamily="34" charset="0"/>
              </a:rPr>
              <a:t>trovanja hranom</a:t>
            </a:r>
            <a:endParaRPr lang="en-US" altLang="x-none" sz="3200" b="1" dirty="0">
              <a:solidFill>
                <a:srgbClr val="7030A0"/>
              </a:solidFill>
              <a:latin typeface="Arial" panose="020B0604020202020204" pitchFamily="34" charset="0"/>
            </a:endParaRPr>
          </a:p>
        </p:txBody>
      </p:sp>
      <p:sp>
        <p:nvSpPr>
          <p:cNvPr id="137223" name="Rectangle 7"/>
          <p:cNvSpPr/>
          <p:nvPr/>
        </p:nvSpPr>
        <p:spPr>
          <a:xfrm>
            <a:off x="3419475" y="2868613"/>
            <a:ext cx="4321175" cy="1446212"/>
          </a:xfrm>
          <a:prstGeom prst="rect">
            <a:avLst/>
          </a:prstGeom>
          <a:gradFill rotWithShape="1">
            <a:gsLst>
              <a:gs pos="0">
                <a:srgbClr val="5E7676"/>
              </a:gs>
              <a:gs pos="50000">
                <a:srgbClr val="CCFFFF"/>
              </a:gs>
              <a:gs pos="100000">
                <a:srgbClr val="5E7676"/>
              </a:gs>
            </a:gsLst>
            <a:lin ang="5400000" scaled="1"/>
            <a:tileRect/>
          </a:gradFill>
          <a:ln w="9525" cap="flat" cmpd="sng">
            <a:solidFill>
              <a:srgbClr val="FFFF66"/>
            </a:solidFill>
            <a:prstDash val="solid"/>
            <a:miter/>
            <a:headEnd type="none" w="med" len="med"/>
            <a:tailEnd type="none" w="med" len="med"/>
          </a:ln>
        </p:spPr>
        <p:txBody>
          <a:bodyPr anchor="ctr" anchorCtr="0">
            <a:spAutoFit/>
          </a:bodyPr>
          <a:p>
            <a:pPr algn="ctr" defTabSz="914400">
              <a:tabLst>
                <a:tab pos="-990600" algn="l"/>
              </a:tabLst>
            </a:pPr>
            <a:r>
              <a:rPr lang="sr-Latn-CS" sz="2200" dirty="0">
                <a:solidFill>
                  <a:srgbClr val="002060"/>
                </a:solidFill>
                <a:latin typeface="Arial" panose="020B0604020202020204" pitchFamily="34" charset="0"/>
              </a:rPr>
              <a:t>-Poboljšanje komunikacije unutar lanca snabdevanja </a:t>
            </a:r>
            <a:endParaRPr lang="sr-Latn-CS" sz="2200" dirty="0">
              <a:solidFill>
                <a:srgbClr val="002060"/>
              </a:solidFill>
              <a:latin typeface="Arial" panose="020B0604020202020204" pitchFamily="34" charset="0"/>
            </a:endParaRPr>
          </a:p>
          <a:p>
            <a:pPr algn="ctr" defTabSz="914400">
              <a:tabLst>
                <a:tab pos="-990600" algn="l"/>
              </a:tabLst>
            </a:pPr>
            <a:r>
              <a:rPr lang="sr-Latn-CS" sz="2200" dirty="0">
                <a:solidFill>
                  <a:srgbClr val="002060"/>
                </a:solidFill>
                <a:latin typeface="Arial" panose="020B0604020202020204" pitchFamily="34" charset="0"/>
              </a:rPr>
              <a:t>- </a:t>
            </a:r>
            <a:r>
              <a:rPr lang="sl-SI" altLang="x-none" sz="2200" dirty="0">
                <a:solidFill>
                  <a:srgbClr val="002060"/>
                </a:solidFill>
                <a:latin typeface="Arial" panose="020B0604020202020204" pitchFamily="34" charset="0"/>
              </a:rPr>
              <a:t>S</a:t>
            </a:r>
            <a:r>
              <a:rPr lang="en-US" altLang="x-none" sz="2200" dirty="0">
                <a:solidFill>
                  <a:srgbClr val="002060"/>
                </a:solidFill>
                <a:latin typeface="Arial" panose="020B0604020202020204" pitchFamily="34" charset="0"/>
              </a:rPr>
              <a:t>nižavanje </a:t>
            </a:r>
            <a:r>
              <a:rPr lang="sr-Latn-CS" sz="2200" dirty="0">
                <a:solidFill>
                  <a:srgbClr val="002060"/>
                </a:solidFill>
                <a:latin typeface="Arial" panose="020B0604020202020204" pitchFamily="34" charset="0"/>
              </a:rPr>
              <a:t>svih </a:t>
            </a:r>
            <a:r>
              <a:rPr lang="en-US" altLang="x-none" sz="2200" dirty="0">
                <a:solidFill>
                  <a:srgbClr val="002060"/>
                </a:solidFill>
                <a:latin typeface="Arial" panose="020B0604020202020204" pitchFamily="34" charset="0"/>
              </a:rPr>
              <a:t>troškova</a:t>
            </a:r>
            <a:r>
              <a:rPr lang="sr-Latn-CS" sz="2200" dirty="0">
                <a:solidFill>
                  <a:srgbClr val="002060"/>
                </a:solidFill>
                <a:latin typeface="Arial" panose="020B0604020202020204" pitchFamily="34" charset="0"/>
              </a:rPr>
              <a:t> plovanja</a:t>
            </a:r>
            <a:r>
              <a:rPr lang="en-US" altLang="x-none" sz="2200" dirty="0">
                <a:solidFill>
                  <a:srgbClr val="002060"/>
                </a:solidFill>
                <a:latin typeface="Arial" panose="020B0604020202020204" pitchFamily="34" charset="0"/>
              </a:rPr>
              <a:t> </a:t>
            </a:r>
            <a:endParaRPr lang="sl-SI" altLang="x-none" sz="2200" dirty="0">
              <a:solidFill>
                <a:srgbClr val="002060"/>
              </a:solidFill>
              <a:latin typeface="Arial" panose="020B0604020202020204" pitchFamily="34" charset="0"/>
            </a:endParaRPr>
          </a:p>
        </p:txBody>
      </p:sp>
      <p:sp>
        <p:nvSpPr>
          <p:cNvPr id="137224" name="Rectangle 8"/>
          <p:cNvSpPr/>
          <p:nvPr/>
        </p:nvSpPr>
        <p:spPr>
          <a:xfrm>
            <a:off x="3435350" y="4386263"/>
            <a:ext cx="4392613" cy="1462087"/>
          </a:xfrm>
          <a:prstGeom prst="rect">
            <a:avLst/>
          </a:prstGeom>
          <a:gradFill rotWithShape="1">
            <a:gsLst>
              <a:gs pos="0">
                <a:srgbClr val="576869"/>
              </a:gs>
              <a:gs pos="50000">
                <a:schemeClr val="accent1"/>
              </a:gs>
              <a:gs pos="100000">
                <a:srgbClr val="576869"/>
              </a:gs>
            </a:gsLst>
            <a:lin ang="5400000" scaled="1"/>
            <a:tileRect/>
          </a:gradFill>
          <a:ln w="9525" cap="flat" cmpd="sng">
            <a:solidFill>
              <a:srgbClr val="FFFF00"/>
            </a:solidFill>
            <a:prstDash val="solid"/>
            <a:miter/>
            <a:headEnd type="none" w="med" len="med"/>
            <a:tailEnd type="none" w="med" len="med"/>
          </a:ln>
        </p:spPr>
        <p:txBody>
          <a:bodyPr anchor="ctr" anchorCtr="0">
            <a:spAutoFit/>
          </a:bodyPr>
          <a:p>
            <a:pPr algn="just" defTabSz="914400">
              <a:tabLst>
                <a:tab pos="-990600" algn="l"/>
              </a:tabLst>
            </a:pPr>
            <a:endParaRPr lang="sl-SI" altLang="x-none" sz="900" b="1" dirty="0">
              <a:latin typeface="Arial" panose="020B0604020202020204" pitchFamily="34" charset="0"/>
            </a:endParaRPr>
          </a:p>
          <a:p>
            <a:pPr algn="ctr" defTabSz="914400">
              <a:tabLst>
                <a:tab pos="-990600" algn="l"/>
              </a:tabLst>
            </a:pPr>
            <a:r>
              <a:rPr lang="en-US" altLang="x-none" sz="2000" b="1" dirty="0">
                <a:solidFill>
                  <a:srgbClr val="7030A0"/>
                </a:solidFill>
                <a:latin typeface="Arial" panose="020B0604020202020204" pitchFamily="34" charset="0"/>
              </a:rPr>
              <a:t>Veća konkurentnost </a:t>
            </a:r>
            <a:r>
              <a:rPr lang="sr-Latn-CS" sz="2000" b="1" dirty="0">
                <a:solidFill>
                  <a:srgbClr val="7030A0"/>
                </a:solidFill>
                <a:latin typeface="Arial" panose="020B0604020202020204" pitchFamily="34" charset="0"/>
              </a:rPr>
              <a:t>i</a:t>
            </a:r>
            <a:r>
              <a:rPr lang="en-US" altLang="x-none" sz="2000" b="1" dirty="0">
                <a:solidFill>
                  <a:srgbClr val="7030A0"/>
                </a:solidFill>
                <a:latin typeface="Arial" panose="020B0604020202020204" pitchFamily="34" charset="0"/>
              </a:rPr>
              <a:t> bolja po</a:t>
            </a:r>
            <a:r>
              <a:rPr lang="sr-Latn-CS" sz="2000" b="1" dirty="0">
                <a:solidFill>
                  <a:srgbClr val="7030A0"/>
                </a:solidFill>
                <a:latin typeface="Arial" panose="020B0604020202020204" pitchFamily="34" charset="0"/>
              </a:rPr>
              <a:t>z</a:t>
            </a:r>
            <a:r>
              <a:rPr lang="en-US" altLang="x-none" sz="2000" b="1" dirty="0">
                <a:solidFill>
                  <a:srgbClr val="7030A0"/>
                </a:solidFill>
                <a:latin typeface="Arial" panose="020B0604020202020204" pitchFamily="34" charset="0"/>
              </a:rPr>
              <a:t>icija na tr</a:t>
            </a:r>
            <a:r>
              <a:rPr lang="sr-Latn-CS" sz="2000" b="1" dirty="0">
                <a:solidFill>
                  <a:srgbClr val="7030A0"/>
                </a:solidFill>
                <a:latin typeface="Arial" panose="020B0604020202020204" pitchFamily="34" charset="0"/>
              </a:rPr>
              <a:t>žištu</a:t>
            </a:r>
            <a:endParaRPr lang="sr-Latn-CS" sz="2000" b="1" dirty="0">
              <a:solidFill>
                <a:srgbClr val="7030A0"/>
              </a:solidFill>
              <a:latin typeface="Arial" panose="020B0604020202020204" pitchFamily="34" charset="0"/>
            </a:endParaRPr>
          </a:p>
          <a:p>
            <a:pPr algn="ctr" defTabSz="914400">
              <a:tabLst>
                <a:tab pos="-990600" algn="l"/>
              </a:tabLst>
            </a:pPr>
            <a:r>
              <a:rPr lang="pl-PL" altLang="x-none" sz="2000" dirty="0">
                <a:latin typeface="Arial" panose="020B0604020202020204" pitchFamily="34" charset="0"/>
              </a:rPr>
              <a:t>Stalna kontrola i usklađenost sa propisima</a:t>
            </a:r>
            <a:endParaRPr lang="en-US" altLang="x-none" sz="1000" b="1" dirty="0">
              <a:solidFill>
                <a:schemeClr val="bg1"/>
              </a:solidFill>
              <a:latin typeface="Arial" panose="020B0604020202020204" pitchFamily="34" charset="0"/>
            </a:endParaRPr>
          </a:p>
        </p:txBody>
      </p:sp>
      <p:sp>
        <p:nvSpPr>
          <p:cNvPr id="137225" name="AutoShape 9"/>
          <p:cNvSpPr/>
          <p:nvPr/>
        </p:nvSpPr>
        <p:spPr>
          <a:xfrm>
            <a:off x="2484438" y="1412875"/>
            <a:ext cx="719137" cy="936625"/>
          </a:xfrm>
          <a:prstGeom prst="rightArrow">
            <a:avLst>
              <a:gd name="adj1" fmla="val 50000"/>
              <a:gd name="adj2" fmla="val 25000"/>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en-US" altLang="x-none" dirty="0">
              <a:latin typeface="Arial" panose="020B0604020202020204" pitchFamily="34" charset="0"/>
            </a:endParaRPr>
          </a:p>
        </p:txBody>
      </p:sp>
      <p:sp>
        <p:nvSpPr>
          <p:cNvPr id="137226" name="AutoShape 10"/>
          <p:cNvSpPr/>
          <p:nvPr/>
        </p:nvSpPr>
        <p:spPr>
          <a:xfrm>
            <a:off x="2484438" y="2924175"/>
            <a:ext cx="647700" cy="936625"/>
          </a:xfrm>
          <a:prstGeom prst="rightArrow">
            <a:avLst>
              <a:gd name="adj1" fmla="val 50000"/>
              <a:gd name="adj2" fmla="val 25000"/>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en-US" altLang="x-none" dirty="0">
              <a:latin typeface="Arial" panose="020B0604020202020204" pitchFamily="34" charset="0"/>
            </a:endParaRPr>
          </a:p>
        </p:txBody>
      </p:sp>
      <p:sp>
        <p:nvSpPr>
          <p:cNvPr id="137227" name="AutoShape 11"/>
          <p:cNvSpPr/>
          <p:nvPr/>
        </p:nvSpPr>
        <p:spPr>
          <a:xfrm>
            <a:off x="2627313" y="4508500"/>
            <a:ext cx="647700" cy="936625"/>
          </a:xfrm>
          <a:prstGeom prst="rightArrow">
            <a:avLst>
              <a:gd name="adj1" fmla="val 50000"/>
              <a:gd name="adj2" fmla="val 25000"/>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en-US" altLang="x-none" dirty="0">
              <a:latin typeface="Arial" panose="020B0604020202020204" pitchFamily="34" charset="0"/>
            </a:endParaRPr>
          </a:p>
        </p:txBody>
      </p:sp>
      <p:sp>
        <p:nvSpPr>
          <p:cNvPr id="90122" name="Rectangle 11"/>
          <p:cNvSpPr/>
          <p:nvPr/>
        </p:nvSpPr>
        <p:spPr>
          <a:xfrm>
            <a:off x="1908175" y="333375"/>
            <a:ext cx="6119813" cy="461963"/>
          </a:xfrm>
          <a:prstGeom prst="rect">
            <a:avLst/>
          </a:prstGeom>
          <a:noFill/>
          <a:ln w="9525">
            <a:noFill/>
          </a:ln>
        </p:spPr>
        <p:txBody>
          <a:bodyPr anchor="t" anchorCtr="0">
            <a:spAutoFit/>
          </a:bodyPr>
          <a:p>
            <a:r>
              <a:rPr lang="sr-Latn-CS" sz="2400" b="1" dirty="0">
                <a:solidFill>
                  <a:srgbClr val="FFC000"/>
                </a:solidFill>
                <a:latin typeface="Arial" panose="020B0604020202020204" pitchFamily="34" charset="0"/>
              </a:rPr>
              <a:t>Koristi od uvđenja ISO 22000</a:t>
            </a:r>
            <a:endParaRPr lang="sr-Latn-CS" sz="2400" dirty="0">
              <a:solidFill>
                <a:srgbClr val="FFC0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137222"/>
                                        </p:tgtEl>
                                        <p:attrNameLst>
                                          <p:attrName>style.visibility</p:attrName>
                                        </p:attrNameLst>
                                      </p:cBhvr>
                                      <p:to>
                                        <p:strVal val="visible"/>
                                      </p:to>
                                    </p:set>
                                    <p:anim calcmode="lin" valueType="num">
                                      <p:cBhvr>
                                        <p:cTn id="7" dur="1000" fill="hold"/>
                                        <p:tgtEl>
                                          <p:spTgt spid="137222"/>
                                        </p:tgtEl>
                                        <p:attrNameLst>
                                          <p:attrName>ppt_x</p:attrName>
                                        </p:attrNameLst>
                                      </p:cBhvr>
                                      <p:tavLst>
                                        <p:tav tm="0">
                                          <p:val>
                                            <p:strVal val="#ppt_x-.2"/>
                                          </p:val>
                                        </p:tav>
                                        <p:tav tm="100000">
                                          <p:val>
                                            <p:strVal val="#ppt_x"/>
                                          </p:val>
                                        </p:tav>
                                      </p:tavLst>
                                    </p:anim>
                                    <p:anim calcmode="lin" valueType="num">
                                      <p:cBhvr>
                                        <p:cTn id="8" dur="1000" fill="hold"/>
                                        <p:tgtEl>
                                          <p:spTgt spid="1372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7222"/>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137225"/>
                                        </p:tgtEl>
                                        <p:attrNameLst>
                                          <p:attrName>style.visibility</p:attrName>
                                        </p:attrNameLst>
                                      </p:cBhvr>
                                      <p:to>
                                        <p:strVal val="visible"/>
                                      </p:to>
                                    </p:set>
                                    <p:animScale>
                                      <p:cBhvr>
                                        <p:cTn id="13" dur="2000" decel="50000" fill="hold">
                                          <p:stCondLst>
                                            <p:cond delay="0"/>
                                          </p:stCondLst>
                                        </p:cTn>
                                        <p:tgtEl>
                                          <p:spTgt spid="1372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cBhvr>
                                        <p:cTn id="14" dur="2000" decel="50000" fill="hold">
                                          <p:stCondLst>
                                            <p:cond delay="0"/>
                                          </p:stCondLst>
                                        </p:cTn>
                                        <p:tgtEl>
                                          <p:spTgt spid="137225"/>
                                        </p:tgtEl>
                                        <p:attrNameLst>
                                          <p:attrName>ppt_x</p:attrName>
                                          <p:attrName>ppt_y</p:attrName>
                                        </p:attrNameLst>
                                      </p:cBhvr>
                                    </p:animMotion>
                                    <p:animEffect transition="in" filter="fade">
                                      <p:cBhvr>
                                        <p:cTn id="15" dur="2000"/>
                                        <p:tgtEl>
                                          <p:spTgt spid="137225"/>
                                        </p:tgtEl>
                                      </p:cBhvr>
                                    </p:animEffect>
                                  </p:childTnLst>
                                </p:cTn>
                              </p:par>
                              <p:par>
                                <p:cTn id="16" presetID="52" presetClass="entr" presetSubtype="0" fill="hold" grpId="0" nodeType="withEffect">
                                  <p:stCondLst>
                                    <p:cond delay="0"/>
                                  </p:stCondLst>
                                  <p:childTnLst>
                                    <p:set>
                                      <p:cBhvr>
                                        <p:cTn id="17" dur="1" fill="hold">
                                          <p:stCondLst>
                                            <p:cond delay="0"/>
                                          </p:stCondLst>
                                        </p:cTn>
                                        <p:tgtEl>
                                          <p:spTgt spid="137226"/>
                                        </p:tgtEl>
                                        <p:attrNameLst>
                                          <p:attrName>style.visibility</p:attrName>
                                        </p:attrNameLst>
                                      </p:cBhvr>
                                      <p:to>
                                        <p:strVal val="visible"/>
                                      </p:to>
                                    </p:set>
                                    <p:animScale>
                                      <p:cBhvr>
                                        <p:cTn id="18" dur="2000" decel="50000" fill="hold">
                                          <p:stCondLst>
                                            <p:cond delay="0"/>
                                          </p:stCondLst>
                                        </p:cTn>
                                        <p:tgtEl>
                                          <p:spTgt spid="1372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cBhvr>
                                        <p:cTn id="19" dur="2000" decel="50000" fill="hold">
                                          <p:stCondLst>
                                            <p:cond delay="0"/>
                                          </p:stCondLst>
                                        </p:cTn>
                                        <p:tgtEl>
                                          <p:spTgt spid="137226"/>
                                        </p:tgtEl>
                                        <p:attrNameLst>
                                          <p:attrName>ppt_x</p:attrName>
                                          <p:attrName>ppt_y</p:attrName>
                                        </p:attrNameLst>
                                      </p:cBhvr>
                                    </p:animMotion>
                                    <p:animEffect transition="in" filter="fade">
                                      <p:cBhvr>
                                        <p:cTn id="20" dur="2000"/>
                                        <p:tgtEl>
                                          <p:spTgt spid="137226"/>
                                        </p:tgtEl>
                                      </p:cBhvr>
                                    </p:animEffect>
                                  </p:childTnLst>
                                </p:cTn>
                              </p:par>
                              <p:par>
                                <p:cTn id="21" presetID="52" presetClass="entr" presetSubtype="0" fill="hold" grpId="0" nodeType="withEffect">
                                  <p:stCondLst>
                                    <p:cond delay="0"/>
                                  </p:stCondLst>
                                  <p:childTnLst>
                                    <p:set>
                                      <p:cBhvr>
                                        <p:cTn id="22" dur="1" fill="hold">
                                          <p:stCondLst>
                                            <p:cond delay="0"/>
                                          </p:stCondLst>
                                        </p:cTn>
                                        <p:tgtEl>
                                          <p:spTgt spid="137227"/>
                                        </p:tgtEl>
                                        <p:attrNameLst>
                                          <p:attrName>style.visibility</p:attrName>
                                        </p:attrNameLst>
                                      </p:cBhvr>
                                      <p:to>
                                        <p:strVal val="visible"/>
                                      </p:to>
                                    </p:set>
                                    <p:animScale>
                                      <p:cBhvr>
                                        <p:cTn id="23" dur="2000" decel="50000" fill="hold">
                                          <p:stCondLst>
                                            <p:cond delay="0"/>
                                          </p:stCondLst>
                                        </p:cTn>
                                        <p:tgtEl>
                                          <p:spTgt spid="1372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cBhvr>
                                        <p:cTn id="24" dur="2000" decel="50000" fill="hold">
                                          <p:stCondLst>
                                            <p:cond delay="0"/>
                                          </p:stCondLst>
                                        </p:cTn>
                                        <p:tgtEl>
                                          <p:spTgt spid="137227"/>
                                        </p:tgtEl>
                                        <p:attrNameLst>
                                          <p:attrName>ppt_x</p:attrName>
                                          <p:attrName>ppt_y</p:attrName>
                                        </p:attrNameLst>
                                      </p:cBhvr>
                                    </p:animMotion>
                                    <p:animEffect transition="in" filter="fade">
                                      <p:cBhvr>
                                        <p:cTn id="25" dur="2000"/>
                                        <p:tgtEl>
                                          <p:spTgt spid="137227"/>
                                        </p:tgtEl>
                                      </p:cBhvr>
                                    </p:animEffect>
                                  </p:childTnLst>
                                </p:cTn>
                              </p:par>
                            </p:childTnLst>
                          </p:cTn>
                        </p:par>
                        <p:par>
                          <p:cTn id="26" fill="hold">
                            <p:stCondLst>
                              <p:cond delay="3000"/>
                            </p:stCondLst>
                            <p:childTnLst>
                              <p:par>
                                <p:cTn id="27" presetID="29" presetClass="entr" presetSubtype="0" fill="hold" grpId="0" nodeType="afterEffect">
                                  <p:stCondLst>
                                    <p:cond delay="0"/>
                                  </p:stCondLst>
                                  <p:childTnLst>
                                    <p:set>
                                      <p:cBhvr>
                                        <p:cTn id="28" dur="1" fill="hold">
                                          <p:stCondLst>
                                            <p:cond delay="0"/>
                                          </p:stCondLst>
                                        </p:cTn>
                                        <p:tgtEl>
                                          <p:spTgt spid="137224"/>
                                        </p:tgtEl>
                                        <p:attrNameLst>
                                          <p:attrName>style.visibility</p:attrName>
                                        </p:attrNameLst>
                                      </p:cBhvr>
                                      <p:to>
                                        <p:strVal val="visible"/>
                                      </p:to>
                                    </p:set>
                                    <p:anim calcmode="lin" valueType="num">
                                      <p:cBhvr>
                                        <p:cTn id="29" dur="2000" fill="hold"/>
                                        <p:tgtEl>
                                          <p:spTgt spid="137224"/>
                                        </p:tgtEl>
                                        <p:attrNameLst>
                                          <p:attrName>ppt_x</p:attrName>
                                        </p:attrNameLst>
                                      </p:cBhvr>
                                      <p:tavLst>
                                        <p:tav tm="0">
                                          <p:val>
                                            <p:strVal val="#ppt_x-.2"/>
                                          </p:val>
                                        </p:tav>
                                        <p:tav tm="100000">
                                          <p:val>
                                            <p:strVal val="#ppt_x"/>
                                          </p:val>
                                        </p:tav>
                                      </p:tavLst>
                                    </p:anim>
                                    <p:anim calcmode="lin" valueType="num">
                                      <p:cBhvr>
                                        <p:cTn id="30" dur="2000" fill="hold"/>
                                        <p:tgtEl>
                                          <p:spTgt spid="137224"/>
                                        </p:tgtEl>
                                        <p:attrNameLst>
                                          <p:attrName>ppt_y</p:attrName>
                                        </p:attrNameLst>
                                      </p:cBhvr>
                                      <p:tavLst>
                                        <p:tav tm="0">
                                          <p:val>
                                            <p:strVal val="#ppt_y"/>
                                          </p:val>
                                        </p:tav>
                                        <p:tav tm="100000">
                                          <p:val>
                                            <p:strVal val="#ppt_y"/>
                                          </p:val>
                                        </p:tav>
                                      </p:tavLst>
                                    </p:anim>
                                    <p:animEffect transition="in" filter="wipe(right)" prLst="gradientSize: 0.1">
                                      <p:cBhvr>
                                        <p:cTn id="31" dur="2000"/>
                                        <p:tgtEl>
                                          <p:spTgt spid="137224"/>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137221"/>
                                        </p:tgtEl>
                                        <p:attrNameLst>
                                          <p:attrName>style.visibility</p:attrName>
                                        </p:attrNameLst>
                                      </p:cBhvr>
                                      <p:to>
                                        <p:strVal val="visible"/>
                                      </p:to>
                                    </p:set>
                                    <p:anim calcmode="lin" valueType="num">
                                      <p:cBhvr>
                                        <p:cTn id="34" dur="2000" fill="hold"/>
                                        <p:tgtEl>
                                          <p:spTgt spid="137221"/>
                                        </p:tgtEl>
                                        <p:attrNameLst>
                                          <p:attrName>ppt_x</p:attrName>
                                        </p:attrNameLst>
                                      </p:cBhvr>
                                      <p:tavLst>
                                        <p:tav tm="0">
                                          <p:val>
                                            <p:strVal val="#ppt_x-.2"/>
                                          </p:val>
                                        </p:tav>
                                        <p:tav tm="100000">
                                          <p:val>
                                            <p:strVal val="#ppt_x"/>
                                          </p:val>
                                        </p:tav>
                                      </p:tavLst>
                                    </p:anim>
                                    <p:anim calcmode="lin" valueType="num">
                                      <p:cBhvr>
                                        <p:cTn id="35" dur="2000" fill="hold"/>
                                        <p:tgtEl>
                                          <p:spTgt spid="137221"/>
                                        </p:tgtEl>
                                        <p:attrNameLst>
                                          <p:attrName>ppt_y</p:attrName>
                                        </p:attrNameLst>
                                      </p:cBhvr>
                                      <p:tavLst>
                                        <p:tav tm="0">
                                          <p:val>
                                            <p:strVal val="#ppt_y"/>
                                          </p:val>
                                        </p:tav>
                                        <p:tav tm="100000">
                                          <p:val>
                                            <p:strVal val="#ppt_y"/>
                                          </p:val>
                                        </p:tav>
                                      </p:tavLst>
                                    </p:anim>
                                    <p:animEffect transition="in" filter="wipe(right)" prLst="gradientSize: 0.1">
                                      <p:cBhvr>
                                        <p:cTn id="36" dur="2000"/>
                                        <p:tgtEl>
                                          <p:spTgt spid="137221"/>
                                        </p:tgtEl>
                                      </p:cBhvr>
                                    </p:animEffect>
                                  </p:childTnLst>
                                </p:cTn>
                              </p:par>
                              <p:par>
                                <p:cTn id="37" presetID="29" presetClass="entr" presetSubtype="0" fill="hold" grpId="0" nodeType="withEffect">
                                  <p:stCondLst>
                                    <p:cond delay="0"/>
                                  </p:stCondLst>
                                  <p:childTnLst>
                                    <p:set>
                                      <p:cBhvr>
                                        <p:cTn id="38" dur="1" fill="hold">
                                          <p:stCondLst>
                                            <p:cond delay="0"/>
                                          </p:stCondLst>
                                        </p:cTn>
                                        <p:tgtEl>
                                          <p:spTgt spid="137223"/>
                                        </p:tgtEl>
                                        <p:attrNameLst>
                                          <p:attrName>style.visibility</p:attrName>
                                        </p:attrNameLst>
                                      </p:cBhvr>
                                      <p:to>
                                        <p:strVal val="visible"/>
                                      </p:to>
                                    </p:set>
                                    <p:anim calcmode="lin" valueType="num">
                                      <p:cBhvr>
                                        <p:cTn id="39" dur="2000" fill="hold"/>
                                        <p:tgtEl>
                                          <p:spTgt spid="137223"/>
                                        </p:tgtEl>
                                        <p:attrNameLst>
                                          <p:attrName>ppt_x</p:attrName>
                                        </p:attrNameLst>
                                      </p:cBhvr>
                                      <p:tavLst>
                                        <p:tav tm="0">
                                          <p:val>
                                            <p:strVal val="#ppt_x-.2"/>
                                          </p:val>
                                        </p:tav>
                                        <p:tav tm="100000">
                                          <p:val>
                                            <p:strVal val="#ppt_x"/>
                                          </p:val>
                                        </p:tav>
                                      </p:tavLst>
                                    </p:anim>
                                    <p:anim calcmode="lin" valueType="num">
                                      <p:cBhvr>
                                        <p:cTn id="40" dur="2000" fill="hold"/>
                                        <p:tgtEl>
                                          <p:spTgt spid="137223"/>
                                        </p:tgtEl>
                                        <p:attrNameLst>
                                          <p:attrName>ppt_y</p:attrName>
                                        </p:attrNameLst>
                                      </p:cBhvr>
                                      <p:tavLst>
                                        <p:tav tm="0">
                                          <p:val>
                                            <p:strVal val="#ppt_y"/>
                                          </p:val>
                                        </p:tav>
                                        <p:tav tm="100000">
                                          <p:val>
                                            <p:strVal val="#ppt_y"/>
                                          </p:val>
                                        </p:tav>
                                      </p:tavLst>
                                    </p:anim>
                                    <p:animEffect transition="in" filter="wipe(right)" prLst="gradientSize: 0.1">
                                      <p:cBhvr>
                                        <p:cTn id="41" dur="2000"/>
                                        <p:tgtEl>
                                          <p:spTgt spid="137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2" grpId="0" animBg="1"/>
      <p:bldP spid="137221" grpId="0" animBg="1"/>
      <p:bldP spid="137223" grpId="0" animBg="1"/>
      <p:bldP spid="137224" grpId="0" animBg="1"/>
      <p:bldP spid="137225" grpId="0" animBg="1"/>
      <p:bldP spid="137226" grpId="0" animBg="1"/>
      <p:bldP spid="13722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91137" name="Title 1"/>
          <p:cNvSpPr>
            <a:spLocks noGrp="1"/>
          </p:cNvSpPr>
          <p:nvPr>
            <p:ph type="title"/>
          </p:nvPr>
        </p:nvSpPr>
        <p:spPr>
          <a:xfrm>
            <a:off x="457200" y="476250"/>
            <a:ext cx="8229600" cy="576263"/>
          </a:xfrm>
        </p:spPr>
        <p:txBody>
          <a:bodyPr vert="horz" wrap="square" lIns="91440" tIns="45720" rIns="91440" bIns="45720" anchor="ctr" anchorCtr="0"/>
          <a:p>
            <a:r>
              <a:rPr lang="sr-Latn-CS" sz="2800" b="1" dirty="0"/>
              <a:t>Postupak uvođenja standarda ISO 22000</a:t>
            </a:r>
            <a:endParaRPr lang="sr-Latn-CS" sz="2800" dirty="0"/>
          </a:p>
        </p:txBody>
      </p:sp>
      <p:sp>
        <p:nvSpPr>
          <p:cNvPr id="91138" name="Content Placeholder 2"/>
          <p:cNvSpPr>
            <a:spLocks noGrp="1"/>
          </p:cNvSpPr>
          <p:nvPr>
            <p:ph idx="1"/>
          </p:nvPr>
        </p:nvSpPr>
        <p:spPr>
          <a:xfrm>
            <a:off x="395288" y="1052513"/>
            <a:ext cx="8497887" cy="4897437"/>
          </a:xfrm>
        </p:spPr>
        <p:txBody>
          <a:bodyPr vert="horz" wrap="square" lIns="91440" tIns="45720" rIns="91440" bIns="45720" anchor="t" anchorCtr="0"/>
          <a:p>
            <a:pPr marL="0" indent="0">
              <a:buNone/>
            </a:pPr>
            <a:r>
              <a:rPr lang="sr-Latn-CS" sz="1600" b="1" dirty="0"/>
              <a:t>Faze</a:t>
            </a:r>
            <a:r>
              <a:rPr lang="sr-Latn-CS" sz="1600" b="1" i="1" dirty="0"/>
              <a:t> </a:t>
            </a:r>
            <a:r>
              <a:rPr lang="sr-Latn-CS" sz="1600" i="1" dirty="0"/>
              <a:t>-</a:t>
            </a:r>
            <a:r>
              <a:rPr lang="sr-Latn-CS" sz="1600" dirty="0"/>
              <a:t> </a:t>
            </a:r>
            <a:r>
              <a:rPr lang="sr-Latn-CS" sz="1600" b="1" i="1" dirty="0"/>
              <a:t>Pripremne aktivnosti </a:t>
            </a:r>
            <a:r>
              <a:rPr lang="sr-Latn-CS" sz="1600" dirty="0"/>
              <a:t>(Upoznavanje rukovodstva sa zahtevima standarda, ciljevima, efektima sistema, kao i sa predlogom programa njegovog uspostavljanja): </a:t>
            </a:r>
            <a:endParaRPr lang="sr-Latn-CS" sz="1600" dirty="0"/>
          </a:p>
          <a:p>
            <a:pPr marL="0" indent="0">
              <a:buNone/>
            </a:pPr>
            <a:r>
              <a:rPr lang="sr-Latn-CS" sz="1600" b="1" dirty="0"/>
              <a:t>       </a:t>
            </a:r>
            <a:r>
              <a:rPr lang="sr-Latn-CS" sz="1600" b="1" i="1" dirty="0"/>
              <a:t> - Identifikacija poslovanja </a:t>
            </a:r>
            <a:r>
              <a:rPr lang="sr-Latn-CS" sz="1600" dirty="0"/>
              <a:t>(Konsultanti zajedno sa odgovornim licem za bezbed. hrane definišu i klasifikuju poslovanje pred. na osnovu analize postojećeg stanja);  </a:t>
            </a:r>
            <a:endParaRPr lang="sr-Latn-CS" sz="1600" dirty="0"/>
          </a:p>
          <a:p>
            <a:pPr marL="0" indent="0">
              <a:buNone/>
            </a:pPr>
            <a:r>
              <a:rPr lang="sr-Latn-CS" sz="1600" b="1" i="1" dirty="0"/>
              <a:t>       -  Izrada dokumenata menadžment sistema bezbednosti hrane </a:t>
            </a:r>
            <a:r>
              <a:rPr lang="sr-Latn-CS" sz="1600" dirty="0">
                <a:solidFill>
                  <a:schemeClr val="accent2"/>
                </a:solidFill>
              </a:rPr>
              <a:t>(Poslovnik; Procedure</a:t>
            </a:r>
            <a:r>
              <a:rPr lang="sr-Latn-CS" sz="1600" dirty="0">
                <a:solidFill>
                  <a:schemeClr val="hlink"/>
                </a:solidFill>
              </a:rPr>
              <a:t> </a:t>
            </a:r>
            <a:r>
              <a:rPr lang="sr-Latn-CS" sz="1600" dirty="0"/>
              <a:t>(kako se upravlja procesima) i </a:t>
            </a:r>
            <a:r>
              <a:rPr lang="sr-Latn-CS" sz="1600" dirty="0">
                <a:solidFill>
                  <a:schemeClr val="accent2"/>
                </a:solidFill>
              </a:rPr>
              <a:t>Radne instrukcije</a:t>
            </a:r>
            <a:r>
              <a:rPr lang="sr-Latn-CS" sz="1600" dirty="0">
                <a:solidFill>
                  <a:schemeClr val="hlink"/>
                </a:solidFill>
              </a:rPr>
              <a:t> </a:t>
            </a:r>
            <a:r>
              <a:rPr lang="sr-Latn-CS" sz="1600" dirty="0"/>
              <a:t>(kako se obavljaju zadaci),</a:t>
            </a:r>
            <a:endParaRPr lang="sr-Latn-CS" sz="1600" dirty="0"/>
          </a:p>
          <a:p>
            <a:pPr marL="0" indent="0">
              <a:buNone/>
            </a:pPr>
            <a:r>
              <a:rPr lang="sr-Latn-CS" sz="1600" b="1" dirty="0"/>
              <a:t>        -</a:t>
            </a:r>
            <a:r>
              <a:rPr lang="sr-Latn-CS" sz="1600" b="1" i="1" dirty="0"/>
              <a:t> Izrada studije </a:t>
            </a:r>
            <a:r>
              <a:rPr lang="sr-Latn-CS" sz="1600" dirty="0"/>
              <a:t>(opis proizvoda; namena; opis sirovina; analiza opasnosti i definisanje kritičnih tačaka; izradu CCP plana; izradu plana operativnih preduslovnih programa;  validacija i verifikacija sistema). </a:t>
            </a:r>
            <a:endParaRPr lang="sr-Latn-CS" sz="1600" dirty="0"/>
          </a:p>
          <a:p>
            <a:pPr marL="0" indent="0">
              <a:buNone/>
            </a:pPr>
            <a:r>
              <a:rPr lang="sr-Latn-CS" sz="1600" b="1" i="1" dirty="0"/>
              <a:t>        - Implementacija menadžment sistema bezbednosti hrane</a:t>
            </a:r>
            <a:r>
              <a:rPr lang="sr-Latn-CS" sz="1600" b="1" dirty="0"/>
              <a:t>  </a:t>
            </a:r>
            <a:r>
              <a:rPr lang="sr-Latn-CS" sz="1600" dirty="0"/>
              <a:t>(usvojena rešenja i dokumenta sistema prezentuju se zaposlenima (obuka i prezentacija). </a:t>
            </a:r>
            <a:endParaRPr lang="sr-Latn-CS" sz="1600" dirty="0"/>
          </a:p>
          <a:p>
            <a:pPr marL="0" indent="0">
              <a:buNone/>
            </a:pPr>
            <a:r>
              <a:rPr lang="sr-Latn-CS" sz="1600" b="1" dirty="0"/>
              <a:t>       </a:t>
            </a:r>
            <a:r>
              <a:rPr lang="sr-Latn-CS" sz="1600" b="1" i="1" dirty="0"/>
              <a:t>- Interna provera.</a:t>
            </a:r>
            <a:r>
              <a:rPr lang="sr-Latn-CS" sz="1600" b="1" dirty="0"/>
              <a:t> </a:t>
            </a:r>
            <a:r>
              <a:rPr lang="sr-Latn-CS" sz="1600" dirty="0"/>
              <a:t>Osposobljeni proverivači obavljaju jednu ili više internih provera sistema kako bi se utvrdio stepen efektivnosti sistema. Po sprovedenoj internoj proveri, može se ustanoviti da li je organiz. spremna za sertifikaciju ili treba preduzeti korekt. mere</a:t>
            </a:r>
            <a:endParaRPr lang="sr-Latn-CS" sz="1600" dirty="0"/>
          </a:p>
          <a:p>
            <a:pPr marL="0" indent="0">
              <a:buNone/>
            </a:pPr>
            <a:r>
              <a:rPr lang="sr-Latn-CS" sz="1600" b="1" dirty="0"/>
              <a:t>       - </a:t>
            </a:r>
            <a:r>
              <a:rPr lang="sr-Latn-CS" sz="1600" b="1" i="1" dirty="0"/>
              <a:t>Sertifikacija sistema . </a:t>
            </a:r>
            <a:r>
              <a:rPr lang="sr-Latn-CS" sz="1600" dirty="0"/>
              <a:t>Nakon sertifik. ocenjivač jedanput godišnje, vrši proveru sistema kako bi se ocenilo da li je organizacija i dalje usklađena sa zahtevima standarda</a:t>
            </a:r>
            <a:endParaRPr lang="sr-Latn-CS" sz="1600" dirty="0"/>
          </a:p>
          <a:p>
            <a:pPr marL="0" indent="0">
              <a:buNone/>
            </a:pPr>
            <a:endParaRPr lang="sr-Latn-C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92161" name="Rectangle 2"/>
          <p:cNvSpPr>
            <a:spLocks noGrp="1"/>
          </p:cNvSpPr>
          <p:nvPr>
            <p:ph type="title"/>
          </p:nvPr>
        </p:nvSpPr>
        <p:spPr>
          <a:xfrm>
            <a:off x="457200" y="549275"/>
            <a:ext cx="8229600" cy="503238"/>
          </a:xfrm>
        </p:spPr>
        <p:txBody>
          <a:bodyPr vert="horz" wrap="square" lIns="91440" tIns="45720" rIns="91440" bIns="45720" anchor="ctr" anchorCtr="0"/>
          <a:p>
            <a:pPr eaLnBrk="1" hangingPunct="1"/>
            <a:r>
              <a:rPr lang="sr-Latn-CS" sz="3600" dirty="0"/>
              <a:t>HALAL STANDARDI</a:t>
            </a:r>
            <a:endParaRPr lang="sr-Latn-CS" sz="3600" dirty="0"/>
          </a:p>
        </p:txBody>
      </p:sp>
      <p:sp>
        <p:nvSpPr>
          <p:cNvPr id="92162" name="Rectangle 3"/>
          <p:cNvSpPr>
            <a:spLocks noGrp="1"/>
          </p:cNvSpPr>
          <p:nvPr>
            <p:ph idx="1"/>
          </p:nvPr>
        </p:nvSpPr>
        <p:spPr>
          <a:xfrm>
            <a:off x="457200" y="1196975"/>
            <a:ext cx="8435975" cy="4929188"/>
          </a:xfrm>
        </p:spPr>
        <p:txBody>
          <a:bodyPr vert="horz" wrap="square" lIns="91440" tIns="45720" rIns="91440" bIns="45720" anchor="t" anchorCtr="0"/>
          <a:p>
            <a:pPr marL="0" indent="0" eaLnBrk="1" hangingPunct="1">
              <a:lnSpc>
                <a:spcPct val="80000"/>
              </a:lnSpc>
              <a:buNone/>
            </a:pPr>
            <a:r>
              <a:rPr lang="sr-Latn-CS" sz="2400" dirty="0"/>
              <a:t>• </a:t>
            </a:r>
            <a:r>
              <a:rPr lang="sr-Latn-CS" sz="2400" dirty="0">
                <a:solidFill>
                  <a:srgbClr val="00B050"/>
                </a:solidFill>
              </a:rPr>
              <a:t>HALAL-</a:t>
            </a:r>
            <a:r>
              <a:rPr lang="sr-Latn-CS" sz="1800" dirty="0">
                <a:solidFill>
                  <a:srgbClr val="00B050"/>
                </a:solidFill>
              </a:rPr>
              <a:t>dozvoljeno po šerijatskom pravu baziranom na svetoj knjizi KURANU</a:t>
            </a:r>
            <a:endParaRPr lang="sr-Latn-CS" sz="1800" dirty="0">
              <a:solidFill>
                <a:srgbClr val="00B050"/>
              </a:solidFill>
            </a:endParaRPr>
          </a:p>
          <a:p>
            <a:pPr marL="0" indent="0" eaLnBrk="1" hangingPunct="1">
              <a:lnSpc>
                <a:spcPct val="80000"/>
              </a:lnSpc>
              <a:buNone/>
            </a:pPr>
            <a:r>
              <a:rPr lang="sr-Latn-CS" sz="2400" dirty="0"/>
              <a:t>• </a:t>
            </a:r>
            <a:r>
              <a:rPr lang="sr-Latn-CS" sz="2400" dirty="0">
                <a:solidFill>
                  <a:srgbClr val="FF0000"/>
                </a:solidFill>
              </a:rPr>
              <a:t>HARAM - zabranjeno</a:t>
            </a:r>
            <a:endParaRPr lang="sr-Latn-CS" sz="2400" dirty="0">
              <a:solidFill>
                <a:srgbClr val="FF0000"/>
              </a:solidFill>
            </a:endParaRPr>
          </a:p>
          <a:p>
            <a:pPr marL="0" indent="0" eaLnBrk="1" hangingPunct="1">
              <a:lnSpc>
                <a:spcPct val="80000"/>
              </a:lnSpc>
              <a:buNone/>
            </a:pPr>
            <a:r>
              <a:rPr lang="sr-Latn-CS" sz="2400" dirty="0"/>
              <a:t>• Da bi neki proizvod bio označen kao HALAL ne sme sadržavati tzv. HARAM sastojke. Postoji detaljna lista sastojaka koje se ne smeju koristiti u ishrani, kao što su:</a:t>
            </a:r>
            <a:endParaRPr lang="sr-Latn-CS" sz="2400" dirty="0"/>
          </a:p>
          <a:p>
            <a:pPr marL="0" indent="0" eaLnBrk="1" hangingPunct="1">
              <a:lnSpc>
                <a:spcPct val="80000"/>
              </a:lnSpc>
              <a:buNone/>
            </a:pPr>
            <a:r>
              <a:rPr lang="sr-Latn-CS" sz="2400" dirty="0"/>
              <a:t>• svinjsko meso i proizvodi od mesa,</a:t>
            </a:r>
            <a:endParaRPr lang="sr-Latn-CS" sz="2400" dirty="0"/>
          </a:p>
          <a:p>
            <a:pPr marL="0" indent="0" eaLnBrk="1" hangingPunct="1">
              <a:lnSpc>
                <a:spcPct val="80000"/>
              </a:lnSpc>
              <a:buNone/>
            </a:pPr>
            <a:r>
              <a:rPr lang="sr-Latn-CS" sz="2400" dirty="0"/>
              <a:t>• alkohol i svi ostali intoksikanti (opijati i sl),</a:t>
            </a:r>
            <a:endParaRPr lang="sr-Latn-CS" sz="2400" dirty="0"/>
          </a:p>
          <a:p>
            <a:pPr marL="0" indent="0" eaLnBrk="1" hangingPunct="1">
              <a:lnSpc>
                <a:spcPct val="80000"/>
              </a:lnSpc>
              <a:buNone/>
            </a:pPr>
            <a:r>
              <a:rPr lang="sr-Latn-CS" sz="2400" dirty="0"/>
              <a:t>• cigarete, duvan,</a:t>
            </a:r>
            <a:endParaRPr lang="sr-Latn-CS" sz="2400" dirty="0"/>
          </a:p>
          <a:p>
            <a:pPr marL="0" indent="0" eaLnBrk="1" hangingPunct="1">
              <a:lnSpc>
                <a:spcPct val="80000"/>
              </a:lnSpc>
              <a:buNone/>
            </a:pPr>
            <a:r>
              <a:rPr lang="sr-Latn-CS" sz="2400" dirty="0"/>
              <a:t>• meso uginulih životinja,</a:t>
            </a:r>
            <a:endParaRPr lang="sr-Latn-CS" sz="2400" dirty="0"/>
          </a:p>
          <a:p>
            <a:pPr marL="0" indent="0" eaLnBrk="1" hangingPunct="1">
              <a:lnSpc>
                <a:spcPct val="80000"/>
              </a:lnSpc>
              <a:buNone/>
            </a:pPr>
            <a:r>
              <a:rPr lang="sr-Latn-CS" sz="2400" dirty="0"/>
              <a:t>• meso životinja mesoždera - (npr. lavovi, tigrovi, hijene, orlovi, zmije), kao i meso od magaraca, majmuna, slonova, pasa itd.</a:t>
            </a:r>
            <a:endParaRPr lang="sr-Latn-CS" sz="2400" dirty="0"/>
          </a:p>
          <a:p>
            <a:pPr marL="0" indent="0" eaLnBrk="1" hangingPunct="1">
              <a:lnSpc>
                <a:spcPct val="80000"/>
              </a:lnSpc>
              <a:buNone/>
            </a:pPr>
            <a:r>
              <a:rPr lang="sr-Latn-CS" sz="2400" dirty="0">
                <a:solidFill>
                  <a:srgbClr val="C00000"/>
                </a:solidFill>
              </a:rPr>
              <a:t>• Zabranjeni i skriveni sastojci – riba sa vinom, kolači sa rumom, liker i sl.</a:t>
            </a:r>
            <a:br>
              <a:rPr lang="sr-Latn-CS" sz="2400" dirty="0"/>
            </a:br>
            <a:endParaRPr lang="sr-Latn-CS" sz="2400" i="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93185" name="Rectangle 2"/>
          <p:cNvSpPr>
            <a:spLocks noGrp="1"/>
          </p:cNvSpPr>
          <p:nvPr>
            <p:ph type="title"/>
          </p:nvPr>
        </p:nvSpPr>
        <p:spPr>
          <a:xfrm>
            <a:off x="457200" y="274638"/>
            <a:ext cx="8229600" cy="706437"/>
          </a:xfrm>
        </p:spPr>
        <p:txBody>
          <a:bodyPr vert="horz" wrap="square" lIns="91440" tIns="45720" rIns="91440" bIns="45720" anchor="ctr" anchorCtr="0"/>
          <a:p>
            <a:r>
              <a:rPr lang="sr-Latn-CS" sz="2400" b="1" dirty="0">
                <a:solidFill>
                  <a:schemeClr val="hlink"/>
                </a:solidFill>
              </a:rPr>
              <a:t>Zaštita zdravlja i bezbednosti na radu OHSAS 18001 - S</a:t>
            </a:r>
            <a:endParaRPr lang="sr-Latn-CS" sz="2400" b="1" dirty="0">
              <a:solidFill>
                <a:schemeClr val="hlink"/>
              </a:solidFill>
            </a:endParaRPr>
          </a:p>
        </p:txBody>
      </p:sp>
      <p:sp>
        <p:nvSpPr>
          <p:cNvPr id="93186" name="Rectangle 3"/>
          <p:cNvSpPr>
            <a:spLocks noGrp="1"/>
          </p:cNvSpPr>
          <p:nvPr>
            <p:ph idx="1"/>
          </p:nvPr>
        </p:nvSpPr>
        <p:spPr>
          <a:xfrm>
            <a:off x="457200" y="1268413"/>
            <a:ext cx="8229600" cy="4857750"/>
          </a:xfrm>
        </p:spPr>
        <p:txBody>
          <a:bodyPr vert="horz" wrap="square" lIns="91440" tIns="45720" rIns="91440" bIns="45720" anchor="t" anchorCtr="0"/>
          <a:p>
            <a:pPr>
              <a:lnSpc>
                <a:spcPct val="80000"/>
              </a:lnSpc>
              <a:buNone/>
            </a:pPr>
            <a:r>
              <a:rPr lang="sr-Latn-CS" sz="1800" b="1" i="1" dirty="0">
                <a:solidFill>
                  <a:srgbClr val="C00000"/>
                </a:solidFill>
              </a:rPr>
              <a:t>Cilj - </a:t>
            </a:r>
            <a:r>
              <a:rPr lang="sr-Latn-CS" sz="1800" dirty="0">
                <a:solidFill>
                  <a:schemeClr val="hlink"/>
                </a:solidFill>
              </a:rPr>
              <a:t>poboljšanje uslova poslovanja kroz sistematski pristup identif. i kontroli</a:t>
            </a:r>
            <a:endParaRPr lang="sr-Latn-CS" sz="1800" dirty="0">
              <a:solidFill>
                <a:schemeClr val="hlink"/>
              </a:solidFill>
            </a:endParaRPr>
          </a:p>
          <a:p>
            <a:pPr>
              <a:lnSpc>
                <a:spcPct val="80000"/>
              </a:lnSpc>
              <a:buNone/>
            </a:pPr>
            <a:r>
              <a:rPr lang="sr-Latn-CS" sz="1800" dirty="0">
                <a:solidFill>
                  <a:schemeClr val="hlink"/>
                </a:solidFill>
              </a:rPr>
              <a:t>         zdravstvenih i bezbedonosnih rizika</a:t>
            </a:r>
            <a:endParaRPr lang="sr-Latn-CS" sz="1800" dirty="0">
              <a:solidFill>
                <a:schemeClr val="hlink"/>
              </a:solidFill>
            </a:endParaRPr>
          </a:p>
          <a:p>
            <a:pPr>
              <a:lnSpc>
                <a:spcPct val="80000"/>
              </a:lnSpc>
            </a:pPr>
            <a:r>
              <a:rPr lang="sr-Latn-CS" sz="1800" dirty="0"/>
              <a:t>Standard </a:t>
            </a:r>
            <a:r>
              <a:rPr lang="sr-Latn-CS" sz="1800" b="1" dirty="0">
                <a:solidFill>
                  <a:schemeClr val="hlink"/>
                </a:solidFill>
              </a:rPr>
              <a:t>OHSAS 18001</a:t>
            </a:r>
            <a:r>
              <a:rPr lang="sr-Latn-CS" sz="1800" dirty="0"/>
              <a:t> definiše zahteve za uvođenje sistema zaštite zdravlja i bezbednosti na radu (OHSMS), kojim</a:t>
            </a:r>
            <a:r>
              <a:rPr lang="sr-Latn-CS" sz="1800" b="1" dirty="0"/>
              <a:t> </a:t>
            </a:r>
            <a:r>
              <a:rPr lang="sr-Latn-CS" sz="1800" dirty="0"/>
              <a:t>organizacija kontroliše rizike kroz upravljačke procese. </a:t>
            </a:r>
            <a:endParaRPr lang="sr-Latn-CS" sz="1800" dirty="0"/>
          </a:p>
          <a:p>
            <a:pPr>
              <a:lnSpc>
                <a:spcPct val="80000"/>
              </a:lnSpc>
            </a:pPr>
            <a:r>
              <a:rPr lang="sr-Latn-CS" sz="1800" dirty="0"/>
              <a:t>Brojna radna mesta u hot. izložena su incidentnim situacijama, različitim opasnostima po zdravlje i bezbednost zaposl.i gostiju (povrede na radu, profesionalna oboljenja, opasnost od požara, eksplozije plina, neispravnih elektro, grejnih i vodovodnih instalacija), što  može dovesti do nepoželjnih posledica koje se mogu veoma negativno odraziti, kako na imidž, tako i na poslovanje hotela. </a:t>
            </a:r>
            <a:endParaRPr lang="sr-Latn-CS" sz="1800" dirty="0"/>
          </a:p>
          <a:p>
            <a:pPr>
              <a:lnSpc>
                <a:spcPct val="80000"/>
              </a:lnSpc>
            </a:pPr>
            <a:r>
              <a:rPr lang="sr-Latn-CS" sz="1800" dirty="0"/>
              <a:t>Odštete koje se plaćaju u tim slučajevima finansijski mogu znatno da opterete hotelsko preduzeće. </a:t>
            </a:r>
            <a:endParaRPr lang="sr-Latn-CS" sz="1800" dirty="0"/>
          </a:p>
          <a:p>
            <a:pPr>
              <a:lnSpc>
                <a:spcPct val="80000"/>
              </a:lnSpc>
            </a:pPr>
            <a:r>
              <a:rPr lang="sr-Latn-CS" sz="1800" dirty="0"/>
              <a:t>Primenom ovih standarda, odnosno uvođenjem ovog sistema zašte zdravlja i bezbednosti na radu, stvaraju se uslovi za sistematsko praćenje i otklanjanje svih mogućih opasnosti na radnom mestu, što doprinosi znatnom smanjenju povreda na radu, poboljšanju radnih uslova i značajnim finansijskim uštedama.</a:t>
            </a:r>
            <a:endParaRPr lang="sr-Latn-CS" sz="1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94209" name="Rectangle 2"/>
          <p:cNvSpPr>
            <a:spLocks noGrp="1"/>
          </p:cNvSpPr>
          <p:nvPr>
            <p:ph type="title" idx="4294967295"/>
          </p:nvPr>
        </p:nvSpPr>
        <p:spPr/>
        <p:txBody>
          <a:bodyPr vert="horz" wrap="square" lIns="91440" tIns="45720" rIns="91440" bIns="45720" anchor="ctr" anchorCtr="0"/>
          <a:p>
            <a:r>
              <a:rPr lang="sr-Latn-CS" sz="3600" b="1" dirty="0"/>
              <a:t>Opasnosti na radnom mestu</a:t>
            </a:r>
            <a:endParaRPr lang="sr-Latn-CS" sz="3600" b="1" dirty="0"/>
          </a:p>
        </p:txBody>
      </p:sp>
      <p:sp>
        <p:nvSpPr>
          <p:cNvPr id="94210" name="Rectangle 3"/>
          <p:cNvSpPr>
            <a:spLocks noGrp="1"/>
          </p:cNvSpPr>
          <p:nvPr>
            <p:ph type="body" idx="4294967295"/>
          </p:nvPr>
        </p:nvSpPr>
        <p:spPr>
          <a:xfrm>
            <a:off x="827088" y="1628775"/>
            <a:ext cx="7993062" cy="3671888"/>
          </a:xfrm>
        </p:spPr>
        <p:txBody>
          <a:bodyPr vert="horz" wrap="square" lIns="91440" tIns="45720" rIns="91440" bIns="45720" anchor="t" anchorCtr="0"/>
          <a:p>
            <a:pPr marL="609600" indent="-609600">
              <a:lnSpc>
                <a:spcPct val="80000"/>
              </a:lnSpc>
              <a:buAutoNum type="arabicPeriod"/>
            </a:pPr>
            <a:r>
              <a:rPr lang="sr-Cyrl-CS" altLang="x-none" sz="2400" b="1" dirty="0">
                <a:solidFill>
                  <a:schemeClr val="hlink"/>
                </a:solidFill>
              </a:rPr>
              <a:t>Opasnost od požara</a:t>
            </a:r>
            <a:r>
              <a:rPr lang="sr-Latn-CS" sz="2400" b="1" dirty="0">
                <a:solidFill>
                  <a:schemeClr val="hlink"/>
                </a:solidFill>
              </a:rPr>
              <a:t> ili eksplozije (elektroinstalacije i plin)</a:t>
            </a:r>
            <a:endParaRPr lang="sr-Latn-CS" sz="2400" b="1" dirty="0">
              <a:solidFill>
                <a:schemeClr val="hlink"/>
              </a:solidFill>
            </a:endParaRPr>
          </a:p>
          <a:p>
            <a:pPr marL="609600" indent="-609600">
              <a:lnSpc>
                <a:spcPct val="80000"/>
              </a:lnSpc>
              <a:buAutoNum type="arabicPeriod"/>
            </a:pPr>
            <a:r>
              <a:rPr lang="sr-Cyrl-CS" altLang="x-none" sz="2400" b="1" dirty="0">
                <a:solidFill>
                  <a:schemeClr val="hlink"/>
                </a:solidFill>
              </a:rPr>
              <a:t>Opasnost od </a:t>
            </a:r>
            <a:r>
              <a:rPr lang="sr-Latn-CS" sz="2400" b="1" dirty="0">
                <a:solidFill>
                  <a:schemeClr val="hlink"/>
                </a:solidFill>
              </a:rPr>
              <a:t>štetnih i otrovnih materija (</a:t>
            </a:r>
            <a:r>
              <a:rPr lang="sr-Cyrl-CS" altLang="x-none" sz="2400" b="1" dirty="0">
                <a:solidFill>
                  <a:schemeClr val="hlink"/>
                </a:solidFill>
              </a:rPr>
              <a:t>bakterijsko i nebakterijsko trovanj</a:t>
            </a:r>
            <a:r>
              <a:rPr lang="sr-Latn-CS" sz="2400" b="1" dirty="0">
                <a:solidFill>
                  <a:schemeClr val="hlink"/>
                </a:solidFill>
              </a:rPr>
              <a:t>e</a:t>
            </a:r>
            <a:r>
              <a:rPr lang="sr-Cyrl-CS" altLang="x-none" sz="2400" b="1" dirty="0">
                <a:solidFill>
                  <a:schemeClr val="hlink"/>
                </a:solidFill>
              </a:rPr>
              <a:t> hranom</a:t>
            </a:r>
            <a:r>
              <a:rPr lang="sr-Latn-CS" sz="2400" b="1" dirty="0">
                <a:solidFill>
                  <a:schemeClr val="hlink"/>
                </a:solidFill>
              </a:rPr>
              <a:t>)</a:t>
            </a:r>
            <a:endParaRPr lang="sr-Latn-CS" sz="2400" b="1" dirty="0">
              <a:solidFill>
                <a:schemeClr val="hlink"/>
              </a:solidFill>
            </a:endParaRPr>
          </a:p>
          <a:p>
            <a:pPr marL="609600" indent="-609600">
              <a:lnSpc>
                <a:spcPct val="80000"/>
              </a:lnSpc>
              <a:buAutoNum type="arabicPeriod"/>
            </a:pPr>
            <a:r>
              <a:rPr lang="sr-Cyrl-CS" altLang="x-none" sz="2400" b="1" dirty="0">
                <a:solidFill>
                  <a:schemeClr val="hlink"/>
                </a:solidFill>
              </a:rPr>
              <a:t>Opasnost od nepravilnog držanja tela</a:t>
            </a:r>
            <a:endParaRPr lang="sr-Latn-CS" sz="2400" b="1" dirty="0">
              <a:solidFill>
                <a:schemeClr val="hlink"/>
              </a:solidFill>
            </a:endParaRPr>
          </a:p>
          <a:p>
            <a:pPr marL="609600" indent="-609600">
              <a:lnSpc>
                <a:spcPct val="80000"/>
              </a:lnSpc>
              <a:buAutoNum type="arabicPeriod"/>
            </a:pPr>
            <a:r>
              <a:rPr lang="sr-Cyrl-CS" altLang="x-none" sz="2400" b="1" dirty="0">
                <a:solidFill>
                  <a:schemeClr val="hlink"/>
                </a:solidFill>
              </a:rPr>
              <a:t>Opasnost od </a:t>
            </a:r>
            <a:r>
              <a:rPr lang="sr-Latn-CS" sz="2400" b="1" dirty="0">
                <a:solidFill>
                  <a:schemeClr val="hlink"/>
                </a:solidFill>
              </a:rPr>
              <a:t>padova i klizanja (vlažan pod)</a:t>
            </a:r>
            <a:endParaRPr lang="sr-Latn-CS" sz="2400" b="1" dirty="0">
              <a:solidFill>
                <a:schemeClr val="hlink"/>
              </a:solidFill>
            </a:endParaRPr>
          </a:p>
          <a:p>
            <a:pPr marL="609600" indent="-609600">
              <a:lnSpc>
                <a:spcPct val="80000"/>
              </a:lnSpc>
              <a:buAutoNum type="arabicPeriod"/>
            </a:pPr>
            <a:r>
              <a:rPr lang="sr-Latn-CS" sz="2400" b="1" dirty="0">
                <a:solidFill>
                  <a:schemeClr val="hlink"/>
                </a:solidFill>
              </a:rPr>
              <a:t>Opasnost od raznih vrsta p</a:t>
            </a:r>
            <a:r>
              <a:rPr lang="en-US" altLang="x-none" sz="2400" b="1" dirty="0">
                <a:solidFill>
                  <a:schemeClr val="hlink"/>
                </a:solidFill>
              </a:rPr>
              <a:t>osekotin</a:t>
            </a:r>
            <a:r>
              <a:rPr lang="sr-Latn-CS" sz="2400" b="1" dirty="0">
                <a:solidFill>
                  <a:schemeClr val="hlink"/>
                </a:solidFill>
              </a:rPr>
              <a:t>a</a:t>
            </a:r>
            <a:endParaRPr lang="sr-Latn-CS" sz="2400" b="1" dirty="0">
              <a:solidFill>
                <a:schemeClr val="hlink"/>
              </a:solidFill>
            </a:endParaRPr>
          </a:p>
          <a:p>
            <a:pPr marL="609600" indent="-609600">
              <a:lnSpc>
                <a:spcPct val="80000"/>
              </a:lnSpc>
              <a:buAutoNum type="arabicPeriod"/>
            </a:pPr>
            <a:r>
              <a:rPr lang="sr-Cyrl-CS" altLang="x-none" sz="2400" b="1" dirty="0">
                <a:solidFill>
                  <a:schemeClr val="hlink"/>
                </a:solidFill>
              </a:rPr>
              <a:t>Opasnost od loših </a:t>
            </a:r>
            <a:r>
              <a:rPr lang="sr-Latn-CS" sz="2400" b="1" dirty="0">
                <a:solidFill>
                  <a:schemeClr val="hlink"/>
                </a:solidFill>
              </a:rPr>
              <a:t>vremenskih </a:t>
            </a:r>
            <a:r>
              <a:rPr lang="sr-Cyrl-CS" altLang="x-none" sz="2400" b="1" dirty="0">
                <a:solidFill>
                  <a:schemeClr val="hlink"/>
                </a:solidFill>
              </a:rPr>
              <a:t>uslova</a:t>
            </a:r>
            <a:r>
              <a:rPr lang="sr-Latn-CS" sz="2400" b="1" dirty="0">
                <a:solidFill>
                  <a:schemeClr val="hlink"/>
                </a:solidFill>
              </a:rPr>
              <a:t>, </a:t>
            </a:r>
            <a:r>
              <a:rPr lang="sr-Latn-CS" sz="2400" dirty="0">
                <a:solidFill>
                  <a:schemeClr val="hlink"/>
                </a:solidFill>
              </a:rPr>
              <a:t>posebno tokom letnjih meseci</a:t>
            </a:r>
            <a:r>
              <a:rPr lang="sr-Cyrl-CS" altLang="x-none" sz="2400" dirty="0">
                <a:solidFill>
                  <a:schemeClr val="hlink"/>
                </a:solidFill>
              </a:rPr>
              <a:t> </a:t>
            </a:r>
            <a:r>
              <a:rPr lang="sr-Latn-CS" sz="2400" dirty="0">
                <a:solidFill>
                  <a:schemeClr val="hlink"/>
                </a:solidFill>
              </a:rPr>
              <a:t>(kiše, oluje, visoka temperatura i sl.) što može</a:t>
            </a:r>
            <a:r>
              <a:rPr lang="sr-Latn-CS" sz="2400" b="1" dirty="0">
                <a:solidFill>
                  <a:schemeClr val="hlink"/>
                </a:solidFill>
              </a:rPr>
              <a:t> </a:t>
            </a:r>
            <a:r>
              <a:rPr lang="sr-Latn-CS" sz="2400" dirty="0">
                <a:solidFill>
                  <a:schemeClr val="hlink"/>
                </a:solidFill>
              </a:rPr>
              <a:t>dovesti do </a:t>
            </a:r>
            <a:r>
              <a:rPr lang="sr-Cyrl-CS" altLang="x-none" sz="2400" dirty="0">
                <a:solidFill>
                  <a:schemeClr val="hlink"/>
                </a:solidFill>
              </a:rPr>
              <a:t>toplotn</a:t>
            </a:r>
            <a:r>
              <a:rPr lang="sr-Latn-CS" sz="2400" dirty="0">
                <a:solidFill>
                  <a:schemeClr val="hlink"/>
                </a:solidFill>
              </a:rPr>
              <a:t>og</a:t>
            </a:r>
            <a:r>
              <a:rPr lang="sr-Cyrl-CS" altLang="x-none" sz="2400" dirty="0">
                <a:solidFill>
                  <a:schemeClr val="hlink"/>
                </a:solidFill>
              </a:rPr>
              <a:t> udar</a:t>
            </a:r>
            <a:r>
              <a:rPr lang="sr-Latn-CS" sz="2400" dirty="0">
                <a:solidFill>
                  <a:schemeClr val="hlink"/>
                </a:solidFill>
              </a:rPr>
              <a:t>a</a:t>
            </a:r>
            <a:r>
              <a:rPr lang="sr-Cyrl-CS" altLang="x-none" sz="2400" dirty="0">
                <a:solidFill>
                  <a:schemeClr val="hlink"/>
                </a:solidFill>
              </a:rPr>
              <a:t> i sunčanic</a:t>
            </a:r>
            <a:r>
              <a:rPr lang="sr-Latn-CS" sz="2400" dirty="0">
                <a:solidFill>
                  <a:schemeClr val="hlink"/>
                </a:solidFill>
              </a:rPr>
              <a:t>e, buke i vibracije</a:t>
            </a:r>
            <a:endParaRPr lang="sr-Latn-CS" sz="2400" dirty="0">
              <a:solidFill>
                <a:schemeClr val="hlink"/>
              </a:solidFill>
            </a:endParaRPr>
          </a:p>
          <a:p>
            <a:pPr marL="609600" indent="-609600">
              <a:lnSpc>
                <a:spcPct val="90000"/>
              </a:lnSpc>
              <a:buClr>
                <a:srgbClr val="404040"/>
              </a:buClr>
              <a:buNone/>
            </a:pPr>
            <a:endParaRPr lang="en-US" altLang="x-none" sz="1200" dirty="0"/>
          </a:p>
          <a:p>
            <a:pPr marL="609600" indent="-609600">
              <a:lnSpc>
                <a:spcPct val="80000"/>
              </a:lnSpc>
              <a:buAutoNum type="arabicPeriod"/>
            </a:pPr>
            <a:endParaRPr lang="sr-Latn-CS" sz="2400" dirty="0">
              <a:solidFill>
                <a:schemeClr val="hlink"/>
              </a:solidFill>
            </a:endParaRPr>
          </a:p>
          <a:p>
            <a:pPr marL="609600" indent="-609600">
              <a:lnSpc>
                <a:spcPct val="80000"/>
              </a:lnSpc>
              <a:buNone/>
            </a:pPr>
            <a:endParaRPr lang="sr-Latn-CS" sz="2400" b="1" dirty="0">
              <a:solidFill>
                <a:schemeClr val="hlink"/>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95233" name="Rectangle 2"/>
          <p:cNvSpPr>
            <a:spLocks noGrp="1"/>
          </p:cNvSpPr>
          <p:nvPr>
            <p:ph type="title" idx="4294967295"/>
          </p:nvPr>
        </p:nvSpPr>
        <p:spPr/>
        <p:txBody>
          <a:bodyPr vert="horz" wrap="square" lIns="91440" tIns="45720" rIns="91440" bIns="45720" anchor="ctr" anchorCtr="0"/>
          <a:p>
            <a:r>
              <a:rPr lang="sr-Cyrl-CS" altLang="x-none" sz="3600" b="1" dirty="0">
                <a:solidFill>
                  <a:schemeClr val="accent2"/>
                </a:solidFill>
              </a:rPr>
              <a:t>Opasnost od požara</a:t>
            </a:r>
            <a:endParaRPr lang="sr-Latn-CS" sz="3600" b="1" dirty="0">
              <a:solidFill>
                <a:schemeClr val="accent2"/>
              </a:solidFill>
            </a:endParaRPr>
          </a:p>
        </p:txBody>
      </p:sp>
      <p:sp>
        <p:nvSpPr>
          <p:cNvPr id="95234" name="Rectangle 3"/>
          <p:cNvSpPr>
            <a:spLocks noGrp="1"/>
          </p:cNvSpPr>
          <p:nvPr>
            <p:ph type="body" idx="4294967295"/>
          </p:nvPr>
        </p:nvSpPr>
        <p:spPr>
          <a:xfrm>
            <a:off x="468313" y="1484313"/>
            <a:ext cx="8229600" cy="4670425"/>
          </a:xfrm>
        </p:spPr>
        <p:txBody>
          <a:bodyPr vert="horz" wrap="square" lIns="91440" tIns="45720" rIns="91440" bIns="45720" anchor="t" anchorCtr="0"/>
          <a:p>
            <a:pPr>
              <a:lnSpc>
                <a:spcPct val="80000"/>
              </a:lnSpc>
              <a:buNone/>
            </a:pPr>
            <a:r>
              <a:rPr lang="sr-Latn-CS" sz="2200" dirty="0">
                <a:solidFill>
                  <a:schemeClr val="accent2"/>
                </a:solidFill>
              </a:rPr>
              <a:t>    </a:t>
            </a:r>
            <a:r>
              <a:rPr lang="sr-Cyrl-CS" altLang="x-none" sz="2200" dirty="0">
                <a:solidFill>
                  <a:schemeClr val="accent2"/>
                </a:solidFill>
              </a:rPr>
              <a:t>Najčešći požari</a:t>
            </a:r>
            <a:r>
              <a:rPr lang="sr-Cyrl-CS" altLang="x-none" sz="2200" dirty="0"/>
              <a:t> </a:t>
            </a:r>
            <a:r>
              <a:rPr lang="sr-Latn-CS" sz="2200" dirty="0"/>
              <a:t>izazvani</a:t>
            </a:r>
            <a:r>
              <a:rPr lang="sr-Cyrl-CS" altLang="x-none" sz="2200" dirty="0"/>
              <a:t> </a:t>
            </a:r>
            <a:r>
              <a:rPr lang="sr-Latn-CS" sz="2200" dirty="0"/>
              <a:t>su </a:t>
            </a:r>
            <a:r>
              <a:rPr lang="sr-Cyrl-CS" altLang="x-none" sz="2200" dirty="0"/>
              <a:t>elektr</a:t>
            </a:r>
            <a:r>
              <a:rPr lang="sr-Latn-CS" sz="2200" dirty="0"/>
              <a:t>.</a:t>
            </a:r>
            <a:r>
              <a:rPr lang="sr-Cyrl-CS" altLang="x-none" sz="2200" dirty="0"/>
              <a:t> energijom (kvar na instalacijama, neispravna oprema i uređaji, nestručno rukovanje)</a:t>
            </a:r>
            <a:r>
              <a:rPr lang="sr-Latn-CS" sz="2200" dirty="0"/>
              <a:t> !</a:t>
            </a:r>
            <a:r>
              <a:rPr lang="sr-Cyrl-CS" altLang="x-none" sz="2200" dirty="0"/>
              <a:t> </a:t>
            </a:r>
            <a:endParaRPr lang="sr-Latn-CS" sz="2200" dirty="0"/>
          </a:p>
          <a:p>
            <a:pPr>
              <a:lnSpc>
                <a:spcPct val="80000"/>
              </a:lnSpc>
            </a:pPr>
            <a:r>
              <a:rPr lang="sr-Latn-CS" sz="2200" dirty="0"/>
              <a:t>P</a:t>
            </a:r>
            <a:r>
              <a:rPr lang="sr-Cyrl-CS" altLang="x-none" sz="2200" dirty="0"/>
              <a:t>ožari </a:t>
            </a:r>
            <a:r>
              <a:rPr lang="sr-Latn-CS" sz="2200" dirty="0"/>
              <a:t>izaz</a:t>
            </a:r>
            <a:r>
              <a:rPr lang="sr-Cyrl-CS" altLang="x-none" sz="2200" dirty="0"/>
              <a:t>vani plinom </a:t>
            </a:r>
            <a:r>
              <a:rPr lang="sr-Latn-CS" sz="2200" dirty="0">
                <a:solidFill>
                  <a:schemeClr val="accent2"/>
                </a:solidFill>
              </a:rPr>
              <a:t>- eksplozija</a:t>
            </a:r>
            <a:r>
              <a:rPr lang="sr-Cyrl-CS" altLang="x-none" sz="2200" dirty="0"/>
              <a:t> </a:t>
            </a:r>
            <a:r>
              <a:rPr lang="sr-Latn-CS" sz="2200" dirty="0"/>
              <a:t>(</a:t>
            </a:r>
            <a:r>
              <a:rPr lang="sr-Cyrl-CS" altLang="x-none" sz="2200" dirty="0"/>
              <a:t>neispravan sigurnosni ventil, neispravna butan boca</a:t>
            </a:r>
            <a:r>
              <a:rPr lang="sr-Latn-CS" sz="2200" dirty="0"/>
              <a:t> i dr.</a:t>
            </a:r>
            <a:r>
              <a:rPr lang="sr-Cyrl-CS" altLang="x-none" sz="2200" dirty="0"/>
              <a:t>)</a:t>
            </a:r>
            <a:r>
              <a:rPr lang="sr-Latn-CS" sz="2200" dirty="0"/>
              <a:t> !</a:t>
            </a:r>
            <a:endParaRPr lang="sr-Latn-CS" sz="2200" dirty="0"/>
          </a:p>
          <a:p>
            <a:pPr>
              <a:lnSpc>
                <a:spcPct val="80000"/>
              </a:lnSpc>
            </a:pPr>
            <a:r>
              <a:rPr lang="sr-Latn-CS" sz="2200" dirty="0"/>
              <a:t>P</a:t>
            </a:r>
            <a:r>
              <a:rPr lang="sr-Cyrl-CS" altLang="x-none" sz="2200" dirty="0"/>
              <a:t>ožari </a:t>
            </a:r>
            <a:r>
              <a:rPr lang="sr-Latn-CS" sz="2200" dirty="0">
                <a:solidFill>
                  <a:schemeClr val="accent2"/>
                </a:solidFill>
              </a:rPr>
              <a:t>izazv</a:t>
            </a:r>
            <a:r>
              <a:rPr lang="sr-Cyrl-CS" altLang="x-none" sz="2200" dirty="0">
                <a:solidFill>
                  <a:schemeClr val="accent2"/>
                </a:solidFill>
              </a:rPr>
              <a:t>ani nebrigom i nepažnjom</a:t>
            </a:r>
            <a:r>
              <a:rPr lang="sr-Cyrl-CS" altLang="x-none" sz="2200" dirty="0"/>
              <a:t> (bacanje opušaka, pušenje u sobama, nepravilno skladištenje goriva, </a:t>
            </a:r>
            <a:r>
              <a:rPr lang="sr-Latn-CS" sz="2200" dirty="0"/>
              <a:t>ne</a:t>
            </a:r>
            <a:r>
              <a:rPr lang="sr-Cyrl-CS" altLang="x-none" sz="2200" dirty="0"/>
              <a:t>gašenje vatre prilikom zatvaranja ugostiteljskog objekta)</a:t>
            </a:r>
            <a:r>
              <a:rPr lang="sr-Latn-CS" sz="2200" dirty="0"/>
              <a:t> !</a:t>
            </a:r>
            <a:endParaRPr lang="sr-Latn-CS" sz="2200" dirty="0"/>
          </a:p>
          <a:p>
            <a:pPr>
              <a:lnSpc>
                <a:spcPct val="80000"/>
              </a:lnSpc>
            </a:pPr>
            <a:r>
              <a:rPr lang="sr-Latn-CS" sz="2200" b="1" u="sng" dirty="0">
                <a:solidFill>
                  <a:schemeClr val="accent2"/>
                </a:solidFill>
              </a:rPr>
              <a:t>Preventiva</a:t>
            </a:r>
            <a:endParaRPr lang="sr-Latn-CS" sz="2200" b="1" u="sng" dirty="0">
              <a:solidFill>
                <a:schemeClr val="accent2"/>
              </a:solidFill>
            </a:endParaRPr>
          </a:p>
          <a:p>
            <a:pPr>
              <a:lnSpc>
                <a:spcPct val="80000"/>
              </a:lnSpc>
            </a:pPr>
            <a:r>
              <a:rPr lang="pl-PL" altLang="x-none" sz="2200" dirty="0"/>
              <a:t>Da li je električna oprema propisno uzemljena  ?</a:t>
            </a:r>
            <a:endParaRPr lang="it-IT" altLang="x-none" sz="2200" dirty="0"/>
          </a:p>
          <a:p>
            <a:pPr>
              <a:lnSpc>
                <a:spcPct val="80000"/>
              </a:lnSpc>
            </a:pPr>
            <a:r>
              <a:rPr lang="it-IT" altLang="x-none" sz="2200" dirty="0"/>
              <a:t>Da li električar redovno proverava električnu opremu</a:t>
            </a:r>
            <a:r>
              <a:rPr lang="sr-Latn-CS" sz="2200" dirty="0"/>
              <a:t>  </a:t>
            </a:r>
            <a:r>
              <a:rPr lang="it-IT" altLang="x-none" sz="2200" dirty="0"/>
              <a:t>?</a:t>
            </a:r>
            <a:endParaRPr lang="it-IT" altLang="x-none" sz="2200" dirty="0"/>
          </a:p>
          <a:p>
            <a:pPr>
              <a:lnSpc>
                <a:spcPct val="80000"/>
              </a:lnSpc>
            </a:pPr>
            <a:r>
              <a:rPr lang="it-IT" altLang="x-none" sz="2200" dirty="0"/>
              <a:t>Da li se prekidači nalaze na odgovarajućim mestima da bi moglo sve brzo da se ugasi u slučaju nužde</a:t>
            </a:r>
            <a:r>
              <a:rPr lang="sr-Latn-CS" sz="2200" dirty="0"/>
              <a:t>  </a:t>
            </a:r>
            <a:r>
              <a:rPr lang="it-IT" altLang="x-none" sz="2200" dirty="0"/>
              <a:t>?</a:t>
            </a:r>
            <a:endParaRPr lang="sr-Latn-CS" sz="2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96257" name="Rectangle 2"/>
          <p:cNvSpPr>
            <a:spLocks noGrp="1"/>
          </p:cNvSpPr>
          <p:nvPr>
            <p:ph type="title" idx="4294967295"/>
          </p:nvPr>
        </p:nvSpPr>
        <p:spPr/>
        <p:txBody>
          <a:bodyPr vert="horz" wrap="square" lIns="91440" tIns="45720" rIns="91440" bIns="45720" anchor="ctr" anchorCtr="0"/>
          <a:p>
            <a:r>
              <a:rPr lang="sr-Cyrl-CS" altLang="x-none" sz="2800" b="1" dirty="0"/>
              <a:t>Opasnost od štetnih i otrovnih supstanci</a:t>
            </a:r>
            <a:r>
              <a:rPr lang="sr-Cyrl-CS" altLang="x-none" sz="4000" b="1" dirty="0"/>
              <a:t> </a:t>
            </a:r>
            <a:endParaRPr lang="sr-Latn-CS" sz="4000" b="1" dirty="0"/>
          </a:p>
        </p:txBody>
      </p:sp>
      <p:sp>
        <p:nvSpPr>
          <p:cNvPr id="96258" name="Rectangle 3"/>
          <p:cNvSpPr>
            <a:spLocks noGrp="1"/>
          </p:cNvSpPr>
          <p:nvPr>
            <p:ph type="body" idx="4294967295"/>
          </p:nvPr>
        </p:nvSpPr>
        <p:spPr>
          <a:xfrm>
            <a:off x="457200" y="1412875"/>
            <a:ext cx="8229600" cy="4713288"/>
          </a:xfrm>
        </p:spPr>
        <p:txBody>
          <a:bodyPr vert="horz" wrap="square" lIns="91440" tIns="45720" rIns="91440" bIns="45720" anchor="t" anchorCtr="0"/>
          <a:p>
            <a:pPr>
              <a:buNone/>
            </a:pPr>
            <a:r>
              <a:rPr lang="sr-Latn-CS" sz="2800" b="1" dirty="0">
                <a:solidFill>
                  <a:schemeClr val="hlink"/>
                </a:solidFill>
              </a:rPr>
              <a:t> </a:t>
            </a:r>
            <a:r>
              <a:rPr lang="sr-Latn-CS" sz="2400" b="1" dirty="0">
                <a:solidFill>
                  <a:schemeClr val="hlink"/>
                </a:solidFill>
                <a:latin typeface="Times New Roman" panose="02020603050405020304" pitchFamily="18" charset="0"/>
                <a:ea typeface="Times New Roman" panose="02020603050405020304" pitchFamily="18" charset="0"/>
              </a:rPr>
              <a:t>•</a:t>
            </a:r>
            <a:r>
              <a:rPr lang="sr-Latn-CS" sz="2400" b="1" dirty="0">
                <a:solidFill>
                  <a:schemeClr val="hlink"/>
                </a:solidFill>
                <a:latin typeface="Times New Roman" panose="02020603050405020304" pitchFamily="18" charset="0"/>
              </a:rPr>
              <a:t> </a:t>
            </a:r>
            <a:r>
              <a:rPr lang="sr-Cyrl-CS" altLang="x-none" sz="2400" b="1" dirty="0">
                <a:solidFill>
                  <a:schemeClr val="hlink"/>
                </a:solidFill>
              </a:rPr>
              <a:t>Opasnost od bakterijskog i nebakterijskog trovanja hranom –</a:t>
            </a:r>
            <a:r>
              <a:rPr lang="sr-Cyrl-CS" altLang="x-none" sz="2400" b="1" dirty="0"/>
              <a:t> </a:t>
            </a:r>
            <a:r>
              <a:rPr lang="sr-Cyrl-CS" altLang="x-none" sz="2400" dirty="0"/>
              <a:t>Opasnost od štetnih i otrovnih supstanci je stalno prisutna u radnom procesu. Ta opasnost je prisutna </a:t>
            </a:r>
            <a:r>
              <a:rPr lang="sr-Cyrl-CS" altLang="x-none" sz="2400" dirty="0">
                <a:solidFill>
                  <a:schemeClr val="hlink"/>
                </a:solidFill>
              </a:rPr>
              <a:t>i u uslužnom i u proizv</a:t>
            </a:r>
            <a:r>
              <a:rPr lang="sr-Latn-CS" sz="2400" dirty="0">
                <a:solidFill>
                  <a:schemeClr val="hlink"/>
                </a:solidFill>
              </a:rPr>
              <a:t>.</a:t>
            </a:r>
            <a:r>
              <a:rPr lang="sr-Cyrl-CS" altLang="x-none" sz="2400" dirty="0">
                <a:solidFill>
                  <a:schemeClr val="hlink"/>
                </a:solidFill>
              </a:rPr>
              <a:t> </a:t>
            </a:r>
            <a:r>
              <a:rPr lang="sr-Latn-CS" sz="2400" dirty="0">
                <a:solidFill>
                  <a:schemeClr val="hlink"/>
                </a:solidFill>
              </a:rPr>
              <a:t>delu</a:t>
            </a:r>
            <a:r>
              <a:rPr lang="sr-Cyrl-CS" altLang="x-none" sz="2400" dirty="0"/>
              <a:t>, a podrazumeva kontaminiranje hrane različitim mikroorganizmima i otrovnim materijama</a:t>
            </a:r>
            <a:r>
              <a:rPr lang="sr-Latn-CS" sz="2400" dirty="0"/>
              <a:t> (</a:t>
            </a:r>
            <a:r>
              <a:rPr lang="sr-Cyrl-CS" altLang="x-none" sz="2400" dirty="0"/>
              <a:t>kontaminacija može da se dogodi još u procesu proizvodnje namirnica</a:t>
            </a:r>
            <a:r>
              <a:rPr lang="sr-Latn-CS" sz="2400" dirty="0"/>
              <a:t>,</a:t>
            </a:r>
            <a:r>
              <a:rPr lang="sr-Cyrl-CS" altLang="x-none" sz="2400" dirty="0"/>
              <a:t> u toku transporta i obrade, </a:t>
            </a:r>
            <a:r>
              <a:rPr lang="sr-Latn-CS" sz="2400" dirty="0"/>
              <a:t>kao</a:t>
            </a:r>
            <a:r>
              <a:rPr lang="sr-Cyrl-CS" altLang="x-none" sz="2400" dirty="0"/>
              <a:t> tokom pripreme jela</a:t>
            </a:r>
            <a:r>
              <a:rPr lang="sr-Latn-CS" sz="2400" dirty="0"/>
              <a:t>)</a:t>
            </a:r>
            <a:r>
              <a:rPr lang="sr-Cyrl-CS" altLang="x-none" sz="2400" dirty="0"/>
              <a:t>. </a:t>
            </a:r>
            <a:endParaRPr lang="sr-Latn-CS" sz="2400" dirty="0"/>
          </a:p>
          <a:p>
            <a:r>
              <a:rPr lang="sr-Cyrl-CS" altLang="x-none" sz="2400" dirty="0"/>
              <a:t>Uzročnici mogu biti: pesticidi, toksini, sintetčki hormoni, antibiotici, </a:t>
            </a:r>
            <a:r>
              <a:rPr lang="sr-Cyrl-CS" altLang="x-none" sz="2400" dirty="0">
                <a:solidFill>
                  <a:schemeClr val="hlink"/>
                </a:solidFill>
              </a:rPr>
              <a:t>različite vrste bakterija</a:t>
            </a:r>
            <a:r>
              <a:rPr lang="sr-Cyrl-CS" altLang="x-none" sz="2400" dirty="0"/>
              <a:t>, nepravilno čuvanje i transportovanje itd.</a:t>
            </a:r>
            <a:endParaRPr lang="sr-Latn-CS" sz="2400" dirty="0"/>
          </a:p>
          <a:p>
            <a:endParaRPr lang="sr-Latn-CS" sz="2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97281" name="Rectangle 2"/>
          <p:cNvSpPr>
            <a:spLocks noGrp="1"/>
          </p:cNvSpPr>
          <p:nvPr>
            <p:ph type="title" idx="4294967295"/>
          </p:nvPr>
        </p:nvSpPr>
        <p:spPr>
          <a:xfrm>
            <a:off x="395288" y="0"/>
            <a:ext cx="8229600" cy="1143000"/>
          </a:xfrm>
        </p:spPr>
        <p:txBody>
          <a:bodyPr vert="horz" wrap="square" lIns="91440" tIns="45720" rIns="91440" bIns="45720" anchor="ctr" anchorCtr="0"/>
          <a:p>
            <a:r>
              <a:rPr lang="en-US" altLang="x-none" sz="3600" b="1" dirty="0"/>
              <a:t>Bolesti koje izaziva hrana</a:t>
            </a:r>
            <a:endParaRPr lang="sr-Latn-CS" sz="3600" b="1" dirty="0"/>
          </a:p>
        </p:txBody>
      </p:sp>
      <p:sp>
        <p:nvSpPr>
          <p:cNvPr id="97282" name="Rectangle 3"/>
          <p:cNvSpPr>
            <a:spLocks noGrp="1"/>
          </p:cNvSpPr>
          <p:nvPr>
            <p:ph type="body" idx="4294967295"/>
          </p:nvPr>
        </p:nvSpPr>
        <p:spPr>
          <a:xfrm>
            <a:off x="457200" y="1052513"/>
            <a:ext cx="8507413" cy="5073650"/>
          </a:xfrm>
        </p:spPr>
        <p:txBody>
          <a:bodyPr vert="horz" wrap="square" lIns="91440" tIns="45720" rIns="91440" bIns="45720" anchor="t" anchorCtr="0"/>
          <a:p>
            <a:pPr>
              <a:lnSpc>
                <a:spcPct val="80000"/>
              </a:lnSpc>
            </a:pPr>
            <a:r>
              <a:rPr lang="en-US" altLang="x-none" sz="2200" dirty="0"/>
              <a:t>Štetni mikrobi izazivaju </a:t>
            </a:r>
            <a:r>
              <a:rPr lang="sr-Latn-CS" sz="2200" dirty="0"/>
              <a:t>sledeće </a:t>
            </a:r>
            <a:r>
              <a:rPr lang="en-US" altLang="x-none" sz="2200" dirty="0"/>
              <a:t>bolesti</a:t>
            </a:r>
            <a:r>
              <a:rPr lang="sr-Latn-CS" sz="2200" dirty="0"/>
              <a:t>:</a:t>
            </a:r>
            <a:endParaRPr lang="sr-Latn-CS" sz="2200" dirty="0"/>
          </a:p>
          <a:p>
            <a:pPr>
              <a:lnSpc>
                <a:spcPct val="80000"/>
              </a:lnSpc>
              <a:buNone/>
            </a:pPr>
            <a:r>
              <a:rPr lang="sr-Latn-CS" sz="2200" b="1" dirty="0">
                <a:solidFill>
                  <a:schemeClr val="hlink"/>
                </a:solidFill>
              </a:rPr>
              <a:t>1) </a:t>
            </a:r>
            <a:r>
              <a:rPr lang="en-US" altLang="x-none" sz="2200" b="1" dirty="0">
                <a:solidFill>
                  <a:schemeClr val="hlink"/>
                </a:solidFill>
              </a:rPr>
              <a:t>Trovanje hranom-</a:t>
            </a:r>
            <a:r>
              <a:rPr lang="en-US" altLang="x-none" sz="2200" dirty="0"/>
              <a:t> bolest izazivaju otrovi</a:t>
            </a:r>
            <a:r>
              <a:rPr lang="sr-Latn-CS" sz="2200" dirty="0"/>
              <a:t> </a:t>
            </a:r>
            <a:r>
              <a:rPr lang="en-US" altLang="x-none" sz="2200" dirty="0"/>
              <a:t>koje luče </a:t>
            </a:r>
            <a:r>
              <a:rPr lang="sr-Latn-CS" sz="2200" dirty="0"/>
              <a:t>m</a:t>
            </a:r>
            <a:r>
              <a:rPr lang="en-US" altLang="x-none" sz="2200" dirty="0"/>
              <a:t>ikrobi.</a:t>
            </a:r>
            <a:r>
              <a:rPr lang="sr-Latn-CS" sz="2200" dirty="0"/>
              <a:t>    </a:t>
            </a:r>
            <a:r>
              <a:rPr lang="en-US" altLang="x-none" sz="2200" dirty="0"/>
              <a:t>Trovanje </a:t>
            </a:r>
            <a:r>
              <a:rPr lang="en-US" altLang="x-none" sz="2200" dirty="0">
                <a:solidFill>
                  <a:srgbClr val="C00000"/>
                </a:solidFill>
              </a:rPr>
              <a:t>stafilokokama</a:t>
            </a:r>
            <a:r>
              <a:rPr lang="en-US" altLang="x-none" sz="2200" dirty="0"/>
              <a:t> je najčešći vid trovanja hranom. </a:t>
            </a:r>
            <a:r>
              <a:rPr lang="sr-Latn-CS" sz="2200" dirty="0"/>
              <a:t>  </a:t>
            </a:r>
            <a:r>
              <a:rPr lang="en-US" altLang="x-none" sz="2200" dirty="0"/>
              <a:t>Mikrobi stafilokoka se nalaze na koži</a:t>
            </a:r>
            <a:r>
              <a:rPr lang="sr-Latn-CS" sz="2200" dirty="0"/>
              <a:t>,</a:t>
            </a:r>
            <a:r>
              <a:rPr lang="en-US" altLang="x-none" sz="2200" dirty="0"/>
              <a:t> nosu i grlu ljudi  koji su prehlađeni, ili imaju infekciju sinusa. Hrana koja je podložna trovanju stafilokokama je meso, šunka, živina, salate sa mesom kao i razni filovi sa šlagom koji se koriste za kolače i torte. Simptomi su muka, povraćanje, bolovi u stomaku, dijareja.</a:t>
            </a:r>
            <a:endParaRPr lang="sr-Latn-CS" sz="2200" dirty="0"/>
          </a:p>
          <a:p>
            <a:pPr>
              <a:lnSpc>
                <a:spcPct val="80000"/>
              </a:lnSpc>
              <a:buNone/>
            </a:pPr>
            <a:r>
              <a:rPr lang="sr-Latn-CS" sz="2200" b="1" dirty="0">
                <a:solidFill>
                  <a:schemeClr val="hlink"/>
                </a:solidFill>
              </a:rPr>
              <a:t>2)</a:t>
            </a:r>
            <a:r>
              <a:rPr lang="sr-Latn-CS" sz="2200" b="1" dirty="0"/>
              <a:t> </a:t>
            </a:r>
            <a:r>
              <a:rPr lang="en-US" altLang="x-none" sz="2200" b="1" dirty="0">
                <a:solidFill>
                  <a:schemeClr val="hlink"/>
                </a:solidFill>
              </a:rPr>
              <a:t>Infekcije na hranu-</a:t>
            </a:r>
            <a:r>
              <a:rPr lang="en-US" altLang="x-none" sz="2200" dirty="0"/>
              <a:t> bolesti </a:t>
            </a:r>
            <a:r>
              <a:rPr lang="sr-Latn-CS" sz="2200" dirty="0"/>
              <a:t>koje </a:t>
            </a:r>
            <a:r>
              <a:rPr lang="en-US" altLang="x-none" sz="2200" dirty="0"/>
              <a:t>izazivaju</a:t>
            </a:r>
            <a:r>
              <a:rPr lang="sr-Latn-CS" sz="2200" dirty="0"/>
              <a:t> </a:t>
            </a:r>
            <a:r>
              <a:rPr lang="en-US" altLang="x-none" sz="2200" dirty="0"/>
              <a:t>mikrobi u hrani.</a:t>
            </a:r>
            <a:endParaRPr lang="sr-Latn-CS" sz="2200" dirty="0"/>
          </a:p>
          <a:p>
            <a:pPr>
              <a:lnSpc>
                <a:spcPct val="80000"/>
              </a:lnSpc>
              <a:buNone/>
            </a:pPr>
            <a:r>
              <a:rPr lang="sr-Latn-CS" sz="2200" dirty="0"/>
              <a:t>    </a:t>
            </a:r>
            <a:r>
              <a:rPr lang="sr-Latn-CS" sz="2000" b="1" i="1" dirty="0">
                <a:solidFill>
                  <a:srgbClr val="C00000"/>
                </a:solidFill>
              </a:rPr>
              <a:t>Salmonela</a:t>
            </a:r>
            <a:r>
              <a:rPr lang="sr-Latn-CS" sz="2200" dirty="0"/>
              <a:t> je uobičajni oblik infekcije na hranu (živi u crevima ljudi i životinja kao što su svinje i pilići). Hrana koja je posebno podložna salmoneli obuhvata mlevenu govedinu, svinjetinu, živinu, ribu, jaja i peciva koja su punjena kremastim filom. Simptomi su bolovi u stomaku, dijareja, temperatura, povraćanje i drhtavica</a:t>
            </a:r>
            <a:r>
              <a:rPr lang="sr-Latn-CS" sz="2400" dirty="0"/>
              <a:t> </a:t>
            </a:r>
            <a:endParaRPr lang="en-US" altLang="x-none" sz="2000" dirty="0"/>
          </a:p>
          <a:p>
            <a:pPr>
              <a:lnSpc>
                <a:spcPct val="80000"/>
              </a:lnSpc>
            </a:pPr>
            <a:endParaRPr lang="sr-Latn-CS" sz="2000" b="1" dirty="0"/>
          </a:p>
        </p:txBody>
      </p:sp>
      <p:sp>
        <p:nvSpPr>
          <p:cNvPr id="97283" name="Rectangle 4"/>
          <p:cNvSpPr/>
          <p:nvPr/>
        </p:nvSpPr>
        <p:spPr>
          <a:xfrm>
            <a:off x="822325" y="3511550"/>
            <a:ext cx="7499350" cy="366713"/>
          </a:xfrm>
          <a:prstGeom prst="rect">
            <a:avLst/>
          </a:prstGeom>
          <a:noFill/>
          <a:ln w="9525">
            <a:noFill/>
          </a:ln>
        </p:spPr>
        <p:txBody>
          <a:bodyPr anchor="ctr" anchorCtr="0">
            <a:spAutoFit/>
          </a:bodyPr>
          <a:p>
            <a:pPr algn="ctr"/>
            <a:r>
              <a:rPr lang="en-US" altLang="x-none" dirty="0">
                <a:latin typeface="Arial" panose="020B0604020202020204" pitchFamily="34" charset="0"/>
              </a:rPr>
              <a:t>.</a:t>
            </a:r>
            <a:endParaRPr lang="en-US" altLang="x-none" dirty="0">
              <a:latin typeface="Arial" panose="020B060402020202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98305" name="Rectangle 2"/>
          <p:cNvSpPr>
            <a:spLocks noGrp="1"/>
          </p:cNvSpPr>
          <p:nvPr>
            <p:ph type="title" idx="4294967295"/>
          </p:nvPr>
        </p:nvSpPr>
        <p:spPr>
          <a:xfrm>
            <a:off x="395288" y="549275"/>
            <a:ext cx="8229600" cy="709613"/>
          </a:xfrm>
        </p:spPr>
        <p:txBody>
          <a:bodyPr vert="horz" wrap="square" lIns="91440" tIns="45720" rIns="91440" bIns="45720" anchor="ctr" anchorCtr="0"/>
          <a:p>
            <a:r>
              <a:rPr lang="sr-Latn-CS" sz="3200" dirty="0"/>
              <a:t>šta treba </a:t>
            </a:r>
            <a:r>
              <a:rPr lang="en-US" altLang="x-none" sz="3200" dirty="0"/>
              <a:t>preduze</a:t>
            </a:r>
            <a:r>
              <a:rPr lang="sr-Latn-CS" sz="3200" dirty="0"/>
              <a:t>ti</a:t>
            </a:r>
            <a:r>
              <a:rPr lang="en-US" altLang="x-none" sz="3200" dirty="0"/>
              <a:t> ukoliko se gost požali na trovanje hranom</a:t>
            </a:r>
            <a:endParaRPr lang="sr-Latn-CS" sz="3200" dirty="0"/>
          </a:p>
        </p:txBody>
      </p:sp>
      <p:sp>
        <p:nvSpPr>
          <p:cNvPr id="98306" name="Rectangle 3"/>
          <p:cNvSpPr>
            <a:spLocks noGrp="1"/>
          </p:cNvSpPr>
          <p:nvPr>
            <p:ph type="body" idx="4294967295"/>
          </p:nvPr>
        </p:nvSpPr>
        <p:spPr>
          <a:xfrm>
            <a:off x="323850" y="1341438"/>
            <a:ext cx="8569325" cy="4784725"/>
          </a:xfrm>
        </p:spPr>
        <p:txBody>
          <a:bodyPr vert="horz" wrap="square" lIns="91440" tIns="45720" rIns="91440" bIns="45720" anchor="t" anchorCtr="0"/>
          <a:p>
            <a:pPr>
              <a:lnSpc>
                <a:spcPct val="80000"/>
              </a:lnSpc>
              <a:buNone/>
            </a:pPr>
            <a:r>
              <a:rPr lang="sr-Latn-CS" sz="1800" dirty="0"/>
              <a:t>  - I</a:t>
            </a:r>
            <a:r>
              <a:rPr lang="en-US" altLang="x-none" sz="1800" dirty="0"/>
              <a:t>nformisanje menadžera na viš</a:t>
            </a:r>
            <a:r>
              <a:rPr lang="sr-Latn-CS" sz="1800" dirty="0"/>
              <a:t>e</a:t>
            </a:r>
            <a:r>
              <a:rPr lang="en-US" altLang="x-none" sz="1800" dirty="0"/>
              <a:t>m </a:t>
            </a:r>
            <a:r>
              <a:rPr lang="sr-Latn-CS" sz="1800" dirty="0"/>
              <a:t>nivou</a:t>
            </a:r>
            <a:r>
              <a:rPr lang="en-US" altLang="x-none" sz="1800" dirty="0"/>
              <a:t> pre nego što bilo šta </a:t>
            </a:r>
            <a:r>
              <a:rPr lang="sr-Latn-CS" sz="1800" dirty="0"/>
              <a:t>se </a:t>
            </a:r>
            <a:r>
              <a:rPr lang="en-US" altLang="x-none" sz="1800" dirty="0"/>
              <a:t>preduzm</a:t>
            </a:r>
            <a:r>
              <a:rPr lang="sr-Latn-CS" sz="1800" dirty="0"/>
              <a:t>e</a:t>
            </a:r>
            <a:r>
              <a:rPr lang="en-US" altLang="x-none" sz="1800" dirty="0"/>
              <a:t>.</a:t>
            </a:r>
            <a:endParaRPr lang="en-US" altLang="x-none" sz="1800" dirty="0"/>
          </a:p>
          <a:p>
            <a:pPr>
              <a:lnSpc>
                <a:spcPct val="80000"/>
              </a:lnSpc>
              <a:buNone/>
            </a:pPr>
            <a:r>
              <a:rPr lang="sr-Latn-CS" sz="1800" dirty="0"/>
              <a:t>  - </a:t>
            </a:r>
            <a:r>
              <a:rPr lang="en-US" altLang="x-none" sz="1800" dirty="0"/>
              <a:t>Uzeti </a:t>
            </a:r>
            <a:r>
              <a:rPr lang="sr-Latn-CS" sz="1800" dirty="0"/>
              <a:t>lične podatke</a:t>
            </a:r>
            <a:r>
              <a:rPr lang="en-US" altLang="x-none" sz="1800" dirty="0"/>
              <a:t>, adresu i broj telefona gosta.</a:t>
            </a:r>
            <a:endParaRPr lang="en-US" altLang="x-none" sz="1800" dirty="0"/>
          </a:p>
          <a:p>
            <a:pPr>
              <a:lnSpc>
                <a:spcPct val="80000"/>
              </a:lnSpc>
              <a:buNone/>
            </a:pPr>
            <a:r>
              <a:rPr lang="sr-Latn-CS" sz="1800" dirty="0"/>
              <a:t>  - </a:t>
            </a:r>
            <a:r>
              <a:rPr lang="en-US" altLang="x-none" sz="1800" dirty="0"/>
              <a:t>Tražiti od gosta da opiše simptome bolesti.</a:t>
            </a:r>
            <a:endParaRPr lang="en-US" altLang="x-none" sz="1800" dirty="0"/>
          </a:p>
          <a:p>
            <a:pPr>
              <a:lnSpc>
                <a:spcPct val="80000"/>
              </a:lnSpc>
              <a:buNone/>
            </a:pPr>
            <a:r>
              <a:rPr lang="sr-Latn-CS" sz="1800" dirty="0"/>
              <a:t>  - </a:t>
            </a:r>
            <a:r>
              <a:rPr lang="en-US" altLang="x-none" sz="1800" dirty="0"/>
              <a:t>Saznati detalje o jelu koje je gost konzumirao</a:t>
            </a:r>
            <a:r>
              <a:rPr lang="sr-Latn-CS" sz="1800" dirty="0"/>
              <a:t>,</a:t>
            </a:r>
            <a:r>
              <a:rPr lang="en-US" altLang="x-none" sz="1800" dirty="0"/>
              <a:t> vreme konzumiranja, kada se gost </a:t>
            </a:r>
            <a:r>
              <a:rPr lang="sr-Latn-CS" sz="1800" dirty="0"/>
              <a:t> </a:t>
            </a:r>
            <a:r>
              <a:rPr lang="en-US" altLang="x-none" sz="1800" dirty="0"/>
              <a:t>razboleo</a:t>
            </a:r>
            <a:r>
              <a:rPr lang="sr-Latn-CS" sz="1800" dirty="0"/>
              <a:t>,</a:t>
            </a:r>
            <a:r>
              <a:rPr lang="en-US" altLang="x-none" sz="1800" dirty="0"/>
              <a:t> da li je uz</a:t>
            </a:r>
            <a:r>
              <a:rPr lang="sr-Latn-CS" sz="1800" dirty="0"/>
              <a:t>e</a:t>
            </a:r>
            <a:r>
              <a:rPr lang="en-US" altLang="x-none" sz="1800" dirty="0"/>
              <a:t>o neke lekove protiv bolova, da li pati od alergija </a:t>
            </a:r>
            <a:r>
              <a:rPr lang="sr-Latn-CS" sz="1800" dirty="0"/>
              <a:t>ili uzima </a:t>
            </a:r>
            <a:r>
              <a:rPr lang="en-US" altLang="x-none" sz="1800" dirty="0"/>
              <a:t>dr</a:t>
            </a:r>
            <a:r>
              <a:rPr lang="sr-Latn-CS" sz="1800" dirty="0"/>
              <a:t>. lek</a:t>
            </a:r>
            <a:r>
              <a:rPr lang="en-US" altLang="x-none" sz="1800" dirty="0"/>
              <a:t>ove.</a:t>
            </a:r>
            <a:endParaRPr lang="en-US" altLang="x-none" sz="1800" dirty="0"/>
          </a:p>
          <a:p>
            <a:pPr>
              <a:lnSpc>
                <a:spcPct val="80000"/>
              </a:lnSpc>
              <a:buNone/>
            </a:pPr>
            <a:r>
              <a:rPr lang="sr-Latn-CS" sz="1800" dirty="0"/>
              <a:t>  - </a:t>
            </a:r>
            <a:r>
              <a:rPr lang="en-US" altLang="x-none" sz="1800" dirty="0"/>
              <a:t>Saznati ime doktora koga je gost konsultovao, ili bolnice koju je posetio. Ako </a:t>
            </a:r>
            <a:endParaRPr lang="sr-Latn-CS" sz="1800" dirty="0"/>
          </a:p>
          <a:p>
            <a:pPr>
              <a:lnSpc>
                <a:spcPct val="80000"/>
              </a:lnSpc>
              <a:buNone/>
            </a:pPr>
            <a:r>
              <a:rPr lang="sr-Latn-CS" sz="1800" dirty="0"/>
              <a:t>    </a:t>
            </a:r>
            <a:r>
              <a:rPr lang="en-US" altLang="x-none" sz="1800" dirty="0"/>
              <a:t>gost to nije uradio, </a:t>
            </a:r>
            <a:r>
              <a:rPr lang="sr-Latn-CS" sz="1800" dirty="0"/>
              <a:t>utičite</a:t>
            </a:r>
            <a:r>
              <a:rPr lang="en-US" altLang="x-none" sz="1800" dirty="0"/>
              <a:t> da uradi </a:t>
            </a:r>
            <a:r>
              <a:rPr lang="sr-Latn-CS" sz="1800" dirty="0"/>
              <a:t>kako</a:t>
            </a:r>
            <a:r>
              <a:rPr lang="en-US" altLang="x-none" sz="1800" dirty="0"/>
              <a:t> bi dobio odgovarajuću dijagnozu bolesti.</a:t>
            </a:r>
            <a:endParaRPr lang="en-US" altLang="x-none" sz="1800" dirty="0"/>
          </a:p>
          <a:p>
            <a:pPr>
              <a:lnSpc>
                <a:spcPct val="80000"/>
              </a:lnSpc>
              <a:buNone/>
            </a:pPr>
            <a:r>
              <a:rPr lang="sr-Latn-CS" sz="1800" dirty="0"/>
              <a:t>  - </a:t>
            </a:r>
            <a:r>
              <a:rPr lang="en-US" altLang="x-none" sz="1800" dirty="0"/>
              <a:t>Obavestite </a:t>
            </a:r>
            <a:r>
              <a:rPr lang="sr-Latn-CS" sz="1800" dirty="0"/>
              <a:t>nadležni organ </a:t>
            </a:r>
            <a:r>
              <a:rPr lang="en-US" altLang="x-none" sz="1800" dirty="0"/>
              <a:t>za zaštitu zdravlja ukoliko </a:t>
            </a:r>
            <a:r>
              <a:rPr lang="sr-Latn-CS" sz="1800" dirty="0"/>
              <a:t>se </a:t>
            </a:r>
            <a:r>
              <a:rPr lang="en-US" altLang="x-none" sz="1800" dirty="0"/>
              <a:t>potvrdi trovanje</a:t>
            </a:r>
            <a:r>
              <a:rPr lang="sr-Latn-CS" sz="1800" dirty="0"/>
              <a:t> hranom</a:t>
            </a:r>
            <a:endParaRPr lang="en-US" altLang="x-none" sz="1800" dirty="0"/>
          </a:p>
          <a:p>
            <a:pPr>
              <a:lnSpc>
                <a:spcPct val="80000"/>
              </a:lnSpc>
              <a:buNone/>
            </a:pPr>
            <a:r>
              <a:rPr lang="sr-Latn-CS" sz="1800" dirty="0"/>
              <a:t>  - </a:t>
            </a:r>
            <a:r>
              <a:rPr lang="en-US" altLang="x-none" sz="1800" dirty="0"/>
              <a:t>Saznajte koliko porcija zaraženog jela je posluženo. Ukoliko je moguće uzmite uzorke</a:t>
            </a:r>
            <a:r>
              <a:rPr lang="sr-Latn-CS" sz="1800" dirty="0"/>
              <a:t> </a:t>
            </a:r>
            <a:r>
              <a:rPr lang="en-US" altLang="x-none" sz="1800" dirty="0"/>
              <a:t> jela i pošaljite ih u laboratoriju na analizu.</a:t>
            </a:r>
            <a:endParaRPr lang="en-US" altLang="x-none" sz="1800" dirty="0"/>
          </a:p>
          <a:p>
            <a:pPr>
              <a:lnSpc>
                <a:spcPct val="80000"/>
              </a:lnSpc>
              <a:buNone/>
            </a:pPr>
            <a:r>
              <a:rPr lang="sr-Latn-CS" sz="1800" dirty="0"/>
              <a:t>  - </a:t>
            </a:r>
            <a:r>
              <a:rPr lang="en-US" altLang="x-none" sz="1800" dirty="0"/>
              <a:t>Utvrdite koji </a:t>
            </a:r>
            <a:r>
              <a:rPr lang="sr-Latn-CS" sz="1800" dirty="0"/>
              <a:t>zaposleni </a:t>
            </a:r>
            <a:r>
              <a:rPr lang="en-US" altLang="x-none" sz="1800" dirty="0"/>
              <a:t>su spremali </a:t>
            </a:r>
            <a:r>
              <a:rPr lang="sr-Latn-CS" sz="1800" dirty="0"/>
              <a:t>konzumirano </a:t>
            </a:r>
            <a:r>
              <a:rPr lang="en-US" altLang="x-none" sz="1800" dirty="0"/>
              <a:t>jelo. Po</a:t>
            </a:r>
            <a:r>
              <a:rPr lang="sr-Latn-CS" sz="1800" dirty="0"/>
              <a:t>slati</a:t>
            </a:r>
            <a:r>
              <a:rPr lang="en-US" altLang="x-none" sz="1800" dirty="0"/>
              <a:t> članove osoblja na pregled kod </a:t>
            </a:r>
            <a:r>
              <a:rPr lang="sr-Latn-CS" sz="1800" dirty="0"/>
              <a:t>lekara </a:t>
            </a:r>
            <a:r>
              <a:rPr lang="en-US" altLang="x-none" sz="1800" dirty="0"/>
              <a:t>da bi utvrdili da li </a:t>
            </a:r>
            <a:r>
              <a:rPr lang="sr-Latn-CS" sz="1800" dirty="0"/>
              <a:t>su oni </a:t>
            </a:r>
            <a:r>
              <a:rPr lang="en-US" altLang="x-none" sz="1800" dirty="0"/>
              <a:t>prenosioci mikroba.</a:t>
            </a:r>
            <a:endParaRPr lang="en-US" altLang="x-none" sz="1800" dirty="0"/>
          </a:p>
          <a:p>
            <a:pPr>
              <a:lnSpc>
                <a:spcPct val="80000"/>
              </a:lnSpc>
              <a:buNone/>
            </a:pPr>
            <a:r>
              <a:rPr lang="sr-Latn-CS" sz="1800" dirty="0"/>
              <a:t>  - </a:t>
            </a:r>
            <a:r>
              <a:rPr lang="en-US" altLang="x-none" sz="1800" dirty="0"/>
              <a:t>Proverite procedure za održavanje higijene u oblastima gde se jelo spremalo i poslužilo.</a:t>
            </a:r>
            <a:endParaRPr lang="en-US" altLang="x-none" sz="1800" dirty="0"/>
          </a:p>
          <a:p>
            <a:pPr>
              <a:lnSpc>
                <a:spcPct val="80000"/>
              </a:lnSpc>
              <a:buNone/>
            </a:pPr>
            <a:r>
              <a:rPr lang="sr-Latn-CS" sz="1800" dirty="0"/>
              <a:t>  - </a:t>
            </a:r>
            <a:r>
              <a:rPr lang="en-US" altLang="x-none" sz="1800" dirty="0"/>
              <a:t>Procenite da li je potrebno uvesti strožije mere opreza u ovim prostorijama.</a:t>
            </a:r>
            <a:endParaRPr lang="sr-Latn-CS" sz="1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99329" name="Rectangle 2"/>
          <p:cNvSpPr>
            <a:spLocks noGrp="1"/>
          </p:cNvSpPr>
          <p:nvPr>
            <p:ph type="title" idx="4294967295"/>
          </p:nvPr>
        </p:nvSpPr>
        <p:spPr>
          <a:xfrm>
            <a:off x="457200" y="274638"/>
            <a:ext cx="8229600" cy="922337"/>
          </a:xfrm>
        </p:spPr>
        <p:txBody>
          <a:bodyPr vert="horz" wrap="square" lIns="91440" tIns="45720" rIns="91440" bIns="45720" anchor="ctr" anchorCtr="0"/>
          <a:p>
            <a:r>
              <a:rPr lang="sr-Cyrl-CS" altLang="x-none" sz="3200" b="1" dirty="0">
                <a:solidFill>
                  <a:schemeClr val="accent2"/>
                </a:solidFill>
              </a:rPr>
              <a:t>Opasnost od nepravilnog držanja tela</a:t>
            </a:r>
            <a:r>
              <a:rPr lang="sr-Cyrl-CS" altLang="x-none" sz="4000" b="1" dirty="0"/>
              <a:t> </a:t>
            </a:r>
            <a:endParaRPr lang="sr-Latn-CS" sz="4000" b="1" dirty="0"/>
          </a:p>
        </p:txBody>
      </p:sp>
      <p:sp>
        <p:nvSpPr>
          <p:cNvPr id="99330" name="Rectangle 3"/>
          <p:cNvSpPr>
            <a:spLocks noGrp="1"/>
          </p:cNvSpPr>
          <p:nvPr>
            <p:ph type="body" idx="4294967295"/>
          </p:nvPr>
        </p:nvSpPr>
        <p:spPr>
          <a:xfrm>
            <a:off x="539750" y="1341438"/>
            <a:ext cx="8229600" cy="4813300"/>
          </a:xfrm>
        </p:spPr>
        <p:txBody>
          <a:bodyPr vert="horz" wrap="square" lIns="91440" tIns="45720" rIns="91440" bIns="45720" anchor="t" anchorCtr="0"/>
          <a:p>
            <a:pPr>
              <a:lnSpc>
                <a:spcPct val="90000"/>
              </a:lnSpc>
              <a:buNone/>
            </a:pPr>
            <a:r>
              <a:rPr lang="sr-Latn-CS" sz="2400" dirty="0"/>
              <a:t>  </a:t>
            </a:r>
            <a:r>
              <a:rPr lang="sr-Latn-CS" sz="2200" dirty="0"/>
              <a:t>Deo o</a:t>
            </a:r>
            <a:r>
              <a:rPr lang="sr-Cyrl-CS" altLang="x-none" sz="2200" dirty="0"/>
              <a:t>soblj</a:t>
            </a:r>
            <a:r>
              <a:rPr lang="sr-Latn-CS" sz="2200" dirty="0"/>
              <a:t>a </a:t>
            </a:r>
            <a:r>
              <a:rPr lang="sr-Cyrl-CS" altLang="x-none" sz="2200" dirty="0"/>
              <a:t>proved</a:t>
            </a:r>
            <a:r>
              <a:rPr lang="sr-Latn-CS" sz="2200" dirty="0"/>
              <a:t>i</a:t>
            </a:r>
            <a:r>
              <a:rPr lang="sr-Cyrl-CS" altLang="x-none" sz="2200" dirty="0"/>
              <a:t> najveći deo radnog vremena stojeći ili hodajući, što može </a:t>
            </a:r>
            <a:r>
              <a:rPr lang="sr-Latn-CS" sz="2200" dirty="0"/>
              <a:t>izazvati različita </a:t>
            </a:r>
            <a:r>
              <a:rPr lang="sr-Cyrl-CS" altLang="x-none" sz="2200" dirty="0"/>
              <a:t>profesionaln</a:t>
            </a:r>
            <a:r>
              <a:rPr lang="sr-Latn-CS" sz="2200" dirty="0"/>
              <a:t>a</a:t>
            </a:r>
            <a:r>
              <a:rPr lang="sr-Cyrl-CS" altLang="x-none" sz="2200" dirty="0"/>
              <a:t> oboljenja: </a:t>
            </a:r>
            <a:endParaRPr lang="sr-Latn-CS" sz="2200" dirty="0"/>
          </a:p>
          <a:p>
            <a:pPr>
              <a:lnSpc>
                <a:spcPct val="90000"/>
              </a:lnSpc>
              <a:buNone/>
            </a:pPr>
            <a:r>
              <a:rPr lang="sr-Latn-CS" sz="2200" dirty="0"/>
              <a:t>   </a:t>
            </a:r>
            <a:r>
              <a:rPr lang="sr-Latn-CS" sz="2200" dirty="0">
                <a:solidFill>
                  <a:srgbClr val="FF0000"/>
                </a:solidFill>
              </a:rPr>
              <a:t>- </a:t>
            </a:r>
            <a:r>
              <a:rPr lang="sr-Cyrl-CS" altLang="x-none" sz="2200" dirty="0">
                <a:solidFill>
                  <a:srgbClr val="FF0000"/>
                </a:solidFill>
              </a:rPr>
              <a:t>ravna stopala, </a:t>
            </a:r>
            <a:endParaRPr lang="sr-Latn-CS" sz="2200" dirty="0">
              <a:solidFill>
                <a:srgbClr val="FF0000"/>
              </a:solidFill>
            </a:endParaRPr>
          </a:p>
          <a:p>
            <a:pPr>
              <a:lnSpc>
                <a:spcPct val="90000"/>
              </a:lnSpc>
              <a:buNone/>
            </a:pPr>
            <a:r>
              <a:rPr lang="sr-Latn-CS" sz="2200" dirty="0">
                <a:solidFill>
                  <a:srgbClr val="FF0000"/>
                </a:solidFill>
              </a:rPr>
              <a:t>   - </a:t>
            </a:r>
            <a:r>
              <a:rPr lang="sr-Cyrl-CS" altLang="x-none" sz="2200" dirty="0">
                <a:solidFill>
                  <a:srgbClr val="FF0000"/>
                </a:solidFill>
              </a:rPr>
              <a:t>proširene vene, </a:t>
            </a:r>
            <a:endParaRPr lang="sr-Latn-CS" sz="2200" dirty="0">
              <a:solidFill>
                <a:srgbClr val="FF0000"/>
              </a:solidFill>
            </a:endParaRPr>
          </a:p>
          <a:p>
            <a:pPr>
              <a:lnSpc>
                <a:spcPct val="90000"/>
              </a:lnSpc>
              <a:buNone/>
            </a:pPr>
            <a:r>
              <a:rPr lang="sr-Latn-CS" sz="2200" dirty="0">
                <a:solidFill>
                  <a:srgbClr val="FF0000"/>
                </a:solidFill>
              </a:rPr>
              <a:t>   - </a:t>
            </a:r>
            <a:r>
              <a:rPr lang="sr-Cyrl-CS" altLang="x-none" sz="2200" dirty="0">
                <a:solidFill>
                  <a:srgbClr val="FF0000"/>
                </a:solidFill>
              </a:rPr>
              <a:t>obol</a:t>
            </a:r>
            <a:r>
              <a:rPr lang="sr-Latn-CS" sz="2200" dirty="0">
                <a:solidFill>
                  <a:srgbClr val="FF0000"/>
                </a:solidFill>
              </a:rPr>
              <a:t>j</a:t>
            </a:r>
            <a:r>
              <a:rPr lang="sr-Cyrl-CS" altLang="x-none" sz="2200" dirty="0">
                <a:solidFill>
                  <a:srgbClr val="FF0000"/>
                </a:solidFill>
              </a:rPr>
              <a:t>enja kičmenog stuba</a:t>
            </a:r>
            <a:r>
              <a:rPr lang="sr-Latn-CS" sz="2200" dirty="0">
                <a:solidFill>
                  <a:srgbClr val="FF0000"/>
                </a:solidFill>
              </a:rPr>
              <a:t>,</a:t>
            </a:r>
            <a:endParaRPr lang="sr-Latn-CS" sz="2200" dirty="0">
              <a:solidFill>
                <a:srgbClr val="FF0000"/>
              </a:solidFill>
            </a:endParaRPr>
          </a:p>
          <a:p>
            <a:pPr>
              <a:lnSpc>
                <a:spcPct val="90000"/>
              </a:lnSpc>
              <a:buNone/>
            </a:pPr>
            <a:r>
              <a:rPr lang="sr-Latn-CS" sz="2200" dirty="0">
                <a:solidFill>
                  <a:srgbClr val="FF0000"/>
                </a:solidFill>
              </a:rPr>
              <a:t>   - bolesti jetre - alkoholizam,</a:t>
            </a:r>
            <a:r>
              <a:rPr lang="sr-Cyrl-CS" altLang="x-none" sz="2200" dirty="0">
                <a:solidFill>
                  <a:srgbClr val="FF0000"/>
                </a:solidFill>
              </a:rPr>
              <a:t> </a:t>
            </a:r>
            <a:endParaRPr lang="sr-Latn-CS" sz="2200" dirty="0">
              <a:solidFill>
                <a:srgbClr val="FF0000"/>
              </a:solidFill>
            </a:endParaRPr>
          </a:p>
          <a:p>
            <a:pPr>
              <a:lnSpc>
                <a:spcPct val="90000"/>
              </a:lnSpc>
              <a:buNone/>
            </a:pPr>
            <a:r>
              <a:rPr lang="sr-Latn-CS" sz="2200" dirty="0">
                <a:solidFill>
                  <a:srgbClr val="FF0000"/>
                </a:solidFill>
              </a:rPr>
              <a:t>   - reumatizam, </a:t>
            </a:r>
            <a:r>
              <a:rPr lang="sr-Cyrl-CS" altLang="x-none" sz="2200" dirty="0">
                <a:solidFill>
                  <a:srgbClr val="FF0000"/>
                </a:solidFill>
              </a:rPr>
              <a:t>itd. </a:t>
            </a:r>
            <a:endParaRPr lang="sr-Latn-CS" sz="2200" dirty="0">
              <a:solidFill>
                <a:srgbClr val="FF0000"/>
              </a:solidFill>
            </a:endParaRPr>
          </a:p>
          <a:p>
            <a:pPr>
              <a:lnSpc>
                <a:spcPct val="90000"/>
              </a:lnSpc>
            </a:pPr>
            <a:r>
              <a:rPr lang="sr-Cyrl-CS" altLang="x-none" sz="2200" dirty="0">
                <a:solidFill>
                  <a:schemeClr val="accent2"/>
                </a:solidFill>
              </a:rPr>
              <a:t>Najbolja zaštita</a:t>
            </a:r>
            <a:r>
              <a:rPr lang="sr-Cyrl-CS" altLang="x-none" sz="2200" dirty="0"/>
              <a:t> je </a:t>
            </a:r>
            <a:r>
              <a:rPr lang="sr-Latn-CS" sz="2200" dirty="0">
                <a:solidFill>
                  <a:srgbClr val="C00000"/>
                </a:solidFill>
              </a:rPr>
              <a:t>savršena higijena</a:t>
            </a:r>
            <a:r>
              <a:rPr lang="sr-Latn-CS" sz="2200" dirty="0"/>
              <a:t>, </a:t>
            </a:r>
            <a:r>
              <a:rPr lang="sr-Latn-CS" sz="2200" dirty="0">
                <a:solidFill>
                  <a:srgbClr val="7030A0"/>
                </a:solidFill>
              </a:rPr>
              <a:t>umeren život, odmor, </a:t>
            </a:r>
            <a:r>
              <a:rPr lang="sr-Cyrl-CS" altLang="x-none" sz="2200" dirty="0">
                <a:solidFill>
                  <a:srgbClr val="7030A0"/>
                </a:solidFill>
              </a:rPr>
              <a:t>nošenje odgovarajuće uniforme i obuće, održavanje lične i radne higijene, redovan odmor</a:t>
            </a:r>
            <a:r>
              <a:rPr lang="sr-Latn-CS" sz="2200" dirty="0">
                <a:solidFill>
                  <a:srgbClr val="7030A0"/>
                </a:solidFill>
              </a:rPr>
              <a:t> obavezni sanutarni pregledi</a:t>
            </a:r>
            <a:r>
              <a:rPr lang="sr-Cyrl-CS" altLang="x-none" sz="2200" dirty="0"/>
              <a:t>. </a:t>
            </a:r>
            <a:endParaRPr lang="sr-Latn-CS" sz="22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pic>
        <p:nvPicPr>
          <p:cNvPr id="100353" name="Picture 2" descr="http://turizaminfo.host25.com/sites/default/files/imagecache/slideshow650x400/clanak_casopisa/kora%20od%20banane.jpg"/>
          <p:cNvPicPr>
            <a:picLocks noChangeAspect="1"/>
          </p:cNvPicPr>
          <p:nvPr/>
        </p:nvPicPr>
        <p:blipFill>
          <a:blip r:embed="rId1"/>
          <a:stretch>
            <a:fillRect/>
          </a:stretch>
        </p:blipFill>
        <p:spPr>
          <a:xfrm>
            <a:off x="1835150" y="1989138"/>
            <a:ext cx="6191250" cy="3810000"/>
          </a:xfrm>
          <a:prstGeom prst="rect">
            <a:avLst/>
          </a:prstGeom>
          <a:noFill/>
          <a:ln w="9525">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01377" name="Rectangle 2"/>
          <p:cNvSpPr>
            <a:spLocks noGrp="1"/>
          </p:cNvSpPr>
          <p:nvPr>
            <p:ph type="title" idx="4294967295"/>
          </p:nvPr>
        </p:nvSpPr>
        <p:spPr>
          <a:xfrm>
            <a:off x="914400" y="692150"/>
            <a:ext cx="8229600" cy="720725"/>
          </a:xfrm>
        </p:spPr>
        <p:txBody>
          <a:bodyPr vert="horz" wrap="square" lIns="91440" tIns="45720" rIns="91440" bIns="45720" anchor="ctr" anchorCtr="0"/>
          <a:p>
            <a:pPr marL="762000" indent="-762000"/>
            <a:r>
              <a:rPr lang="sr-Cyrl-CS" altLang="x-none" sz="3600" b="1" dirty="0">
                <a:solidFill>
                  <a:schemeClr val="accent2"/>
                </a:solidFill>
              </a:rPr>
              <a:t>Opasnost od </a:t>
            </a:r>
            <a:r>
              <a:rPr lang="sr-Latn-CS" sz="3600" b="1" dirty="0">
                <a:solidFill>
                  <a:schemeClr val="accent2"/>
                </a:solidFill>
              </a:rPr>
              <a:t>vlažnog poda</a:t>
            </a:r>
            <a:br>
              <a:rPr lang="sr-Latn-CS" sz="3600" b="1" dirty="0">
                <a:solidFill>
                  <a:schemeClr val="hlink"/>
                </a:solidFill>
              </a:rPr>
            </a:br>
            <a:endParaRPr lang="sr-Latn-CS" sz="3600" b="1" dirty="0">
              <a:solidFill>
                <a:schemeClr val="hlink"/>
              </a:solidFill>
            </a:endParaRPr>
          </a:p>
        </p:txBody>
      </p:sp>
      <p:sp>
        <p:nvSpPr>
          <p:cNvPr id="101378" name="Rectangle 3"/>
          <p:cNvSpPr>
            <a:spLocks noGrp="1"/>
          </p:cNvSpPr>
          <p:nvPr>
            <p:ph type="body" idx="4294967295"/>
          </p:nvPr>
        </p:nvSpPr>
        <p:spPr>
          <a:xfrm>
            <a:off x="539750" y="1628775"/>
            <a:ext cx="8229600" cy="4525963"/>
          </a:xfrm>
        </p:spPr>
        <p:txBody>
          <a:bodyPr vert="horz" wrap="square" lIns="91440" tIns="45720" rIns="91440" bIns="45720" anchor="t" anchorCtr="0"/>
          <a:p>
            <a:pPr>
              <a:buNone/>
            </a:pPr>
            <a:r>
              <a:rPr lang="sr-Latn-CS" dirty="0"/>
              <a:t>  </a:t>
            </a:r>
            <a:r>
              <a:rPr lang="sr-Cyrl-CS" altLang="x-none" sz="2200" dirty="0"/>
              <a:t>Uzroci:</a:t>
            </a:r>
            <a:endParaRPr lang="sr-Latn-CS" sz="2200" dirty="0"/>
          </a:p>
          <a:p>
            <a:pPr>
              <a:buNone/>
            </a:pPr>
            <a:r>
              <a:rPr lang="sr-Latn-CS" sz="2200" dirty="0"/>
              <a:t>-</a:t>
            </a:r>
            <a:r>
              <a:rPr lang="sr-Cyrl-CS" altLang="x-none" sz="2200" dirty="0"/>
              <a:t> prosuta ili hrana,masnoća na pločicama, pod</a:t>
            </a:r>
            <a:r>
              <a:rPr lang="sr-Latn-CS" sz="2200" dirty="0"/>
              <a:t>vijen</a:t>
            </a:r>
            <a:endParaRPr lang="sr-Latn-CS" sz="2200" dirty="0"/>
          </a:p>
          <a:p>
            <a:pPr>
              <a:buNone/>
            </a:pPr>
            <a:r>
              <a:rPr lang="sr-Latn-CS" sz="2200" dirty="0"/>
              <a:t> </a:t>
            </a:r>
            <a:r>
              <a:rPr lang="sr-Cyrl-CS" altLang="x-none" sz="2200" dirty="0"/>
              <a:t> tepih</a:t>
            </a:r>
            <a:r>
              <a:rPr lang="sr-Latn-CS" sz="2200" dirty="0"/>
              <a:t> ili staza</a:t>
            </a:r>
            <a:r>
              <a:rPr lang="sr-Cyrl-CS" altLang="x-none" sz="2200" dirty="0"/>
              <a:t>, slaba osvetljenost stepeništa. </a:t>
            </a:r>
            <a:endParaRPr lang="sr-Latn-CS" sz="2200" dirty="0"/>
          </a:p>
          <a:p>
            <a:r>
              <a:rPr lang="sr-Cyrl-CS" altLang="x-none" sz="2200" dirty="0"/>
              <a:t>Padovi mogu biti uzrok </a:t>
            </a:r>
            <a:endParaRPr lang="sr-Latn-CS" sz="2200" dirty="0"/>
          </a:p>
          <a:p>
            <a:pPr>
              <a:buNone/>
            </a:pPr>
            <a:r>
              <a:rPr lang="sr-Latn-CS" sz="2200" dirty="0"/>
              <a:t>   </a:t>
            </a:r>
            <a:r>
              <a:rPr lang="sr-Cyrl-CS" altLang="x-none" sz="2200" dirty="0"/>
              <a:t>povreda i lomova udova, </a:t>
            </a:r>
            <a:endParaRPr lang="sr-Latn-CS" sz="2200" dirty="0"/>
          </a:p>
          <a:p>
            <a:pPr>
              <a:buNone/>
            </a:pPr>
            <a:r>
              <a:rPr lang="sr-Latn-CS" sz="2200" dirty="0"/>
              <a:t>   </a:t>
            </a:r>
            <a:r>
              <a:rPr lang="sr-Cyrl-CS" altLang="x-none" sz="2200" dirty="0"/>
              <a:t>rebara, glave i ostalih</a:t>
            </a:r>
            <a:r>
              <a:rPr lang="sr-Latn-CS" sz="2200" dirty="0"/>
              <a:t> </a:t>
            </a:r>
            <a:r>
              <a:rPr lang="sr-Cyrl-CS" altLang="x-none" sz="2200" dirty="0"/>
              <a:t>delova tela.</a:t>
            </a:r>
            <a:endParaRPr lang="sr-Latn-CS" sz="2200" dirty="0"/>
          </a:p>
          <a:p>
            <a:endParaRPr lang="sr-Latn-CS" dirty="0"/>
          </a:p>
          <a:p>
            <a:pPr>
              <a:buNone/>
            </a:pPr>
            <a:r>
              <a:rPr lang="sr-Latn-CS" dirty="0">
                <a:solidFill>
                  <a:schemeClr val="hlink"/>
                </a:solidFill>
              </a:rPr>
              <a:t> </a:t>
            </a:r>
            <a:endParaRPr lang="en-US" altLang="x-none" dirty="0">
              <a:solidFill>
                <a:schemeClr val="hlink"/>
              </a:solidFill>
            </a:endParaRPr>
          </a:p>
          <a:p>
            <a:pPr>
              <a:buClr>
                <a:srgbClr val="595959"/>
              </a:buClr>
              <a:buNone/>
            </a:pPr>
            <a:endParaRPr lang="sr-Latn-CS" dirty="0">
              <a:solidFill>
                <a:schemeClr val="hlink"/>
              </a:solidFill>
            </a:endParaRPr>
          </a:p>
        </p:txBody>
      </p:sp>
      <p:pic>
        <p:nvPicPr>
          <p:cNvPr id="101379" name="Picture 3" descr="z na radu"/>
          <p:cNvPicPr>
            <a:picLocks noChangeAspect="1"/>
          </p:cNvPicPr>
          <p:nvPr/>
        </p:nvPicPr>
        <p:blipFill>
          <a:blip r:embed="rId1"/>
          <a:stretch>
            <a:fillRect/>
          </a:stretch>
        </p:blipFill>
        <p:spPr>
          <a:xfrm>
            <a:off x="5076825" y="2852738"/>
            <a:ext cx="3743325" cy="3671887"/>
          </a:xfrm>
          <a:prstGeom prst="rect">
            <a:avLst/>
          </a:prstGeom>
          <a:noFill/>
          <a:ln w="9525">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02401" name="Rectangle 2"/>
          <p:cNvSpPr>
            <a:spLocks noGrp="1"/>
          </p:cNvSpPr>
          <p:nvPr>
            <p:ph type="title" idx="4294967295"/>
          </p:nvPr>
        </p:nvSpPr>
        <p:spPr>
          <a:xfrm>
            <a:off x="457200" y="274638"/>
            <a:ext cx="8229600" cy="706437"/>
          </a:xfrm>
        </p:spPr>
        <p:txBody>
          <a:bodyPr vert="horz" wrap="square" lIns="91440" tIns="45720" rIns="91440" bIns="45720" anchor="ctr" anchorCtr="0"/>
          <a:p>
            <a:r>
              <a:rPr lang="en-US" altLang="x-none" sz="3600" b="1" dirty="0"/>
              <a:t>Pružanje prve pomoći</a:t>
            </a:r>
            <a:br>
              <a:rPr lang="sr-Latn-CS" sz="3600" b="1" dirty="0"/>
            </a:br>
            <a:endParaRPr lang="sr-Latn-CS" sz="4000" b="1" dirty="0"/>
          </a:p>
        </p:txBody>
      </p:sp>
      <p:sp>
        <p:nvSpPr>
          <p:cNvPr id="102402" name="Rectangle 3"/>
          <p:cNvSpPr>
            <a:spLocks noGrp="1"/>
          </p:cNvSpPr>
          <p:nvPr>
            <p:ph type="body" idx="4294967295"/>
          </p:nvPr>
        </p:nvSpPr>
        <p:spPr>
          <a:xfrm>
            <a:off x="457200" y="981075"/>
            <a:ext cx="8507413" cy="5145088"/>
          </a:xfrm>
        </p:spPr>
        <p:txBody>
          <a:bodyPr vert="horz" wrap="square" lIns="91440" tIns="45720" rIns="91440" bIns="45720" anchor="t" anchorCtr="0"/>
          <a:p>
            <a:pPr marL="609600" indent="-609600">
              <a:lnSpc>
                <a:spcPct val="80000"/>
              </a:lnSpc>
              <a:buNone/>
            </a:pPr>
            <a:endParaRPr lang="sr-Latn-CS" sz="2600" dirty="0"/>
          </a:p>
          <a:p>
            <a:pPr marL="609600" indent="-609600">
              <a:lnSpc>
                <a:spcPct val="80000"/>
              </a:lnSpc>
              <a:buNone/>
            </a:pPr>
            <a:r>
              <a:rPr lang="sr-Latn-CS" sz="2600" dirty="0"/>
              <a:t>  - Najbolja zaštita  </a:t>
            </a:r>
            <a:r>
              <a:rPr lang="sr-Latn-CS" sz="2600" dirty="0">
                <a:solidFill>
                  <a:srgbClr val="C00000"/>
                </a:solidFill>
              </a:rPr>
              <a:t>je pravovremeno otkljanjanje svih izvora opasnosti</a:t>
            </a:r>
            <a:r>
              <a:rPr lang="sr-Latn-CS" sz="2600" dirty="0"/>
              <a:t> na radnom mestu i okruženju svih zaposlenih</a:t>
            </a:r>
            <a:endParaRPr lang="sr-Latn-CS" sz="2600" dirty="0"/>
          </a:p>
          <a:p>
            <a:pPr marL="609600" indent="-609600">
              <a:lnSpc>
                <a:spcPct val="80000"/>
              </a:lnSpc>
              <a:buNone/>
            </a:pPr>
            <a:r>
              <a:rPr lang="sr-Latn-CS" sz="2600" dirty="0"/>
              <a:t>  -  U slučaju povreda veoma je bitno da se povređenom brzo i pravilno pruži odgovarajuća prva pomoć. </a:t>
            </a:r>
            <a:endParaRPr lang="sr-Latn-CS" sz="2600" dirty="0"/>
          </a:p>
          <a:p>
            <a:pPr marL="609600" indent="-609600">
              <a:lnSpc>
                <a:spcPct val="80000"/>
              </a:lnSpc>
              <a:buNone/>
            </a:pPr>
            <a:r>
              <a:rPr lang="sr-Latn-CS" sz="2600" dirty="0"/>
              <a:t>  - Hoteli moraju </a:t>
            </a:r>
            <a:r>
              <a:rPr lang="sr-Latn-CS" sz="2600" dirty="0">
                <a:solidFill>
                  <a:schemeClr val="hlink"/>
                </a:solidFill>
              </a:rPr>
              <a:t>biti opremljeni kompletima</a:t>
            </a:r>
            <a:r>
              <a:rPr lang="sr-Latn-CS" sz="2600" dirty="0"/>
              <a:t> za pružanje prve pomoći (atestirani) i koji se nalaze na vidno obeleženo i zaposlenima dostupno mesto.</a:t>
            </a:r>
            <a:endParaRPr lang="sr-Latn-CS" sz="2600" dirty="0"/>
          </a:p>
          <a:p>
            <a:pPr marL="609600" indent="-609600">
              <a:lnSpc>
                <a:spcPct val="80000"/>
              </a:lnSpc>
              <a:buNone/>
            </a:pPr>
            <a:endParaRPr lang="sr-Latn-CS" sz="26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03425" name="Rectangle 2"/>
          <p:cNvSpPr>
            <a:spLocks noGrp="1"/>
          </p:cNvSpPr>
          <p:nvPr>
            <p:ph type="title" idx="4294967295"/>
          </p:nvPr>
        </p:nvSpPr>
        <p:spPr>
          <a:xfrm>
            <a:off x="914400" y="692150"/>
            <a:ext cx="8229600" cy="720725"/>
          </a:xfrm>
        </p:spPr>
        <p:txBody>
          <a:bodyPr vert="horz" wrap="square" lIns="91440" tIns="45720" rIns="91440" bIns="45720" anchor="ctr" anchorCtr="0"/>
          <a:p>
            <a:pPr marL="762000" indent="-762000"/>
            <a:r>
              <a:rPr lang="sr-Cyrl-CS" altLang="x-none" sz="3600" b="1" dirty="0">
                <a:solidFill>
                  <a:schemeClr val="accent2"/>
                </a:solidFill>
              </a:rPr>
              <a:t>Opasnost od </a:t>
            </a:r>
            <a:r>
              <a:rPr lang="sr-Latn-CS" sz="3600" b="1" dirty="0">
                <a:solidFill>
                  <a:schemeClr val="accent2"/>
                </a:solidFill>
              </a:rPr>
              <a:t>vlažnog poda</a:t>
            </a:r>
            <a:br>
              <a:rPr lang="sr-Latn-CS" sz="3600" b="1" dirty="0">
                <a:solidFill>
                  <a:schemeClr val="hlink"/>
                </a:solidFill>
              </a:rPr>
            </a:br>
            <a:endParaRPr lang="sr-Latn-CS" sz="3600" b="1" dirty="0">
              <a:solidFill>
                <a:schemeClr val="hlink"/>
              </a:solidFill>
            </a:endParaRPr>
          </a:p>
        </p:txBody>
      </p:sp>
      <p:sp>
        <p:nvSpPr>
          <p:cNvPr id="103426" name="Rectangle 3"/>
          <p:cNvSpPr>
            <a:spLocks noGrp="1"/>
          </p:cNvSpPr>
          <p:nvPr>
            <p:ph type="body" idx="4294967295"/>
          </p:nvPr>
        </p:nvSpPr>
        <p:spPr/>
        <p:txBody>
          <a:bodyPr vert="horz" wrap="square" lIns="91440" tIns="45720" rIns="91440" bIns="45720" anchor="t" anchorCtr="0"/>
          <a:p>
            <a:pPr>
              <a:buNone/>
            </a:pPr>
            <a:r>
              <a:rPr lang="sr-Latn-CS" dirty="0"/>
              <a:t>  </a:t>
            </a:r>
            <a:r>
              <a:rPr lang="sr-Cyrl-CS" altLang="x-none" dirty="0"/>
              <a:t>Uzroci mogu biti raznoliki: prosuta voda na podu ili hrana, masnoća na pločicama, pod</a:t>
            </a:r>
            <a:r>
              <a:rPr lang="sr-Latn-CS" dirty="0"/>
              <a:t>vijen</a:t>
            </a:r>
            <a:r>
              <a:rPr lang="sr-Cyrl-CS" altLang="x-none" dirty="0"/>
              <a:t> tepih</a:t>
            </a:r>
            <a:r>
              <a:rPr lang="sr-Latn-CS" dirty="0"/>
              <a:t> ili staza</a:t>
            </a:r>
            <a:r>
              <a:rPr lang="sr-Cyrl-CS" altLang="x-none" dirty="0"/>
              <a:t>, slaba osvetljenost stepeništa. </a:t>
            </a:r>
            <a:endParaRPr lang="sr-Latn-CS" dirty="0"/>
          </a:p>
          <a:p>
            <a:r>
              <a:rPr lang="sr-Cyrl-CS" altLang="x-none" dirty="0"/>
              <a:t>Padovi mogu biti uzrok povreda i lomova udova, rebara, glave i ostalih delova tela.</a:t>
            </a:r>
            <a:endParaRPr lang="sr-Latn-CS" dirty="0"/>
          </a:p>
          <a:p>
            <a:pPr>
              <a:buNone/>
            </a:pPr>
            <a:r>
              <a:rPr lang="sr-Latn-CS" dirty="0">
                <a:solidFill>
                  <a:schemeClr val="hlink"/>
                </a:solidFill>
              </a:rPr>
              <a:t> </a:t>
            </a:r>
            <a:endParaRPr lang="en-US" altLang="x-none" dirty="0">
              <a:solidFill>
                <a:schemeClr val="hlink"/>
              </a:solidFill>
            </a:endParaRPr>
          </a:p>
          <a:p>
            <a:pPr>
              <a:buClr>
                <a:srgbClr val="595959"/>
              </a:buClr>
              <a:buNone/>
            </a:pPr>
            <a:endParaRPr lang="sr-Latn-CS" dirty="0">
              <a:solidFill>
                <a:schemeClr val="hlink"/>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04449" name="Rectangle 2"/>
          <p:cNvSpPr>
            <a:spLocks noGrp="1"/>
          </p:cNvSpPr>
          <p:nvPr>
            <p:ph type="title" idx="4294967295"/>
          </p:nvPr>
        </p:nvSpPr>
        <p:spPr>
          <a:xfrm>
            <a:off x="457200" y="274638"/>
            <a:ext cx="8229600" cy="706437"/>
          </a:xfrm>
        </p:spPr>
        <p:txBody>
          <a:bodyPr vert="horz" wrap="square" lIns="91440" tIns="45720" rIns="91440" bIns="45720" anchor="ctr" anchorCtr="0"/>
          <a:p>
            <a:r>
              <a:rPr lang="en-US" altLang="x-none" sz="3600" b="1" dirty="0"/>
              <a:t>Pružanje prve pomoći</a:t>
            </a:r>
            <a:br>
              <a:rPr lang="sr-Latn-CS" sz="3600" b="1" dirty="0"/>
            </a:br>
            <a:endParaRPr lang="sr-Latn-CS" sz="4000" b="1" dirty="0"/>
          </a:p>
        </p:txBody>
      </p:sp>
      <p:sp>
        <p:nvSpPr>
          <p:cNvPr id="104450" name="Rectangle 3"/>
          <p:cNvSpPr>
            <a:spLocks noGrp="1"/>
          </p:cNvSpPr>
          <p:nvPr>
            <p:ph type="body" idx="4294967295"/>
          </p:nvPr>
        </p:nvSpPr>
        <p:spPr>
          <a:xfrm>
            <a:off x="457200" y="981075"/>
            <a:ext cx="8507413" cy="5145088"/>
          </a:xfrm>
        </p:spPr>
        <p:txBody>
          <a:bodyPr vert="horz" wrap="square" lIns="91440" tIns="45720" rIns="91440" bIns="45720" anchor="t" anchorCtr="0"/>
          <a:p>
            <a:pPr marL="609600" indent="-609600">
              <a:lnSpc>
                <a:spcPct val="80000"/>
              </a:lnSpc>
              <a:buNone/>
            </a:pPr>
            <a:r>
              <a:rPr lang="sr-Latn-CS" sz="3600" dirty="0"/>
              <a:t>  </a:t>
            </a:r>
            <a:r>
              <a:rPr lang="sr-Latn-CS" sz="2600" dirty="0"/>
              <a:t>-  Zaštita na radu ima za cilj preventivno delovanje i sprečavanje povreda na radnom mestu i drugih negativnih posledica na zdravlje zaposlenih.</a:t>
            </a:r>
            <a:endParaRPr lang="sr-Latn-CS" sz="2600" dirty="0"/>
          </a:p>
          <a:p>
            <a:pPr marL="609600" indent="-609600">
              <a:lnSpc>
                <a:spcPct val="80000"/>
              </a:lnSpc>
              <a:buNone/>
            </a:pPr>
            <a:r>
              <a:rPr lang="sr-Latn-CS" sz="2600" dirty="0"/>
              <a:t>  -   Najbolja zaštita  je pravovremeno otkljanjanje svih izvora opasnosti na radnom mestu i okruženju svih zaposlenih</a:t>
            </a:r>
            <a:endParaRPr lang="sr-Latn-CS" sz="2600" dirty="0"/>
          </a:p>
          <a:p>
            <a:pPr marL="609600" indent="-609600">
              <a:lnSpc>
                <a:spcPct val="80000"/>
              </a:lnSpc>
              <a:buNone/>
            </a:pPr>
            <a:r>
              <a:rPr lang="sr-Latn-CS" sz="2600" dirty="0"/>
              <a:t>  -   U slučaju povreda veoma je bitno da se povređenom brzo i pravilno pruži odgovarajuća prva pomoć. </a:t>
            </a:r>
            <a:endParaRPr lang="sr-Latn-CS" sz="2600" dirty="0"/>
          </a:p>
          <a:p>
            <a:pPr marL="609600" indent="-609600">
              <a:lnSpc>
                <a:spcPct val="80000"/>
              </a:lnSpc>
              <a:buNone/>
            </a:pPr>
            <a:r>
              <a:rPr lang="sr-Latn-CS" sz="2600" dirty="0"/>
              <a:t>  -   Pomoć mora biti stručna i blagovremena.</a:t>
            </a:r>
            <a:endParaRPr lang="sr-Latn-CS" sz="2600" dirty="0"/>
          </a:p>
          <a:p>
            <a:pPr marL="609600" indent="-609600">
              <a:lnSpc>
                <a:spcPct val="80000"/>
              </a:lnSpc>
              <a:buNone/>
            </a:pPr>
            <a:r>
              <a:rPr lang="sr-Latn-CS" sz="2600" dirty="0"/>
              <a:t>  -   Ug. objekti moraju </a:t>
            </a:r>
            <a:r>
              <a:rPr lang="sr-Latn-CS" sz="2600" dirty="0">
                <a:solidFill>
                  <a:schemeClr val="hlink"/>
                </a:solidFill>
              </a:rPr>
              <a:t>biti opremljeni kompletima</a:t>
            </a:r>
            <a:r>
              <a:rPr lang="sr-Latn-CS" sz="2600" dirty="0"/>
              <a:t> za pružanje prve pomoći koji su atestirani i koji se nalaze na odgovarajućim mestima vidno obeleženi i dostupni zaposlenima.</a:t>
            </a:r>
            <a:endParaRPr lang="sr-Latn-CS" sz="2600" dirty="0"/>
          </a:p>
          <a:p>
            <a:pPr marL="609600" indent="-609600">
              <a:lnSpc>
                <a:spcPct val="80000"/>
              </a:lnSpc>
              <a:buNone/>
            </a:pPr>
            <a:endParaRPr lang="sr-Latn-CS" sz="26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05473" name="Rectangle 2"/>
          <p:cNvSpPr>
            <a:spLocks noGrp="1"/>
          </p:cNvSpPr>
          <p:nvPr>
            <p:ph type="title"/>
          </p:nvPr>
        </p:nvSpPr>
        <p:spPr>
          <a:xfrm>
            <a:off x="457200" y="274638"/>
            <a:ext cx="8229600" cy="706437"/>
          </a:xfrm>
        </p:spPr>
        <p:txBody>
          <a:bodyPr vert="horz" wrap="square" lIns="91440" tIns="45720" rIns="91440" bIns="45720" anchor="ctr" anchorCtr="0"/>
          <a:p>
            <a:r>
              <a:rPr lang="sr-Latn-CS" sz="3200" dirty="0"/>
              <a:t>Prednosti sistema</a:t>
            </a:r>
            <a:r>
              <a:rPr lang="sr-Latn-CS" sz="3200" b="1" i="1" dirty="0"/>
              <a:t> </a:t>
            </a:r>
            <a:r>
              <a:rPr lang="sr-Latn-CS" sz="3200" dirty="0"/>
              <a:t>upravljanja zaštitom zdravlja i bezbednosti</a:t>
            </a:r>
            <a:endParaRPr lang="sr-Latn-CS" sz="3200" dirty="0"/>
          </a:p>
        </p:txBody>
      </p:sp>
      <p:sp>
        <p:nvSpPr>
          <p:cNvPr id="105474" name="Rectangle 3"/>
          <p:cNvSpPr>
            <a:spLocks noGrp="1"/>
          </p:cNvSpPr>
          <p:nvPr>
            <p:ph idx="1"/>
          </p:nvPr>
        </p:nvSpPr>
        <p:spPr>
          <a:xfrm>
            <a:off x="539750" y="1341438"/>
            <a:ext cx="8229600" cy="5000625"/>
          </a:xfrm>
        </p:spPr>
        <p:txBody>
          <a:bodyPr vert="horz" wrap="square" lIns="91440" tIns="45720" rIns="91440" bIns="45720" anchor="t" anchorCtr="0"/>
          <a:p>
            <a:pPr>
              <a:lnSpc>
                <a:spcPct val="80000"/>
              </a:lnSpc>
            </a:pPr>
            <a:r>
              <a:rPr lang="sr-Latn-CS" sz="2000" dirty="0">
                <a:solidFill>
                  <a:schemeClr val="accent2"/>
                </a:solidFill>
              </a:rPr>
              <a:t>Prednosti</a:t>
            </a:r>
            <a:r>
              <a:rPr lang="sr-Latn-CS" sz="2000" dirty="0"/>
              <a:t> sistema</a:t>
            </a:r>
            <a:r>
              <a:rPr lang="sr-Latn-CS" sz="2000" b="1" i="1" dirty="0"/>
              <a:t> </a:t>
            </a:r>
            <a:r>
              <a:rPr lang="sr-Latn-CS" sz="2000" dirty="0"/>
              <a:t>upravljanja zaštitom zdravlja i bezbednosti na radu zasnovanog na zahtevima ovog standardu ogledaju se u sledećem: </a:t>
            </a:r>
            <a:endParaRPr lang="en-US" altLang="x-none" sz="2000" dirty="0"/>
          </a:p>
          <a:p>
            <a:pPr>
              <a:lnSpc>
                <a:spcPct val="80000"/>
              </a:lnSpc>
            </a:pPr>
            <a:r>
              <a:rPr lang="en-US" altLang="x-none" sz="2000" dirty="0"/>
              <a:t>povrede na radnom mestu svode se na minimum;</a:t>
            </a:r>
            <a:endParaRPr lang="en-US" altLang="x-none" sz="2000" dirty="0"/>
          </a:p>
          <a:p>
            <a:pPr>
              <a:lnSpc>
                <a:spcPct val="80000"/>
              </a:lnSpc>
            </a:pPr>
            <a:r>
              <a:rPr lang="en-US" altLang="x-none" sz="2000" dirty="0"/>
              <a:t>pruža se zaštita od mogućih povreda, kako zaposlenima, tako i posetiocima;</a:t>
            </a:r>
            <a:endParaRPr lang="en-US" altLang="x-none" sz="2000" dirty="0"/>
          </a:p>
          <a:p>
            <a:pPr>
              <a:lnSpc>
                <a:spcPct val="80000"/>
              </a:lnSpc>
            </a:pPr>
            <a:r>
              <a:rPr lang="en-US" altLang="x-none" sz="2000" dirty="0"/>
              <a:t>stvaraju se uslovi da kompanija pravovremeno otkloni opasnost;</a:t>
            </a:r>
            <a:endParaRPr lang="en-US" altLang="x-none" sz="2000" dirty="0"/>
          </a:p>
          <a:p>
            <a:pPr>
              <a:lnSpc>
                <a:spcPct val="80000"/>
              </a:lnSpc>
            </a:pPr>
            <a:r>
              <a:rPr lang="en-US" altLang="x-none" sz="2000" dirty="0"/>
              <a:t>usklađuju se radni procesi kompanije sa zakonskim propisima u oblasti zdravlja i bezbednosti;</a:t>
            </a:r>
            <a:endParaRPr lang="en-US" altLang="x-none" sz="2000" dirty="0"/>
          </a:p>
          <a:p>
            <a:pPr>
              <a:lnSpc>
                <a:spcPct val="80000"/>
              </a:lnSpc>
            </a:pPr>
            <a:r>
              <a:rPr lang="en-US" altLang="x-none" sz="2000" dirty="0"/>
              <a:t>poboljšava se opšta slika kompanije</a:t>
            </a:r>
            <a:r>
              <a:rPr lang="sr-Latn-CS" sz="2000" dirty="0"/>
              <a:t> i </a:t>
            </a:r>
            <a:r>
              <a:rPr lang="en-US" altLang="x-none" sz="2000" dirty="0"/>
              <a:t>privlače strani ulagači;</a:t>
            </a:r>
            <a:endParaRPr lang="en-US" altLang="x-none" sz="2000" dirty="0"/>
          </a:p>
          <a:p>
            <a:pPr>
              <a:lnSpc>
                <a:spcPct val="80000"/>
              </a:lnSpc>
            </a:pPr>
            <a:r>
              <a:rPr lang="en-US" altLang="x-none" sz="2000" dirty="0"/>
              <a:t>uliva se poverenje korisnicima da postoji opredeljenost upravljanja zaštitom zdravlja i bezbednošću na radu koja se može dokazati;</a:t>
            </a:r>
            <a:endParaRPr lang="en-US" altLang="x-none" sz="2000" dirty="0"/>
          </a:p>
          <a:p>
            <a:pPr>
              <a:lnSpc>
                <a:spcPct val="80000"/>
              </a:lnSpc>
            </a:pPr>
            <a:r>
              <a:rPr lang="en-US" altLang="x-none" sz="2000" dirty="0"/>
              <a:t>otvaraju se nove tržišne mogućnosti za saradnju sa velikim inostranim kompanijama čiji je jedan od osnovnih ciljeva bezbednost i zdravlje na radu.</a:t>
            </a:r>
            <a:endParaRPr lang="sr-Latn-CS" sz="2000" dirty="0"/>
          </a:p>
          <a:p>
            <a:pPr>
              <a:lnSpc>
                <a:spcPct val="80000"/>
              </a:lnSpc>
              <a:buNone/>
            </a:pPr>
            <a:endParaRPr lang="sr-Latn-CS" sz="2000" i="1"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06497" name="Title 1"/>
          <p:cNvSpPr>
            <a:spLocks noGrp="1"/>
          </p:cNvSpPr>
          <p:nvPr>
            <p:ph type="title" idx="4294967295"/>
          </p:nvPr>
        </p:nvSpPr>
        <p:spPr>
          <a:xfrm>
            <a:off x="468313" y="333375"/>
            <a:ext cx="8229600" cy="792163"/>
          </a:xfrm>
        </p:spPr>
        <p:txBody>
          <a:bodyPr vert="horz" wrap="square" lIns="91440" tIns="45720" rIns="91440" bIns="45720" anchor="ctr" anchorCtr="0"/>
          <a:p>
            <a:br>
              <a:rPr lang="sr-Latn-CS" sz="2400" b="1" dirty="0">
                <a:solidFill>
                  <a:schemeClr val="hlink"/>
                </a:solidFill>
              </a:rPr>
            </a:br>
            <a:r>
              <a:rPr lang="sr-Latn-CS" sz="2400" b="1" i="1" dirty="0">
                <a:solidFill>
                  <a:schemeClr val="hlink"/>
                </a:solidFill>
              </a:rPr>
              <a:t>Postupak uvođenja sistema </a:t>
            </a:r>
            <a:r>
              <a:rPr lang="sr-Latn-CS" sz="2400" b="1" dirty="0">
                <a:solidFill>
                  <a:schemeClr val="hlink"/>
                </a:solidFill>
              </a:rPr>
              <a:t>- OHSAS 18001</a:t>
            </a:r>
            <a:endParaRPr lang="sr-Latn-CS" sz="2400" b="1" dirty="0">
              <a:solidFill>
                <a:schemeClr val="hlink"/>
              </a:solidFill>
            </a:endParaRPr>
          </a:p>
        </p:txBody>
      </p:sp>
      <p:sp>
        <p:nvSpPr>
          <p:cNvPr id="106498" name="Content Placeholder 2"/>
          <p:cNvSpPr>
            <a:spLocks noGrp="1"/>
          </p:cNvSpPr>
          <p:nvPr>
            <p:ph idx="4294967295"/>
          </p:nvPr>
        </p:nvSpPr>
        <p:spPr>
          <a:xfrm>
            <a:off x="323850" y="1268413"/>
            <a:ext cx="8820150" cy="5218112"/>
          </a:xfrm>
        </p:spPr>
        <p:txBody>
          <a:bodyPr vert="horz" wrap="square" lIns="91440" tIns="45720" rIns="91440" bIns="45720" anchor="t" anchorCtr="0"/>
          <a:p>
            <a:pPr marL="0" indent="0">
              <a:buNone/>
            </a:pPr>
            <a:r>
              <a:rPr lang="sr-Latn-CS" sz="1800" b="1" i="1" dirty="0">
                <a:solidFill>
                  <a:srgbClr val="C00000"/>
                </a:solidFill>
              </a:rPr>
              <a:t>Faze  </a:t>
            </a:r>
            <a:r>
              <a:rPr lang="sr-Latn-CS" sz="1800" b="1" i="1" dirty="0"/>
              <a:t>- Pripremne aktivnosti - </a:t>
            </a:r>
            <a:r>
              <a:rPr lang="sr-Latn-CS" sz="1800" dirty="0">
                <a:solidFill>
                  <a:srgbClr val="00B050"/>
                </a:solidFill>
              </a:rPr>
              <a:t>upoznavanje rukovodstva sa zahtevima standarda, ciljevima i očekivanim efektima sistemai sa programom njegovog uspostavljanja,  </a:t>
            </a:r>
            <a:endParaRPr lang="sr-Latn-CS" sz="1800" b="1" i="1" dirty="0">
              <a:solidFill>
                <a:srgbClr val="C00000"/>
              </a:solidFill>
            </a:endParaRPr>
          </a:p>
          <a:p>
            <a:pPr marL="0" indent="0">
              <a:buNone/>
            </a:pPr>
            <a:r>
              <a:rPr lang="sr-Latn-CS" sz="1800" b="1" i="1" dirty="0"/>
              <a:t>         </a:t>
            </a:r>
            <a:r>
              <a:rPr lang="pt-BR" altLang="x-none" sz="1800" b="1" i="1" dirty="0"/>
              <a:t>- Definisanje osnova </a:t>
            </a:r>
            <a:r>
              <a:rPr lang="sr-Latn-CS" sz="1800" b="1" i="1" dirty="0"/>
              <a:t>sistema </a:t>
            </a:r>
            <a:r>
              <a:rPr lang="pt-BR" altLang="x-none" sz="1800" b="1" i="1" dirty="0"/>
              <a:t>OHSAS</a:t>
            </a:r>
            <a:r>
              <a:rPr lang="sr-Latn-CS" sz="1800" b="1" i="1" dirty="0"/>
              <a:t> - </a:t>
            </a:r>
            <a:r>
              <a:rPr lang="sr-Latn-CS" sz="1800" dirty="0"/>
              <a:t>utvrđivanje misije i vizije i donošenje izjave o politici zaštite zdravlja i bezbednosti na radu,</a:t>
            </a:r>
            <a:endParaRPr lang="sr-Latn-CS" sz="1800" dirty="0"/>
          </a:p>
          <a:p>
            <a:pPr marL="0" indent="0">
              <a:buNone/>
            </a:pPr>
            <a:r>
              <a:rPr lang="sr-Latn-CS" sz="1800" b="1" i="1" dirty="0"/>
              <a:t>         - Definisanje procesa-</a:t>
            </a:r>
            <a:r>
              <a:rPr lang="sr-Latn-CS" sz="1800" dirty="0"/>
              <a:t> identifikacija, popis, klasifikacija, označavanje i međusobne veze procesa i </a:t>
            </a:r>
            <a:r>
              <a:rPr lang="sr-Latn-CS" sz="1800" b="1" i="1" dirty="0"/>
              <a:t>Izrada dokumenata sistema </a:t>
            </a:r>
            <a:r>
              <a:rPr lang="sr-Latn-CS" sz="1800" i="1" dirty="0"/>
              <a:t>(</a:t>
            </a:r>
            <a:r>
              <a:rPr lang="sr-Latn-CS" sz="1800" i="1" dirty="0">
                <a:solidFill>
                  <a:srgbClr val="00B050"/>
                </a:solidFill>
              </a:rPr>
              <a:t>Poslovnik, procedure i radne instrukcije),</a:t>
            </a:r>
            <a:endParaRPr lang="sr-Latn-CS" sz="1800" dirty="0">
              <a:solidFill>
                <a:srgbClr val="00B050"/>
              </a:solidFill>
            </a:endParaRPr>
          </a:p>
          <a:p>
            <a:pPr marL="0" indent="0">
              <a:buNone/>
            </a:pPr>
            <a:r>
              <a:rPr lang="sr-Latn-CS" sz="1800" b="1" i="1" dirty="0"/>
              <a:t>         - Implementacija sistema OHSAS- </a:t>
            </a:r>
            <a:r>
              <a:rPr lang="sr-Latn-CS" sz="1800" dirty="0"/>
              <a:t>prezentacija zaposlenima, </a:t>
            </a:r>
            <a:endParaRPr lang="sr-Latn-CS" sz="1800" dirty="0"/>
          </a:p>
          <a:p>
            <a:pPr marL="0" indent="0">
              <a:buNone/>
            </a:pPr>
            <a:r>
              <a:rPr lang="sr-Latn-CS" sz="1800" b="1" i="1" dirty="0"/>
              <a:t>         - Interna provera i preduzimanje korektivnih i preventivnih akcija </a:t>
            </a:r>
            <a:r>
              <a:rPr lang="sr-Latn-CS" sz="1800" dirty="0"/>
              <a:t>Osposobljeni proverivači, obavljaju jednu ili više internih provera kako bi se utvrdio stepen efektivnosti sistema. Po sprovedenoj internoj proveri, može se ustanoviti da li je organiz. spremna za sertifikaciju ili je neophodno preduzeti korektivne mere,</a:t>
            </a:r>
            <a:endParaRPr lang="sr-Latn-CS" sz="1800" dirty="0"/>
          </a:p>
          <a:p>
            <a:pPr marL="0" indent="0">
              <a:buNone/>
            </a:pPr>
            <a:r>
              <a:rPr lang="sr-Latn-CS" sz="1800" b="1" i="1" dirty="0"/>
              <a:t>        - Sertifikacija sistema OHSAS -</a:t>
            </a:r>
            <a:r>
              <a:rPr lang="sr-Latn-CS" sz="1800" dirty="0"/>
              <a:t> provera uspostavljenog sistema zaštite. Nakon sertifikovanja, ocenjivač jedanput godišnje vrši proveru sistema, kako bi se ocenilo da li je organizacija i dalje usklađena sa zahtevima OHSAS 18001.</a:t>
            </a:r>
            <a:endParaRPr lang="sr-Latn-CS" sz="1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07521" name="Rectangle 2"/>
          <p:cNvSpPr>
            <a:spLocks noGrp="1"/>
          </p:cNvSpPr>
          <p:nvPr>
            <p:ph type="title"/>
          </p:nvPr>
        </p:nvSpPr>
        <p:spPr>
          <a:xfrm>
            <a:off x="468313" y="476250"/>
            <a:ext cx="8229600" cy="720725"/>
          </a:xfrm>
        </p:spPr>
        <p:txBody>
          <a:bodyPr vert="horz" wrap="square" lIns="91440" tIns="45720" rIns="91440" bIns="45720" anchor="ctr" anchorCtr="0"/>
          <a:p>
            <a:r>
              <a:rPr lang="sr-Latn-CS" sz="3200" b="1" dirty="0"/>
              <a:t>Smernice standarda ISO 26000</a:t>
            </a:r>
            <a:endParaRPr lang="sr-Latn-CS" sz="3200" b="1" dirty="0"/>
          </a:p>
        </p:txBody>
      </p:sp>
      <p:sp>
        <p:nvSpPr>
          <p:cNvPr id="107522" name="Rectangle 3"/>
          <p:cNvSpPr>
            <a:spLocks noGrp="1"/>
          </p:cNvSpPr>
          <p:nvPr>
            <p:ph idx="1"/>
          </p:nvPr>
        </p:nvSpPr>
        <p:spPr>
          <a:xfrm>
            <a:off x="179388" y="1125538"/>
            <a:ext cx="8964612" cy="5040312"/>
          </a:xfrm>
        </p:spPr>
        <p:txBody>
          <a:bodyPr vert="horz" wrap="square" lIns="91440" tIns="45720" rIns="91440" bIns="45720" anchor="t" anchorCtr="0"/>
          <a:p>
            <a:pPr>
              <a:lnSpc>
                <a:spcPct val="80000"/>
              </a:lnSpc>
              <a:buNone/>
            </a:pPr>
            <a:r>
              <a:rPr lang="sr-Latn-CS" sz="2000" dirty="0">
                <a:latin typeface="Times New Roman" panose="02020603050405020304" pitchFamily="18" charset="0"/>
                <a:ea typeface="Times New Roman" panose="02020603050405020304" pitchFamily="18" charset="0"/>
              </a:rPr>
              <a:t>•</a:t>
            </a:r>
            <a:r>
              <a:rPr lang="sr-Latn-CS" sz="2000" dirty="0">
                <a:latin typeface="Times New Roman" panose="02020603050405020304" pitchFamily="18" charset="0"/>
              </a:rPr>
              <a:t> </a:t>
            </a:r>
            <a:r>
              <a:rPr lang="sr-Latn-CS" sz="1800" dirty="0"/>
              <a:t>Ovaj standard dat je u obliku smernica (nije sertifikacioni), već  preporuka</a:t>
            </a:r>
            <a:endParaRPr lang="sr-Latn-CS" sz="1800" dirty="0"/>
          </a:p>
          <a:p>
            <a:pPr>
              <a:lnSpc>
                <a:spcPct val="80000"/>
              </a:lnSpc>
              <a:buNone/>
            </a:pPr>
            <a:r>
              <a:rPr lang="sr-Latn-CS" sz="1800" dirty="0"/>
              <a:t> organizacijama kako da u svoje poslovanje ugrade principe društv. odgovornosti.</a:t>
            </a:r>
            <a:endParaRPr lang="sr-Latn-CS" sz="1800" dirty="0"/>
          </a:p>
          <a:p>
            <a:pPr>
              <a:lnSpc>
                <a:spcPct val="80000"/>
              </a:lnSpc>
              <a:buNone/>
            </a:pPr>
            <a:r>
              <a:rPr lang="sr-Latn-CS" sz="1800" dirty="0">
                <a:latin typeface="Times New Roman" panose="02020603050405020304" pitchFamily="18" charset="0"/>
                <a:ea typeface="Times New Roman" panose="02020603050405020304" pitchFamily="18" charset="0"/>
              </a:rPr>
              <a:t>•</a:t>
            </a:r>
            <a:r>
              <a:rPr lang="sr-Latn-CS" sz="1800" dirty="0"/>
              <a:t> ISO 26000 daje sveobuhvatan spisak ključnih oblasti društvene odgovornosti,</a:t>
            </a:r>
            <a:endParaRPr lang="sr-Latn-CS" sz="1800" dirty="0"/>
          </a:p>
          <a:p>
            <a:pPr>
              <a:lnSpc>
                <a:spcPct val="80000"/>
              </a:lnSpc>
              <a:buNone/>
            </a:pPr>
            <a:r>
              <a:rPr lang="sr-Latn-CS" sz="1800" dirty="0"/>
              <a:t>  kojih se organizacije u svom poslovanju trebaju pridržavati. Te oblasti su: </a:t>
            </a:r>
            <a:endParaRPr lang="sr-Latn-CS" sz="1800" dirty="0"/>
          </a:p>
          <a:p>
            <a:pPr>
              <a:lnSpc>
                <a:spcPct val="80000"/>
              </a:lnSpc>
              <a:buAutoNum type="arabicPeriod"/>
            </a:pPr>
            <a:r>
              <a:rPr lang="sr-Latn-CS" sz="1800" b="1" dirty="0"/>
              <a:t>Odgovornost</a:t>
            </a:r>
            <a:r>
              <a:rPr lang="sr-Latn-CS" sz="1800" dirty="0"/>
              <a:t> </a:t>
            </a:r>
            <a:r>
              <a:rPr lang="sr-Latn-CS" sz="1800" b="1" dirty="0"/>
              <a:t>za upravljanje organizacijom</a:t>
            </a:r>
            <a:r>
              <a:rPr lang="sr-Latn-CS" sz="1800" dirty="0"/>
              <a:t> (organizacija u svom poslovanju treba odgovorno da se odnosi prema  društvu i okolini)</a:t>
            </a:r>
            <a:endParaRPr lang="sr-Latn-CS" sz="1800" b="1" dirty="0"/>
          </a:p>
          <a:p>
            <a:pPr>
              <a:lnSpc>
                <a:spcPct val="80000"/>
              </a:lnSpc>
              <a:buNone/>
            </a:pPr>
            <a:r>
              <a:rPr lang="sr-Latn-CS" sz="1800" b="1" dirty="0"/>
              <a:t> 2. Ljudska prava </a:t>
            </a:r>
            <a:r>
              <a:rPr lang="sr-Latn-CS" sz="1800" dirty="0"/>
              <a:t>(prava na radu)</a:t>
            </a:r>
            <a:endParaRPr lang="sr-Latn-CS" sz="1800" i="1" dirty="0"/>
          </a:p>
          <a:p>
            <a:pPr>
              <a:lnSpc>
                <a:spcPct val="80000"/>
              </a:lnSpc>
              <a:buNone/>
            </a:pPr>
            <a:r>
              <a:rPr lang="sr-Latn-CS" sz="1800" b="1" dirty="0"/>
              <a:t>3. Radna praksa </a:t>
            </a:r>
            <a:r>
              <a:rPr lang="sr-Latn-CS" sz="1800" dirty="0"/>
              <a:t>(z</a:t>
            </a:r>
            <a:r>
              <a:rPr lang="sr-Latn-CS" sz="1800" i="1" dirty="0"/>
              <a:t>apošlj. i odnosi kod zapošlj.,uslovi rada i socijalna zaštita)</a:t>
            </a:r>
            <a:endParaRPr lang="sr-Latn-CS" sz="1800" i="1" dirty="0"/>
          </a:p>
          <a:p>
            <a:pPr>
              <a:lnSpc>
                <a:spcPct val="80000"/>
              </a:lnSpc>
              <a:buNone/>
            </a:pPr>
            <a:r>
              <a:rPr lang="sr-Latn-CS" sz="1800" b="1" dirty="0"/>
              <a:t>4. Životna sredina </a:t>
            </a:r>
            <a:endParaRPr lang="sr-Latn-CS" sz="1800" i="1" dirty="0"/>
          </a:p>
          <a:p>
            <a:pPr>
              <a:lnSpc>
                <a:spcPct val="80000"/>
              </a:lnSpc>
              <a:buNone/>
            </a:pPr>
            <a:r>
              <a:rPr lang="sr-Latn-CS" sz="1800" b="1" dirty="0"/>
              <a:t>5. Fer poslovna praksa </a:t>
            </a:r>
            <a:r>
              <a:rPr lang="sr-Latn-CS" sz="1800" dirty="0"/>
              <a:t>(a</a:t>
            </a:r>
            <a:r>
              <a:rPr lang="sr-Latn-CS" sz="1800" i="1" dirty="0"/>
              <a:t>ntikorupcija, fer konkurencija)</a:t>
            </a:r>
            <a:endParaRPr lang="sr-Latn-CS" sz="1800" i="1" dirty="0"/>
          </a:p>
          <a:p>
            <a:pPr>
              <a:lnSpc>
                <a:spcPct val="80000"/>
              </a:lnSpc>
              <a:buNone/>
            </a:pPr>
            <a:r>
              <a:rPr lang="sr-Latn-CS" sz="1800" b="1" dirty="0"/>
              <a:t>6. Zaštita potrošača </a:t>
            </a:r>
            <a:r>
              <a:rPr lang="sr-Latn-CS" sz="1800" dirty="0"/>
              <a:t>(fer marketing, informisanje i odgovorna praksa</a:t>
            </a:r>
            <a:endParaRPr lang="sr-Latn-CS" sz="1800" dirty="0"/>
          </a:p>
          <a:p>
            <a:pPr>
              <a:lnSpc>
                <a:spcPct val="80000"/>
              </a:lnSpc>
              <a:buNone/>
            </a:pPr>
            <a:r>
              <a:rPr lang="sr-Latn-CS" sz="1800" b="1" dirty="0"/>
              <a:t>7. Uvažavanje međ. pravila ponašanja </a:t>
            </a:r>
            <a:r>
              <a:rPr lang="sr-Latn-CS" sz="1800" dirty="0"/>
              <a:t>(uključivanje zajednice, poštovanje </a:t>
            </a:r>
            <a:endParaRPr lang="sr-Latn-CS" sz="1800" dirty="0"/>
          </a:p>
          <a:p>
            <a:pPr>
              <a:lnSpc>
                <a:spcPct val="80000"/>
              </a:lnSpc>
              <a:buNone/>
            </a:pPr>
            <a:r>
              <a:rPr lang="sr-Latn-CS" sz="1800" dirty="0"/>
              <a:t>    vladavine prava i dr.)</a:t>
            </a:r>
            <a:endParaRPr lang="sr-Latn-CS" sz="1800" dirty="0"/>
          </a:p>
          <a:p>
            <a:pPr>
              <a:lnSpc>
                <a:spcPct val="80000"/>
              </a:lnSpc>
              <a:buNone/>
            </a:pPr>
            <a:r>
              <a:rPr lang="sr-Latn-CS" sz="1600" dirty="0"/>
              <a:t> </a:t>
            </a:r>
            <a:r>
              <a:rPr lang="sr-Latn-CS" sz="1700" dirty="0"/>
              <a:t>Namera ovog stand.je da ohrabri pred. da je poslovanje u skladu sa zakonom </a:t>
            </a:r>
            <a:r>
              <a:rPr lang="sr-Latn-CS" sz="1700" dirty="0">
                <a:solidFill>
                  <a:schemeClr val="hlink"/>
                </a:solidFill>
              </a:rPr>
              <a:t>ne samo </a:t>
            </a:r>
            <a:endParaRPr lang="sr-Latn-CS" sz="1700" dirty="0">
              <a:solidFill>
                <a:schemeClr val="hlink"/>
              </a:solidFill>
            </a:endParaRPr>
          </a:p>
          <a:p>
            <a:pPr>
              <a:lnSpc>
                <a:spcPct val="80000"/>
              </a:lnSpc>
              <a:buNone/>
            </a:pPr>
            <a:r>
              <a:rPr lang="sr-Latn-CS" sz="1700" dirty="0">
                <a:solidFill>
                  <a:schemeClr val="hlink"/>
                </a:solidFill>
              </a:rPr>
              <a:t>obaveza, nego i više od toga</a:t>
            </a:r>
            <a:r>
              <a:rPr lang="sr-Latn-CS" sz="1700" dirty="0"/>
              <a:t> i da je suštinski deo njihove društvene odgovornosti. U hot.</a:t>
            </a:r>
            <a:endParaRPr lang="sr-Latn-CS" sz="1700" dirty="0"/>
          </a:p>
          <a:p>
            <a:pPr>
              <a:lnSpc>
                <a:spcPct val="80000"/>
              </a:lnSpc>
              <a:buNone/>
            </a:pPr>
            <a:r>
              <a:rPr lang="sr-Latn-CS" sz="1700" dirty="0"/>
              <a:t>ovo podrazumeva primenu raznih metoda odgovornog upravljanja hotelom (smanjenje</a:t>
            </a:r>
            <a:endParaRPr lang="sr-Latn-CS" sz="1700" dirty="0"/>
          </a:p>
          <a:p>
            <a:pPr>
              <a:lnSpc>
                <a:spcPct val="80000"/>
              </a:lnSpc>
              <a:buNone/>
            </a:pPr>
            <a:r>
              <a:rPr lang="sr-Latn-CS" sz="1700" dirty="0"/>
              <a:t>potrošnje energ. i vode i  emisije ugljendiok; svođenje na najmanju meru korišćenja</a:t>
            </a:r>
            <a:endParaRPr lang="sr-Latn-CS" sz="1700" dirty="0"/>
          </a:p>
          <a:p>
            <a:pPr>
              <a:lnSpc>
                <a:spcPct val="80000"/>
              </a:lnSpc>
              <a:buNone/>
            </a:pPr>
            <a:r>
              <a:rPr lang="sr-Latn-CS" sz="1700" dirty="0"/>
              <a:t>klasičnog deterdženta i drugih hem. sredstava, odnosno zamenu neškodljivim,sprečavanje</a:t>
            </a:r>
            <a:endParaRPr lang="sr-Latn-CS" sz="1700" dirty="0"/>
          </a:p>
          <a:p>
            <a:pPr>
              <a:lnSpc>
                <a:spcPct val="80000"/>
              </a:lnSpc>
              <a:buNone/>
            </a:pPr>
            <a:r>
              <a:rPr lang="sr-Latn-CS" sz="1700" dirty="0"/>
              <a:t>ili barem smanjenje zagađenja životne sredine.</a:t>
            </a:r>
            <a:endParaRPr lang="sr-Latn-CS" sz="17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08545" name="Rectangle 2"/>
          <p:cNvSpPr>
            <a:spLocks noGrp="1"/>
          </p:cNvSpPr>
          <p:nvPr>
            <p:ph type="title"/>
          </p:nvPr>
        </p:nvSpPr>
        <p:spPr>
          <a:xfrm>
            <a:off x="468313" y="549275"/>
            <a:ext cx="8229600" cy="593725"/>
          </a:xfrm>
        </p:spPr>
        <p:txBody>
          <a:bodyPr vert="horz" wrap="square" lIns="91440" tIns="45720" rIns="91440" bIns="45720" anchor="ctr" anchorCtr="0"/>
          <a:p>
            <a:r>
              <a:rPr lang="sr-Latn-CS" sz="2800" b="1" dirty="0"/>
              <a:t>TERMINOLOGIJA – ISO 18513</a:t>
            </a:r>
            <a:endParaRPr lang="sr-Latn-CS" b="1" u="sng" dirty="0"/>
          </a:p>
        </p:txBody>
      </p:sp>
      <p:sp>
        <p:nvSpPr>
          <p:cNvPr id="108546" name="Rectangle 3"/>
          <p:cNvSpPr>
            <a:spLocks noGrp="1"/>
          </p:cNvSpPr>
          <p:nvPr>
            <p:ph idx="1"/>
          </p:nvPr>
        </p:nvSpPr>
        <p:spPr>
          <a:xfrm>
            <a:off x="457200" y="1196975"/>
            <a:ext cx="8229600" cy="4929188"/>
          </a:xfrm>
        </p:spPr>
        <p:txBody>
          <a:bodyPr vert="horz" wrap="square" lIns="91440" tIns="45720" rIns="91440" bIns="45720" anchor="t" anchorCtr="0"/>
          <a:p>
            <a:pPr>
              <a:lnSpc>
                <a:spcPct val="80000"/>
              </a:lnSpc>
            </a:pPr>
            <a:r>
              <a:rPr lang="sr-Latn-CS" sz="1600" b="1" dirty="0"/>
              <a:t>VOUCHER </a:t>
            </a:r>
            <a:r>
              <a:rPr lang="sr-Latn-CS" sz="1600" dirty="0"/>
              <a:t>- putni dokument koji izdaje turistička agencija, u kome se nalaze podaci o hotelu, trajanju aranžmana, vrsti usluge,  i sl.</a:t>
            </a:r>
            <a:endParaRPr lang="sr-Latn-CS" sz="1600" b="1" dirty="0"/>
          </a:p>
          <a:p>
            <a:pPr>
              <a:lnSpc>
                <a:spcPct val="80000"/>
              </a:lnSpc>
            </a:pPr>
            <a:r>
              <a:rPr lang="sr-Latn-CS" sz="1600" b="1" dirty="0"/>
              <a:t>CHECK IN</a:t>
            </a:r>
            <a:r>
              <a:rPr lang="sr-Latn-CS" sz="1600" dirty="0"/>
              <a:t> - neophodna procedura na recepciji hotela, pre ulaska u hotelsku sobu. </a:t>
            </a:r>
            <a:r>
              <a:rPr lang="sr-Latn-CS" sz="1600" b="1" dirty="0"/>
              <a:t>CHECK OUT - </a:t>
            </a:r>
            <a:r>
              <a:rPr lang="sr-Latn-CS" sz="1600" dirty="0"/>
              <a:t>neophodna procedura prilikom napuštanja hotela. </a:t>
            </a:r>
            <a:endParaRPr lang="sr-Latn-CS" sz="1600" dirty="0"/>
          </a:p>
          <a:p>
            <a:pPr>
              <a:lnSpc>
                <a:spcPct val="80000"/>
              </a:lnSpc>
            </a:pPr>
            <a:r>
              <a:rPr lang="sr-Latn-CS" sz="1600" b="1" u="sng" dirty="0">
                <a:solidFill>
                  <a:schemeClr val="accent2"/>
                </a:solidFill>
              </a:rPr>
              <a:t>OZNAKE KOJE PREDSTAVLJAJU VRSTU SOBE</a:t>
            </a:r>
            <a:endParaRPr lang="sr-Latn-CS" sz="1600" b="1" dirty="0">
              <a:solidFill>
                <a:schemeClr val="accent2"/>
              </a:solidFill>
            </a:endParaRPr>
          </a:p>
          <a:p>
            <a:pPr>
              <a:lnSpc>
                <a:spcPct val="80000"/>
              </a:lnSpc>
            </a:pPr>
            <a:r>
              <a:rPr lang="sr-Latn-CS" sz="1600" b="1" dirty="0"/>
              <a:t>1/1</a:t>
            </a:r>
            <a:r>
              <a:rPr lang="sr-Latn-CS" sz="1600" dirty="0"/>
              <a:t> - jednokrevetna soba; </a:t>
            </a:r>
            <a:r>
              <a:rPr lang="sr-Latn-CS" sz="1600" b="1" dirty="0"/>
              <a:t>1/2 </a:t>
            </a:r>
            <a:r>
              <a:rPr lang="sr-Latn-CS" sz="1600" dirty="0"/>
              <a:t>- dvokrevetna soba; </a:t>
            </a:r>
            <a:r>
              <a:rPr lang="sr-Latn-CS" sz="1600" b="1" dirty="0"/>
              <a:t>APP </a:t>
            </a:r>
            <a:r>
              <a:rPr lang="sr-Latn-CS" sz="1600" dirty="0"/>
              <a:t>apartman.</a:t>
            </a:r>
            <a:endParaRPr lang="sr-Latn-CS" sz="1600" b="1" dirty="0"/>
          </a:p>
          <a:p>
            <a:pPr>
              <a:lnSpc>
                <a:spcPct val="80000"/>
              </a:lnSpc>
            </a:pPr>
            <a:r>
              <a:rPr lang="sr-Latn-CS" sz="1600" b="1" dirty="0"/>
              <a:t>STUDIO </a:t>
            </a:r>
            <a:r>
              <a:rPr lang="sr-Latn-CS" sz="1600" dirty="0"/>
              <a:t>apartman (jedna ili više spavaćih soba, odvojena kuh. sa trpezar. i kupatilom</a:t>
            </a:r>
            <a:endParaRPr lang="sr-Latn-CS" sz="1600" b="1" dirty="0"/>
          </a:p>
          <a:p>
            <a:pPr>
              <a:lnSpc>
                <a:spcPct val="80000"/>
              </a:lnSpc>
            </a:pPr>
            <a:r>
              <a:rPr lang="sr-Latn-CS" sz="1600" b="1" dirty="0"/>
              <a:t>SUITE -</a:t>
            </a:r>
            <a:r>
              <a:rPr lang="sr-Latn-CS" sz="1600" dirty="0"/>
              <a:t> vrsta sobe u hotelu značajno veća od ostalih, za one koji žele više komfora. </a:t>
            </a:r>
            <a:endParaRPr lang="sr-Latn-CS" sz="1600" dirty="0"/>
          </a:p>
          <a:p>
            <a:pPr>
              <a:lnSpc>
                <a:spcPct val="80000"/>
              </a:lnSpc>
            </a:pPr>
            <a:r>
              <a:rPr lang="sr-Latn-CS" sz="1600" b="1" dirty="0"/>
              <a:t>FAMILY ROOM </a:t>
            </a:r>
            <a:r>
              <a:rPr lang="sr-Latn-CS" sz="1600" dirty="0"/>
              <a:t>- „</a:t>
            </a:r>
            <a:r>
              <a:rPr lang="sr-Latn-CS" sz="1600" i="1" dirty="0"/>
              <a:t>soba za celu porodicu</a:t>
            </a:r>
            <a:r>
              <a:rPr lang="sr-Latn-CS" sz="1600" dirty="0"/>
              <a:t>“.</a:t>
            </a:r>
            <a:endParaRPr lang="sr-Latn-CS" sz="1600" b="1" dirty="0"/>
          </a:p>
          <a:p>
            <a:pPr>
              <a:lnSpc>
                <a:spcPct val="80000"/>
              </a:lnSpc>
            </a:pPr>
            <a:r>
              <a:rPr lang="sr-Latn-CS" sz="1600" b="1" dirty="0"/>
              <a:t>INTERCONECTED ROOMS (</a:t>
            </a:r>
            <a:r>
              <a:rPr lang="sr-Latn-CS" sz="1600" i="1" dirty="0"/>
              <a:t>povezane sobe</a:t>
            </a:r>
            <a:r>
              <a:rPr lang="sr-Latn-CS" sz="1600" dirty="0"/>
              <a:t>).</a:t>
            </a:r>
            <a:r>
              <a:rPr lang="sr-Latn-CS" sz="1600" b="1" dirty="0"/>
              <a:t> </a:t>
            </a:r>
            <a:endParaRPr lang="sr-Latn-CS" sz="1600" b="1" i="1" u="sng" dirty="0"/>
          </a:p>
          <a:p>
            <a:pPr>
              <a:lnSpc>
                <a:spcPct val="80000"/>
              </a:lnSpc>
            </a:pPr>
            <a:r>
              <a:rPr lang="sr-Latn-CS" sz="1600" b="1" i="1" u="sng" dirty="0">
                <a:solidFill>
                  <a:schemeClr val="accent2"/>
                </a:solidFill>
              </a:rPr>
              <a:t>OZNAKE KOJE PREDSTAVLJAJU VRSTU HOTELSKE USLUGE</a:t>
            </a:r>
            <a:endParaRPr lang="sr-Latn-CS" sz="1600" b="1" dirty="0">
              <a:solidFill>
                <a:schemeClr val="accent2"/>
              </a:solidFill>
            </a:endParaRPr>
          </a:p>
          <a:p>
            <a:pPr>
              <a:lnSpc>
                <a:spcPct val="80000"/>
              </a:lnSpc>
            </a:pPr>
            <a:r>
              <a:rPr lang="sr-Latn-CS" sz="1600" b="1" dirty="0"/>
              <a:t>BB / ND  </a:t>
            </a:r>
            <a:r>
              <a:rPr lang="sr-Latn-CS" sz="1600" dirty="0"/>
              <a:t>- bed and breakfast / noćenje sa doručkom)</a:t>
            </a:r>
            <a:endParaRPr lang="sr-Latn-CS" sz="1600" b="1" dirty="0"/>
          </a:p>
          <a:p>
            <a:pPr>
              <a:lnSpc>
                <a:spcPct val="80000"/>
              </a:lnSpc>
            </a:pPr>
            <a:r>
              <a:rPr lang="sr-Latn-CS" sz="1600" b="1" dirty="0"/>
              <a:t>HB / PP </a:t>
            </a:r>
            <a:r>
              <a:rPr lang="sr-Latn-CS" sz="1600" dirty="0"/>
              <a:t>– half board, polupansion</a:t>
            </a:r>
            <a:endParaRPr lang="sr-Latn-CS" sz="1600" b="1" dirty="0"/>
          </a:p>
          <a:p>
            <a:pPr>
              <a:lnSpc>
                <a:spcPct val="80000"/>
              </a:lnSpc>
            </a:pPr>
            <a:r>
              <a:rPr lang="sr-Latn-CS" sz="1600" b="1" dirty="0"/>
              <a:t>FB / P </a:t>
            </a:r>
            <a:r>
              <a:rPr lang="sr-Latn-CS" sz="1600" dirty="0"/>
              <a:t>– ful board, pun pansion (doručak, ručak i večera)</a:t>
            </a:r>
            <a:endParaRPr lang="sr-Latn-CS" sz="1600" b="1" dirty="0"/>
          </a:p>
          <a:p>
            <a:pPr>
              <a:lnSpc>
                <a:spcPct val="80000"/>
              </a:lnSpc>
            </a:pPr>
            <a:r>
              <a:rPr lang="sr-Latn-CS" sz="1600" b="1" dirty="0"/>
              <a:t>ALL </a:t>
            </a:r>
            <a:r>
              <a:rPr lang="sr-Latn-CS" sz="1600" dirty="0"/>
              <a:t>– all inclusive / sve uključeno</a:t>
            </a:r>
            <a:endParaRPr lang="sr-Latn-CS" sz="1600" b="1" dirty="0"/>
          </a:p>
          <a:p>
            <a:pPr>
              <a:lnSpc>
                <a:spcPct val="80000"/>
              </a:lnSpc>
            </a:pPr>
            <a:r>
              <a:rPr lang="sr-Latn-CS" sz="1600" b="1" dirty="0"/>
              <a:t>ACC / NA </a:t>
            </a:r>
            <a:r>
              <a:rPr lang="sr-Latn-CS" sz="1600" dirty="0"/>
              <a:t>–izraz koji se koristi kod zakupa apartmana (bez ishrane)</a:t>
            </a:r>
            <a:endParaRPr lang="sr-Latn-CS" sz="1600" b="1" i="1" u="sng" dirty="0"/>
          </a:p>
          <a:p>
            <a:pPr>
              <a:lnSpc>
                <a:spcPct val="80000"/>
              </a:lnSpc>
            </a:pPr>
            <a:r>
              <a:rPr lang="sr-Latn-CS" sz="1600" b="1" i="1" u="sng" dirty="0">
                <a:solidFill>
                  <a:schemeClr val="accent2"/>
                </a:solidFill>
              </a:rPr>
              <a:t>OZNAKE KOJE SE ODNOSE NA VRSTU POGLEDA KOJI SE PRUŽA IZ SOBE</a:t>
            </a:r>
            <a:endParaRPr lang="sr-Latn-CS" sz="1600" b="1" u="sng" dirty="0">
              <a:solidFill>
                <a:schemeClr val="accent2"/>
              </a:solidFill>
            </a:endParaRPr>
          </a:p>
          <a:p>
            <a:pPr>
              <a:lnSpc>
                <a:spcPct val="80000"/>
              </a:lnSpc>
              <a:buNone/>
            </a:pPr>
            <a:r>
              <a:rPr lang="sr-Latn-CS" sz="1600" b="1" dirty="0"/>
              <a:t>-     I/V </a:t>
            </a:r>
            <a:r>
              <a:rPr lang="sr-Latn-CS" sz="1600" dirty="0"/>
              <a:t>-inland veiew - pogled na okolinu hotela; </a:t>
            </a:r>
            <a:r>
              <a:rPr lang="sr-Latn-CS" sz="1600" b="1" dirty="0"/>
              <a:t>S/V </a:t>
            </a:r>
            <a:r>
              <a:rPr lang="sr-Latn-CS" sz="1600" dirty="0"/>
              <a:t>-sea view - pogled na more i sl.</a:t>
            </a:r>
            <a:endParaRPr lang="sr-Latn-CS" sz="1600" b="1" dirty="0"/>
          </a:p>
          <a:p>
            <a:pPr>
              <a:lnSpc>
                <a:spcPct val="80000"/>
              </a:lnSpc>
              <a:buNone/>
            </a:pPr>
            <a:r>
              <a:rPr lang="sr-Latn-CS" sz="1600" b="1" dirty="0"/>
              <a:t>  </a:t>
            </a:r>
            <a:r>
              <a:rPr lang="sr-Latn-CS" sz="1600" b="1" dirty="0">
                <a:solidFill>
                  <a:schemeClr val="accent2"/>
                </a:solidFill>
              </a:rPr>
              <a:t>MINI BAR</a:t>
            </a:r>
            <a:r>
              <a:rPr lang="sr-Latn-CS" sz="1600" dirty="0">
                <a:solidFill>
                  <a:schemeClr val="accent2"/>
                </a:solidFill>
              </a:rPr>
              <a:t> , </a:t>
            </a:r>
            <a:r>
              <a:rPr lang="sr-Latn-CS" sz="1600" b="1" dirty="0">
                <a:solidFill>
                  <a:schemeClr val="accent2"/>
                </a:solidFill>
              </a:rPr>
              <a:t>OVERBOOKING</a:t>
            </a:r>
            <a:r>
              <a:rPr lang="sr-Latn-CS" sz="1600" dirty="0"/>
              <a:t> – termin koji označava prekoračenu popunjenost hotela u odnosu na raspoloživi kapacitet ..............</a:t>
            </a:r>
            <a:endParaRPr lang="sr-Latn-CS" sz="16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09569" name="Rectangle 2"/>
          <p:cNvSpPr>
            <a:spLocks noGrp="1"/>
          </p:cNvSpPr>
          <p:nvPr>
            <p:ph type="title"/>
          </p:nvPr>
        </p:nvSpPr>
        <p:spPr>
          <a:xfrm>
            <a:off x="395288" y="333375"/>
            <a:ext cx="8229600" cy="719138"/>
          </a:xfrm>
        </p:spPr>
        <p:txBody>
          <a:bodyPr vert="horz" wrap="square" lIns="91440" tIns="45720" rIns="91440" bIns="45720" anchor="ctr" anchorCtr="0"/>
          <a:p>
            <a:r>
              <a:rPr lang="sr-Latn-CS" sz="2800" b="1" dirty="0"/>
              <a:t>Standard ISO 50001-</a:t>
            </a:r>
            <a:r>
              <a:rPr lang="sr-Latn-CS" sz="3200" dirty="0"/>
              <a:t> </a:t>
            </a:r>
            <a:r>
              <a:rPr lang="sr-Latn-CS" sz="2800" b="1" dirty="0"/>
              <a:t>Energetska efikasnost- </a:t>
            </a:r>
            <a:endParaRPr lang="sr-Latn-CS" sz="2800" b="1" dirty="0"/>
          </a:p>
        </p:txBody>
      </p:sp>
      <p:sp>
        <p:nvSpPr>
          <p:cNvPr id="109570" name="Rectangle 3"/>
          <p:cNvSpPr>
            <a:spLocks noGrp="1"/>
          </p:cNvSpPr>
          <p:nvPr>
            <p:ph idx="1"/>
          </p:nvPr>
        </p:nvSpPr>
        <p:spPr>
          <a:xfrm>
            <a:off x="395288" y="1125538"/>
            <a:ext cx="8229600" cy="4884737"/>
          </a:xfrm>
        </p:spPr>
        <p:txBody>
          <a:bodyPr vert="horz" wrap="square" lIns="91440" tIns="45720" rIns="91440" bIns="45720" anchor="t" anchorCtr="0"/>
          <a:p>
            <a:pPr>
              <a:lnSpc>
                <a:spcPct val="80000"/>
              </a:lnSpc>
            </a:pPr>
            <a:r>
              <a:rPr lang="sr-Latn-CS" sz="1800" b="1" dirty="0"/>
              <a:t>Sistem upravljanja energijom-</a:t>
            </a:r>
            <a:r>
              <a:rPr lang="sr-Latn-CS" sz="1800" dirty="0">
                <a:solidFill>
                  <a:schemeClr val="hlink"/>
                </a:solidFill>
              </a:rPr>
              <a:t>ISO 50001 (2011) namenjen je sertifikaciji</a:t>
            </a:r>
            <a:endParaRPr lang="sr-Latn-CS" sz="1800" dirty="0">
              <a:solidFill>
                <a:schemeClr val="hlink"/>
              </a:solidFill>
            </a:endParaRPr>
          </a:p>
          <a:p>
            <a:pPr>
              <a:lnSpc>
                <a:spcPct val="80000"/>
              </a:lnSpc>
            </a:pPr>
            <a:r>
              <a:rPr lang="sr-Latn-CS" sz="1800" dirty="0"/>
              <a:t> ISO 50001 </a:t>
            </a:r>
            <a:r>
              <a:rPr lang="sr-Latn-CS" sz="1800" b="1" dirty="0"/>
              <a:t>zahteva </a:t>
            </a:r>
            <a:r>
              <a:rPr lang="sr-Latn-CS" sz="1800" dirty="0"/>
              <a:t>da organizacija </a:t>
            </a:r>
            <a:r>
              <a:rPr lang="sr-Latn-CS" sz="1800" b="1" dirty="0">
                <a:solidFill>
                  <a:schemeClr val="hlink"/>
                </a:solidFill>
              </a:rPr>
              <a:t>utvrdi </a:t>
            </a:r>
            <a:r>
              <a:rPr lang="sr-Latn-CS" sz="1800" dirty="0">
                <a:solidFill>
                  <a:schemeClr val="hlink"/>
                </a:solidFill>
              </a:rPr>
              <a:t>za koje sve potrebe koristi</a:t>
            </a:r>
            <a:r>
              <a:rPr lang="sr-Latn-CS" sz="1800" dirty="0"/>
              <a:t> energiju, </a:t>
            </a:r>
            <a:r>
              <a:rPr lang="sr-Latn-CS" sz="1800" dirty="0">
                <a:solidFill>
                  <a:schemeClr val="hlink"/>
                </a:solidFill>
              </a:rPr>
              <a:t>u kojim količinama, iz kojih izvora obezbeđuje</a:t>
            </a:r>
            <a:r>
              <a:rPr lang="sr-Latn-CS" sz="1800" dirty="0"/>
              <a:t> istu, kao i da </a:t>
            </a:r>
            <a:r>
              <a:rPr lang="sr-Latn-CS" sz="1800" dirty="0">
                <a:solidFill>
                  <a:schemeClr val="hlink"/>
                </a:solidFill>
              </a:rPr>
              <a:t>definiše mere za smanjenje upotrebe svih oblika energije</a:t>
            </a:r>
            <a:r>
              <a:rPr lang="sr-Latn-CS" sz="1800" dirty="0"/>
              <a:t> na prihvatljiv nivo.</a:t>
            </a:r>
            <a:endParaRPr lang="sr-Latn-CS" sz="1800" dirty="0"/>
          </a:p>
          <a:p>
            <a:pPr>
              <a:lnSpc>
                <a:spcPct val="80000"/>
              </a:lnSpc>
            </a:pPr>
            <a:r>
              <a:rPr lang="sr-Latn-CS" sz="1800" dirty="0"/>
              <a:t>Najčešće </a:t>
            </a:r>
            <a:r>
              <a:rPr lang="sr-Latn-CS" sz="1800" dirty="0">
                <a:solidFill>
                  <a:schemeClr val="hlink"/>
                </a:solidFill>
              </a:rPr>
              <a:t>mere </a:t>
            </a:r>
            <a:r>
              <a:rPr lang="sr-Latn-CS" sz="1800" dirty="0"/>
              <a:t>koje se preduzimaju radi smanjenja gubitaka energije i povećanja energetske efikasnosti su:</a:t>
            </a:r>
            <a:endParaRPr lang="sr-Latn-CS" sz="1800" dirty="0"/>
          </a:p>
          <a:p>
            <a:pPr>
              <a:lnSpc>
                <a:spcPct val="80000"/>
              </a:lnSpc>
              <a:buNone/>
            </a:pPr>
            <a:r>
              <a:rPr lang="sr-Latn-CS" sz="1800" dirty="0"/>
              <a:t>           - zamena neobnovljivih energenata obnovljivim,</a:t>
            </a:r>
            <a:endParaRPr lang="sr-Latn-CS" sz="1800" dirty="0"/>
          </a:p>
          <a:p>
            <a:pPr>
              <a:lnSpc>
                <a:spcPct val="80000"/>
              </a:lnSpc>
              <a:buNone/>
            </a:pPr>
            <a:r>
              <a:rPr lang="sr-Latn-CS" sz="1800" dirty="0"/>
              <a:t>           - zmena energetski neefikasnih potrošača efikasnim,</a:t>
            </a:r>
            <a:endParaRPr lang="sr-Latn-CS" sz="1800" dirty="0"/>
          </a:p>
          <a:p>
            <a:pPr>
              <a:lnSpc>
                <a:spcPct val="80000"/>
              </a:lnSpc>
              <a:buNone/>
            </a:pPr>
            <a:r>
              <a:rPr lang="sr-Latn-CS" sz="1800" dirty="0"/>
              <a:t>           - izolacija prostora koji se greje, </a:t>
            </a:r>
            <a:endParaRPr lang="sr-Latn-CS" sz="1800" dirty="0"/>
          </a:p>
          <a:p>
            <a:pPr>
              <a:lnSpc>
                <a:spcPct val="80000"/>
              </a:lnSpc>
              <a:buNone/>
            </a:pPr>
            <a:r>
              <a:rPr lang="sr-Latn-CS" sz="1800" dirty="0"/>
              <a:t>           - zamena dotrajale stolarije,</a:t>
            </a:r>
            <a:endParaRPr lang="sr-Latn-CS" sz="1800" dirty="0"/>
          </a:p>
          <a:p>
            <a:pPr>
              <a:lnSpc>
                <a:spcPct val="80000"/>
              </a:lnSpc>
              <a:buNone/>
            </a:pPr>
            <a:r>
              <a:rPr lang="sr-Latn-CS" sz="1800" dirty="0"/>
              <a:t>           - ugradnja mernih i regulacionih uređaja  za potrošače energije,</a:t>
            </a:r>
            <a:endParaRPr lang="sr-Latn-CS" sz="1800" dirty="0"/>
          </a:p>
          <a:p>
            <a:pPr>
              <a:lnSpc>
                <a:spcPct val="80000"/>
              </a:lnSpc>
              <a:buNone/>
            </a:pPr>
            <a:r>
              <a:rPr lang="sr-Latn-CS" sz="1800" dirty="0"/>
              <a:t>           - uvođenje tarifnih sistema od strane distributera koji će podsticati štednju energije.</a:t>
            </a:r>
            <a:endParaRPr lang="sr-Latn-CS" sz="1800" dirty="0"/>
          </a:p>
          <a:p>
            <a:pPr>
              <a:lnSpc>
                <a:spcPct val="80000"/>
              </a:lnSpc>
            </a:pPr>
            <a:r>
              <a:rPr lang="sr-Latn-CS" sz="1800" dirty="0"/>
              <a:t> </a:t>
            </a:r>
            <a:r>
              <a:rPr lang="sr-Latn-CS" sz="1800" b="1" dirty="0"/>
              <a:t>Preostali zahtevi ISO 50001</a:t>
            </a:r>
            <a:r>
              <a:rPr lang="sr-Latn-CS" sz="1800" dirty="0"/>
              <a:t> su vrlo slični ostalim standardima iz oblasti sistema upravljanja i kao minimum podrazumevaju postojanje:</a:t>
            </a:r>
            <a:endParaRPr lang="sr-Latn-CS" sz="1800" dirty="0"/>
          </a:p>
          <a:p>
            <a:pPr>
              <a:lnSpc>
                <a:spcPct val="80000"/>
              </a:lnSpc>
              <a:buNone/>
            </a:pPr>
            <a:r>
              <a:rPr lang="sr-Latn-CS" sz="1800" dirty="0"/>
              <a:t>            </a:t>
            </a:r>
            <a:r>
              <a:rPr lang="sr-Latn-CS" sz="1800" dirty="0">
                <a:solidFill>
                  <a:schemeClr val="hlink"/>
                </a:solidFill>
                <a:sym typeface="Wingdings" panose="05000000000000000000" pitchFamily="2" charset="2"/>
              </a:rPr>
              <a:t></a:t>
            </a:r>
            <a:r>
              <a:rPr lang="sr-Latn-CS" sz="1800" dirty="0">
                <a:solidFill>
                  <a:schemeClr val="hlink"/>
                </a:solidFill>
              </a:rPr>
              <a:t> definisane politike i ciljeva i</a:t>
            </a:r>
            <a:endParaRPr lang="sr-Latn-CS" sz="1800" dirty="0">
              <a:solidFill>
                <a:schemeClr val="hlink"/>
              </a:solidFill>
            </a:endParaRPr>
          </a:p>
          <a:p>
            <a:pPr>
              <a:lnSpc>
                <a:spcPct val="80000"/>
              </a:lnSpc>
              <a:buNone/>
            </a:pPr>
            <a:r>
              <a:rPr lang="sr-Latn-CS" sz="1800" dirty="0">
                <a:solidFill>
                  <a:schemeClr val="hlink"/>
                </a:solidFill>
              </a:rPr>
              <a:t>            </a:t>
            </a:r>
            <a:r>
              <a:rPr lang="sr-Latn-CS" sz="1800" dirty="0">
                <a:solidFill>
                  <a:schemeClr val="hlink"/>
                </a:solidFill>
                <a:sym typeface="Wingdings" panose="05000000000000000000" pitchFamily="2" charset="2"/>
              </a:rPr>
              <a:t></a:t>
            </a:r>
            <a:r>
              <a:rPr lang="sr-Latn-CS" sz="1800" dirty="0">
                <a:solidFill>
                  <a:schemeClr val="hlink"/>
                </a:solidFill>
              </a:rPr>
              <a:t> utvrđenih procedura za</a:t>
            </a:r>
            <a:r>
              <a:rPr lang="sr-Latn-CS" sz="1800" dirty="0"/>
              <a:t>: upravljanje dokumentacijom; upravljanje zapisima, interne provere; korektivne mere, preventivne mere, neusaglašenosti.        </a:t>
            </a:r>
            <a:endParaRPr lang="sr-Latn-CS" sz="1800" dirty="0"/>
          </a:p>
          <a:p>
            <a:pPr>
              <a:lnSpc>
                <a:spcPct val="80000"/>
              </a:lnSpc>
              <a:buNone/>
            </a:pPr>
            <a:br>
              <a:rPr lang="sr-Latn-CS" sz="1800" dirty="0"/>
            </a:br>
            <a:endParaRPr lang="sr-Latn-CS" sz="18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10593" name="Rectangle 2"/>
          <p:cNvSpPr>
            <a:spLocks noGrp="1"/>
          </p:cNvSpPr>
          <p:nvPr>
            <p:ph type="title"/>
          </p:nvPr>
        </p:nvSpPr>
        <p:spPr>
          <a:xfrm>
            <a:off x="457200" y="476250"/>
            <a:ext cx="8229600" cy="576263"/>
          </a:xfrm>
        </p:spPr>
        <p:txBody>
          <a:bodyPr vert="horz" wrap="square" lIns="91440" tIns="45720" rIns="91440" bIns="45720" anchor="ctr" anchorCtr="0"/>
          <a:p>
            <a:r>
              <a:rPr lang="sr-Latn-CS" sz="3200" dirty="0"/>
              <a:t>Energetska efikasnost - ISO 50001</a:t>
            </a:r>
            <a:endParaRPr lang="sr-Latn-CS" sz="3200" dirty="0"/>
          </a:p>
        </p:txBody>
      </p:sp>
      <p:sp>
        <p:nvSpPr>
          <p:cNvPr id="110594" name="Rectangle 3"/>
          <p:cNvSpPr>
            <a:spLocks noGrp="1"/>
          </p:cNvSpPr>
          <p:nvPr>
            <p:ph idx="1"/>
          </p:nvPr>
        </p:nvSpPr>
        <p:spPr>
          <a:xfrm>
            <a:off x="611188" y="1196975"/>
            <a:ext cx="8353425" cy="5000625"/>
          </a:xfrm>
        </p:spPr>
        <p:txBody>
          <a:bodyPr vert="horz" wrap="square" lIns="91440" tIns="45720" rIns="91440" bIns="45720" anchor="t" anchorCtr="0"/>
          <a:p>
            <a:pPr>
              <a:lnSpc>
                <a:spcPct val="80000"/>
              </a:lnSpc>
              <a:buNone/>
            </a:pPr>
            <a:r>
              <a:rPr lang="sr-Latn-CS" sz="2300" dirty="0"/>
              <a:t>Namera ovog standarda je da se obezbedi: </a:t>
            </a:r>
            <a:endParaRPr lang="sr-Latn-CS" sz="2300" dirty="0"/>
          </a:p>
          <a:p>
            <a:pPr>
              <a:lnSpc>
                <a:spcPct val="80000"/>
              </a:lnSpc>
            </a:pPr>
            <a:r>
              <a:rPr lang="sr-Latn-CS" sz="2300" dirty="0">
                <a:solidFill>
                  <a:srgbClr val="FF0000"/>
                </a:solidFill>
              </a:rPr>
              <a:t>pomoć organizacijama da bolje koriste svoju opremu koja koristi energiju,</a:t>
            </a:r>
            <a:endParaRPr lang="sr-Latn-CS" sz="2300" dirty="0">
              <a:solidFill>
                <a:srgbClr val="FF0000"/>
              </a:solidFill>
            </a:endParaRPr>
          </a:p>
          <a:p>
            <a:pPr>
              <a:lnSpc>
                <a:spcPct val="80000"/>
              </a:lnSpc>
            </a:pPr>
            <a:r>
              <a:rPr lang="sr-Latn-CS" sz="2300" dirty="0"/>
              <a:t>procenu, merenje, dokumentovanje i izveštavanje o energ. unapređenjima;</a:t>
            </a:r>
            <a:endParaRPr lang="sr-Latn-CS" sz="2300" dirty="0"/>
          </a:p>
          <a:p>
            <a:pPr>
              <a:lnSpc>
                <a:spcPct val="80000"/>
              </a:lnSpc>
            </a:pPr>
            <a:r>
              <a:rPr lang="sr-Latn-CS" sz="2300" dirty="0"/>
              <a:t>transparentnost u komunikacijama u vezi sa upravljanjem energ. resursima,</a:t>
            </a:r>
            <a:endParaRPr lang="sr-Latn-CS" sz="2300" dirty="0"/>
          </a:p>
          <a:p>
            <a:pPr>
              <a:lnSpc>
                <a:spcPct val="80000"/>
              </a:lnSpc>
            </a:pPr>
            <a:r>
              <a:rPr lang="sr-Latn-CS" sz="2300" dirty="0">
                <a:solidFill>
                  <a:srgbClr val="C00000"/>
                </a:solidFill>
              </a:rPr>
              <a:t>promociju najbolje prakse u upravljanju energijom</a:t>
            </a:r>
            <a:r>
              <a:rPr lang="sr-Latn-CS" sz="2300" dirty="0"/>
              <a:t>, </a:t>
            </a:r>
            <a:endParaRPr lang="sr-Latn-CS" sz="2300" dirty="0"/>
          </a:p>
          <a:p>
            <a:pPr>
              <a:lnSpc>
                <a:spcPct val="80000"/>
              </a:lnSpc>
            </a:pPr>
            <a:r>
              <a:rPr lang="sr-Latn-CS" sz="2300" dirty="0"/>
              <a:t>pomoć u evaluaciji i postavljanju prioriteta u implement. novih efikasnih tehn,</a:t>
            </a:r>
            <a:endParaRPr lang="sr-Latn-CS" sz="2300" dirty="0"/>
          </a:p>
          <a:p>
            <a:pPr>
              <a:lnSpc>
                <a:spcPct val="80000"/>
              </a:lnSpc>
            </a:pPr>
            <a:r>
              <a:rPr lang="sr-Latn-CS" sz="2300" dirty="0">
                <a:solidFill>
                  <a:srgbClr val="C00000"/>
                </a:solidFill>
              </a:rPr>
              <a:t>promovisanje energetske efikasnosti kroz lance snabdevanja,</a:t>
            </a:r>
            <a:endParaRPr lang="sr-Latn-CS" sz="2300" dirty="0">
              <a:solidFill>
                <a:srgbClr val="C00000"/>
              </a:solidFill>
            </a:endParaRPr>
          </a:p>
          <a:p>
            <a:pPr>
              <a:lnSpc>
                <a:spcPct val="80000"/>
              </a:lnSpc>
            </a:pPr>
            <a:r>
              <a:rPr lang="sr-Latn-CS" sz="2300" dirty="0"/>
              <a:t>unapređenje u upravljanju energijom u kontekstu smanjenja emisije CO2</a:t>
            </a:r>
            <a:endParaRPr lang="sr-Latn-CS" sz="2300" dirty="0"/>
          </a:p>
          <a:p>
            <a:pPr>
              <a:lnSpc>
                <a:spcPct val="80000"/>
              </a:lnSpc>
            </a:pPr>
            <a:r>
              <a:rPr lang="sr-Latn-CS" sz="2300" dirty="0"/>
              <a:t>integraciju sa drugim sistemima upravljanja (život. sredinom, zdravljem i bezbed. i dr.).</a:t>
            </a:r>
            <a:endParaRPr lang="sr-Latn-CS" sz="23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11617" name="Title 1"/>
          <p:cNvSpPr>
            <a:spLocks noGrp="1"/>
          </p:cNvSpPr>
          <p:nvPr>
            <p:ph type="title"/>
          </p:nvPr>
        </p:nvSpPr>
        <p:spPr>
          <a:xfrm>
            <a:off x="457200" y="404813"/>
            <a:ext cx="8229600" cy="792162"/>
          </a:xfrm>
        </p:spPr>
        <p:txBody>
          <a:bodyPr vert="horz" wrap="square" lIns="91440" tIns="45720" rIns="91440" bIns="45720" anchor="ctr" anchorCtr="0"/>
          <a:p>
            <a:r>
              <a:rPr lang="sr-Latn-CS" sz="3200" dirty="0"/>
              <a:t>Ključne koristi od uvođenja sistema upravljanja energijom</a:t>
            </a:r>
            <a:endParaRPr lang="sr-Latn-CS" dirty="0"/>
          </a:p>
        </p:txBody>
      </p:sp>
      <p:sp>
        <p:nvSpPr>
          <p:cNvPr id="111618" name="Content Placeholder 2"/>
          <p:cNvSpPr>
            <a:spLocks noGrp="1"/>
          </p:cNvSpPr>
          <p:nvPr>
            <p:ph idx="1"/>
          </p:nvPr>
        </p:nvSpPr>
        <p:spPr/>
        <p:txBody>
          <a:bodyPr vert="horz" wrap="square" lIns="91440" tIns="45720" rIns="91440" bIns="45720" anchor="t" anchorCtr="0"/>
          <a:p>
            <a:pPr>
              <a:lnSpc>
                <a:spcPct val="80000"/>
              </a:lnSpc>
              <a:buNone/>
            </a:pPr>
            <a:r>
              <a:rPr lang="sr-Latn-CS" sz="2200" dirty="0">
                <a:sym typeface="Wingdings" panose="05000000000000000000" pitchFamily="2" charset="2"/>
              </a:rPr>
              <a:t></a:t>
            </a:r>
            <a:r>
              <a:rPr lang="sr-Latn-CS" sz="2200" dirty="0"/>
              <a:t> </a:t>
            </a:r>
            <a:r>
              <a:rPr lang="sr-Latn-CS" sz="2200" dirty="0">
                <a:solidFill>
                  <a:schemeClr val="hlink"/>
                </a:solidFill>
              </a:rPr>
              <a:t>smanjenje troškova poslovanja</a:t>
            </a:r>
            <a:r>
              <a:rPr lang="sr-Latn-CS" sz="2200" dirty="0"/>
              <a:t>, zahvaljujući umanjenom korišćenju neobnovljivih energenata i većem korišćenju obnovljivih energenata, </a:t>
            </a:r>
            <a:endParaRPr lang="sr-Latn-CS" sz="2200" dirty="0">
              <a:sym typeface="Wingdings" panose="05000000000000000000" pitchFamily="2" charset="2"/>
            </a:endParaRPr>
          </a:p>
          <a:p>
            <a:pPr>
              <a:lnSpc>
                <a:spcPct val="80000"/>
              </a:lnSpc>
              <a:buNone/>
            </a:pPr>
            <a:r>
              <a:rPr lang="sr-Latn-CS" sz="2200" dirty="0">
                <a:sym typeface="Wingdings" panose="05000000000000000000" pitchFamily="2" charset="2"/>
              </a:rPr>
              <a:t> </a:t>
            </a:r>
            <a:r>
              <a:rPr lang="sr-Latn-CS" sz="2200" dirty="0"/>
              <a:t> </a:t>
            </a:r>
            <a:r>
              <a:rPr lang="sr-Latn-CS" sz="2200" dirty="0">
                <a:solidFill>
                  <a:schemeClr val="hlink"/>
                </a:solidFill>
              </a:rPr>
              <a:t>zaštita flore i faune</a:t>
            </a:r>
            <a:r>
              <a:rPr lang="sr-Latn-CS" sz="2200" dirty="0"/>
              <a:t> minimiziranjem stvaranja otpadnih voda, </a:t>
            </a:r>
            <a:endParaRPr lang="sr-Latn-CS" sz="2200" dirty="0">
              <a:sym typeface="Wingdings" panose="05000000000000000000" pitchFamily="2" charset="2"/>
            </a:endParaRPr>
          </a:p>
          <a:p>
            <a:pPr>
              <a:lnSpc>
                <a:spcPct val="80000"/>
              </a:lnSpc>
              <a:buNone/>
            </a:pPr>
            <a:r>
              <a:rPr lang="sr-Latn-CS" sz="2200" dirty="0">
                <a:sym typeface="Wingdings" panose="05000000000000000000" pitchFamily="2" charset="2"/>
              </a:rPr>
              <a:t> </a:t>
            </a:r>
            <a:r>
              <a:rPr lang="sr-Latn-CS" sz="2200" dirty="0">
                <a:solidFill>
                  <a:schemeClr val="hlink"/>
                </a:solidFill>
              </a:rPr>
              <a:t>smanjenjeno i kontrolisano ispuštanje izduvnih gasova i drugih neg. uticaja na okruženje</a:t>
            </a:r>
            <a:r>
              <a:rPr lang="sr-Latn-CS" sz="2200" dirty="0"/>
              <a:t> koji izazivaju sredstva transporta (izbegavanje parkiranja u hot. kompleksu, korišćenje tzv. mekih oblika transporta-bicikla,sanki i sl.),</a:t>
            </a:r>
            <a:endParaRPr lang="sr-Latn-CS" sz="2200" dirty="0">
              <a:sym typeface="Wingdings" panose="05000000000000000000" pitchFamily="2" charset="2"/>
            </a:endParaRPr>
          </a:p>
          <a:p>
            <a:pPr>
              <a:lnSpc>
                <a:spcPct val="80000"/>
              </a:lnSpc>
              <a:buNone/>
            </a:pPr>
            <a:r>
              <a:rPr lang="sr-Latn-CS" sz="2200" dirty="0">
                <a:sym typeface="Wingdings" panose="05000000000000000000" pitchFamily="2" charset="2"/>
              </a:rPr>
              <a:t> </a:t>
            </a:r>
            <a:r>
              <a:rPr lang="sr-Latn-CS" sz="2200" dirty="0"/>
              <a:t> </a:t>
            </a:r>
            <a:r>
              <a:rPr lang="sr-Latn-CS" sz="2200" dirty="0">
                <a:solidFill>
                  <a:schemeClr val="hlink"/>
                </a:solidFill>
              </a:rPr>
              <a:t>smanjenje broja situacija za koje preduzeće snosi odgovornost,</a:t>
            </a:r>
            <a:endParaRPr lang="sr-Latn-CS" sz="2200" dirty="0">
              <a:solidFill>
                <a:schemeClr val="hlink"/>
              </a:solidFill>
              <a:sym typeface="Wingdings" panose="05000000000000000000" pitchFamily="2" charset="2"/>
            </a:endParaRPr>
          </a:p>
          <a:p>
            <a:pPr>
              <a:lnSpc>
                <a:spcPct val="80000"/>
              </a:lnSpc>
              <a:buNone/>
            </a:pPr>
            <a:r>
              <a:rPr lang="sr-Latn-CS" sz="2200" dirty="0">
                <a:sym typeface="Wingdings" panose="05000000000000000000" pitchFamily="2" charset="2"/>
              </a:rPr>
              <a:t> </a:t>
            </a:r>
            <a:r>
              <a:rPr lang="sr-Latn-CS" sz="2200" dirty="0"/>
              <a:t> razvoj i primena novih tehn. koje manje zagađuju okolinu, efikasnije su i dostupnije,</a:t>
            </a:r>
            <a:endParaRPr lang="sr-Latn-CS" sz="2200" dirty="0">
              <a:sym typeface="Wingdings" panose="05000000000000000000" pitchFamily="2" charset="2"/>
            </a:endParaRPr>
          </a:p>
          <a:p>
            <a:pPr>
              <a:lnSpc>
                <a:spcPct val="80000"/>
              </a:lnSpc>
              <a:buNone/>
            </a:pPr>
            <a:r>
              <a:rPr lang="sr-Latn-CS" sz="2200" dirty="0">
                <a:sym typeface="Wingdings" panose="05000000000000000000" pitchFamily="2" charset="2"/>
              </a:rPr>
              <a:t> </a:t>
            </a:r>
            <a:r>
              <a:rPr lang="sr-Latn-CS" sz="2200" dirty="0"/>
              <a:t> povećani kredibilitet u javnosti o energetskoj svesnosti preduzeća, i dr.</a:t>
            </a:r>
            <a:endParaRPr lang="sr-Latn-CS" sz="2200" dirty="0"/>
          </a:p>
          <a:p>
            <a:endParaRPr lang="sr-Latn-CS" sz="24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12641" name="Title 1"/>
          <p:cNvSpPr>
            <a:spLocks noGrp="1"/>
          </p:cNvSpPr>
          <p:nvPr>
            <p:ph type="title"/>
          </p:nvPr>
        </p:nvSpPr>
        <p:spPr>
          <a:xfrm>
            <a:off x="468313" y="476250"/>
            <a:ext cx="8229600" cy="666750"/>
          </a:xfrm>
        </p:spPr>
        <p:txBody>
          <a:bodyPr vert="horz" wrap="square" lIns="91440" tIns="45720" rIns="91440" bIns="45720" anchor="ctr" anchorCtr="0"/>
          <a:p>
            <a:r>
              <a:rPr lang="sr-Latn-CS" sz="3600" b="1" dirty="0"/>
              <a:t>Racionalizacija potrošnje vode</a:t>
            </a:r>
            <a:endParaRPr lang="sr-Latn-CS" sz="3600" b="1" dirty="0"/>
          </a:p>
        </p:txBody>
      </p:sp>
      <p:sp>
        <p:nvSpPr>
          <p:cNvPr id="112642" name="Content Placeholder 2"/>
          <p:cNvSpPr>
            <a:spLocks noGrp="1"/>
          </p:cNvSpPr>
          <p:nvPr>
            <p:ph idx="1"/>
          </p:nvPr>
        </p:nvSpPr>
        <p:spPr>
          <a:xfrm>
            <a:off x="323850" y="1052513"/>
            <a:ext cx="8640763" cy="5073650"/>
          </a:xfrm>
        </p:spPr>
        <p:txBody>
          <a:bodyPr vert="horz" wrap="square" lIns="91440" tIns="45720" rIns="91440" bIns="45720" anchor="t" anchorCtr="0"/>
          <a:p>
            <a:r>
              <a:rPr lang="sr-Latn-CS" sz="1400" dirty="0"/>
              <a:t>Sprečavanje rasipanja vode moguće je postići </a:t>
            </a:r>
            <a:r>
              <a:rPr lang="sr-Latn-CS" sz="1400" b="1" dirty="0"/>
              <a:t>senzorskim slavinama</a:t>
            </a:r>
            <a:r>
              <a:rPr lang="sr-Latn-CS" sz="1400" dirty="0"/>
              <a:t> sa podešenim </a:t>
            </a:r>
            <a:r>
              <a:rPr lang="sr-Latn-CS" sz="1600" dirty="0"/>
              <a:t>protokom i korišćenjem</a:t>
            </a:r>
            <a:r>
              <a:rPr lang="sr-Latn-CS" sz="1600" b="1" dirty="0"/>
              <a:t> slavina</a:t>
            </a:r>
            <a:r>
              <a:rPr lang="sr-Latn-CS" sz="1600" dirty="0"/>
              <a:t> sa</a:t>
            </a:r>
            <a:r>
              <a:rPr lang="sr-Latn-CS" sz="1600" b="1" dirty="0"/>
              <a:t> </a:t>
            </a:r>
            <a:r>
              <a:rPr lang="sr-Latn-CS" sz="1600" dirty="0"/>
              <a:t>raspršivačima </a:t>
            </a:r>
            <a:endParaRPr lang="sr-Latn-CS" sz="1600" dirty="0"/>
          </a:p>
          <a:p>
            <a:r>
              <a:rPr lang="sr-Latn-CS" sz="1600" dirty="0"/>
              <a:t>Umesto klasičnih </a:t>
            </a:r>
            <a:r>
              <a:rPr lang="sr-Latn-CS" sz="1600" b="1" dirty="0"/>
              <a:t>vodokotlići</a:t>
            </a:r>
            <a:r>
              <a:rPr lang="sr-Latn-CS" sz="1600" dirty="0"/>
              <a:t> (19 i 26 lit.) koristiti dual flush vodokotliće sa samo 3 lit. </a:t>
            </a:r>
            <a:endParaRPr lang="sr-Latn-CS" sz="1600" dirty="0"/>
          </a:p>
          <a:p>
            <a:r>
              <a:rPr lang="sr-Latn-CS" sz="1600" dirty="0"/>
              <a:t>Umesto klasič. tuševa (troše do 30 lit. u min.) koristiti </a:t>
            </a:r>
            <a:r>
              <a:rPr lang="sr-Latn-CS" sz="1600" b="1" dirty="0"/>
              <a:t>tuševe sa malim protokom vode </a:t>
            </a:r>
            <a:r>
              <a:rPr lang="sr-Latn-CS" sz="1600" dirty="0"/>
              <a:t>(9,5 lit)</a:t>
            </a:r>
            <a:endParaRPr lang="sr-Latn-CS" sz="1600" dirty="0"/>
          </a:p>
          <a:p>
            <a:r>
              <a:rPr lang="sr-Latn-CS" sz="1600" dirty="0"/>
              <a:t>Vodu za </a:t>
            </a:r>
            <a:r>
              <a:rPr lang="sr-Latn-CS" sz="1600" b="1" dirty="0"/>
              <a:t>bazene i ostale balneološke</a:t>
            </a:r>
            <a:r>
              <a:rPr lang="sr-Latn-CS" sz="1600" dirty="0"/>
              <a:t> svrhe vezivati za obnovljive izvore energije </a:t>
            </a:r>
            <a:r>
              <a:rPr lang="sr-Latn-CS" sz="1600" b="1" dirty="0"/>
              <a:t>Vodoskoci </a:t>
            </a:r>
            <a:r>
              <a:rPr lang="sr-Latn-CS" sz="1600" dirty="0"/>
              <a:t>moraju  biti opremljeni cirkularnim pumpama da bi gubici bili što manjii.</a:t>
            </a:r>
            <a:endParaRPr lang="sr-Latn-CS" sz="1600" dirty="0"/>
          </a:p>
          <a:p>
            <a:r>
              <a:rPr lang="sr-Latn-CS" sz="1600" dirty="0"/>
              <a:t>Za navodnjavanje i uređenje zemljišta i okoline hotela koristiti </a:t>
            </a:r>
            <a:r>
              <a:rPr lang="sr-Latn-CS" sz="1600" b="1" dirty="0"/>
              <a:t>sistem</a:t>
            </a:r>
            <a:r>
              <a:rPr lang="sr-Latn-CS" sz="1600" dirty="0"/>
              <a:t> "</a:t>
            </a:r>
            <a:r>
              <a:rPr lang="sr-Latn-CS" sz="1600" b="1" dirty="0"/>
              <a:t>kap po kap", </a:t>
            </a:r>
            <a:r>
              <a:rPr lang="sr-Latn-CS" sz="1600" dirty="0"/>
              <a:t>umesto prskalica</a:t>
            </a:r>
            <a:endParaRPr lang="sr-Latn-CS" sz="1600" dirty="0"/>
          </a:p>
          <a:p>
            <a:r>
              <a:rPr lang="sr-Latn-CS" sz="1600" dirty="0"/>
              <a:t>Takođe,</a:t>
            </a:r>
            <a:r>
              <a:rPr lang="sr-Latn-CS" sz="1600" b="1" dirty="0"/>
              <a:t> energetsko efikasni bojleri, izolovane cevi za toplu vodu i sistemi snadbevanja toplom vodom</a:t>
            </a:r>
            <a:r>
              <a:rPr lang="sr-Latn-CS" sz="1600" dirty="0"/>
              <a:t> mogu pomoći u uštedi energije i vode.</a:t>
            </a:r>
            <a:endParaRPr lang="sr-Latn-CS" sz="1600" dirty="0"/>
          </a:p>
          <a:p>
            <a:r>
              <a:rPr lang="sr-Latn-CS" sz="1600" dirty="0"/>
              <a:t>Osnovne smernice za očuvanje vode u hotelu svode se na to da treba </a:t>
            </a:r>
            <a:r>
              <a:rPr lang="sr-Latn-CS" sz="1600" b="1" dirty="0"/>
              <a:t>uspostaviti sistem preventiv. održavanja</a:t>
            </a:r>
            <a:r>
              <a:rPr lang="sr-Latn-CS" sz="1600" dirty="0"/>
              <a:t>  (odmah prijaviti curenje, često proveravati slavine, vodokotliće i toalete i dr,); instalirati opremu koja otkriva i najmanja curenja; izbegavati čestu upotrebu air-conditiona; mašine za pranje veša i suđa uključivati samo kada su pune uz minimalnu količinu sredstava za pranje;</a:t>
            </a:r>
            <a:endParaRPr lang="sr-Latn-CS" sz="1600" dirty="0"/>
          </a:p>
          <a:p>
            <a:r>
              <a:rPr lang="sr-Latn-CS" sz="1600" dirty="0"/>
              <a:t>Zbog značaja vode kao resursa i težnje za njenom racionalnom upotrebom, neophodno je </a:t>
            </a:r>
            <a:r>
              <a:rPr lang="sr-Latn-CS" sz="1600" b="1" dirty="0"/>
              <a:t>imati kvalifikovane i obučene zaposlene </a:t>
            </a:r>
            <a:r>
              <a:rPr lang="sr-Latn-CS" sz="1600" dirty="0"/>
              <a:t>na tim poslovima</a:t>
            </a:r>
            <a:endParaRPr lang="sr-Latn-CS" sz="1600" dirty="0"/>
          </a:p>
          <a:p>
            <a:endParaRPr lang="sr-Latn-CS" sz="16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13665" name="Rectangle 2"/>
          <p:cNvSpPr>
            <a:spLocks noGrp="1"/>
          </p:cNvSpPr>
          <p:nvPr>
            <p:ph type="title" idx="4294967295"/>
          </p:nvPr>
        </p:nvSpPr>
        <p:spPr>
          <a:xfrm>
            <a:off x="179388" y="188913"/>
            <a:ext cx="8229600" cy="936625"/>
          </a:xfrm>
        </p:spPr>
        <p:txBody>
          <a:bodyPr vert="horz" wrap="square" lIns="91440" tIns="45720" rIns="91440" bIns="45720" anchor="ctr" anchorCtr="0"/>
          <a:p>
            <a:r>
              <a:rPr lang="sr-Latn-CS" sz="4000" dirty="0"/>
              <a:t>Energetska efikasnost</a:t>
            </a:r>
            <a:endParaRPr lang="sr-Latn-CS" sz="4000" dirty="0"/>
          </a:p>
        </p:txBody>
      </p:sp>
      <p:pic>
        <p:nvPicPr>
          <p:cNvPr id="113666" name="Picture 4" descr="Energetska efikasnost i usteda energije"/>
          <p:cNvPicPr>
            <a:picLocks noGrp="1" noChangeAspect="1"/>
          </p:cNvPicPr>
          <p:nvPr>
            <p:ph type="body" idx="4294967295"/>
          </p:nvPr>
        </p:nvPicPr>
        <p:blipFill>
          <a:blip r:embed="rId1"/>
          <a:stretch>
            <a:fillRect/>
          </a:stretch>
        </p:blipFill>
        <p:spPr>
          <a:xfrm>
            <a:off x="4932363" y="1196975"/>
            <a:ext cx="3671887" cy="4248150"/>
          </a:xfrm>
        </p:spPr>
      </p:pic>
      <p:pic>
        <p:nvPicPr>
          <p:cNvPr id="113667" name="Picture 5" descr="http://www.gradimo.hr/blobs/21917.jpg"/>
          <p:cNvPicPr>
            <a:picLocks noChangeAspect="1"/>
          </p:cNvPicPr>
          <p:nvPr/>
        </p:nvPicPr>
        <p:blipFill>
          <a:blip r:embed="rId2" r:link="rId3"/>
          <a:stretch>
            <a:fillRect/>
          </a:stretch>
        </p:blipFill>
        <p:spPr>
          <a:xfrm>
            <a:off x="328613" y="1484313"/>
            <a:ext cx="2587625" cy="3671887"/>
          </a:xfrm>
          <a:prstGeom prst="rect">
            <a:avLst/>
          </a:prstGeom>
          <a:noFill/>
          <a:ln w="9525">
            <a:noFill/>
          </a:ln>
        </p:spPr>
      </p:pic>
      <p:pic>
        <p:nvPicPr>
          <p:cNvPr id="113668" name="Picture 6" descr="http://www.gradimo.hr/blobs/21914.jpg"/>
          <p:cNvPicPr>
            <a:picLocks noChangeAspect="1"/>
          </p:cNvPicPr>
          <p:nvPr/>
        </p:nvPicPr>
        <p:blipFill>
          <a:blip r:embed="rId4" r:link="rId3"/>
          <a:stretch>
            <a:fillRect/>
          </a:stretch>
        </p:blipFill>
        <p:spPr>
          <a:xfrm>
            <a:off x="2916238" y="3500438"/>
            <a:ext cx="2016125" cy="3024187"/>
          </a:xfrm>
          <a:prstGeom prst="rect">
            <a:avLst/>
          </a:prstGeom>
          <a:noFill/>
          <a:ln w="9525">
            <a:noFill/>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47291</Words>
  <Application>WPS Presentation</Application>
  <PresentationFormat/>
  <Paragraphs>938</Paragraphs>
  <Slides>66</Slides>
  <Notes>3</Notes>
  <HiddenSlides>2</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66</vt:i4>
      </vt:variant>
    </vt:vector>
  </HeadingPairs>
  <TitlesOfParts>
    <vt:vector size="78" baseType="lpstr">
      <vt:lpstr>Arial</vt:lpstr>
      <vt:lpstr>SimSun</vt:lpstr>
      <vt:lpstr>Wingdings</vt:lpstr>
      <vt:lpstr>Times New Roman</vt:lpstr>
      <vt:lpstr>Microsoft YaHei</vt:lpstr>
      <vt:lpstr>Arial Unicode MS</vt:lpstr>
      <vt:lpstr>Calibri</vt:lpstr>
      <vt:lpstr>Impact</vt:lpstr>
      <vt:lpstr>Impact</vt:lpstr>
      <vt:lpstr>Dutch-Roman</vt:lpstr>
      <vt:lpstr>Segoe Print</vt:lpstr>
      <vt:lpstr>Default Design</vt:lpstr>
      <vt:lpstr>MENADŽMENT HOTELSKOG DOMAĆINSTVA</vt:lpstr>
      <vt:lpstr> STANDARDIZACIJA USLUGA U HOTELSKOM POSLOVANJU- ♣ ♣ ♣ + ♣ ♣ ♣ </vt:lpstr>
      <vt:lpstr>ZNAČAJ STANDARDIZACIJE USLUGA ZA  OSTVARIVANJE KVALITETA U HOTELIJERSTVU</vt:lpstr>
      <vt:lpstr>Važnost i postupak uvođenja standarda -</vt:lpstr>
      <vt:lpstr> Područja primene standarda u hoteliskom poslovanju</vt:lpstr>
      <vt:lpstr>Hotelski standardi u smeštajnom delu</vt:lpstr>
      <vt:lpstr> Hotelski standardi u ishrani </vt:lpstr>
      <vt:lpstr>Vrste standarda</vt:lpstr>
      <vt:lpstr>Standardizacija kvaliteta </vt:lpstr>
      <vt:lpstr>Ključni međunarodni standardi kao osnova za uspostavljanje kvaliteta</vt:lpstr>
      <vt:lpstr>Standardi serije ISO 9000 i njihove karakteristike</vt:lpstr>
      <vt:lpstr>Osnovne karakteristike standarda serije ISO 9000</vt:lpstr>
      <vt:lpstr>Kome su namenjeni standardi ISO 9000</vt:lpstr>
      <vt:lpstr> Osnovni principi sistema upravljanja kvalitetom</vt:lpstr>
      <vt:lpstr> Osnovni principi sistema upravljanja kvalitetom</vt:lpstr>
      <vt:lpstr>Zahtevi za uspostavljanje sistema upravlj. kvalitetom u nekoj organizaciji/ISO 9001- 2008</vt:lpstr>
      <vt:lpstr>PowerPoint 演示文稿</vt:lpstr>
      <vt:lpstr>PowerPoint 演示文稿</vt:lpstr>
      <vt:lpstr> 1) Zahtev - Mennadžment sistem kvaliteta - MSK  </vt:lpstr>
      <vt:lpstr>2) Zahtev Odgovornost rukovodstva </vt:lpstr>
      <vt:lpstr>3) Zahtev Upravljanje resursima</vt:lpstr>
      <vt:lpstr>4) Zahtev - Realizacija proizvoda i usluga</vt:lpstr>
      <vt:lpstr>5) Zahtev Merenje, analiza i poboljšanje</vt:lpstr>
      <vt:lpstr>Primena procesnog pristupa u hotelijerstvu </vt:lpstr>
      <vt:lpstr>PowerPoint 演示文稿</vt:lpstr>
      <vt:lpstr>Postupak uvođenja sistema upravljanja kvalitetom </vt:lpstr>
      <vt:lpstr>PowerPoint 演示文稿</vt:lpstr>
      <vt:lpstr>ISO 14001- Sistem upravlj. zaštitom životne sredine - Ekološki menadžment</vt:lpstr>
      <vt:lpstr>ISO 14000 - 2004 </vt:lpstr>
      <vt:lpstr>Osnovni principi ISO 14001 </vt:lpstr>
      <vt:lpstr>Elementi na kojima se zasniva eko-menadžment</vt:lpstr>
      <vt:lpstr>Odnos prema životnom prostoru</vt:lpstr>
      <vt:lpstr>Aktivnosti hoti hot. ugostiteljskih preduzeća</vt:lpstr>
      <vt:lpstr>Koristi od uvođenja eko - sistema</vt:lpstr>
      <vt:lpstr>STANDARDI BEZBEDNOSTI HRANE  ♣♣♣ </vt:lpstr>
      <vt:lpstr>HACCP -SISTEM SAMOKONTROLE-</vt:lpstr>
      <vt:lpstr>HACCP sistem - principi</vt:lpstr>
      <vt:lpstr>HACCP sistem - principi</vt:lpstr>
      <vt:lpstr>PowerPoint 演示文稿</vt:lpstr>
      <vt:lpstr>Prednosti primene HACCP sistema</vt:lpstr>
      <vt:lpstr>ISO 22000/05 – prvi međ. standard koji se bavi bezb. hrane </vt:lpstr>
      <vt:lpstr>Zahtevi standarda ISO 22000</vt:lpstr>
      <vt:lpstr>PowerPoint 演示文稿</vt:lpstr>
      <vt:lpstr>Postupak uvođenja standarda ISO 22000</vt:lpstr>
      <vt:lpstr>HALAL STANDARDI</vt:lpstr>
      <vt:lpstr>Zaštita zdravlja i bezbednosti na radu OHSAS 18001 - S</vt:lpstr>
      <vt:lpstr>Opasnosti na radnom mestu</vt:lpstr>
      <vt:lpstr>Opasnost od požara</vt:lpstr>
      <vt:lpstr>Opasnost od štetnih i otrovnih supstanci </vt:lpstr>
      <vt:lpstr>Bolesti koje izaziva hrana</vt:lpstr>
      <vt:lpstr>šta treba preduzeti ukoliko se gost požali na trovanje hranom</vt:lpstr>
      <vt:lpstr>Opasnost od nepravilnog držanja tela </vt:lpstr>
      <vt:lpstr>PowerPoint 演示文稿</vt:lpstr>
      <vt:lpstr>Opasnost od vlažnog poda </vt:lpstr>
      <vt:lpstr>Pružanje prve pomoći </vt:lpstr>
      <vt:lpstr>Opasnost od vlažnog poda </vt:lpstr>
      <vt:lpstr>Pružanje prve pomoći </vt:lpstr>
      <vt:lpstr>Prednosti sistema upravljanja zaštitom zdravlja i bezbednosti</vt:lpstr>
      <vt:lpstr> Postupak uvođenja sistema - OHSAS 18001</vt:lpstr>
      <vt:lpstr>Smernice standarda ISO 26000</vt:lpstr>
      <vt:lpstr>TERMINOLOGIJA – ISO 18513</vt:lpstr>
      <vt:lpstr>Standard ISO 50001- Energetska efikasnost- </vt:lpstr>
      <vt:lpstr>Energetska efikasnost - ISO 50001</vt:lpstr>
      <vt:lpstr>Ključne koristi od uvođenja sistema upravljanja energijom</vt:lpstr>
      <vt:lpstr>Racionalizacija potrošnje vode</vt:lpstr>
      <vt:lpstr>Energetska efikasnost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nstanic</dc:creator>
  <cp:lastModifiedBy>Direktor</cp:lastModifiedBy>
  <cp:revision>502</cp:revision>
  <cp:lastPrinted>2013-02-13T13:11:00Z</cp:lastPrinted>
  <dcterms:created xsi:type="dcterms:W3CDTF">2010-02-01T13:55:00Z</dcterms:created>
  <dcterms:modified xsi:type="dcterms:W3CDTF">2023-02-28T11:05:17Z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692F57434DB64FCFB7EFF983ABC4EA68</vt:lpwstr>
  </property>
  <property fmtid="{D5CDD505-2E9C-101B-9397-08002B2CF9AE}" pid="3" name="KSOProductBuildVer">
    <vt:lpwstr>1033-11.2.0.11486</vt:lpwstr>
  </property>
</Properties>
</file>