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42" r:id="rId2"/>
    <p:sldId id="343" r:id="rId3"/>
    <p:sldId id="344" r:id="rId4"/>
    <p:sldId id="345" r:id="rId5"/>
    <p:sldId id="34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2/9/2023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2/9/2023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213AF-26F6-41FA-8D85-E2C5388D6E58}" type="datetimeFigureOut">
              <a:rPr lang="en-US" smtClean="0"/>
              <a:pPr/>
              <a:t>2/9/2023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ragan.zivkovic@assb.edu.rs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b="1" dirty="0" smtClean="0"/>
              <a:t>Мена</a:t>
            </a:r>
            <a:r>
              <a:rPr lang="ru-RU" b="1" dirty="0" smtClean="0"/>
              <a:t>џмент хотелског домаћинства</a:t>
            </a:r>
            <a:endParaRPr lang="en-US" b="1" dirty="0" smtClean="0"/>
          </a:p>
          <a:p>
            <a:endParaRPr lang="en-US" b="1" dirty="0"/>
          </a:p>
          <a:p>
            <a:endParaRPr lang="ru-RU" b="1" dirty="0" smtClean="0"/>
          </a:p>
          <a:p>
            <a:r>
              <a:rPr lang="ru-RU" b="1" dirty="0" smtClean="0"/>
              <a:t>Др </a:t>
            </a:r>
            <a:r>
              <a:rPr lang="sr-Cyrl-RS" altLang="ru-RU" b="1" dirty="0" smtClean="0"/>
              <a:t>Драган Живковић</a:t>
            </a:r>
            <a:endParaRPr lang="ru-RU" b="1" dirty="0" smtClean="0"/>
          </a:p>
          <a:p>
            <a:r>
              <a:rPr lang="en-GB" smtClean="0">
                <a:hlinkClick r:id="rId2"/>
              </a:rPr>
              <a:t>dragan.zivkovic</a:t>
            </a:r>
            <a:r>
              <a:rPr lang="sr-Latn-RS" smtClean="0">
                <a:hlinkClick r:id="rId2"/>
              </a:rPr>
              <a:t>@assb.edu.rs</a:t>
            </a:r>
            <a:r>
              <a:rPr lang="sr-Latn-RS" smtClean="0"/>
              <a:t> </a:t>
            </a:r>
            <a:endParaRPr lang="en-US" dirty="0" smtClean="0"/>
          </a:p>
          <a:p>
            <a:r>
              <a:rPr lang="sr-Latn-RS" altLang="en-US" dirty="0" smtClean="0"/>
              <a:t>dragan.z922@gmail.com</a:t>
            </a:r>
            <a:endParaRPr lang="en-US" dirty="0" smtClean="0"/>
          </a:p>
          <a:p>
            <a:r>
              <a:rPr lang="en-US" dirty="0" smtClean="0"/>
              <a:t>06</a:t>
            </a:r>
            <a:r>
              <a:rPr lang="sr-Latn-RS" altLang="en-US" dirty="0" smtClean="0"/>
              <a:t>3 316835</a:t>
            </a:r>
          </a:p>
          <a:p>
            <a:r>
              <a:rPr lang="sr-Latn-RS" altLang="en-US" dirty="0" smtClean="0"/>
              <a:t>0656142229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Предиспитне обавезе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Присуство предавањима и вежбама – 15 поена</a:t>
            </a:r>
          </a:p>
          <a:p>
            <a:r>
              <a:rPr lang="sr-Cyrl-RS" dirty="0" smtClean="0"/>
              <a:t>Коликвијуми 20 поена</a:t>
            </a:r>
          </a:p>
          <a:p>
            <a:r>
              <a:rPr lang="sr-Cyrl-RS" dirty="0" smtClean="0"/>
              <a:t>Семинарски 10 поена</a:t>
            </a:r>
          </a:p>
          <a:p>
            <a:r>
              <a:rPr lang="sr-Cyrl-RS" dirty="0" smtClean="0"/>
              <a:t>Усмени испит </a:t>
            </a:r>
            <a:r>
              <a:rPr lang="sr-Cyrl-RS" smtClean="0"/>
              <a:t>55 поена</a:t>
            </a:r>
            <a:endParaRPr lang="sr-Cyrl-R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smtClean="0"/>
              <a:t>Литература:</a:t>
            </a:r>
          </a:p>
          <a:p>
            <a:r>
              <a:rPr lang="sr-Cyrl-RS" dirty="0" smtClean="0"/>
              <a:t>ПОСЛОВАЊЕ РЕЦЕПЦИЈЕ И ХОТЕЛСКОГ ДОМАЋИНСТВА, Косар Љ., Сворцан Н., Висока хотелијерска школа, 2008.</a:t>
            </a:r>
          </a:p>
          <a:p>
            <a:r>
              <a:rPr lang="sr-Cyrl-RS" dirty="0" smtClean="0"/>
              <a:t>ПОСЛОВАЊЕ ХОТЕЛСКОГА ОДЈЕЛА  СМЈЕШТАЈА, Галичић В, Факултет за менаџмент у туризму и угоститељству</a:t>
            </a:r>
          </a:p>
          <a:p>
            <a:r>
              <a:rPr lang="sr-Cyrl-RS" dirty="0" smtClean="0"/>
              <a:t>ЕФИКАСНО ХОТЕЛСКО ДОМАЋИНСТВО,  Лончар М., Шушњар М., Реброња Љ.,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Ко је гост??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Cyrl-RS" dirty="0" smtClean="0"/>
              <a:t>Гост је свака особа која купи собу, храну, пиће, простор за састанке и остале услуге хотела</a:t>
            </a:r>
          </a:p>
          <a:p>
            <a:r>
              <a:rPr lang="sr-Cyrl-RS" dirty="0" smtClean="0"/>
              <a:t>Гост је особа која има специфичне потребе и жели да их испуни у хотелу, а ако јој те потребе хотел не може испунити, отићи ће конкуренцији</a:t>
            </a:r>
          </a:p>
          <a:p>
            <a:r>
              <a:rPr lang="sr-Cyrl-RS" dirty="0" smtClean="0"/>
              <a:t>Гост је најважнија особа која је ушла кроз врата хотела и којој се мора осигурати најбоља услуга коју хотел може да пружи</a:t>
            </a:r>
          </a:p>
          <a:p>
            <a:r>
              <a:rPr lang="sr-Cyrl-RS" dirty="0" smtClean="0"/>
              <a:t>Гост је особа која је увек у праву и са којом се никада не премире је ће наша победа у тој препирци значити губитак за хотел</a:t>
            </a:r>
          </a:p>
          <a:p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endParaRPr lang="sr-Cyrl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953000"/>
          </a:xfrm>
        </p:spPr>
        <p:txBody>
          <a:bodyPr>
            <a:normAutofit fontScale="85000" lnSpcReduction="20000"/>
          </a:bodyPr>
          <a:lstStyle/>
          <a:p>
            <a:r>
              <a:rPr lang="sr-Cyrl-RS" dirty="0" smtClean="0"/>
              <a:t>Гост је особа која је разлог постојања хотела и која плаћајући своје услуге осигурава хотелу профит а запосленима плату</a:t>
            </a:r>
          </a:p>
          <a:p>
            <a:r>
              <a:rPr lang="sr-Cyrl-RS" dirty="0" smtClean="0"/>
              <a:t>Гост је особа која не жели да плати неквалитетну и непотпуну услугу и не жели да буде преварен</a:t>
            </a:r>
          </a:p>
          <a:p>
            <a:r>
              <a:rPr lang="sr-Cyrl-RS" dirty="0" smtClean="0"/>
              <a:t>Гост је најзначајнија особа без обзира долази ли лично, пише нам или телефонира.</a:t>
            </a:r>
          </a:p>
          <a:p>
            <a:r>
              <a:rPr lang="sr-Cyrl-RS" dirty="0" smtClean="0"/>
              <a:t>Гост не прекида нас у раду већ је он сврха нашег рада. Он нам чини услугу допуштајући нам да га услужујемо</a:t>
            </a:r>
          </a:p>
          <a:p>
            <a:r>
              <a:rPr lang="sr-Cyrl-RS" dirty="0" smtClean="0"/>
              <a:t>Гост није обични статистички показатељ већ људско биће са својим осећањима, предрасудама, као што смо и ми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smtClean="0"/>
              <a:t>Пословање 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458200" cy="4876800"/>
          </a:xfrm>
        </p:spPr>
        <p:txBody>
          <a:bodyPr rtlCol="0">
            <a:normAutofit fontScale="55000" lnSpcReduction="20000"/>
          </a:bodyPr>
          <a:lstStyle/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•"/>
              <a:defRPr/>
            </a:pPr>
            <a:r>
              <a:rPr lang="ru-RU" sz="5900" dirty="0" smtClean="0"/>
              <a:t>Успостављање и организовање слу</a:t>
            </a:r>
            <a:r>
              <a:rPr lang="hr-HR" sz="5900" dirty="0" smtClean="0"/>
              <a:t>ж</a:t>
            </a:r>
            <a:r>
              <a:rPr lang="ru-RU" sz="5900" dirty="0" smtClean="0"/>
              <a:t>бе хотелског дома</a:t>
            </a:r>
            <a:r>
              <a:rPr lang="hr-HR" sz="5900" dirty="0" smtClean="0"/>
              <a:t>ћ</a:t>
            </a:r>
            <a:r>
              <a:rPr lang="ru-RU" sz="5900" dirty="0" smtClean="0"/>
              <a:t>инства директно је условљено основном услугом хотела</a:t>
            </a:r>
            <a:r>
              <a:rPr lang="hr-HR" sz="5900" dirty="0" smtClean="0"/>
              <a:t> -  </a:t>
            </a:r>
            <a:r>
              <a:rPr lang="ru-RU" sz="5900" b="1" dirty="0" smtClean="0"/>
              <a:t>сме</a:t>
            </a:r>
            <a:r>
              <a:rPr lang="hr-HR" sz="5900" b="1" dirty="0" smtClean="0"/>
              <a:t>ш</a:t>
            </a:r>
            <a:r>
              <a:rPr lang="ru-RU" sz="5900" b="1" dirty="0" smtClean="0"/>
              <a:t>тајем</a:t>
            </a:r>
            <a:r>
              <a:rPr lang="hr-HR" sz="5900" dirty="0" smtClean="0"/>
              <a:t>.</a:t>
            </a:r>
            <a:endParaRPr lang="sr-Cyrl-RS" sz="5900" dirty="0" smtClean="0"/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5900" dirty="0" smtClean="0"/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•"/>
              <a:defRPr/>
            </a:pPr>
            <a:r>
              <a:rPr lang="hr-HR" sz="5900" dirty="0" smtClean="0"/>
              <a:t>С</a:t>
            </a:r>
            <a:r>
              <a:rPr lang="ru-RU" sz="5900" dirty="0" smtClean="0"/>
              <a:t>редином седамдесетих година </a:t>
            </a:r>
            <a:r>
              <a:rPr lang="it-IT" sz="5900" dirty="0" smtClean="0"/>
              <a:t>XX </a:t>
            </a:r>
            <a:r>
              <a:rPr lang="ru-RU" sz="5900" dirty="0" smtClean="0"/>
              <a:t>века у стру</a:t>
            </a:r>
            <a:r>
              <a:rPr lang="hr-HR" sz="5900" dirty="0" smtClean="0"/>
              <a:t>ч</a:t>
            </a:r>
            <a:r>
              <a:rPr lang="ru-RU" sz="5900" dirty="0" smtClean="0"/>
              <a:t>ну терминологију хотелијерства уводи се термин </a:t>
            </a:r>
            <a:r>
              <a:rPr lang="sr-Latn-RS" b="1" dirty="0" smtClean="0"/>
              <a:t> </a:t>
            </a:r>
            <a:r>
              <a:rPr lang="sr-Latn-RS" sz="6000" b="1" dirty="0" smtClean="0"/>
              <a:t>„</a:t>
            </a:r>
            <a:r>
              <a:rPr lang="sr-Cyrl-RS" sz="6000" b="1" dirty="0" smtClean="0"/>
              <a:t>хотелско </a:t>
            </a:r>
            <a:r>
              <a:rPr lang="ru-RU" sz="5900" b="1" dirty="0" smtClean="0"/>
              <a:t>дома</a:t>
            </a:r>
            <a:r>
              <a:rPr lang="hr-HR" sz="5900" b="1" dirty="0" smtClean="0"/>
              <a:t>ћ</a:t>
            </a:r>
            <a:r>
              <a:rPr lang="ru-RU" sz="5900" b="1" dirty="0" smtClean="0"/>
              <a:t>инство</a:t>
            </a:r>
            <a:r>
              <a:rPr lang="sr-Latn-RS" b="1" dirty="0" smtClean="0"/>
              <a:t> </a:t>
            </a:r>
            <a:r>
              <a:rPr lang="sr-Latn-RS" sz="6000" b="1" dirty="0" smtClean="0"/>
              <a:t>“</a:t>
            </a:r>
            <a:r>
              <a:rPr lang="hr-HR" sz="5900" dirty="0" smtClean="0"/>
              <a:t>.</a:t>
            </a:r>
            <a:endParaRPr lang="sr-Cyrl-RS" sz="5900" dirty="0" smtClean="0"/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5900" dirty="0" smtClean="0"/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•"/>
              <a:defRPr/>
            </a:pPr>
            <a:r>
              <a:rPr lang="ru-RU" sz="5900" dirty="0" smtClean="0"/>
              <a:t>Превазилази се једностран приступ сведен на одржавање хигијене јединица за смештај и истиче комплексност хотелског домаћинства као службе од које у великој мери зависи </a:t>
            </a:r>
            <a:r>
              <a:rPr lang="ru-RU" sz="5900" b="1" dirty="0" smtClean="0"/>
              <a:t>имиџ </a:t>
            </a:r>
            <a:r>
              <a:rPr lang="ru-RU" sz="5900" dirty="0" smtClean="0"/>
              <a:t>хотелског</a:t>
            </a:r>
            <a:r>
              <a:rPr lang="ru-RU" sz="5900" b="1" dirty="0" smtClean="0"/>
              <a:t> </a:t>
            </a:r>
            <a:r>
              <a:rPr lang="ru-RU" sz="5900" dirty="0" smtClean="0"/>
              <a:t>објекта. 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59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Latn-R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dirty="0"/>
              <a:t>Пословање 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458200" cy="4800600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600" b="1" dirty="0"/>
              <a:t>Високи степен функционалне издиференцираности хотелских простора</a:t>
            </a:r>
            <a:r>
              <a:rPr lang="ru-RU" sz="3600" dirty="0"/>
              <a:t> постаје усклађен са све већом и разгранатијом организационом структуром хотелског домаћинства, односно са све развијенијом поделом рада.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36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600" dirty="0"/>
              <a:t>То је директно довело до повећања броја занимања заступљених у кадровској структури сваке пословне целине </a:t>
            </a:r>
            <a:r>
              <a:rPr lang="ru-RU" sz="3600" dirty="0" smtClean="0"/>
              <a:t>хотела.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3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600" dirty="0"/>
              <a:t>На пример, послови собарице и хигијеничарке диференцирају се према функционалним карактеристикама простора.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36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600" dirty="0"/>
              <a:t>У делокругу рада собарица су </a:t>
            </a:r>
            <a:r>
              <a:rPr lang="ru-RU" sz="3600" b="1" dirty="0"/>
              <a:t>смештајни и гравитирајући комуникациони простори</a:t>
            </a:r>
            <a:r>
              <a:rPr lang="ru-RU" sz="3600" dirty="0"/>
              <a:t>, а у делокругу рада хигијеничарки, </a:t>
            </a:r>
            <a:r>
              <a:rPr lang="ru-RU" sz="3600" b="1" dirty="0"/>
              <a:t>јавни и заједнички </a:t>
            </a:r>
            <a:r>
              <a:rPr lang="ru-RU" sz="3600" dirty="0"/>
              <a:t>простори.</a:t>
            </a:r>
            <a:endParaRPr lang="en-US" sz="36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dirty="0"/>
              <a:t>Пословање 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/>
              <a:t>Издиференцираност хотелских објеката по: 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dirty="0"/>
              <a:t>типу, 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dirty="0"/>
              <a:t>категорији, 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dirty="0"/>
              <a:t>капацитету, 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dirty="0"/>
              <a:t>просторно-функционалним одликама, 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dirty="0"/>
              <a:t>опреми јединица за смештај, 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dirty="0"/>
              <a:t>пословној филозофији,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    детерминише организациону структуру и   технику пословања хотелског домаћинства.</a:t>
            </a:r>
            <a:r>
              <a:rPr lang="en-US" dirty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dirty="0"/>
              <a:t>Пословање 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/>
              <a:t>Дома</a:t>
            </a:r>
            <a:r>
              <a:rPr lang="hr-HR" dirty="0"/>
              <a:t>ћ</a:t>
            </a:r>
            <a:r>
              <a:rPr lang="ru-RU" dirty="0"/>
              <a:t>инство хотела</a:t>
            </a:r>
            <a:r>
              <a:rPr lang="hr-HR" dirty="0"/>
              <a:t> предстваља </a:t>
            </a:r>
            <a:r>
              <a:rPr lang="sr-Cyrl-CS" dirty="0"/>
              <a:t>засебну </a:t>
            </a:r>
            <a:r>
              <a:rPr lang="ru-RU" dirty="0"/>
              <a:t>организационо-функционалну целину.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/>
              <a:t>Основна сврха хотелског домаћинства је реализација услуге </a:t>
            </a:r>
            <a:r>
              <a:rPr lang="ru-RU" b="1" dirty="0"/>
              <a:t>смештаја</a:t>
            </a:r>
            <a:r>
              <a:rPr lang="ru-RU" dirty="0"/>
              <a:t>.</a:t>
            </a:r>
            <a:r>
              <a:rPr lang="en-US" dirty="0"/>
              <a:t> </a:t>
            </a:r>
            <a:endParaRPr lang="sr-Cyrl-RS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Cyrl-CS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/>
              <a:t>Адекватна</a:t>
            </a:r>
            <a:r>
              <a:rPr lang="ru-RU" dirty="0"/>
              <a:t> </a:t>
            </a:r>
            <a:r>
              <a:rPr lang="ru-RU" b="1" dirty="0"/>
              <a:t>услуга смештаја</a:t>
            </a:r>
            <a:r>
              <a:rPr lang="ru-RU" dirty="0"/>
              <a:t> остварује доминантан утицај на </a:t>
            </a:r>
            <a:r>
              <a:rPr lang="ru-RU" b="1" dirty="0">
                <a:solidFill>
                  <a:schemeClr val="hlink"/>
                </a:solidFill>
              </a:rPr>
              <a:t>квалитет</a:t>
            </a:r>
            <a:r>
              <a:rPr lang="ru-RU" b="1" dirty="0"/>
              <a:t> </a:t>
            </a:r>
            <a:r>
              <a:rPr lang="ru-RU" dirty="0"/>
              <a:t>хотелског производа, </a:t>
            </a:r>
            <a:r>
              <a:rPr lang="ru-RU" b="1" dirty="0"/>
              <a:t>као и на ниво и обим </a:t>
            </a:r>
            <a:r>
              <a:rPr lang="ru-RU" b="1" dirty="0">
                <a:solidFill>
                  <a:schemeClr val="hlink"/>
                </a:solidFill>
              </a:rPr>
              <a:t>продаје</a:t>
            </a:r>
            <a:r>
              <a:rPr lang="ru-RU" b="1" dirty="0"/>
              <a:t> осталих хотелских услуга</a:t>
            </a:r>
            <a:r>
              <a:rPr lang="ru-RU" dirty="0"/>
              <a:t>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/>
              <a:t>Служба се појављује у свим фазама циклуса госта, али се најчешће изучава у фази смештаја.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dirty="0"/>
              <a:t>Пословање хотелског домаћинства</a:t>
            </a:r>
            <a:endParaRPr lang="en-US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/>
          </a:p>
          <a:p>
            <a:pPr eaLnBrk="1" hangingPunct="1"/>
            <a:r>
              <a:rPr lang="ru-RU"/>
              <a:t>Делокруг рада хотелског дома</a:t>
            </a:r>
            <a:r>
              <a:rPr lang="hr-HR"/>
              <a:t>ћ</a:t>
            </a:r>
            <a:r>
              <a:rPr lang="ru-RU"/>
              <a:t>инства</a:t>
            </a:r>
            <a:r>
              <a:rPr lang="ru-RU" i="1"/>
              <a:t> </a:t>
            </a:r>
            <a:r>
              <a:rPr lang="ru-RU"/>
              <a:t>нај</a:t>
            </a:r>
            <a:r>
              <a:rPr lang="hr-HR"/>
              <a:t>ч</a:t>
            </a:r>
            <a:r>
              <a:rPr lang="ru-RU"/>
              <a:t>е</a:t>
            </a:r>
            <a:r>
              <a:rPr lang="hr-HR"/>
              <a:t>шћ</a:t>
            </a:r>
            <a:r>
              <a:rPr lang="ru-RU"/>
              <a:t>е обухвата следе</a:t>
            </a:r>
            <a:r>
              <a:rPr lang="hr-HR"/>
              <a:t>ћ</a:t>
            </a:r>
            <a:r>
              <a:rPr lang="ru-RU"/>
              <a:t>е послове:</a:t>
            </a:r>
            <a:endParaRPr lang="en-US"/>
          </a:p>
          <a:p>
            <a:pPr lvl="1" eaLnBrk="1" hangingPunct="1"/>
            <a:r>
              <a:rPr lang="ru-RU"/>
              <a:t>послове који су директно везани за реализацију услуге смештаја,</a:t>
            </a:r>
          </a:p>
          <a:p>
            <a:pPr lvl="1" eaLnBrk="1" hangingPunct="1"/>
            <a:r>
              <a:rPr lang="ru-RU"/>
              <a:t>послове који нису директно везани за реализацију услуге смештаја.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dirty="0"/>
              <a:t>Пословање 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r-Cyrl-RS" dirty="0"/>
              <a:t>Послови који су директно везани за реализацију услуге смештаја: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Cyrl-RS" dirty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b="1" dirty="0"/>
              <a:t>одржавање хигијене </a:t>
            </a:r>
            <a:r>
              <a:rPr lang="ru-RU" dirty="0"/>
              <a:t>смештајних и комуникационих простора;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b="1" dirty="0"/>
              <a:t>опремање</a:t>
            </a:r>
            <a:r>
              <a:rPr lang="ru-RU" dirty="0"/>
              <a:t> јединица за смештај </a:t>
            </a:r>
            <a:r>
              <a:rPr lang="ru-RU" b="1" dirty="0"/>
              <a:t>потрошним материјалима </a:t>
            </a:r>
            <a:r>
              <a:rPr lang="ru-RU" dirty="0"/>
              <a:t>који су на располагању  хотелским гостима;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b="1" dirty="0"/>
              <a:t>контрола исправности уређаја, опреме </a:t>
            </a:r>
            <a:r>
              <a:rPr lang="ru-RU" dirty="0"/>
              <a:t>и у јединицама за смештај;</a:t>
            </a:r>
            <a:endParaRPr lang="en-US" dirty="0"/>
          </a:p>
          <a:p>
            <a:pPr lvl="1">
              <a:defRPr/>
            </a:pPr>
            <a:r>
              <a:rPr lang="ru-RU" b="1" dirty="0"/>
              <a:t>чишћење, спремање, намештање </a:t>
            </a:r>
            <a:r>
              <a:rPr lang="ru-RU" dirty="0"/>
              <a:t>и припрема сме</a:t>
            </a:r>
            <a:r>
              <a:rPr lang="hr-HR" dirty="0"/>
              <a:t>штајних јединица хотела </a:t>
            </a:r>
            <a:r>
              <a:rPr lang="hr-HR" b="1" dirty="0"/>
              <a:t>за долазак госта</a:t>
            </a:r>
            <a:r>
              <a:rPr lang="hr-HR" dirty="0"/>
              <a:t>;</a:t>
            </a:r>
            <a:r>
              <a:rPr lang="ru-RU" dirty="0"/>
              <a:t> 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dirty="0" err="1"/>
              <a:t>скупљање</a:t>
            </a:r>
            <a:r>
              <a:rPr lang="en-US" dirty="0"/>
              <a:t> и </a:t>
            </a:r>
            <a:r>
              <a:rPr lang="en-US" dirty="0" err="1"/>
              <a:t>одлагање</a:t>
            </a:r>
            <a:r>
              <a:rPr lang="en-US" dirty="0"/>
              <a:t> </a:t>
            </a:r>
            <a:r>
              <a:rPr lang="en-US" dirty="0" err="1"/>
              <a:t>смећа</a:t>
            </a:r>
            <a:r>
              <a:rPr lang="en-US" dirty="0"/>
              <a:t>;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dirty="0"/>
              <a:t>постављање постељног рубља и пешкира у јединицама за смештај; 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dirty="0"/>
              <a:t>опслуживање госта (прање, пеглање, хемијско чишћење одеће госта, кројачке услуге);  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pl-PL" b="1" dirty="0"/>
              <a:t>комуникација са гостима</a:t>
            </a:r>
            <a:r>
              <a:rPr lang="sr-Cyrl-RS" dirty="0"/>
              <a:t>.</a:t>
            </a: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smtClean="0"/>
              <a:t>Пословање 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r-Cyrl-RS" smtClean="0"/>
              <a:t>Послови који нису директно везани за реализацију услуге смештаја: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Cyrl-RS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b="1" smtClean="0"/>
              <a:t>одржавање хигијене у свим јавним просторима изузев кухињског и магацинског блока</a:t>
            </a:r>
            <a:r>
              <a:rPr lang="ru-RU" smtClean="0"/>
              <a:t>;</a:t>
            </a:r>
            <a:endParaRPr lang="en-US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smtClean="0"/>
              <a:t>замена, прање, пеглање, складиштење</a:t>
            </a:r>
            <a:r>
              <a:rPr lang="es-ES_tradnl" smtClean="0"/>
              <a:t> ресторанског, кухињског и персоналног рубља;</a:t>
            </a:r>
            <a:endParaRPr lang="en-US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b="1" smtClean="0"/>
              <a:t>естетско одржавање простора </a:t>
            </a:r>
            <a:r>
              <a:rPr lang="ru-RU" smtClean="0"/>
              <a:t>- декорација, аранжирање, одржавање и замена цвећа;</a:t>
            </a:r>
            <a:endParaRPr lang="en-US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b="1" smtClean="0"/>
              <a:t>брига о непосредној околини хотела и њеној уредности </a:t>
            </a:r>
            <a:r>
              <a:rPr lang="ru-RU" smtClean="0"/>
              <a:t>и уређености;</a:t>
            </a:r>
            <a:endParaRPr lang="en-US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smtClean="0"/>
              <a:t>комуникација и посредовање између различитих хотелских целина;</a:t>
            </a:r>
            <a:endParaRPr lang="en-US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b="1" smtClean="0"/>
              <a:t>вођење различитих евиденција </a:t>
            </a:r>
            <a:r>
              <a:rPr lang="ru-RU" smtClean="0"/>
              <a:t>(извештаји, налози, жалбе, захтеви, препоруке);</a:t>
            </a:r>
            <a:endParaRPr lang="en-US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smtClean="0"/>
              <a:t>пружање додатних услуга према потреби (</a:t>
            </a:r>
            <a:r>
              <a:rPr lang="sr-Latn-RS" i="1" smtClean="0"/>
              <a:t>VIP</a:t>
            </a:r>
            <a:r>
              <a:rPr lang="ru-RU" smtClean="0"/>
              <a:t> гости, протокол).</a:t>
            </a:r>
            <a:endParaRPr lang="en-US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Cyrl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dirty="0"/>
              <a:t>Пословање 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80060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r-Latn-CS" sz="2600" dirty="0"/>
              <a:t>Што је хотел већег капацитета и више категорије то је виши и степен функционалне издиференцираности јавних </a:t>
            </a:r>
            <a:r>
              <a:rPr lang="sr-Latn-CS" sz="2600" dirty="0" smtClean="0"/>
              <a:t>простора, а </a:t>
            </a:r>
            <a:r>
              <a:rPr lang="sr-Latn-CS" sz="2600" dirty="0"/>
              <a:t>с тим у складу и разгранатија организациона структура хотелског домаћинства, односно развијенија подела рада.</a:t>
            </a:r>
            <a:endParaRPr lang="sr-Cyrl-RS" sz="26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Cyrl-RS" sz="26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r-Latn-CS" sz="2600" dirty="0"/>
              <a:t>Пошто се у процесно-технолошком смислу активност перионице рубља третира као један од видова хигијенског одржавања, разумљиво је да се ови послови обављају у организационом склопу хотелског домаћинства.</a:t>
            </a:r>
            <a:endParaRPr lang="sr-Cyrl-CS" sz="26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Cyrl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dirty="0"/>
              <a:t>Пословање 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r-Latn-CS" b="1" dirty="0"/>
              <a:t>Хигијенско одржавање</a:t>
            </a:r>
            <a:r>
              <a:rPr lang="sr-Cyrl-RS" b="1" dirty="0"/>
              <a:t> </a:t>
            </a:r>
            <a:r>
              <a:rPr lang="sr-Cyrl-RS" dirty="0"/>
              <a:t>представља</a:t>
            </a:r>
            <a:r>
              <a:rPr lang="sr-Cyrl-RS" b="1" dirty="0">
                <a:solidFill>
                  <a:schemeClr val="hlink"/>
                </a:solidFill>
              </a:rPr>
              <a:t> </a:t>
            </a:r>
            <a:r>
              <a:rPr lang="sr-Latn-CS" b="1" dirty="0"/>
              <a:t>базн</a:t>
            </a:r>
            <a:r>
              <a:rPr lang="sr-Cyrl-RS" b="1" dirty="0"/>
              <a:t>у</a:t>
            </a:r>
            <a:r>
              <a:rPr lang="sr-Latn-CS" b="1" dirty="0"/>
              <a:t> делатност</a:t>
            </a:r>
            <a:r>
              <a:rPr lang="sr-Latn-CS" dirty="0"/>
              <a:t> у процесу припреме хотелских простора (претходно пројектованих, изграђених, ентеријерски уређених и опремљених) за тржишну експлоатацију.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sr-Cyrl-CS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r-Latn-CS" dirty="0"/>
              <a:t>Незадовољавајући ниво хигијене, укључујући и хигијенску обраду текстилних производа може да доведе </a:t>
            </a:r>
            <a:r>
              <a:rPr lang="sr-Latn-CS" b="1" dirty="0"/>
              <a:t>до нарушавања здравља гостију</a:t>
            </a:r>
            <a:r>
              <a:rPr lang="sr-Cyrl-CS" dirty="0"/>
              <a:t>.</a:t>
            </a:r>
            <a:endParaRPr lang="sr-Latn-RS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sr-Cyrl-CS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sr-Cyrl-CS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r-Cyrl-CS" dirty="0"/>
              <a:t>Посебно се истиче </a:t>
            </a:r>
            <a:r>
              <a:rPr lang="sr-Latn-CS" dirty="0"/>
              <a:t>опремањ</a:t>
            </a:r>
            <a:r>
              <a:rPr lang="sr-Cyrl-RS" dirty="0"/>
              <a:t>е </a:t>
            </a:r>
            <a:r>
              <a:rPr lang="sr-Latn-CS" dirty="0"/>
              <a:t>јединица за смештај </a:t>
            </a:r>
            <a:r>
              <a:rPr lang="sr-Latn-CS" b="1" dirty="0"/>
              <a:t>потрошним </a:t>
            </a:r>
            <a:r>
              <a:rPr lang="sr-Cyrl-RS" b="1" dirty="0" smtClean="0"/>
              <a:t> и информативним </a:t>
            </a:r>
            <a:r>
              <a:rPr lang="sr-Latn-CS" b="1" dirty="0" smtClean="0"/>
              <a:t>материјалом</a:t>
            </a:r>
            <a:r>
              <a:rPr lang="sr-Cyrl-RS" b="1" dirty="0" smtClean="0"/>
              <a:t>. </a:t>
            </a:r>
            <a:endParaRPr lang="sr-Latn-RS" b="1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sr-Cyrl-RS" b="1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r-Latn-CS" b="1" dirty="0"/>
              <a:t>Стандарди опремања потрошним материјалом на располагању гостима разликују се у зависности од типа и категорије хотела</a:t>
            </a:r>
            <a:r>
              <a:rPr lang="sr-Latn-CS" dirty="0"/>
              <a:t>. Поред обавезних, условљених категоријом, хотел се, на основу увођења сопствених - интерних стандарда, може определити и за додатне потрошне елементе опреме на располагању гостима. </a:t>
            </a:r>
            <a:endParaRPr lang="sr-Cyrl-R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dirty="0"/>
              <a:t>Пословање 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4800600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r-Latn-CS" dirty="0"/>
              <a:t>Савремени програми у области хемијске и папирне индустрије, прилагођени хотелијерству (сапуни, шампони, пена и со за купање, козметички препарати, папирнати производи за једнократну употребу /средства за скидање шминке</a:t>
            </a:r>
            <a:r>
              <a:rPr lang="sr-Cyrl-CS" dirty="0"/>
              <a:t>, папуче, капе за купање, баде мантили</a:t>
            </a:r>
            <a:r>
              <a:rPr lang="sr-Latn-CS" dirty="0"/>
              <a:t>)</a:t>
            </a:r>
            <a:r>
              <a:rPr lang="sr-Cyrl-CS" dirty="0"/>
              <a:t> </a:t>
            </a:r>
            <a:r>
              <a:rPr lang="sr-Latn-CS" dirty="0"/>
              <a:t>пружају велике могућности избора асортимана и самог произвођача. </a:t>
            </a:r>
            <a:endParaRPr lang="sr-Cyrl-CS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Cyrl-CS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r-Cyrl-RS" b="1" dirty="0"/>
              <a:t>И</a:t>
            </a:r>
            <a:r>
              <a:rPr lang="sr-Latn-CS" b="1" dirty="0" smtClean="0"/>
              <a:t>нформативни </a:t>
            </a:r>
            <a:r>
              <a:rPr lang="sr-Latn-CS" b="1" dirty="0"/>
              <a:t>материјал</a:t>
            </a:r>
            <a:r>
              <a:rPr lang="sr-Latn-CS" dirty="0"/>
              <a:t> којим се опремају јединице за смештај (проспект </a:t>
            </a:r>
            <a:r>
              <a:rPr lang="sr-Latn-CS" dirty="0" smtClean="0"/>
              <a:t>хотела, </a:t>
            </a:r>
            <a:r>
              <a:rPr lang="sr-Latn-CS" dirty="0"/>
              <a:t>информатор </a:t>
            </a:r>
            <a:r>
              <a:rPr lang="sr-Cyrl-RS" dirty="0" smtClean="0"/>
              <a:t>о </a:t>
            </a:r>
            <a:r>
              <a:rPr lang="sr-Latn-CS" dirty="0" smtClean="0"/>
              <a:t>расположиви</a:t>
            </a:r>
            <a:r>
              <a:rPr lang="sr-Cyrl-RS" dirty="0" smtClean="0"/>
              <a:t>м</a:t>
            </a:r>
            <a:r>
              <a:rPr lang="sr-Latn-CS" dirty="0" smtClean="0"/>
              <a:t> услуга</a:t>
            </a:r>
            <a:r>
              <a:rPr lang="sr-Cyrl-RS" dirty="0" smtClean="0"/>
              <a:t>ма</a:t>
            </a:r>
            <a:r>
              <a:rPr lang="sr-Latn-CS" dirty="0" smtClean="0"/>
              <a:t> </a:t>
            </a:r>
            <a:r>
              <a:rPr lang="sr-Latn-CS" dirty="0"/>
              <a:t>са подацима о радном </a:t>
            </a:r>
            <a:r>
              <a:rPr lang="sr-Latn-CS" dirty="0" smtClean="0"/>
              <a:t>времену, </a:t>
            </a:r>
            <a:r>
              <a:rPr lang="sr-Latn-CS" dirty="0"/>
              <a:t>папирнати привесци за спољну страну врата</a:t>
            </a:r>
            <a:r>
              <a:rPr lang="sr-Cyrl-RS" dirty="0"/>
              <a:t> </a:t>
            </a:r>
            <a:r>
              <a:rPr lang="sr-Latn-CS" dirty="0"/>
              <a:t>којима гост изражава жељу да не буде узнемираван, односно да му се уреди соба, или поручује доручак који се сервира у соби, инвентарске листе, прибор за </a:t>
            </a:r>
            <a:r>
              <a:rPr lang="sr-Latn-CS" dirty="0" smtClean="0"/>
              <a:t>писање</a:t>
            </a:r>
            <a:r>
              <a:rPr lang="sr-Cyrl-RS" dirty="0"/>
              <a:t> </a:t>
            </a:r>
            <a:r>
              <a:rPr lang="sr-Cyrl-RS" dirty="0" smtClean="0"/>
              <a:t>итд.)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sr-Cyrl-CS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r-Latn-CS" dirty="0"/>
              <a:t>С тим у вези, у активност хотелског домаћинства укључена је стална </a:t>
            </a:r>
            <a:r>
              <a:rPr lang="sr-Latn-CS" b="1" dirty="0"/>
              <a:t>контрола</a:t>
            </a:r>
            <a:r>
              <a:rPr lang="sr-Latn-CS" b="1" i="1" dirty="0"/>
              <a:t> </a:t>
            </a:r>
            <a:r>
              <a:rPr lang="sr-Latn-CS" b="1" dirty="0"/>
              <a:t>заступљености ових специфичних елемената опреме</a:t>
            </a:r>
            <a:r>
              <a:rPr lang="sr-Cyrl-CS" b="1" dirty="0"/>
              <a:t>.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r-Cyrl-CS" b="1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r-Latn-CS" b="1" dirty="0"/>
              <a:t>Замена утрошених елемената новим</a:t>
            </a:r>
            <a:r>
              <a:rPr lang="sr-Latn-CS" dirty="0"/>
              <a:t> - комплетирање и постављање на одговарајући начин (на за то намењена места)  подразумева познавање постојећих стандарда у том домену и њихово доследно спровођење</a:t>
            </a:r>
            <a:endParaRPr lang="sr-Cyrl-CS" b="1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r-Cyrl-CS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Cyrl-R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dirty="0"/>
              <a:t>Пословање 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sr-Latn-CS" sz="2400" dirty="0"/>
              <a:t>Хотелско домаћинство у оквиру свог делокруга рада </a:t>
            </a:r>
            <a:r>
              <a:rPr lang="sr-Cyrl-CS" sz="2400" dirty="0"/>
              <a:t>обухвата</a:t>
            </a:r>
            <a:r>
              <a:rPr lang="sr-Latn-CS" sz="2400" dirty="0"/>
              <a:t> још </a:t>
            </a:r>
            <a:r>
              <a:rPr lang="sr-Latn-CS" sz="2400" b="1" i="1" dirty="0"/>
              <a:t>естетско одржавање</a:t>
            </a:r>
            <a:r>
              <a:rPr lang="sr-Latn-CS" sz="2400" dirty="0"/>
              <a:t>. </a:t>
            </a:r>
            <a:endParaRPr lang="sr-Cyrl-RS" sz="2400" dirty="0" smtClean="0"/>
          </a:p>
          <a:p>
            <a:pPr>
              <a:lnSpc>
                <a:spcPct val="80000"/>
              </a:lnSpc>
              <a:defRPr/>
            </a:pPr>
            <a:endParaRPr lang="sr-Cyrl-RS" sz="2400" dirty="0"/>
          </a:p>
          <a:p>
            <a:pPr>
              <a:lnSpc>
                <a:spcPct val="80000"/>
              </a:lnSpc>
              <a:defRPr/>
            </a:pPr>
            <a:r>
              <a:rPr lang="sr-Latn-CS" sz="2400" dirty="0" smtClean="0"/>
              <a:t>Естетско </a:t>
            </a:r>
            <a:r>
              <a:rPr lang="sr-Latn-CS" sz="2400" dirty="0"/>
              <a:t>одржавање подразумева опремање хотелских простора потрошним материјалом декоративног карактера. При томе се превасходно мисли на цвеће и зеленило, односно избор, аранжирање и постављање цветних аранжмана и жардињера у јединицама за смештај, у комуникационим и јавним просторима.</a:t>
            </a:r>
            <a:endParaRPr lang="sr-Cyrl-RS" sz="24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4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/>
              <a:t>Нега и одржавање цвећа и вегетације, креирање и постављање цветних аранжмана и жардињера у функцији оплемењивања простора, су важни послови у делокругу рада хотелског домаћинства. </a:t>
            </a:r>
            <a:endParaRPr lang="sr-Cyrl-RS" sz="24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Cyrl-CS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r-Cyrl-RS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r-Cyrl-CS" b="1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Cyrl-CS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r-Cyrl-CS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Cyrl-R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dirty="0"/>
              <a:t>Пословање 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655" y="1524000"/>
            <a:ext cx="8458200" cy="48768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r-Cyrl-RS" sz="2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r-Latn-CS" sz="2600" dirty="0" smtClean="0"/>
              <a:t>Делокруг </a:t>
            </a:r>
            <a:r>
              <a:rPr lang="sr-Latn-CS" sz="2600" dirty="0"/>
              <a:t>рада хотелског домаћинства обухвата и свакодневну </a:t>
            </a:r>
            <a:r>
              <a:rPr lang="sr-Latn-CS" sz="2600" b="1" i="1" dirty="0"/>
              <a:t>контролу исправности уређаја и опреме</a:t>
            </a:r>
            <a:r>
              <a:rPr lang="sr-Latn-CS" sz="2600" b="1" dirty="0"/>
              <a:t> </a:t>
            </a:r>
            <a:r>
              <a:rPr lang="sr-Latn-CS" sz="2600" dirty="0"/>
              <a:t>на располагању гостима, пре свега у оквиру јединица за смештај. </a:t>
            </a:r>
            <a:endParaRPr lang="sr-Cyrl-RS" sz="26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6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/>
              <a:t>Ефикасно обављање контролне функције укључује и </a:t>
            </a:r>
            <a:r>
              <a:rPr lang="ru-RU" sz="2600" b="1" dirty="0"/>
              <a:t>иницијативу за отклањање недостатака</a:t>
            </a:r>
            <a:r>
              <a:rPr lang="ru-RU" sz="2600" dirty="0"/>
              <a:t>. </a:t>
            </a:r>
            <a:endParaRPr lang="ru-RU" sz="2600" dirty="0" smtClean="0"/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ru-RU" sz="26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/>
              <a:t>Обављање послова из делокруга рада хотелског домаћинства омогућено је коришћењем одговарајућих </a:t>
            </a:r>
            <a:r>
              <a:rPr lang="ru-RU" sz="2600" b="1" i="1" dirty="0"/>
              <a:t>средстава за рад</a:t>
            </a:r>
            <a:r>
              <a:rPr lang="ru-RU" sz="2600" dirty="0"/>
              <a:t>. </a:t>
            </a:r>
            <a:r>
              <a:rPr lang="ru-RU" sz="2600" b="1" dirty="0"/>
              <a:t> </a:t>
            </a:r>
            <a:r>
              <a:rPr lang="ru-RU" sz="2600" dirty="0"/>
              <a:t>Под средствима за рад у служби хотелског домаћинства обично се подразумевају разни апарати, уређаји и машине (машине за чишћење подних и других површина, парочистачи, машине за прање и пеглање рубља у перионици, колица за собарице, машине за хемијско чишћење, разне машине које користи одељење хортикултуре).</a:t>
            </a:r>
            <a:endParaRPr lang="en-US" sz="26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r-Cyrl-RS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Cyrl-CS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r-Cyrl-RS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r-Cyrl-CS" b="1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Cyrl-CS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r-Cyrl-CS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r-Cyrl-R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/>
              <a:t>Организација службе хотелског домаћинства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У савременој теорији и пракси хотелско домаћинство се третира претежно као посебан и самосталан сектор хотела. Његова улога и значај су посебно наглашени. Међутим, послови из делокруга рада хотелског домаћинства, могу бити организовани на више начина:</a:t>
            </a:r>
          </a:p>
          <a:p>
            <a:pPr lvl="2"/>
            <a:r>
              <a:rPr lang="ru-RU" sz="3200" b="1" dirty="0"/>
              <a:t>интерно организовање,</a:t>
            </a:r>
            <a:r>
              <a:rPr lang="ru-RU" sz="3200" dirty="0"/>
              <a:t> </a:t>
            </a:r>
            <a:endParaRPr lang="en-US" sz="3200" dirty="0"/>
          </a:p>
          <a:p>
            <a:pPr lvl="2"/>
            <a:r>
              <a:rPr lang="ru-RU" sz="3200" b="1" dirty="0"/>
              <a:t>екстерно организовање,</a:t>
            </a:r>
            <a:endParaRPr lang="en-US" sz="3200" dirty="0"/>
          </a:p>
          <a:p>
            <a:pPr lvl="2"/>
            <a:r>
              <a:rPr lang="ru-RU" sz="3200" b="1" dirty="0"/>
              <a:t>мешовито организовање</a:t>
            </a:r>
            <a:r>
              <a:rPr lang="ru-RU" dirty="0"/>
              <a:t>.</a:t>
            </a:r>
            <a:endParaRPr lang="en-US" dirty="0"/>
          </a:p>
          <a:p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/>
              <a:t>Организација службе хотелског домаћинства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2400" b="1" dirty="0"/>
              <a:t>Интерно организовање </a:t>
            </a:r>
            <a:r>
              <a:rPr lang="ru-RU" sz="2400" dirty="0"/>
              <a:t>хотелског домаћинства подразумева све аспекте пословања и организационе структуре искључиво у склопу хотелског капацитета</a:t>
            </a:r>
            <a:r>
              <a:rPr lang="ru-RU" sz="2400" dirty="0" smtClean="0"/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ru-RU" sz="2400" dirty="0" smtClean="0"/>
              <a:t>На </a:t>
            </a:r>
            <a:r>
              <a:rPr lang="ru-RU" sz="2400" dirty="0"/>
              <a:t>тај начин су </a:t>
            </a:r>
            <a:r>
              <a:rPr lang="ru-RU" sz="2400" b="1" dirty="0"/>
              <a:t>у оквиру хотела </a:t>
            </a:r>
            <a:r>
              <a:rPr lang="ru-RU" sz="2400" dirty="0"/>
              <a:t>организовани </a:t>
            </a:r>
            <a:r>
              <a:rPr lang="ru-RU" sz="2400" b="1" dirty="0"/>
              <a:t>сви садржаји</a:t>
            </a:r>
            <a:r>
              <a:rPr lang="ru-RU" sz="2400" dirty="0"/>
              <a:t> који омогућавају функционисање хотелских служби</a:t>
            </a:r>
            <a:r>
              <a:rPr lang="ru-RU" sz="2400" dirty="0" smtClean="0"/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ru-RU" sz="2400" dirty="0" smtClean="0"/>
              <a:t>Најчешће </a:t>
            </a:r>
            <a:r>
              <a:rPr lang="ru-RU" sz="2400" dirty="0"/>
              <a:t>је то случај код </a:t>
            </a:r>
            <a:r>
              <a:rPr lang="ru-RU" sz="2400" b="1" dirty="0"/>
              <a:t>великих хотела виших категорија</a:t>
            </a:r>
            <a:r>
              <a:rPr lang="ru-RU" sz="2400" dirty="0"/>
              <a:t>, хотелских комплекса, </a:t>
            </a:r>
            <a:r>
              <a:rPr lang="ru-RU" sz="2400" b="1" dirty="0"/>
              <a:t>хотелских ланаца </a:t>
            </a:r>
            <a:r>
              <a:rPr lang="ru-RU" sz="2400" dirty="0"/>
              <a:t>или мега хотела који имају сложену организациону структуру,</a:t>
            </a:r>
            <a:r>
              <a:rPr lang="sr-Cyrl-CS" sz="2400" dirty="0"/>
              <a:t> али и располажу са довољно средстава за одржавање и унапређивање нивоа квалитета хотелског производа</a:t>
            </a:r>
            <a:r>
              <a:rPr lang="ru-RU" sz="2400" dirty="0"/>
              <a:t>.</a:t>
            </a:r>
            <a:endParaRPr lang="en-US" sz="2400" dirty="0"/>
          </a:p>
          <a:p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/>
              <a:t>Организација службе хотелског домаћинства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800600"/>
          </a:xfrm>
        </p:spPr>
        <p:txBody>
          <a:bodyPr>
            <a:normAutofit/>
          </a:bodyPr>
          <a:lstStyle/>
          <a:p>
            <a:endParaRPr lang="ru-RU" sz="2400" b="1" dirty="0" smtClean="0"/>
          </a:p>
          <a:p>
            <a:r>
              <a:rPr lang="ru-RU" sz="2400" b="1" dirty="0" smtClean="0"/>
              <a:t>Екстерно </a:t>
            </a:r>
            <a:r>
              <a:rPr lang="ru-RU" sz="2400" b="1" dirty="0"/>
              <a:t>организовање</a:t>
            </a:r>
            <a:r>
              <a:rPr lang="ru-RU" sz="2400" dirty="0"/>
              <a:t> хотелског домаћинства подразумева ангажовање одређених стручних служби, компанија или појединаца, по принципу сталне пословне сарадње на бази одговарајућих </a:t>
            </a:r>
            <a:r>
              <a:rPr lang="ru-RU" sz="2400" dirty="0" smtClean="0"/>
              <a:t>уговора.</a:t>
            </a:r>
          </a:p>
          <a:p>
            <a:endParaRPr lang="en-US" sz="2400" dirty="0"/>
          </a:p>
          <a:p>
            <a:r>
              <a:rPr lang="ru-RU" sz="2400" dirty="0" smtClean="0"/>
              <a:t>Примена </a:t>
            </a:r>
            <a:r>
              <a:rPr lang="ru-RU" sz="2400" dirty="0"/>
              <a:t>овог облика пословања је заступљена првенствено </a:t>
            </a:r>
            <a:r>
              <a:rPr lang="ru-RU" sz="2400" b="1" dirty="0"/>
              <a:t>у мањим градским хотелима</a:t>
            </a:r>
            <a:r>
              <a:rPr lang="ru-RU" sz="2400" dirty="0"/>
              <a:t>, у неким </a:t>
            </a:r>
            <a:r>
              <a:rPr lang="ru-RU" sz="2400" b="1" dirty="0"/>
              <a:t>специфичним објектима адаптираним у </a:t>
            </a:r>
            <a:r>
              <a:rPr lang="ru-RU" sz="2400" b="1" dirty="0" smtClean="0"/>
              <a:t>хотеле</a:t>
            </a:r>
            <a:r>
              <a:rPr lang="ru-RU" sz="2400" dirty="0"/>
              <a:t>.</a:t>
            </a:r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/>
              <a:t>Организација службе хотелског домаћинства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ru-RU" sz="2400" b="1" dirty="0"/>
          </a:p>
          <a:p>
            <a:pPr>
              <a:lnSpc>
                <a:spcPct val="90000"/>
              </a:lnSpc>
            </a:pPr>
            <a:r>
              <a:rPr lang="ru-RU" sz="2400" b="1" dirty="0" smtClean="0"/>
              <a:t>Мешовито </a:t>
            </a:r>
            <a:r>
              <a:rPr lang="ru-RU" sz="2400" b="1" dirty="0"/>
              <a:t>организовање </a:t>
            </a:r>
            <a:r>
              <a:rPr lang="ru-RU" sz="2400" dirty="0"/>
              <a:t>као</a:t>
            </a:r>
            <a:r>
              <a:rPr lang="ru-RU" sz="2400" b="1" dirty="0"/>
              <a:t> </a:t>
            </a:r>
            <a:r>
              <a:rPr lang="ru-RU" sz="2400" dirty="0"/>
              <a:t>нужни компромис, је најзаступљеније у случајевима где хотел има унутрашњу организацију хотелског домаћинства, али користи низ појединачних спољних специјализованих услуга, како би имао успешно пословање уз остваривање неопходног нивоа квалитета услуге и смањење трошкова. </a:t>
            </a:r>
            <a:endParaRPr lang="ru-RU" sz="24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ru-RU" sz="2400" dirty="0"/>
              <a:t>Ово је флексибилан облик организованости хотелског домаћинства који има низ варијација у </a:t>
            </a:r>
            <a:r>
              <a:rPr lang="ru-RU" sz="2400" dirty="0" smtClean="0"/>
              <a:t>пракси.</a:t>
            </a:r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/>
              <a:t>Организација службе хотелског домаћинства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458200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ru-RU" b="1" dirty="0"/>
          </a:p>
          <a:p>
            <a:pPr>
              <a:lnSpc>
                <a:spcPct val="90000"/>
              </a:lnSpc>
            </a:pPr>
            <a:r>
              <a:rPr lang="ru-RU" b="1" dirty="0"/>
              <a:t>Приступи функционисању хотелског домаћинства:</a:t>
            </a:r>
          </a:p>
          <a:p>
            <a:pPr lvl="1">
              <a:lnSpc>
                <a:spcPct val="90000"/>
              </a:lnSpc>
            </a:pPr>
            <a:r>
              <a:rPr lang="ru-RU" b="1" dirty="0"/>
              <a:t>подцелина</a:t>
            </a:r>
            <a:r>
              <a:rPr lang="ru-RU" dirty="0"/>
              <a:t> у оквиру хотелског комплекса,</a:t>
            </a:r>
          </a:p>
          <a:p>
            <a:pPr lvl="1">
              <a:lnSpc>
                <a:spcPct val="90000"/>
              </a:lnSpc>
            </a:pPr>
            <a:r>
              <a:rPr lang="ru-RU" dirty="0"/>
              <a:t>засебна </a:t>
            </a:r>
            <a:r>
              <a:rPr lang="ru-RU" b="1" dirty="0"/>
              <a:t>организациона јединица</a:t>
            </a:r>
            <a:r>
              <a:rPr lang="ru-RU" dirty="0"/>
              <a:t> хотела,</a:t>
            </a:r>
            <a:endParaRPr lang="pl-PL" dirty="0"/>
          </a:p>
          <a:p>
            <a:pPr lvl="1">
              <a:lnSpc>
                <a:spcPct val="90000"/>
              </a:lnSpc>
            </a:pPr>
            <a:r>
              <a:rPr lang="pl-PL" b="1" dirty="0"/>
              <a:t>место трошк</a:t>
            </a:r>
            <a:r>
              <a:rPr lang="sr-Cyrl-CS" b="1" dirty="0"/>
              <a:t>а</a:t>
            </a:r>
            <a:r>
              <a:rPr lang="pl-PL" dirty="0"/>
              <a:t>,</a:t>
            </a:r>
            <a:endParaRPr lang="ru-RU" dirty="0"/>
          </a:p>
          <a:p>
            <a:pPr lvl="1">
              <a:lnSpc>
                <a:spcPct val="90000"/>
              </a:lnSpc>
            </a:pPr>
            <a:r>
              <a:rPr lang="ru-RU" b="1" dirty="0"/>
              <a:t>примарни услов </a:t>
            </a:r>
            <a:r>
              <a:rPr lang="ru-RU" dirty="0"/>
              <a:t>у реализацији </a:t>
            </a:r>
            <a:r>
              <a:rPr lang="ru-RU" b="1" dirty="0"/>
              <a:t>циклуса госта</a:t>
            </a:r>
            <a:r>
              <a:rPr lang="ru-RU" dirty="0"/>
              <a:t>,</a:t>
            </a:r>
          </a:p>
          <a:p>
            <a:pPr lvl="1">
              <a:lnSpc>
                <a:spcPct val="90000"/>
              </a:lnSpc>
            </a:pPr>
            <a:r>
              <a:rPr lang="ru-RU" dirty="0"/>
              <a:t>сложени </a:t>
            </a:r>
            <a:r>
              <a:rPr lang="ru-RU" b="1" dirty="0"/>
              <a:t>организационо – кадровски</a:t>
            </a:r>
            <a:r>
              <a:rPr lang="ru-RU" dirty="0"/>
              <a:t> систем.</a:t>
            </a: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/>
              <a:t>Организација службе хотелског домаћинства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458200" cy="4800600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За </a:t>
            </a:r>
            <a:r>
              <a:rPr lang="ru-RU" dirty="0"/>
              <a:t>разлику од службе рецепције где се скоро сви оперативни процеси одвијају у присуству хотелског </a:t>
            </a:r>
            <a:r>
              <a:rPr lang="ru-RU" dirty="0" smtClean="0"/>
              <a:t>гост,  у </a:t>
            </a:r>
            <a:r>
              <a:rPr lang="ru-RU" dirty="0"/>
              <a:t>служби хотелског домаћинства постоји низ повезаних активности које хотелском госту и процесно и просторно остану ¨изван видокруга¨ (прање и пеглање рубља, набавка, техничко одржавање).</a:t>
            </a:r>
          </a:p>
          <a:p>
            <a:pPr>
              <a:buNone/>
            </a:pPr>
            <a:r>
              <a:rPr lang="ru-RU" dirty="0"/>
              <a:t> </a:t>
            </a:r>
          </a:p>
          <a:p>
            <a:r>
              <a:rPr lang="ru-RU" dirty="0"/>
              <a:t>Друга специфичност службе хотелског домаћинства огледа се у томе што се поред циклуса госта у функционисању може конституисати модел по циклусу материјала (токови средстава за рад, инвентара и потрошног материјала). </a:t>
            </a:r>
          </a:p>
          <a:p>
            <a:pPr>
              <a:lnSpc>
                <a:spcPct val="90000"/>
              </a:lnSpc>
              <a:buNone/>
            </a:pPr>
            <a:endParaRPr lang="ru-RU" b="1" dirty="0"/>
          </a:p>
          <a:p>
            <a:pPr>
              <a:lnSpc>
                <a:spcPct val="90000"/>
              </a:lnSpc>
              <a:buNone/>
            </a:pPr>
            <a:endParaRPr lang="ru-RU" b="1" dirty="0"/>
          </a:p>
          <a:p>
            <a:pPr>
              <a:lnSpc>
                <a:spcPct val="90000"/>
              </a:lnSpc>
            </a:pPr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/>
              <a:t>Организација службе хотелског домаћинства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458200" cy="5029200"/>
          </a:xfrm>
        </p:spPr>
        <p:txBody>
          <a:bodyPr>
            <a:normAutofit fontScale="47500" lnSpcReduction="20000"/>
          </a:bodyPr>
          <a:lstStyle/>
          <a:p>
            <a:endParaRPr lang="sr-Cyrl-RS" dirty="0"/>
          </a:p>
          <a:p>
            <a:r>
              <a:rPr lang="hr-HR" sz="5100" dirty="0"/>
              <a:t>У пракси  је најчешћи случај да се служба хотелског домаћинства организује по просторно-функционалном  принципу</a:t>
            </a:r>
            <a:r>
              <a:rPr lang="sr-Cyrl-CS" sz="5100" dirty="0"/>
              <a:t>,</a:t>
            </a:r>
            <a:r>
              <a:rPr lang="hr-HR" sz="5100" dirty="0"/>
              <a:t> који се заснива на комбинацији просторних и садржајних целина</a:t>
            </a:r>
            <a:r>
              <a:rPr lang="sr-Cyrl-CS" sz="5100" dirty="0"/>
              <a:t>,</a:t>
            </a:r>
            <a:r>
              <a:rPr lang="hr-HR" sz="5100" dirty="0"/>
              <a:t> односно радних операција. </a:t>
            </a:r>
            <a:endParaRPr lang="sr-Cyrl-RS" sz="5100" dirty="0" smtClean="0"/>
          </a:p>
          <a:p>
            <a:endParaRPr lang="sr-Cyrl-RS" sz="5100" dirty="0"/>
          </a:p>
          <a:p>
            <a:r>
              <a:rPr lang="hr-HR" sz="5100" dirty="0" smtClean="0"/>
              <a:t>У </a:t>
            </a:r>
            <a:r>
              <a:rPr lang="hr-HR" sz="5100" dirty="0"/>
              <a:t>тим случајевима хотелско домаћинство се </a:t>
            </a:r>
            <a:r>
              <a:rPr lang="ru-RU" sz="5100" dirty="0"/>
              <a:t>углавном састоји из неколико подцелина које се</a:t>
            </a:r>
            <a:r>
              <a:rPr lang="hr-HR" sz="5100" dirty="0"/>
              <a:t>  могу </a:t>
            </a:r>
            <a:r>
              <a:rPr lang="ru-RU" sz="5100" dirty="0"/>
              <a:t>групи</a:t>
            </a:r>
            <a:r>
              <a:rPr lang="hr-HR" sz="5100" dirty="0"/>
              <a:t>сати </a:t>
            </a:r>
            <a:r>
              <a:rPr lang="ru-RU" sz="5100" dirty="0"/>
              <a:t>на следе</a:t>
            </a:r>
            <a:r>
              <a:rPr lang="hr-HR" sz="5100" dirty="0"/>
              <a:t>ћ</a:t>
            </a:r>
            <a:r>
              <a:rPr lang="ru-RU" sz="5100" dirty="0"/>
              <a:t>и на</a:t>
            </a:r>
            <a:r>
              <a:rPr lang="hr-HR" sz="5100" dirty="0"/>
              <a:t>ч</a:t>
            </a:r>
            <a:r>
              <a:rPr lang="ru-RU" sz="5100" dirty="0"/>
              <a:t>ин</a:t>
            </a:r>
            <a:r>
              <a:rPr lang="hr-HR" sz="5100" dirty="0"/>
              <a:t>: </a:t>
            </a:r>
            <a:endParaRPr lang="en-US" sz="5100" dirty="0"/>
          </a:p>
          <a:p>
            <a:pPr lvl="1"/>
            <a:r>
              <a:rPr lang="hr-HR" sz="3800" dirty="0"/>
              <a:t>послови по спратовима,</a:t>
            </a:r>
            <a:endParaRPr lang="en-US" sz="3800" dirty="0"/>
          </a:p>
          <a:p>
            <a:pPr lvl="1"/>
            <a:r>
              <a:rPr lang="hr-HR" sz="3800" dirty="0"/>
              <a:t>послови перионице рубља,</a:t>
            </a:r>
            <a:endParaRPr lang="en-US" sz="3800" dirty="0"/>
          </a:p>
          <a:p>
            <a:pPr lvl="1"/>
            <a:r>
              <a:rPr lang="hr-HR" sz="3800" dirty="0"/>
              <a:t>послови одржавања хигијене,</a:t>
            </a:r>
            <a:endParaRPr lang="en-US" sz="3800" dirty="0"/>
          </a:p>
          <a:p>
            <a:pPr lvl="1"/>
            <a:r>
              <a:rPr lang="hr-HR" sz="3800" dirty="0"/>
              <a:t>послови техничког одржавања,</a:t>
            </a:r>
            <a:endParaRPr lang="en-US" sz="3800" dirty="0"/>
          </a:p>
          <a:p>
            <a:pPr lvl="1"/>
            <a:r>
              <a:rPr lang="hr-HR" sz="3800" dirty="0"/>
              <a:t>послови тренинга и обуке,</a:t>
            </a:r>
            <a:endParaRPr lang="en-US" sz="3800" dirty="0"/>
          </a:p>
          <a:p>
            <a:pPr lvl="1"/>
            <a:r>
              <a:rPr lang="hr-HR" sz="3800" dirty="0"/>
              <a:t>послови хортикултуре,</a:t>
            </a:r>
            <a:endParaRPr lang="en-US" sz="3800" dirty="0"/>
          </a:p>
          <a:p>
            <a:pPr lvl="1"/>
            <a:r>
              <a:rPr lang="hr-HR" sz="3800" dirty="0"/>
              <a:t>послови складиштења и</a:t>
            </a:r>
            <a:endParaRPr lang="en-US" sz="3800" dirty="0"/>
          </a:p>
          <a:p>
            <a:pPr lvl="1"/>
            <a:r>
              <a:rPr lang="hr-HR" sz="3800" dirty="0"/>
              <a:t>остали послови.</a:t>
            </a:r>
            <a:endParaRPr lang="en-US" sz="3800" dirty="0"/>
          </a:p>
          <a:p>
            <a:pPr>
              <a:buNone/>
            </a:pPr>
            <a:endParaRPr lang="ru-RU" b="1" dirty="0"/>
          </a:p>
          <a:p>
            <a:pPr>
              <a:lnSpc>
                <a:spcPct val="90000"/>
              </a:lnSpc>
              <a:buNone/>
            </a:pPr>
            <a:endParaRPr lang="ru-RU" b="1" dirty="0"/>
          </a:p>
          <a:p>
            <a:pPr>
              <a:lnSpc>
                <a:spcPct val="90000"/>
              </a:lnSpc>
            </a:pPr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Кадровска структура 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09600" indent="-609600">
              <a:buFontTx/>
              <a:buChar char="•"/>
            </a:pPr>
            <a:r>
              <a:rPr lang="ru-RU" dirty="0"/>
              <a:t>Ма колико да је захваћен техничко-технолошким усавршавањима, аутоматизацијом и компјутеризацијом, </a:t>
            </a:r>
            <a:r>
              <a:rPr lang="ru-RU" b="1" dirty="0"/>
              <a:t>у хотелској индустрији људски рад је доминантан. Најбољи пример представаља служба хотелског домаћинства</a:t>
            </a:r>
            <a:r>
              <a:rPr lang="ru-RU" dirty="0"/>
              <a:t>, односно њена улога у циклусу госта.</a:t>
            </a:r>
          </a:p>
          <a:p>
            <a:pPr marL="609600" indent="-609600">
              <a:buNone/>
            </a:pPr>
            <a:endParaRPr lang="ru-RU" dirty="0"/>
          </a:p>
          <a:p>
            <a:pPr marL="609600" indent="-609600">
              <a:buFontTx/>
              <a:buChar char="•"/>
            </a:pPr>
            <a:r>
              <a:rPr lang="hr-HR" dirty="0"/>
              <a:t>Особље домаћинства хотела </a:t>
            </a:r>
            <a:r>
              <a:rPr lang="sr-Cyrl-RS" dirty="0" smtClean="0"/>
              <a:t>мора </a:t>
            </a:r>
            <a:r>
              <a:rPr lang="hr-HR" b="1" dirty="0" smtClean="0"/>
              <a:t>непрекидно </a:t>
            </a:r>
            <a:r>
              <a:rPr lang="sr-Cyrl-RS" b="1" dirty="0" smtClean="0"/>
              <a:t>да </a:t>
            </a:r>
            <a:r>
              <a:rPr lang="hr-HR" b="1" dirty="0" smtClean="0"/>
              <a:t>тежи </a:t>
            </a:r>
            <a:r>
              <a:rPr lang="sr-Cyrl-RS" b="1" dirty="0" smtClean="0"/>
              <a:t>да </a:t>
            </a:r>
            <a:r>
              <a:rPr lang="hr-HR" b="1" dirty="0" smtClean="0"/>
              <a:t>своје </a:t>
            </a:r>
            <a:r>
              <a:rPr lang="sr-Cyrl-RS" b="1" dirty="0"/>
              <a:t>активности</a:t>
            </a:r>
            <a:r>
              <a:rPr lang="hr-HR" b="1" dirty="0"/>
              <a:t> усклади са жељама и захтевима гостију</a:t>
            </a:r>
            <a:r>
              <a:rPr lang="sr-Cyrl-CS" dirty="0"/>
              <a:t>,</a:t>
            </a:r>
            <a:r>
              <a:rPr lang="hr-HR" dirty="0"/>
              <a:t> уз уважавање особености радних процеса службе. То није лако. Фреквенција великог броја гостију који се разликују по </a:t>
            </a:r>
            <a:r>
              <a:rPr lang="sr-Cyrl-RS" dirty="0" smtClean="0"/>
              <a:t>бројним карактеристикама</a:t>
            </a:r>
            <a:r>
              <a:rPr lang="hr-HR" dirty="0" smtClean="0"/>
              <a:t> </a:t>
            </a:r>
            <a:r>
              <a:rPr lang="hr-HR" dirty="0"/>
              <a:t>намеће стално </a:t>
            </a:r>
            <a:r>
              <a:rPr lang="hr-HR" dirty="0" smtClean="0"/>
              <a:t>прилагођавање</a:t>
            </a:r>
            <a:r>
              <a:rPr lang="sr-Cyrl-RS" dirty="0" smtClean="0"/>
              <a:t>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Кадровска структура 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>
            <a:normAutofit fontScale="77500" lnSpcReduction="20000"/>
          </a:bodyPr>
          <a:lstStyle/>
          <a:p>
            <a:r>
              <a:rPr lang="hr-HR" dirty="0"/>
              <a:t>Поред </a:t>
            </a:r>
            <a:r>
              <a:rPr lang="hr-HR" b="1" dirty="0"/>
              <a:t>одговарајућег</a:t>
            </a:r>
            <a:r>
              <a:rPr lang="sr-Cyrl-RS" b="1" dirty="0"/>
              <a:t> </a:t>
            </a:r>
            <a:r>
              <a:rPr lang="hr-HR" b="1" dirty="0"/>
              <a:t>стручног образовања</a:t>
            </a:r>
            <a:r>
              <a:rPr lang="sr-Cyrl-CS" dirty="0"/>
              <a:t>,</a:t>
            </a:r>
            <a:r>
              <a:rPr lang="hr-HR" dirty="0"/>
              <a:t> особље </a:t>
            </a:r>
            <a:r>
              <a:rPr lang="sr-Cyrl-RS" dirty="0" smtClean="0"/>
              <a:t>савременог </a:t>
            </a:r>
            <a:r>
              <a:rPr lang="hr-HR" dirty="0" smtClean="0"/>
              <a:t>хотелског </a:t>
            </a:r>
            <a:r>
              <a:rPr lang="hr-HR" dirty="0"/>
              <a:t>домаћинства треба да поседује и следеће одлике и способности</a:t>
            </a:r>
            <a:r>
              <a:rPr lang="sr-Cyrl-RS" dirty="0" smtClean="0"/>
              <a:t>:</a:t>
            </a:r>
            <a:endParaRPr lang="en-US" dirty="0"/>
          </a:p>
          <a:p>
            <a:pPr lvl="1"/>
            <a:r>
              <a:rPr lang="hr-HR" dirty="0"/>
              <a:t>личну културу и љубазност као основни елемент професионалног опхођења,</a:t>
            </a:r>
            <a:endParaRPr lang="en-US" b="1" dirty="0"/>
          </a:p>
          <a:p>
            <a:pPr lvl="1"/>
            <a:r>
              <a:rPr lang="sr-Cyrl-RS" dirty="0"/>
              <a:t>о</a:t>
            </a:r>
            <a:r>
              <a:rPr lang="sr-Cyrl-RS" dirty="0" smtClean="0"/>
              <a:t>сновно </a:t>
            </a:r>
            <a:r>
              <a:rPr lang="hr-HR" dirty="0" smtClean="0"/>
              <a:t>познавање</a:t>
            </a:r>
            <a:r>
              <a:rPr lang="sr-Cyrl-RS" dirty="0" smtClean="0"/>
              <a:t> </a:t>
            </a:r>
            <a:r>
              <a:rPr lang="hr-HR" dirty="0" smtClean="0"/>
              <a:t>бар </a:t>
            </a:r>
            <a:r>
              <a:rPr lang="hr-HR" dirty="0"/>
              <a:t>једног светског језика, </a:t>
            </a:r>
            <a:endParaRPr lang="en-US" b="1" dirty="0"/>
          </a:p>
          <a:p>
            <a:pPr lvl="1"/>
            <a:r>
              <a:rPr lang="hr-HR" dirty="0"/>
              <a:t>специфичну радну културу и одговорност, </a:t>
            </a:r>
            <a:endParaRPr lang="en-US" b="1" dirty="0"/>
          </a:p>
          <a:p>
            <a:pPr lvl="1"/>
            <a:r>
              <a:rPr lang="hr-HR" dirty="0"/>
              <a:t>лакоћу у комуникацији с људима,</a:t>
            </a:r>
            <a:endParaRPr lang="en-US" b="1" dirty="0"/>
          </a:p>
          <a:p>
            <a:pPr lvl="1"/>
            <a:r>
              <a:rPr lang="hr-HR" dirty="0" smtClean="0"/>
              <a:t>тактичност</a:t>
            </a:r>
            <a:r>
              <a:rPr lang="hr-HR" dirty="0"/>
              <a:t>, стрпљење и толеранцију, </a:t>
            </a:r>
            <a:endParaRPr lang="en-US" b="1" dirty="0"/>
          </a:p>
          <a:p>
            <a:pPr lvl="1"/>
            <a:r>
              <a:rPr lang="hr-HR" dirty="0"/>
              <a:t>предус</a:t>
            </a:r>
            <a:r>
              <a:rPr lang="sr-Cyrl-CS" dirty="0"/>
              <a:t>р</a:t>
            </a:r>
            <a:r>
              <a:rPr lang="hr-HR" dirty="0"/>
              <a:t>етљивост, дискрецију у понашању,</a:t>
            </a:r>
            <a:endParaRPr lang="en-US" b="1" dirty="0"/>
          </a:p>
          <a:p>
            <a:pPr lvl="1"/>
            <a:r>
              <a:rPr lang="hr-HR" dirty="0"/>
              <a:t>самоиницијативност у процесу решавања проблема,</a:t>
            </a:r>
            <a:endParaRPr lang="en-US" b="1" dirty="0"/>
          </a:p>
          <a:p>
            <a:pPr lvl="1"/>
            <a:r>
              <a:rPr lang="hr-HR" dirty="0"/>
              <a:t>уважавање личности и индивидуалности хотелских гостију,</a:t>
            </a:r>
            <a:endParaRPr lang="en-US" b="1" dirty="0"/>
          </a:p>
          <a:p>
            <a:pPr lvl="1"/>
            <a:r>
              <a:rPr lang="hr-HR" dirty="0"/>
              <a:t>доследност у одржавању професионалног </a:t>
            </a:r>
            <a:r>
              <a:rPr lang="hr-HR" dirty="0" smtClean="0"/>
              <a:t>изгледа</a:t>
            </a:r>
            <a:r>
              <a:rPr lang="sr-Cyrl-RS" dirty="0" smtClean="0"/>
              <a:t>.</a:t>
            </a:r>
            <a:endParaRPr lang="en-US" b="1" dirty="0"/>
          </a:p>
          <a:p>
            <a:pPr marL="609600" indent="-609600">
              <a:buFontTx/>
              <a:buChar char="•"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Организација </a:t>
            </a:r>
            <a:br>
              <a:rPr lang="sr-Cyrl-RS" dirty="0" smtClean="0"/>
            </a:br>
            <a:r>
              <a:rPr lang="sr-Cyrl-RS" dirty="0" smtClean="0"/>
              <a:t>хотелског </a:t>
            </a:r>
            <a:r>
              <a:rPr lang="sr-Cyrl-RS" dirty="0"/>
              <a:t>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009650" lvl="1" indent="-609600">
              <a:buFont typeface="Wingdings" panose="05000000000000000000" pitchFamily="2" charset="2"/>
              <a:buChar char="ü"/>
            </a:pPr>
            <a:r>
              <a:rPr lang="ru-RU" dirty="0"/>
              <a:t>Организационо-кадровски модел, заснован на делокругу рада хотелског домаћинства, прилагођен је типу, капацитету и категорији објекта.</a:t>
            </a:r>
          </a:p>
          <a:p>
            <a:pPr marL="1009650" lvl="1" indent="-609600">
              <a:buNone/>
            </a:pPr>
            <a:endParaRPr lang="ru-RU" dirty="0"/>
          </a:p>
          <a:p>
            <a:r>
              <a:rPr lang="ru-RU" dirty="0"/>
              <a:t>Виши степен специјализације послова подразумева издиференцираност већег броја занимања</a:t>
            </a:r>
            <a:r>
              <a:rPr lang="en-US" dirty="0"/>
              <a:t> </a:t>
            </a:r>
            <a:r>
              <a:rPr lang="sr-Cyrl-CS" dirty="0"/>
              <a:t>што доводи до</a:t>
            </a:r>
            <a:r>
              <a:rPr lang="ru-RU" dirty="0"/>
              <a:t> разматрања различитих организационо-кадровских модела хотелског домаћинства кроз:</a:t>
            </a:r>
            <a:endParaRPr lang="hr-HR" dirty="0"/>
          </a:p>
          <a:p>
            <a:pPr lvl="1"/>
            <a:r>
              <a:rPr lang="hr-HR" dirty="0"/>
              <a:t>мање или породичне хотеле,</a:t>
            </a:r>
            <a:endParaRPr lang="pl-PL" dirty="0"/>
          </a:p>
          <a:p>
            <a:pPr lvl="1"/>
            <a:r>
              <a:rPr lang="pl-PL" dirty="0"/>
              <a:t>хотеле средњег капацитета и</a:t>
            </a:r>
            <a:r>
              <a:rPr lang="hr-HR" dirty="0"/>
              <a:t> </a:t>
            </a:r>
            <a:endParaRPr lang="pl-PL" dirty="0"/>
          </a:p>
          <a:p>
            <a:pPr lvl="1"/>
            <a:r>
              <a:rPr lang="pl-PL" dirty="0"/>
              <a:t>велике</a:t>
            </a:r>
            <a:r>
              <a:rPr lang="hr-HR" dirty="0"/>
              <a:t>  и </a:t>
            </a:r>
            <a:r>
              <a:rPr lang="pl-PL" dirty="0"/>
              <a:t>мега хотеле</a:t>
            </a:r>
            <a:r>
              <a:rPr lang="en-US" dirty="0"/>
              <a:t> </a:t>
            </a:r>
          </a:p>
          <a:p>
            <a:pPr marL="609600" indent="-609600">
              <a:buFontTx/>
              <a:buChar char="•"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Организација </a:t>
            </a:r>
            <a:br>
              <a:rPr lang="sr-Cyrl-RS" dirty="0"/>
            </a:br>
            <a:r>
              <a:rPr lang="sr-Cyrl-RS" dirty="0"/>
              <a:t>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b="1" dirty="0"/>
              <a:t>Мањи - породи</a:t>
            </a:r>
            <a:r>
              <a:rPr lang="hr-HR" sz="1800" b="1" dirty="0"/>
              <a:t>ч</a:t>
            </a:r>
            <a:r>
              <a:rPr lang="ru-RU" sz="1800" b="1" dirty="0"/>
              <a:t>ни хотели</a:t>
            </a:r>
            <a:r>
              <a:rPr lang="sr-Cyrl-RS" sz="1800" b="1" dirty="0"/>
              <a:t> - </a:t>
            </a:r>
            <a:r>
              <a:rPr lang="sr-Cyrl-CS" sz="1800" dirty="0"/>
              <a:t>о</a:t>
            </a:r>
            <a:r>
              <a:rPr lang="hr-HR" sz="1800" dirty="0"/>
              <a:t>бим пословања, односно </a:t>
            </a:r>
            <a:r>
              <a:rPr lang="sr-Cyrl-CS" sz="1800" dirty="0"/>
              <a:t>мањи </a:t>
            </a:r>
            <a:r>
              <a:rPr lang="hr-HR" sz="1800" dirty="0"/>
              <a:t>број смештајних </a:t>
            </a:r>
            <a:r>
              <a:rPr lang="sr-Cyrl-CS" sz="1800" dirty="0"/>
              <a:t>јединица</a:t>
            </a:r>
            <a:r>
              <a:rPr lang="hr-HR" sz="1800" dirty="0"/>
              <a:t> омогућава и рационализацију по питању ангажовања радног особља</a:t>
            </a:r>
            <a:r>
              <a:rPr lang="sr-Cyrl-CS" sz="1800" dirty="0"/>
              <a:t> </a:t>
            </a:r>
            <a:r>
              <a:rPr lang="ru-RU" sz="1800" dirty="0"/>
              <a:t>(дома</a:t>
            </a:r>
            <a:r>
              <a:rPr lang="hr-HR" sz="1800" dirty="0"/>
              <a:t>ћ</a:t>
            </a:r>
            <a:r>
              <a:rPr lang="ru-RU" sz="1800" dirty="0"/>
              <a:t>ица хотела уједно и главна собарица</a:t>
            </a:r>
            <a:r>
              <a:rPr lang="hr-HR" sz="1800" dirty="0"/>
              <a:t>, ш</a:t>
            </a:r>
            <a:r>
              <a:rPr lang="ru-RU" sz="1800" dirty="0"/>
              <a:t>еф набавке или ...)</a:t>
            </a:r>
            <a:r>
              <a:rPr lang="sr-Cyrl-CS" sz="1800" dirty="0"/>
              <a:t> са прилично једноставном, скоро праволинијском структуром.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3048000"/>
            <a:ext cx="4876800" cy="343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Организација </a:t>
            </a:r>
            <a:br>
              <a:rPr lang="sr-Cyrl-RS" dirty="0"/>
            </a:br>
            <a:r>
              <a:rPr lang="sr-Cyrl-RS" dirty="0"/>
              <a:t>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sr-Cyrl-RS" dirty="0" smtClean="0"/>
          </a:p>
          <a:p>
            <a:r>
              <a:rPr lang="hr-HR" dirty="0" smtClean="0"/>
              <a:t>Поред </a:t>
            </a:r>
            <a:r>
              <a:rPr lang="sr-Cyrl-RS" dirty="0" smtClean="0"/>
              <a:t>малог броја стално запослених, </a:t>
            </a:r>
            <a:r>
              <a:rPr lang="hr-HR" dirty="0" smtClean="0"/>
              <a:t>ангажује </a:t>
            </a:r>
            <a:r>
              <a:rPr lang="hr-HR" dirty="0"/>
              <a:t>се повремено радно ос</a:t>
            </a:r>
            <a:r>
              <a:rPr lang="sr-Cyrl-RS" dirty="0"/>
              <a:t>о</a:t>
            </a:r>
            <a:r>
              <a:rPr lang="hr-HR" dirty="0"/>
              <a:t>бље преко разних облика тржишта рада (омладинске и студентске задруге</a:t>
            </a:r>
            <a:r>
              <a:rPr lang="hr-HR" dirty="0" smtClean="0"/>
              <a:t>)</a:t>
            </a:r>
            <a:r>
              <a:rPr lang="sr-Cyrl-RS" dirty="0" smtClean="0"/>
              <a:t>, а </a:t>
            </a:r>
            <a:r>
              <a:rPr lang="hr-HR" dirty="0"/>
              <a:t>у зависности од обима посла.</a:t>
            </a:r>
            <a:r>
              <a:rPr lang="en-US" dirty="0"/>
              <a:t> </a:t>
            </a:r>
            <a:endParaRPr lang="sr-Cyrl-RS" dirty="0"/>
          </a:p>
          <a:p>
            <a:endParaRPr lang="sr-Cyrl-CS" dirty="0"/>
          </a:p>
          <a:p>
            <a:r>
              <a:rPr lang="hr-HR" dirty="0"/>
              <a:t>Тиме се смањују финасијске и друге обавезе са </a:t>
            </a:r>
            <a:r>
              <a:rPr lang="hr-HR" dirty="0" smtClean="0"/>
              <a:t>једне</a:t>
            </a:r>
            <a:r>
              <a:rPr lang="sr-Cyrl-RS" dirty="0" smtClean="0"/>
              <a:t> стране</a:t>
            </a:r>
            <a:r>
              <a:rPr lang="hr-HR" dirty="0" smtClean="0"/>
              <a:t>, </a:t>
            </a:r>
            <a:r>
              <a:rPr lang="hr-HR" dirty="0"/>
              <a:t>уз повећање ризика за </a:t>
            </a:r>
            <a:r>
              <a:rPr lang="sr-Cyrl-RS" dirty="0" smtClean="0"/>
              <a:t>не</a:t>
            </a:r>
            <a:r>
              <a:rPr lang="hr-HR" dirty="0" smtClean="0"/>
              <a:t>адекватно </a:t>
            </a:r>
            <a:r>
              <a:rPr lang="hr-HR" dirty="0"/>
              <a:t>обављање радних процеса у </a:t>
            </a:r>
            <a:r>
              <a:rPr lang="hr-HR" dirty="0" smtClean="0"/>
              <a:t>домаћинству</a:t>
            </a:r>
            <a:r>
              <a:rPr lang="sr-Cyrl-RS" dirty="0" smtClean="0"/>
              <a:t>,</a:t>
            </a:r>
            <a:r>
              <a:rPr lang="hr-HR" dirty="0" smtClean="0"/>
              <a:t> </a:t>
            </a:r>
            <a:r>
              <a:rPr lang="hr-HR" dirty="0"/>
              <a:t>са друге стране.</a:t>
            </a:r>
            <a:r>
              <a:rPr lang="en-US" dirty="0"/>
              <a:t> </a:t>
            </a:r>
            <a:endParaRPr lang="sr-Cyrl-RS" dirty="0"/>
          </a:p>
          <a:p>
            <a:pPr>
              <a:buNone/>
            </a:pPr>
            <a:endParaRPr lang="sr-Cyrl-RS" dirty="0"/>
          </a:p>
          <a:p>
            <a:r>
              <a:rPr lang="hr-HR" dirty="0"/>
              <a:t>Није редак случај учесталих промена радника као резултата неадекватне процене и избора</a:t>
            </a:r>
            <a:r>
              <a:rPr lang="sr-Cyrl-RS" dirty="0"/>
              <a:t>.</a:t>
            </a:r>
            <a:r>
              <a:rPr lang="hr-HR" dirty="0"/>
              <a:t> </a:t>
            </a:r>
            <a:endParaRPr lang="sr-Cyrl-RS" dirty="0"/>
          </a:p>
          <a:p>
            <a:pPr>
              <a:buNone/>
            </a:pPr>
            <a:endParaRPr lang="sr-Cyrl-CS" dirty="0"/>
          </a:p>
          <a:p>
            <a:r>
              <a:rPr lang="hr-HR" dirty="0"/>
              <a:t>Тимски рад, уиграност и </a:t>
            </a:r>
            <a:r>
              <a:rPr lang="hr-HR" dirty="0" smtClean="0"/>
              <a:t>планомерност</a:t>
            </a:r>
            <a:r>
              <a:rPr lang="sr-Cyrl-RS" dirty="0" smtClean="0"/>
              <a:t> се понекад</a:t>
            </a:r>
            <a:r>
              <a:rPr lang="hr-HR" dirty="0" smtClean="0"/>
              <a:t> замењују </a:t>
            </a:r>
            <a:r>
              <a:rPr lang="hr-HR" dirty="0"/>
              <a:t>импровизацијама на границама пословне успешности. </a:t>
            </a:r>
            <a:endParaRPr lang="en-US" dirty="0"/>
          </a:p>
          <a:p>
            <a:pPr marL="609600" indent="-609600">
              <a:buFontTx/>
              <a:buChar char="•"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Организација </a:t>
            </a:r>
            <a:br>
              <a:rPr lang="sr-Cyrl-RS" dirty="0"/>
            </a:br>
            <a:r>
              <a:rPr lang="sr-Cyrl-RS" dirty="0"/>
              <a:t>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ru-RU" dirty="0"/>
          </a:p>
          <a:p>
            <a:r>
              <a:rPr lang="ru-RU" dirty="0"/>
              <a:t>Нису сви мали хотелски објекти истовремено и породични хотели. </a:t>
            </a:r>
            <a:r>
              <a:rPr lang="ru-RU" b="1" dirty="0"/>
              <a:t>Постоји велики број хотела мањих капацитета који послују у склопу неког међународног хотелског ланца</a:t>
            </a:r>
            <a:r>
              <a:rPr lang="ru-RU" dirty="0"/>
              <a:t>. Нови стил и трендови живота изменили су потребе модерних хотелских гостију. Популарност удобних, чистих, дискретних мањих објеката, смештених у строгим пословним центрима светских метропола наметнули су нови стил пословања. </a:t>
            </a:r>
          </a:p>
          <a:p>
            <a:pPr>
              <a:buNone/>
            </a:pPr>
            <a:endParaRPr lang="ru-RU" dirty="0"/>
          </a:p>
          <a:p>
            <a:r>
              <a:rPr lang="ru-RU" dirty="0"/>
              <a:t>Појава </a:t>
            </a:r>
            <a:r>
              <a:rPr lang="ru-RU" dirty="0" smtClean="0"/>
              <a:t>таквих хотела </a:t>
            </a:r>
            <a:r>
              <a:rPr lang="ru-RU" dirty="0"/>
              <a:t>заснованих првенствено на пружању квалитетних услуга смештаја уз минимално ангажовање сектора хране и пића у многоме је променила хотелску индустрију данашњице. </a:t>
            </a:r>
          </a:p>
          <a:p>
            <a:pPr>
              <a:buNone/>
            </a:pPr>
            <a:endParaRPr lang="ru-RU" dirty="0"/>
          </a:p>
          <a:p>
            <a:r>
              <a:rPr lang="ru-RU" dirty="0"/>
              <a:t>Уколико згуснута градска језгра не дозвољавају изградњу нових смештајних капацитета, врло су популарне адаптације и преуређивања постојећих простора и здања у мање хотелске објекте. 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Организација </a:t>
            </a:r>
            <a:br>
              <a:rPr lang="sr-Cyrl-RS" dirty="0"/>
            </a:br>
            <a:r>
              <a:rPr lang="sr-Cyrl-RS" dirty="0"/>
              <a:t>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ru-RU" sz="2800" dirty="0" smtClean="0"/>
          </a:p>
          <a:p>
            <a:r>
              <a:rPr lang="ru-RU" sz="2800" dirty="0" smtClean="0"/>
              <a:t>На </a:t>
            </a:r>
            <a:r>
              <a:rPr lang="ru-RU" sz="2800" dirty="0"/>
              <a:t>међународном и домаћем хотелском тржишту, најзаступљенији су хотелски </a:t>
            </a:r>
            <a:r>
              <a:rPr lang="ru-RU" sz="2800" b="1" dirty="0"/>
              <a:t>објекти средњег капацитета</a:t>
            </a:r>
            <a:r>
              <a:rPr lang="ru-RU" sz="2800" dirty="0"/>
              <a:t>. Висока заступљеност ових објеката оправдава се најповољнијим односом уложеног капитала и коефицијента његовог обрта. Имају веома широк дијапазон појавних облика.</a:t>
            </a:r>
          </a:p>
          <a:p>
            <a:pPr>
              <a:buNone/>
            </a:pPr>
            <a:endParaRPr lang="ru-RU" sz="2800" dirty="0"/>
          </a:p>
          <a:p>
            <a:r>
              <a:rPr lang="ru-RU" sz="2800" dirty="0"/>
              <a:t>Оно што је </a:t>
            </a:r>
            <a:r>
              <a:rPr lang="ru-RU" sz="2800" b="1" dirty="0"/>
              <a:t>свима њима заједничко је разуђена кадровска структура</a:t>
            </a:r>
            <a:r>
              <a:rPr lang="ru-RU" sz="2800" dirty="0"/>
              <a:t>. За разлику од малих и породичних хотела, у хотелима средње величине хотелско домаћинство је издељено на одређене подцелине. </a:t>
            </a:r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Свака </a:t>
            </a:r>
            <a:r>
              <a:rPr lang="ru-RU" sz="2800" dirty="0"/>
              <a:t>од тих подцелина има неколико сегмената који чине систем. Радна места су бројнија, а задаци и радни процеси имају јасна разграничења. 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Организација </a:t>
            </a:r>
            <a:br>
              <a:rPr lang="sr-Cyrl-RS" dirty="0"/>
            </a:br>
            <a:r>
              <a:rPr lang="sr-Cyrl-RS" dirty="0"/>
              <a:t>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Јасно су разграничена права, обавезе и делокруг рада сваког запосленог у служби хотелског домаћинства. Стварање тима и уигране екипе представља услов и основицу правилног и квалитетног пословања. </a:t>
            </a:r>
          </a:p>
          <a:p>
            <a:pPr>
              <a:buNone/>
            </a:pPr>
            <a:endParaRPr lang="ru-RU" sz="2400" dirty="0"/>
          </a:p>
        </p:txBody>
      </p:sp>
      <p:pic>
        <p:nvPicPr>
          <p:cNvPr id="4" name="Picture 3" descr="Clip_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2632363"/>
            <a:ext cx="6253163" cy="3712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Организација </a:t>
            </a:r>
            <a:br>
              <a:rPr lang="sr-Cyrl-RS" dirty="0"/>
            </a:br>
            <a:r>
              <a:rPr lang="sr-Cyrl-RS" dirty="0"/>
              <a:t>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00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400" b="1" dirty="0"/>
              <a:t>Мега хотел или хотелски комплекс </a:t>
            </a:r>
            <a:r>
              <a:rPr lang="sr-Cyrl-CS" sz="2400" b="1" dirty="0" smtClean="0"/>
              <a:t>- </a:t>
            </a:r>
            <a:r>
              <a:rPr lang="ru-RU" sz="2400" dirty="0"/>
              <a:t>величина хотела и висина категорије неминовно доводе до сложености пословних операција, а самим ти и до умрежене кадровске структуре.</a:t>
            </a:r>
            <a:r>
              <a:rPr lang="en-US" sz="2400" dirty="0"/>
              <a:t> </a:t>
            </a:r>
            <a:endParaRPr lang="sr-Cyrl-RS" sz="2400" dirty="0"/>
          </a:p>
          <a:p>
            <a:pPr>
              <a:lnSpc>
                <a:spcPct val="80000"/>
              </a:lnSpc>
              <a:buNone/>
            </a:pP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dirty="0"/>
              <a:t>Домаћинств</a:t>
            </a:r>
            <a:r>
              <a:rPr lang="sr-Cyrl-CS" sz="2400" dirty="0"/>
              <a:t>о </a:t>
            </a:r>
            <a:r>
              <a:rPr lang="ru-RU" sz="2400" dirty="0"/>
              <a:t>је конципирано тако да у себи садржи велики број условљених и узајамно повезаних радних, просторних и организационих процеса и целина. </a:t>
            </a:r>
          </a:p>
          <a:p>
            <a:pPr>
              <a:lnSpc>
                <a:spcPct val="80000"/>
              </a:lnSpc>
              <a:buNone/>
            </a:pP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dirty="0"/>
              <a:t>Свака од њих представља један подсистем система хотелског </a:t>
            </a:r>
            <a:r>
              <a:rPr lang="ru-RU" sz="2400" dirty="0" smtClean="0"/>
              <a:t>домаћинства.</a:t>
            </a:r>
            <a:endParaRPr lang="en-US" sz="2400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Организација </a:t>
            </a:r>
            <a:br>
              <a:rPr lang="sr-Cyrl-RS" dirty="0"/>
            </a:br>
            <a:r>
              <a:rPr lang="sr-Cyrl-RS" dirty="0"/>
              <a:t>хотелског домаћинства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63008" y="1600200"/>
            <a:ext cx="4217983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Организација </a:t>
            </a:r>
            <a:br>
              <a:rPr lang="sr-Cyrl-RS" dirty="0"/>
            </a:br>
            <a:r>
              <a:rPr lang="sr-Cyrl-RS" dirty="0"/>
              <a:t>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У </a:t>
            </a:r>
            <a:r>
              <a:rPr lang="en-US" dirty="0" err="1"/>
              <a:t>хотелском</a:t>
            </a:r>
            <a:r>
              <a:rPr lang="en-US" dirty="0"/>
              <a:t> </a:t>
            </a:r>
            <a:r>
              <a:rPr lang="en-US" dirty="0" err="1"/>
              <a:t>дома</a:t>
            </a:r>
            <a:r>
              <a:rPr lang="hr-HR" dirty="0"/>
              <a:t>ћ</a:t>
            </a:r>
            <a:r>
              <a:rPr lang="en-US" dirty="0" err="1" smtClean="0"/>
              <a:t>инству</a:t>
            </a:r>
            <a:r>
              <a:rPr lang="en-US" dirty="0" smtClean="0"/>
              <a:t>,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чијем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челу</a:t>
            </a:r>
            <a:r>
              <a:rPr lang="en-US" dirty="0"/>
              <a:t> </a:t>
            </a:r>
            <a:r>
              <a:rPr lang="en-US" dirty="0" err="1"/>
              <a:t>налази</a:t>
            </a:r>
            <a:r>
              <a:rPr lang="en-US" dirty="0"/>
              <a:t> </a:t>
            </a:r>
            <a:r>
              <a:rPr lang="en-US" dirty="0" err="1"/>
              <a:t>домаћица</a:t>
            </a:r>
            <a:r>
              <a:rPr lang="en-US" dirty="0"/>
              <a:t> </a:t>
            </a:r>
            <a:r>
              <a:rPr lang="en-US" dirty="0" err="1"/>
              <a:t>хотела</a:t>
            </a:r>
            <a:r>
              <a:rPr lang="en-US" dirty="0"/>
              <a:t>,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sr-Cyrl-RS" dirty="0"/>
              <a:t>менаџер хотелског домаћинства</a:t>
            </a:r>
            <a:r>
              <a:rPr lang="en-US" dirty="0"/>
              <a:t>, </a:t>
            </a:r>
            <a:r>
              <a:rPr lang="en-US" dirty="0" err="1"/>
              <a:t>мо</a:t>
            </a:r>
            <a:r>
              <a:rPr lang="hr-HR" dirty="0"/>
              <a:t>гу се </a:t>
            </a:r>
            <a:r>
              <a:rPr lang="en-US" dirty="0" err="1"/>
              <a:t>издиференцирати</a:t>
            </a:r>
            <a:r>
              <a:rPr lang="en-US" dirty="0"/>
              <a:t> </a:t>
            </a:r>
            <a:r>
              <a:rPr lang="en-US" dirty="0" err="1"/>
              <a:t>следе</a:t>
            </a:r>
            <a:r>
              <a:rPr lang="hr-HR" dirty="0"/>
              <a:t>ћ</a:t>
            </a:r>
            <a:r>
              <a:rPr lang="en-US" dirty="0"/>
              <a:t>а </a:t>
            </a:r>
            <a:r>
              <a:rPr lang="en-US" dirty="0" err="1"/>
              <a:t>радна</a:t>
            </a:r>
            <a:r>
              <a:rPr lang="en-US" dirty="0"/>
              <a:t> </a:t>
            </a:r>
            <a:r>
              <a:rPr lang="en-US" dirty="0" err="1" smtClean="0"/>
              <a:t>места</a:t>
            </a:r>
            <a:r>
              <a:rPr lang="sr-Cyrl-RS" dirty="0" smtClean="0"/>
              <a:t>,</a:t>
            </a:r>
            <a:r>
              <a:rPr lang="en-US" dirty="0" smtClean="0"/>
              <a:t> </a:t>
            </a:r>
            <a:r>
              <a:rPr lang="en-US" dirty="0" err="1"/>
              <a:t>сходно</a:t>
            </a:r>
            <a:r>
              <a:rPr lang="en-US" dirty="0"/>
              <a:t> </a:t>
            </a:r>
            <a:r>
              <a:rPr lang="en-US" dirty="0" err="1"/>
              <a:t>подели</a:t>
            </a:r>
            <a:r>
              <a:rPr lang="en-US" dirty="0"/>
              <a:t> </a:t>
            </a:r>
            <a:r>
              <a:rPr lang="en-US" dirty="0" err="1"/>
              <a:t>слу</a:t>
            </a:r>
            <a:r>
              <a:rPr lang="hr-HR" dirty="0"/>
              <a:t>ж</a:t>
            </a:r>
            <a:r>
              <a:rPr lang="en-US" dirty="0" err="1"/>
              <a:t>бе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одговарајуће</a:t>
            </a:r>
            <a:r>
              <a:rPr lang="en-US" dirty="0"/>
              <a:t> </a:t>
            </a:r>
            <a:r>
              <a:rPr lang="en-US" dirty="0" err="1"/>
              <a:t>подцелине</a:t>
            </a:r>
            <a:r>
              <a:rPr lang="en-US" dirty="0"/>
              <a:t>, </a:t>
            </a:r>
            <a:r>
              <a:rPr lang="en-US" dirty="0" err="1"/>
              <a:t>односно</a:t>
            </a:r>
            <a:r>
              <a:rPr lang="en-US" dirty="0"/>
              <a:t> </a:t>
            </a:r>
            <a:r>
              <a:rPr lang="en-US" dirty="0" err="1"/>
              <a:t>одељења</a:t>
            </a:r>
            <a:r>
              <a:rPr lang="hr-HR" dirty="0"/>
              <a:t>:</a:t>
            </a:r>
            <a:endParaRPr lang="sr-Cyrl-RS" dirty="0"/>
          </a:p>
          <a:p>
            <a:pPr>
              <a:buNone/>
            </a:pPr>
            <a:endParaRPr lang="sr-Cyrl-RS" dirty="0"/>
          </a:p>
          <a:p>
            <a:pPr lvl="1"/>
            <a:r>
              <a:rPr lang="hr-HR" b="1" i="1" dirty="0"/>
              <a:t>домаћинство</a:t>
            </a:r>
            <a:r>
              <a:rPr lang="hr-HR" dirty="0"/>
              <a:t>:</a:t>
            </a:r>
            <a:endParaRPr lang="en-US" sz="1600" b="1" dirty="0"/>
          </a:p>
          <a:p>
            <a:pPr lvl="2"/>
            <a:r>
              <a:rPr lang="hr-HR" dirty="0"/>
              <a:t>координатор домаћинства,</a:t>
            </a:r>
            <a:endParaRPr lang="sr-Cyrl-RS" dirty="0"/>
          </a:p>
          <a:p>
            <a:pPr lvl="2"/>
            <a:r>
              <a:rPr lang="hr-HR" dirty="0"/>
              <a:t>надзорница соба или помоћница домаћице хотела,</a:t>
            </a:r>
            <a:endParaRPr lang="en-US" dirty="0"/>
          </a:p>
          <a:p>
            <a:pPr lvl="2"/>
            <a:r>
              <a:rPr lang="hr-HR" dirty="0"/>
              <a:t>собарица или собар (помоћна, главна и дежурна),</a:t>
            </a:r>
            <a:endParaRPr lang="en-US" dirty="0"/>
          </a:p>
          <a:p>
            <a:pPr lvl="2"/>
            <a:r>
              <a:rPr lang="hr-HR" dirty="0"/>
              <a:t>надзорница хигијене,</a:t>
            </a:r>
            <a:endParaRPr lang="en-US" dirty="0"/>
          </a:p>
          <a:p>
            <a:pPr lvl="2"/>
            <a:r>
              <a:rPr lang="hr-HR" dirty="0"/>
              <a:t>хигијеничарка,</a:t>
            </a:r>
            <a:endParaRPr lang="en-US" dirty="0"/>
          </a:p>
          <a:p>
            <a:pPr lvl="2"/>
            <a:r>
              <a:rPr lang="hr-HR" dirty="0"/>
              <a:t>тапетар,</a:t>
            </a:r>
            <a:endParaRPr lang="en-US" dirty="0"/>
          </a:p>
          <a:p>
            <a:pPr lvl="2"/>
            <a:r>
              <a:rPr lang="hr-HR" dirty="0"/>
              <a:t>декоратер,</a:t>
            </a:r>
            <a:endParaRPr lang="en-US" dirty="0"/>
          </a:p>
          <a:p>
            <a:pPr lvl="2"/>
            <a:r>
              <a:rPr lang="hr-HR" dirty="0"/>
              <a:t>кројач,</a:t>
            </a:r>
            <a:endParaRPr lang="en-US" dirty="0"/>
          </a:p>
          <a:p>
            <a:pPr lvl="2"/>
            <a:r>
              <a:rPr lang="hr-HR" dirty="0"/>
              <a:t>помоћни радник;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lnSpc>
                <a:spcPct val="8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Организација </a:t>
            </a:r>
            <a:br>
              <a:rPr lang="sr-Cyrl-RS" dirty="0"/>
            </a:br>
            <a:r>
              <a:rPr lang="sr-Cyrl-RS" dirty="0"/>
              <a:t>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lvl="1"/>
            <a:r>
              <a:rPr lang="hr-HR" sz="3200" b="1" i="1" dirty="0"/>
              <a:t>перионица рубља и хемијска чистионица</a:t>
            </a:r>
            <a:r>
              <a:rPr lang="hr-HR" sz="3200" dirty="0"/>
              <a:t>:</a:t>
            </a:r>
            <a:endParaRPr lang="en-US" sz="3200" b="1" dirty="0"/>
          </a:p>
          <a:p>
            <a:pPr lvl="2"/>
            <a:r>
              <a:rPr lang="pl-PL" sz="3200" dirty="0"/>
              <a:t>шеф перионице рубља,</a:t>
            </a:r>
            <a:endParaRPr lang="en-US" sz="3200" dirty="0"/>
          </a:p>
          <a:p>
            <a:pPr lvl="2"/>
            <a:r>
              <a:rPr lang="hr-HR" sz="3200" dirty="0"/>
              <a:t>контролор пријема и отпреме рубља,</a:t>
            </a:r>
            <a:endParaRPr lang="en-US" sz="3200" dirty="0"/>
          </a:p>
          <a:p>
            <a:pPr lvl="2"/>
            <a:r>
              <a:rPr lang="ru-RU" sz="3200" dirty="0"/>
              <a:t>радник у перионици рубља - перач,</a:t>
            </a:r>
            <a:endParaRPr lang="en-US" sz="3200" dirty="0"/>
          </a:p>
          <a:p>
            <a:pPr lvl="2"/>
            <a:r>
              <a:rPr lang="hr-HR" sz="3200" dirty="0"/>
              <a:t>хемијски чистач,</a:t>
            </a:r>
            <a:endParaRPr lang="en-US" sz="3200" dirty="0"/>
          </a:p>
          <a:p>
            <a:pPr lvl="2"/>
            <a:r>
              <a:rPr lang="hr-HR" sz="3200" dirty="0"/>
              <a:t>пеглер,</a:t>
            </a:r>
            <a:endParaRPr lang="en-US" sz="3200" dirty="0"/>
          </a:p>
          <a:p>
            <a:pPr lvl="2"/>
            <a:r>
              <a:rPr lang="hr-HR" sz="3200" dirty="0"/>
              <a:t>кројач,</a:t>
            </a:r>
            <a:endParaRPr lang="en-US" sz="3200" dirty="0"/>
          </a:p>
          <a:p>
            <a:pPr lvl="2"/>
            <a:r>
              <a:rPr lang="hr-HR" sz="3200" dirty="0"/>
              <a:t>помоћни радник;</a:t>
            </a:r>
            <a:endParaRPr lang="sr-Cyrl-RS" sz="3200" dirty="0"/>
          </a:p>
          <a:p>
            <a:pPr lvl="1">
              <a:buNone/>
            </a:pPr>
            <a:endParaRPr lang="en-US" sz="3200" dirty="0"/>
          </a:p>
          <a:p>
            <a:pPr lvl="1"/>
            <a:r>
              <a:rPr lang="hr-HR" sz="3200" b="1" i="1" dirty="0"/>
              <a:t>одељење хортикултуре</a:t>
            </a:r>
            <a:r>
              <a:rPr lang="hr-HR" sz="3200" dirty="0"/>
              <a:t>:</a:t>
            </a:r>
            <a:endParaRPr lang="en-US" sz="3200" b="1" dirty="0"/>
          </a:p>
          <a:p>
            <a:pPr lvl="2"/>
            <a:r>
              <a:rPr lang="hr-HR" sz="3200" dirty="0"/>
              <a:t>шеф одељења,</a:t>
            </a:r>
            <a:endParaRPr lang="en-US" sz="3200" dirty="0"/>
          </a:p>
          <a:p>
            <a:pPr lvl="2"/>
            <a:r>
              <a:rPr lang="hr-HR" sz="3200" dirty="0"/>
              <a:t>аранжер цвећа,</a:t>
            </a:r>
            <a:endParaRPr lang="en-US" sz="3200" dirty="0"/>
          </a:p>
          <a:p>
            <a:pPr lvl="2"/>
            <a:r>
              <a:rPr lang="hr-HR" sz="3200" dirty="0"/>
              <a:t>вртлар,</a:t>
            </a:r>
            <a:endParaRPr lang="en-US" sz="3200" dirty="0"/>
          </a:p>
          <a:p>
            <a:pPr lvl="2"/>
            <a:r>
              <a:rPr lang="hr-HR" sz="3200" dirty="0"/>
              <a:t>цвећар,</a:t>
            </a:r>
            <a:endParaRPr lang="en-US" sz="3200" dirty="0"/>
          </a:p>
          <a:p>
            <a:pPr lvl="2"/>
            <a:r>
              <a:rPr lang="hr-HR" sz="3200" dirty="0"/>
              <a:t>помоћни радник;</a:t>
            </a:r>
            <a:endParaRPr lang="sr-Cyrl-RS" sz="3200" dirty="0"/>
          </a:p>
          <a:p>
            <a:pPr lvl="1">
              <a:buNone/>
            </a:pPr>
            <a:endParaRPr lang="en-US" sz="3200" dirty="0"/>
          </a:p>
          <a:p>
            <a:pPr lvl="1"/>
            <a:r>
              <a:rPr lang="hr-HR" sz="3200" b="1" i="1" dirty="0"/>
              <a:t>одељење магацина</a:t>
            </a:r>
            <a:r>
              <a:rPr lang="hr-HR" sz="3200" dirty="0"/>
              <a:t>:</a:t>
            </a:r>
            <a:endParaRPr lang="en-US" sz="3200" b="1" dirty="0"/>
          </a:p>
          <a:p>
            <a:pPr lvl="2"/>
            <a:r>
              <a:rPr lang="hr-HR" sz="3200" dirty="0"/>
              <a:t>магационер,</a:t>
            </a:r>
            <a:endParaRPr lang="en-US" sz="3200" dirty="0"/>
          </a:p>
          <a:p>
            <a:pPr lvl="2"/>
            <a:r>
              <a:rPr lang="hr-HR" sz="3200" dirty="0"/>
              <a:t>помоћни радник.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  <a:p>
            <a:pPr>
              <a:lnSpc>
                <a:spcPct val="8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Организација </a:t>
            </a:r>
            <a:br>
              <a:rPr lang="sr-Cyrl-RS" dirty="0"/>
            </a:br>
            <a:r>
              <a:rPr lang="sr-Cyrl-RS" dirty="0"/>
              <a:t>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</a:pPr>
            <a:endParaRPr lang="ru-RU" dirty="0"/>
          </a:p>
          <a:p>
            <a:pPr marL="609600" indent="-609600">
              <a:lnSpc>
                <a:spcPct val="90000"/>
              </a:lnSpc>
            </a:pPr>
            <a:r>
              <a:rPr lang="ru-RU" dirty="0"/>
              <a:t>Поред свих елемената опреме и уређења, квалитетну услугу није могуће пружити без живог рада.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dirty="0"/>
              <a:t> </a:t>
            </a:r>
            <a:endParaRPr lang="sr-Cyrl-CS" dirty="0"/>
          </a:p>
          <a:p>
            <a:pPr marL="609600" indent="-609600">
              <a:lnSpc>
                <a:spcPct val="90000"/>
              </a:lnSpc>
              <a:buFontTx/>
              <a:buChar char="•"/>
            </a:pPr>
            <a:r>
              <a:rPr lang="ru-RU" dirty="0"/>
              <a:t>Непосредан контакт на релацији домаћин – гост тешко да ће се моћи надоместити помоћу машина и у ближој будућности</a:t>
            </a:r>
            <a:r>
              <a:rPr lang="sr-Cyrl-RS" dirty="0"/>
              <a:t>.</a:t>
            </a:r>
            <a:endParaRPr lang="en-US" dirty="0"/>
          </a:p>
          <a:p>
            <a:pPr>
              <a:lnSpc>
                <a:spcPct val="80000"/>
              </a:lnSpc>
              <a:buNone/>
            </a:pPr>
            <a:endParaRPr lang="en-US" dirty="0"/>
          </a:p>
          <a:p>
            <a:pPr>
              <a:lnSpc>
                <a:spcPct val="8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Организација </a:t>
            </a:r>
            <a:br>
              <a:rPr lang="sr-Cyrl-RS" dirty="0"/>
            </a:br>
            <a:r>
              <a:rPr lang="sr-Cyrl-RS" dirty="0"/>
              <a:t>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000" b="1" dirty="0" smtClean="0"/>
              <a:t>Због тога је врло битно:</a:t>
            </a:r>
          </a:p>
          <a:p>
            <a:pPr lvl="1">
              <a:lnSpc>
                <a:spcPct val="80000"/>
              </a:lnSpc>
            </a:pPr>
            <a:r>
              <a:rPr lang="ru-RU" sz="1800" b="1" dirty="0" smtClean="0"/>
              <a:t>Развити план радих активности </a:t>
            </a:r>
            <a:r>
              <a:rPr lang="ru-RU" sz="1800" b="1" dirty="0"/>
              <a:t>и </a:t>
            </a:r>
            <a:r>
              <a:rPr lang="ru-RU" sz="1800" b="1" dirty="0" smtClean="0"/>
              <a:t>спроводити континуирану анализу </a:t>
            </a:r>
            <a:r>
              <a:rPr lang="ru-RU" sz="1800" b="1" dirty="0"/>
              <a:t>свих пословних и радних процеса</a:t>
            </a:r>
            <a:r>
              <a:rPr lang="ru-RU" sz="1800" dirty="0"/>
              <a:t>,</a:t>
            </a:r>
          </a:p>
          <a:p>
            <a:pPr lvl="1">
              <a:lnSpc>
                <a:spcPct val="80000"/>
              </a:lnSpc>
            </a:pPr>
            <a:r>
              <a:rPr lang="sr-Cyrl-RS" sz="1800" b="1" dirty="0"/>
              <a:t>У</a:t>
            </a:r>
            <a:r>
              <a:rPr lang="it-IT" sz="1800" b="1" dirty="0" smtClean="0"/>
              <a:t>спостав</a:t>
            </a:r>
            <a:r>
              <a:rPr lang="sr-Cyrl-RS" sz="1800" b="1" dirty="0" smtClean="0"/>
              <a:t>ити </a:t>
            </a:r>
            <a:r>
              <a:rPr lang="it-IT" sz="1800" b="1" dirty="0" smtClean="0"/>
              <a:t>стандард</a:t>
            </a:r>
            <a:r>
              <a:rPr lang="sr-Cyrl-RS" sz="1800" b="1" dirty="0" smtClean="0"/>
              <a:t>е </a:t>
            </a:r>
            <a:r>
              <a:rPr lang="it-IT" sz="1800" b="1" dirty="0" smtClean="0"/>
              <a:t>услуге</a:t>
            </a:r>
            <a:r>
              <a:rPr lang="sr-Cyrl-RS" sz="1800" b="1" dirty="0"/>
              <a:t>,</a:t>
            </a:r>
            <a:endParaRPr lang="pl-PL" sz="1800" dirty="0"/>
          </a:p>
          <a:p>
            <a:pPr lvl="1">
              <a:lnSpc>
                <a:spcPct val="80000"/>
              </a:lnSpc>
            </a:pPr>
            <a:r>
              <a:rPr lang="sr-Cyrl-RS" sz="1800" b="1" dirty="0" smtClean="0"/>
              <a:t>Развијати т</a:t>
            </a:r>
            <a:r>
              <a:rPr lang="pl-PL" sz="1800" b="1" dirty="0" smtClean="0"/>
              <a:t>имски </a:t>
            </a:r>
            <a:r>
              <a:rPr lang="pl-PL" sz="1800" b="1" dirty="0"/>
              <a:t>рад</a:t>
            </a:r>
            <a:r>
              <a:rPr lang="pl-PL" sz="1800" dirty="0"/>
              <a:t>,</a:t>
            </a:r>
            <a:endParaRPr lang="ru-RU" sz="1800" dirty="0"/>
          </a:p>
          <a:p>
            <a:pPr lvl="1">
              <a:lnSpc>
                <a:spcPct val="80000"/>
              </a:lnSpc>
            </a:pPr>
            <a:r>
              <a:rPr lang="ru-RU" sz="1800" b="1" dirty="0" smtClean="0"/>
              <a:t>Спроводити сталне обуке, </a:t>
            </a:r>
            <a:r>
              <a:rPr lang="ru-RU" sz="1800" dirty="0" smtClean="0"/>
              <a:t>уз контролу и </a:t>
            </a:r>
            <a:r>
              <a:rPr lang="ru-RU" sz="1800" dirty="0"/>
              <a:t>надзор,</a:t>
            </a:r>
          </a:p>
          <a:p>
            <a:pPr lvl="1">
              <a:lnSpc>
                <a:spcPct val="80000"/>
              </a:lnSpc>
            </a:pPr>
            <a:r>
              <a:rPr lang="ru-RU" sz="1800" b="1" dirty="0" smtClean="0"/>
              <a:t>На адекватан начин награђивати особље </a:t>
            </a:r>
            <a:r>
              <a:rPr lang="ru-RU" sz="1800" dirty="0" smtClean="0"/>
              <a:t>и развити осећај припадности</a:t>
            </a:r>
            <a:r>
              <a:rPr lang="ru-RU" sz="1800" dirty="0"/>
              <a:t>,</a:t>
            </a:r>
          </a:p>
          <a:p>
            <a:pPr lvl="1">
              <a:lnSpc>
                <a:spcPct val="80000"/>
              </a:lnSpc>
            </a:pPr>
            <a:r>
              <a:rPr lang="sr-Cyrl-RS" sz="1800" dirty="0" smtClean="0"/>
              <a:t>Водити </a:t>
            </a:r>
            <a:r>
              <a:rPr lang="pl-PL" sz="1800" dirty="0" smtClean="0"/>
              <a:t>професионал</a:t>
            </a:r>
            <a:r>
              <a:rPr lang="sr-Cyrl-RS" sz="1800" dirty="0" smtClean="0"/>
              <a:t>е</a:t>
            </a:r>
            <a:r>
              <a:rPr lang="pl-PL" sz="1800" dirty="0" smtClean="0"/>
              <a:t> евиденциј</a:t>
            </a:r>
            <a:r>
              <a:rPr lang="sr-Cyrl-RS" sz="1800" dirty="0" smtClean="0"/>
              <a:t>е</a:t>
            </a:r>
            <a:r>
              <a:rPr lang="pl-PL" sz="1800" dirty="0" smtClean="0"/>
              <a:t> </a:t>
            </a:r>
            <a:r>
              <a:rPr lang="pl-PL" sz="1800" dirty="0"/>
              <a:t>пословних активности,</a:t>
            </a:r>
            <a:endParaRPr lang="ru-RU" sz="1800" dirty="0"/>
          </a:p>
          <a:p>
            <a:pPr lvl="1">
              <a:lnSpc>
                <a:spcPct val="80000"/>
              </a:lnSpc>
            </a:pPr>
            <a:r>
              <a:rPr lang="ru-RU" sz="1800" dirty="0" smtClean="0"/>
              <a:t>Тежити ка непрекидном </a:t>
            </a:r>
            <a:r>
              <a:rPr lang="ru-RU" sz="1800" b="1" dirty="0"/>
              <a:t>побољшању свих облика комуницирања</a:t>
            </a:r>
            <a:r>
              <a:rPr lang="ru-RU" sz="1800" dirty="0"/>
              <a:t>,</a:t>
            </a:r>
          </a:p>
          <a:p>
            <a:pPr lvl="1">
              <a:lnSpc>
                <a:spcPct val="80000"/>
              </a:lnSpc>
            </a:pPr>
            <a:r>
              <a:rPr lang="ru-RU" sz="1800" b="1" dirty="0" smtClean="0"/>
              <a:t>Користити најсвременију опрему</a:t>
            </a:r>
            <a:r>
              <a:rPr lang="ru-RU" sz="1800" dirty="0" smtClean="0"/>
              <a:t> </a:t>
            </a:r>
            <a:r>
              <a:rPr lang="ru-RU" sz="1800" dirty="0"/>
              <a:t>машина и средстава за рад</a:t>
            </a:r>
            <a:r>
              <a:rPr lang="ru-RU" sz="1800" dirty="0" smtClean="0"/>
              <a:t>, а у складу са финансијским могућностима хотелског предузећа,</a:t>
            </a:r>
            <a:endParaRPr lang="ru-RU" sz="1800" dirty="0"/>
          </a:p>
          <a:p>
            <a:pPr lvl="1">
              <a:lnSpc>
                <a:spcPct val="80000"/>
              </a:lnSpc>
            </a:pPr>
            <a:r>
              <a:rPr lang="ru-RU" sz="1800" b="1" dirty="0" smtClean="0"/>
              <a:t>Обезбедити могућност </a:t>
            </a:r>
            <a:r>
              <a:rPr lang="ru-RU" sz="1800" b="1" dirty="0"/>
              <a:t>ротирања </a:t>
            </a:r>
            <a:r>
              <a:rPr lang="ru-RU" sz="1800" b="1" dirty="0" smtClean="0"/>
              <a:t>у обављању пословних активности, а у </a:t>
            </a:r>
            <a:r>
              <a:rPr lang="ru-RU" sz="1800" b="1" dirty="0"/>
              <a:t>циљу усавршавања </a:t>
            </a:r>
            <a:r>
              <a:rPr lang="ru-RU" sz="1800" b="1" dirty="0" smtClean="0"/>
              <a:t>особља</a:t>
            </a:r>
            <a:r>
              <a:rPr lang="ru-RU" sz="1800" dirty="0"/>
              <a:t>.</a:t>
            </a:r>
          </a:p>
          <a:p>
            <a:pPr>
              <a:buNone/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hr-HR" sz="2000" b="1" dirty="0"/>
              <a:t>Правилним избором кадрова, њиховом обуком и трени</a:t>
            </a:r>
            <a:r>
              <a:rPr lang="sr-Cyrl-CS" sz="2000" b="1" dirty="0"/>
              <a:t>н</a:t>
            </a:r>
            <a:r>
              <a:rPr lang="hr-HR" sz="2000" b="1" dirty="0"/>
              <a:t>гом</a:t>
            </a:r>
            <a:r>
              <a:rPr lang="sr-Cyrl-CS" sz="2000" b="1" dirty="0"/>
              <a:t>,</a:t>
            </a:r>
            <a:r>
              <a:rPr lang="hr-HR" sz="2000" b="1" dirty="0"/>
              <a:t> као и непрекидним надзором и контролом, могуће је смањити неповољне ефекте и одржати оптималан ниво радног процеса</a:t>
            </a:r>
            <a:r>
              <a:rPr lang="hr-HR" sz="2000" dirty="0"/>
              <a:t>.</a:t>
            </a:r>
            <a:endParaRPr lang="sr-Cyrl-RS" sz="2000" dirty="0"/>
          </a:p>
          <a:p>
            <a:pPr marL="0" indent="0">
              <a:lnSpc>
                <a:spcPct val="80000"/>
              </a:lnSpc>
              <a:buNone/>
            </a:pPr>
            <a:endParaRPr lang="sr-Latn-R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Кадровска структура хотелског домаћинства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None/>
            </a:pPr>
            <a:endParaRPr lang="en-US" dirty="0"/>
          </a:p>
          <a:p>
            <a:pPr>
              <a:lnSpc>
                <a:spcPct val="80000"/>
              </a:lnSpc>
              <a:buNone/>
            </a:pPr>
            <a:endParaRPr lang="sr-Latn-R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838200" y="1600200"/>
            <a:ext cx="7543800" cy="48812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4800600"/>
          </a:xfrm>
        </p:spPr>
        <p:txBody>
          <a:bodyPr>
            <a:normAutofit/>
          </a:bodyPr>
          <a:lstStyle/>
          <a:p>
            <a:pPr marL="609600" indent="-609600">
              <a:buFontTx/>
              <a:buChar char="•"/>
            </a:pPr>
            <a:r>
              <a:rPr lang="sr-Cyrl-RS" dirty="0"/>
              <a:t>У домаћинству се могу издвојити следећи основни кадровски профили</a:t>
            </a:r>
            <a:r>
              <a:rPr lang="sr-Cyrl-RS" dirty="0" smtClean="0"/>
              <a:t>:</a:t>
            </a:r>
            <a:endParaRPr lang="sr-Cyrl-RS" dirty="0"/>
          </a:p>
          <a:p>
            <a:pPr marL="1409700" lvl="2" indent="-609600">
              <a:buFontTx/>
              <a:buAutoNum type="arabicPeriod"/>
            </a:pPr>
            <a:r>
              <a:rPr lang="hr-HR" dirty="0"/>
              <a:t>домаћица хотела,</a:t>
            </a:r>
            <a:endParaRPr lang="pl-PL" dirty="0"/>
          </a:p>
          <a:p>
            <a:pPr marL="1409700" lvl="2" indent="-609600">
              <a:buFontTx/>
              <a:buAutoNum type="arabicPeriod"/>
            </a:pPr>
            <a:r>
              <a:rPr lang="pl-PL" dirty="0"/>
              <a:t>надзорница соба,</a:t>
            </a:r>
            <a:endParaRPr lang="hr-HR" dirty="0"/>
          </a:p>
          <a:p>
            <a:pPr marL="1409700" lvl="2" indent="-609600">
              <a:buFontTx/>
              <a:buAutoNum type="arabicPeriod"/>
            </a:pPr>
            <a:r>
              <a:rPr lang="hr-HR" dirty="0"/>
              <a:t>координатор домаћинства,</a:t>
            </a:r>
          </a:p>
          <a:p>
            <a:pPr marL="1409700" lvl="2" indent="-609600">
              <a:buFontTx/>
              <a:buAutoNum type="arabicPeriod"/>
            </a:pPr>
            <a:r>
              <a:rPr lang="hr-HR" dirty="0"/>
              <a:t>собарица,</a:t>
            </a:r>
          </a:p>
          <a:p>
            <a:pPr marL="1409700" lvl="2" indent="-609600">
              <a:buFontTx/>
              <a:buAutoNum type="arabicPeriod"/>
            </a:pPr>
            <a:r>
              <a:rPr lang="hr-HR" dirty="0"/>
              <a:t>надзорница хигијене,</a:t>
            </a:r>
            <a:endParaRPr lang="pl-PL" dirty="0"/>
          </a:p>
          <a:p>
            <a:pPr marL="1409700" lvl="2" indent="-609600">
              <a:buFontTx/>
              <a:buAutoNum type="arabicPeriod"/>
            </a:pPr>
            <a:r>
              <a:rPr lang="pl-PL" dirty="0"/>
              <a:t>хигијени</a:t>
            </a:r>
            <a:r>
              <a:rPr lang="hr-HR" dirty="0"/>
              <a:t>ч</a:t>
            </a:r>
            <a:r>
              <a:rPr lang="pl-PL" dirty="0"/>
              <a:t>арка, </a:t>
            </a:r>
          </a:p>
          <a:p>
            <a:pPr marL="1409700" lvl="2" indent="-609600">
              <a:buFontTx/>
              <a:buAutoNum type="arabicPeriod"/>
            </a:pPr>
            <a:r>
              <a:rPr lang="pl-PL" dirty="0"/>
              <a:t>помоћни радник</a:t>
            </a:r>
            <a:r>
              <a:rPr lang="sr-Cyrl-RS" dirty="0"/>
              <a:t>.</a:t>
            </a:r>
            <a:endParaRPr lang="en-US" dirty="0"/>
          </a:p>
          <a:p>
            <a:pPr marL="609600" indent="-609600">
              <a:buFontTx/>
              <a:buChar char="•"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4800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sr-Cyrl-RS" sz="2600" dirty="0"/>
              <a:t>Д</a:t>
            </a:r>
            <a:r>
              <a:rPr lang="hr-HR" sz="2600" dirty="0"/>
              <a:t>омаћица хотела се, као </a:t>
            </a:r>
            <a:r>
              <a:rPr lang="hr-HR" sz="2600" b="1" dirty="0"/>
              <a:t>лидер </a:t>
            </a:r>
            <a:r>
              <a:rPr lang="hr-HR" sz="2600" dirty="0"/>
              <a:t>хотелског домаћинства, непрестано залаже за </a:t>
            </a:r>
            <a:r>
              <a:rPr lang="hr-HR" sz="2600" b="1" dirty="0"/>
              <a:t>пружање врхунског сервиса </a:t>
            </a:r>
            <a:r>
              <a:rPr lang="hr-HR" sz="2600" dirty="0"/>
              <a:t>гостима </a:t>
            </a:r>
            <a:r>
              <a:rPr lang="hr-HR" sz="2600" b="1" dirty="0"/>
              <a:t>уз непрекидну контролу трошкова материјала и средстава за рад</a:t>
            </a:r>
            <a:r>
              <a:rPr lang="hr-HR" sz="2600" dirty="0"/>
              <a:t>. </a:t>
            </a:r>
            <a:endParaRPr lang="sr-Cyrl-RS" sz="2600" dirty="0"/>
          </a:p>
          <a:p>
            <a:pPr>
              <a:lnSpc>
                <a:spcPct val="90000"/>
              </a:lnSpc>
              <a:buNone/>
            </a:pPr>
            <a:endParaRPr lang="sr-Cyrl-RS" sz="2600" dirty="0"/>
          </a:p>
          <a:p>
            <a:pPr>
              <a:lnSpc>
                <a:spcPct val="90000"/>
              </a:lnSpc>
            </a:pPr>
            <a:r>
              <a:rPr lang="hr-HR" sz="2600" dirty="0"/>
              <a:t>У новије време назив овог радног места еволуира у </a:t>
            </a:r>
            <a:r>
              <a:rPr lang="sr-Cyrl-RS" sz="2600" b="1" dirty="0" smtClean="0"/>
              <a:t>м</a:t>
            </a:r>
            <a:r>
              <a:rPr lang="hr-HR" sz="2600" b="1" dirty="0"/>
              <a:t>енаџер хотелског </a:t>
            </a:r>
            <a:r>
              <a:rPr lang="hr-HR" sz="2600" b="1" dirty="0" smtClean="0"/>
              <a:t>домаћинства</a:t>
            </a:r>
            <a:r>
              <a:rPr lang="hr-HR" sz="2600" dirty="0" smtClean="0"/>
              <a:t>, </a:t>
            </a:r>
            <a:r>
              <a:rPr lang="hr-HR" sz="2600" dirty="0"/>
              <a:t>чиме се истиче менаџерска димензија овог кадровског профила, а  с тим у складу </a:t>
            </a:r>
            <a:r>
              <a:rPr lang="hr-HR" sz="2600" b="1" dirty="0"/>
              <a:t>и овлашћења и одговорности особе на овој позицији. </a:t>
            </a:r>
            <a:endParaRPr lang="sr-Cyrl-RS" sz="2600" b="1" dirty="0"/>
          </a:p>
          <a:p>
            <a:pPr>
              <a:lnSpc>
                <a:spcPct val="90000"/>
              </a:lnSpc>
              <a:buNone/>
            </a:pPr>
            <a:endParaRPr lang="sr-Cyrl-CS" sz="2600" dirty="0"/>
          </a:p>
          <a:p>
            <a:pPr>
              <a:lnSpc>
                <a:spcPct val="90000"/>
              </a:lnSpc>
            </a:pPr>
            <a:r>
              <a:rPr lang="hr-HR" sz="2600" dirty="0"/>
              <a:t>Међу дужностима и обавезама које има, посебан облик одговорности домаћице хотела представља </a:t>
            </a:r>
            <a:r>
              <a:rPr lang="hr-HR" sz="2600" b="1" dirty="0"/>
              <a:t>одговорност</a:t>
            </a:r>
            <a:r>
              <a:rPr lang="hr-HR" sz="2600" dirty="0"/>
              <a:t> </a:t>
            </a:r>
            <a:r>
              <a:rPr lang="hr-HR" sz="2600" b="1" dirty="0"/>
              <a:t>према хотелском госту</a:t>
            </a:r>
            <a:r>
              <a:rPr lang="hr-HR" sz="2600" dirty="0"/>
              <a:t>. </a:t>
            </a:r>
            <a:endParaRPr lang="sr-Cyrl-RS" sz="2600" dirty="0"/>
          </a:p>
          <a:p>
            <a:pPr>
              <a:lnSpc>
                <a:spcPct val="90000"/>
              </a:lnSpc>
              <a:buNone/>
            </a:pPr>
            <a:endParaRPr lang="sr-Cyrl-CS" dirty="0"/>
          </a:p>
          <a:p>
            <a:pPr marL="609600" indent="-609600">
              <a:buFontTx/>
              <a:buChar char="•"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Cyrl-CS" sz="2000" b="1" dirty="0"/>
              <a:t>А</a:t>
            </a:r>
            <a:r>
              <a:rPr lang="hr-HR" sz="2000" b="1" dirty="0"/>
              <a:t>трибути успешне домаћице:</a:t>
            </a:r>
            <a:endParaRPr lang="sr-Cyrl-RS" sz="2000" b="1" dirty="0"/>
          </a:p>
          <a:p>
            <a:pPr lvl="1">
              <a:lnSpc>
                <a:spcPct val="80000"/>
              </a:lnSpc>
            </a:pPr>
            <a:r>
              <a:rPr lang="hr-HR" sz="1800" dirty="0"/>
              <a:t>способност за руковођење и висок степен одговорности,</a:t>
            </a:r>
          </a:p>
          <a:p>
            <a:pPr lvl="1">
              <a:lnSpc>
                <a:spcPct val="80000"/>
              </a:lnSpc>
            </a:pPr>
            <a:r>
              <a:rPr lang="hr-HR" sz="1800" dirty="0"/>
              <a:t>таленат за комуникацију уз пуно уважавање и поштовање личности саговорника,</a:t>
            </a:r>
          </a:p>
          <a:p>
            <a:pPr lvl="1">
              <a:lnSpc>
                <a:spcPct val="80000"/>
              </a:lnSpc>
            </a:pPr>
            <a:r>
              <a:rPr lang="hr-HR" sz="1800" dirty="0"/>
              <a:t>љубазност, одмереност, стабилност са позитивним животним ставом, </a:t>
            </a:r>
          </a:p>
          <a:p>
            <a:pPr lvl="1">
              <a:lnSpc>
                <a:spcPct val="80000"/>
              </a:lnSpc>
            </a:pPr>
            <a:r>
              <a:rPr lang="hr-HR" sz="1800" dirty="0"/>
              <a:t>тактичност, дискретност, толерантност уз праведну строгост,</a:t>
            </a:r>
          </a:p>
          <a:p>
            <a:pPr lvl="1">
              <a:lnSpc>
                <a:spcPct val="80000"/>
              </a:lnSpc>
            </a:pPr>
            <a:r>
              <a:rPr lang="hr-HR" sz="1800" dirty="0"/>
              <a:t>динамичност, енергичносрт, стрпљивост и упорност да реализује посао до краја,</a:t>
            </a:r>
          </a:p>
          <a:p>
            <a:pPr lvl="1">
              <a:lnSpc>
                <a:spcPct val="80000"/>
              </a:lnSpc>
            </a:pPr>
            <a:r>
              <a:rPr lang="hr-HR" sz="1800" dirty="0"/>
              <a:t>креативност уз изражени осећај за естетику, </a:t>
            </a:r>
          </a:p>
          <a:p>
            <a:pPr lvl="1">
              <a:lnSpc>
                <a:spcPct val="80000"/>
              </a:lnSpc>
            </a:pPr>
            <a:r>
              <a:rPr lang="hr-HR" sz="1800" dirty="0"/>
              <a:t>прилагодљивост и сналажљивост у неочекиваним ситуацијама, </a:t>
            </a:r>
            <a:endParaRPr lang="hr-HR" sz="1800" b="1" dirty="0"/>
          </a:p>
          <a:p>
            <a:pPr lvl="1">
              <a:lnSpc>
                <a:spcPct val="80000"/>
              </a:lnSpc>
            </a:pPr>
            <a:r>
              <a:rPr lang="hr-HR" sz="1800" dirty="0"/>
              <a:t>посвећеност послу</a:t>
            </a:r>
            <a:r>
              <a:rPr lang="sr-Cyrl-RS" sz="1800" dirty="0"/>
              <a:t>.</a:t>
            </a:r>
            <a:r>
              <a:rPr lang="en-US" sz="1800" dirty="0"/>
              <a:t> </a:t>
            </a:r>
          </a:p>
          <a:p>
            <a:pPr>
              <a:lnSpc>
                <a:spcPct val="90000"/>
              </a:lnSpc>
            </a:pPr>
            <a:r>
              <a:rPr lang="sr-Cyrl-RS" sz="2000" b="1" dirty="0"/>
              <a:t>Д</a:t>
            </a:r>
            <a:r>
              <a:rPr lang="hr-HR" sz="2000" b="1" dirty="0"/>
              <a:t>омаћиц</a:t>
            </a:r>
            <a:r>
              <a:rPr lang="sr-Cyrl-RS" sz="2000" b="1" dirty="0"/>
              <a:t>а хотела има читав низ одговорности које се могу груписати на</a:t>
            </a:r>
            <a:r>
              <a:rPr lang="hr-HR" sz="2000" b="1" dirty="0"/>
              <a:t>:</a:t>
            </a:r>
            <a:endParaRPr lang="sr-Cyrl-RS" sz="2000" b="1" dirty="0"/>
          </a:p>
          <a:p>
            <a:pPr lvl="1">
              <a:lnSpc>
                <a:spcPct val="90000"/>
              </a:lnSpc>
            </a:pPr>
            <a:r>
              <a:rPr lang="sr-Cyrl-CS" sz="1800" dirty="0"/>
              <a:t>о</a:t>
            </a:r>
            <a:r>
              <a:rPr lang="sr-Cyrl-RS" sz="1800" dirty="0"/>
              <a:t>дговорност према менаџменту хотела;</a:t>
            </a:r>
          </a:p>
          <a:p>
            <a:pPr lvl="1">
              <a:lnSpc>
                <a:spcPct val="90000"/>
              </a:lnSpc>
            </a:pPr>
            <a:r>
              <a:rPr lang="sr-Cyrl-CS" sz="1800" dirty="0"/>
              <a:t>о</a:t>
            </a:r>
            <a:r>
              <a:rPr lang="sr-Cyrl-RS" sz="1800" dirty="0"/>
              <a:t>дговорност према гостима;</a:t>
            </a:r>
          </a:p>
          <a:p>
            <a:pPr lvl="1">
              <a:lnSpc>
                <a:spcPct val="90000"/>
              </a:lnSpc>
            </a:pPr>
            <a:r>
              <a:rPr lang="sr-Cyrl-CS" sz="1800" dirty="0"/>
              <a:t>о</a:t>
            </a:r>
            <a:r>
              <a:rPr lang="sr-Cyrl-RS" sz="1800"/>
              <a:t>дговорност </a:t>
            </a:r>
            <a:r>
              <a:rPr lang="sr-Cyrl-RS" sz="1800" dirty="0"/>
              <a:t>према запосленим у домаћинству;</a:t>
            </a:r>
          </a:p>
          <a:p>
            <a:pPr>
              <a:lnSpc>
                <a:spcPct val="90000"/>
              </a:lnSpc>
              <a:buNone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458200" cy="51054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90000"/>
              </a:lnSpc>
            </a:pPr>
            <a:endParaRPr lang="sr-Cyrl-CS" sz="3800" b="1" dirty="0"/>
          </a:p>
          <a:p>
            <a:pPr>
              <a:lnSpc>
                <a:spcPct val="90000"/>
              </a:lnSpc>
            </a:pPr>
            <a:r>
              <a:rPr lang="sr-Cyrl-CS" sz="3800" b="1" dirty="0"/>
              <a:t>Д</a:t>
            </a:r>
            <a:r>
              <a:rPr lang="hr-HR" sz="3800" b="1" dirty="0"/>
              <a:t>ужности и обавез</a:t>
            </a:r>
            <a:r>
              <a:rPr lang="en-US" sz="3800" b="1" dirty="0"/>
              <a:t>e </a:t>
            </a:r>
            <a:r>
              <a:rPr lang="sr-Cyrl-CS" sz="3800" b="1" dirty="0"/>
              <a:t>домаћице хотела:</a:t>
            </a:r>
            <a:endParaRPr lang="en-US" sz="3800" b="1" dirty="0"/>
          </a:p>
          <a:p>
            <a:pPr lvl="1">
              <a:lnSpc>
                <a:spcPct val="80000"/>
              </a:lnSpc>
            </a:pPr>
            <a:r>
              <a:rPr lang="hr-HR" sz="3200" dirty="0"/>
              <a:t>адекватан одабир персонала;</a:t>
            </a:r>
            <a:endParaRPr lang="sr-Cyrl-RS" sz="3200" dirty="0"/>
          </a:p>
          <a:p>
            <a:pPr lvl="1">
              <a:lnSpc>
                <a:spcPct val="80000"/>
              </a:lnSpc>
            </a:pPr>
            <a:r>
              <a:rPr lang="hr-HR" sz="3200" dirty="0"/>
              <a:t>организовање распореда рада, слободних дана, годишњих одмора и замене радника;</a:t>
            </a:r>
            <a:endParaRPr lang="sr-Cyrl-RS" sz="3200" dirty="0"/>
          </a:p>
          <a:p>
            <a:pPr lvl="1">
              <a:lnSpc>
                <a:spcPct val="80000"/>
              </a:lnSpc>
            </a:pPr>
            <a:r>
              <a:rPr lang="sr-Cyrl-CS" sz="3200" dirty="0"/>
              <a:t>п</a:t>
            </a:r>
            <a:r>
              <a:rPr lang="sr-Cyrl-RS" sz="3200" dirty="0"/>
              <a:t>рипрема и предлаже годишњи буџет одељења и годишњи план рада;</a:t>
            </a:r>
          </a:p>
          <a:p>
            <a:pPr lvl="1">
              <a:lnSpc>
                <a:spcPct val="80000"/>
              </a:lnSpc>
            </a:pPr>
            <a:r>
              <a:rPr lang="hr-HR" sz="3200" dirty="0"/>
              <a:t>обезбеђивање адекватних услова за рад запослених;</a:t>
            </a:r>
            <a:endParaRPr lang="sr-Cyrl-RS" sz="3200" dirty="0"/>
          </a:p>
          <a:p>
            <a:pPr lvl="1">
              <a:lnSpc>
                <a:spcPct val="80000"/>
              </a:lnSpc>
            </a:pPr>
            <a:r>
              <a:rPr lang="hr-HR" sz="3200" dirty="0"/>
              <a:t>конституисање оперативних тимова;</a:t>
            </a:r>
            <a:endParaRPr lang="sr-Cyrl-RS" sz="3200" dirty="0"/>
          </a:p>
          <a:p>
            <a:pPr lvl="1">
              <a:lnSpc>
                <a:spcPct val="80000"/>
              </a:lnSpc>
            </a:pPr>
            <a:r>
              <a:rPr lang="hr-HR" sz="3200" dirty="0"/>
              <a:t>спровођење стимулационих мера за запослене;</a:t>
            </a:r>
            <a:endParaRPr lang="ru-RU" sz="3200" dirty="0"/>
          </a:p>
          <a:p>
            <a:pPr lvl="1">
              <a:lnSpc>
                <a:spcPct val="80000"/>
              </a:lnSpc>
            </a:pPr>
            <a:r>
              <a:rPr lang="ru-RU" sz="3200" dirty="0"/>
              <a:t>к</a:t>
            </a:r>
            <a:r>
              <a:rPr lang="hr-HR" sz="3200" dirty="0"/>
              <a:t>онтрола рада спољних сарадника и сезонских радника;</a:t>
            </a:r>
          </a:p>
          <a:p>
            <a:pPr lvl="1">
              <a:lnSpc>
                <a:spcPct val="80000"/>
              </a:lnSpc>
            </a:pPr>
            <a:r>
              <a:rPr lang="hr-HR" sz="3200" dirty="0"/>
              <a:t>брига о заштити на раду, здрављу и безбедности;</a:t>
            </a:r>
          </a:p>
          <a:p>
            <a:pPr lvl="1">
              <a:lnSpc>
                <a:spcPct val="80000"/>
              </a:lnSpc>
            </a:pPr>
            <a:r>
              <a:rPr lang="hr-HR" sz="3200" dirty="0"/>
              <a:t>инструирање тренинг менаџера; </a:t>
            </a:r>
          </a:p>
          <a:p>
            <a:pPr lvl="1">
              <a:lnSpc>
                <a:spcPct val="80000"/>
              </a:lnSpc>
            </a:pPr>
            <a:r>
              <a:rPr lang="hr-HR" sz="3200" dirty="0"/>
              <a:t>стручно усавршавање запослених;</a:t>
            </a:r>
          </a:p>
          <a:p>
            <a:pPr lvl="1">
              <a:lnSpc>
                <a:spcPct val="80000"/>
              </a:lnSpc>
            </a:pPr>
            <a:r>
              <a:rPr lang="hr-HR" sz="3200" dirty="0"/>
              <a:t>брига о одржавању стандарда одевања, хигијене, униформи и спољног изгледа особља;</a:t>
            </a:r>
          </a:p>
          <a:p>
            <a:pPr lvl="1">
              <a:lnSpc>
                <a:spcPct val="80000"/>
              </a:lnSpc>
            </a:pPr>
            <a:r>
              <a:rPr lang="hr-HR" sz="3200" dirty="0"/>
              <a:t>комуникација са гостима, особљем и свим хотелским службама;</a:t>
            </a:r>
          </a:p>
          <a:p>
            <a:pPr lvl="1">
              <a:lnSpc>
                <a:spcPct val="80000"/>
              </a:lnSpc>
            </a:pPr>
            <a:r>
              <a:rPr lang="hr-HR" sz="3200" dirty="0"/>
              <a:t>праћење жалби и захтева гостију;</a:t>
            </a:r>
          </a:p>
          <a:p>
            <a:pPr lvl="1">
              <a:lnSpc>
                <a:spcPct val="80000"/>
              </a:lnSpc>
            </a:pPr>
            <a:r>
              <a:rPr lang="hr-HR" sz="3200" dirty="0"/>
              <a:t>лично ангажовање при спровођењу програма за ВИП госте (лично их дочекује и испраћа) ;</a:t>
            </a:r>
          </a:p>
          <a:p>
            <a:pPr lvl="1">
              <a:lnSpc>
                <a:spcPct val="80000"/>
              </a:lnSpc>
            </a:pPr>
            <a:r>
              <a:rPr lang="hr-HR" sz="3200" dirty="0"/>
              <a:t>брига о кључевима хотелских простора у надлежности службе;</a:t>
            </a:r>
          </a:p>
          <a:p>
            <a:pPr lvl="1">
              <a:lnSpc>
                <a:spcPct val="80000"/>
              </a:lnSpc>
            </a:pPr>
            <a:r>
              <a:rPr lang="hr-HR" sz="3200" dirty="0"/>
              <a:t>брига за успешно одвијање услуга везаних за изгубљене и нађене ствари гостију;</a:t>
            </a:r>
          </a:p>
          <a:p>
            <a:pPr lvl="1">
              <a:lnSpc>
                <a:spcPct val="80000"/>
              </a:lnSpc>
            </a:pPr>
            <a:r>
              <a:rPr lang="hr-HR" sz="3200" dirty="0"/>
              <a:t>обављање послова по налогу директора хотела.</a:t>
            </a:r>
            <a:endParaRPr lang="en-US" sz="3200" dirty="0"/>
          </a:p>
          <a:p>
            <a:pPr>
              <a:lnSpc>
                <a:spcPct val="90000"/>
              </a:lnSpc>
              <a:buNone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hr-HR" dirty="0"/>
              <a:t>Способност домаћице хотела се огледа у </a:t>
            </a:r>
            <a:r>
              <a:rPr lang="hr-HR" b="1" dirty="0"/>
              <a:t>минимализацији трошкова </a:t>
            </a:r>
            <a:r>
              <a:rPr lang="hr-HR" dirty="0"/>
              <a:t>уз истовремену </a:t>
            </a:r>
            <a:r>
              <a:rPr lang="hr-HR" b="1" dirty="0"/>
              <a:t>максимизацију задовољстава </a:t>
            </a:r>
            <a:r>
              <a:rPr lang="hr-HR" dirty="0"/>
              <a:t>гостију хотела.</a:t>
            </a:r>
            <a:endParaRPr lang="sr-Cyrl-RS" dirty="0"/>
          </a:p>
          <a:p>
            <a:pPr>
              <a:lnSpc>
                <a:spcPct val="90000"/>
              </a:lnSpc>
              <a:buNone/>
            </a:pPr>
            <a:endParaRPr lang="sr-Cyrl-RS" dirty="0"/>
          </a:p>
          <a:p>
            <a:pPr>
              <a:lnSpc>
                <a:spcPct val="90000"/>
              </a:lnSpc>
            </a:pPr>
            <a:r>
              <a:rPr lang="hr-HR" dirty="0"/>
              <a:t>Међу побројаним дужностима и обавезама које има, посебан облик одговорности домаћице хотела представља </a:t>
            </a:r>
            <a:r>
              <a:rPr lang="hr-HR" b="1" dirty="0"/>
              <a:t>одговорност према хотелском госту</a:t>
            </a:r>
            <a:r>
              <a:rPr lang="hr-HR" dirty="0"/>
              <a:t>. Чест је случај у пракси да се гости </a:t>
            </a:r>
            <a:r>
              <a:rPr lang="hr-HR" dirty="0" smtClean="0"/>
              <a:t>обра</a:t>
            </a:r>
            <a:r>
              <a:rPr lang="sr-Cyrl-RS" dirty="0" smtClean="0"/>
              <a:t>ћ</a:t>
            </a:r>
            <a:r>
              <a:rPr lang="hr-HR" dirty="0" smtClean="0"/>
              <a:t>ају </a:t>
            </a:r>
            <a:r>
              <a:rPr lang="hr-HR" dirty="0"/>
              <a:t>домаћици хотела  са разним захтевима, жељама и питањима која нису предмет пословања службе, нити су у надлежности хотела.</a:t>
            </a:r>
            <a:endParaRPr lang="sr-Cyrl-RS" dirty="0"/>
          </a:p>
          <a:p>
            <a:pPr>
              <a:lnSpc>
                <a:spcPct val="90000"/>
              </a:lnSpc>
              <a:buNone/>
            </a:pPr>
            <a:endParaRPr lang="sr-Cyrl-RS" dirty="0"/>
          </a:p>
          <a:p>
            <a:pPr>
              <a:lnSpc>
                <a:spcPct val="90000"/>
              </a:lnSpc>
            </a:pPr>
            <a:r>
              <a:rPr lang="hr-HR" dirty="0"/>
              <a:t>Модерно хотелско пословање усмерава службу домаћинства ка новом изазову. </a:t>
            </a:r>
            <a:r>
              <a:rPr lang="hr-HR" b="1" dirty="0"/>
              <a:t>Безбедност хотелских гостију</a:t>
            </a:r>
            <a:r>
              <a:rPr lang="hr-HR" dirty="0"/>
              <a:t> предст</a:t>
            </a:r>
            <a:r>
              <a:rPr lang="sr-Cyrl-RS" dirty="0"/>
              <a:t>а</a:t>
            </a:r>
            <a:r>
              <a:rPr lang="hr-HR" dirty="0"/>
              <a:t>ваља једну од компоненти уско везаних за активности домаћице хотела.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b="1" i="1" dirty="0"/>
              <a:t>НАДЗОРНИЦА СОБА - </a:t>
            </a:r>
            <a:r>
              <a:rPr lang="ru-RU" sz="2400" dirty="0"/>
              <a:t>у великим хотелима и објектима који послују по моделу хотелских ланаца она је помоћник домаћице хотела у реализацији циклуса госта. </a:t>
            </a:r>
            <a:endParaRPr lang="ru-RU" sz="2400" dirty="0" smtClean="0"/>
          </a:p>
          <a:p>
            <a:pPr>
              <a:lnSpc>
                <a:spcPct val="90000"/>
              </a:lnSpc>
            </a:pPr>
            <a:endParaRPr lang="ru-RU" sz="2400" dirty="0"/>
          </a:p>
          <a:p>
            <a:pPr>
              <a:lnSpc>
                <a:spcPct val="90000"/>
              </a:lnSpc>
            </a:pPr>
            <a:r>
              <a:rPr lang="ru-RU" sz="2400" dirty="0" smtClean="0"/>
              <a:t>Надзорница </a:t>
            </a:r>
            <a:r>
              <a:rPr lang="ru-RU" sz="2400" dirty="0"/>
              <a:t>соба одговара домаћици </a:t>
            </a:r>
            <a:r>
              <a:rPr lang="ru-RU" sz="2400" dirty="0" smtClean="0"/>
              <a:t>хотела. </a:t>
            </a:r>
            <a:r>
              <a:rPr lang="ru-RU" sz="2400" dirty="0"/>
              <a:t>Има ограничено подручје рада у зависности од организације хотелског домаћинства. </a:t>
            </a:r>
            <a:r>
              <a:rPr lang="hr-HR" sz="2400" dirty="0"/>
              <a:t>Неопходно је да поседује исте карактерне и професионалне особине као </a:t>
            </a:r>
            <a:r>
              <a:rPr lang="hr-HR" sz="2400" dirty="0" smtClean="0"/>
              <a:t>домаћица</a:t>
            </a:r>
            <a:r>
              <a:rPr lang="hr-HR" sz="2400" dirty="0"/>
              <a:t>.</a:t>
            </a:r>
            <a:endParaRPr lang="sr-Cyrl-RS" sz="2400" dirty="0"/>
          </a:p>
          <a:p>
            <a:pPr>
              <a:lnSpc>
                <a:spcPct val="90000"/>
              </a:lnSpc>
              <a:buNone/>
            </a:pPr>
            <a:endParaRPr lang="sr-Cyrl-RS" sz="2400" dirty="0"/>
          </a:p>
          <a:p>
            <a:pPr>
              <a:lnSpc>
                <a:spcPct val="90000"/>
              </a:lnSpc>
            </a:pPr>
            <a:r>
              <a:rPr lang="hr-HR" sz="2400" dirty="0"/>
              <a:t>Уобичава се да ради у супротној смени од домаћице хотела, како би се обезбедио продужени надзор над радом особља службе хотелског домаћинства.</a:t>
            </a:r>
            <a:endParaRPr lang="sr-Latn-R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ru-RU" dirty="0"/>
              <a:t>Стандардизовани послови које обавља надзорница соба су:</a:t>
            </a:r>
          </a:p>
          <a:p>
            <a:pPr>
              <a:lnSpc>
                <a:spcPct val="90000"/>
              </a:lnSpc>
              <a:buNone/>
            </a:pPr>
            <a:endParaRPr lang="ru-RU" dirty="0"/>
          </a:p>
          <a:p>
            <a:pPr lvl="1">
              <a:lnSpc>
                <a:spcPct val="80000"/>
              </a:lnSpc>
            </a:pPr>
            <a:r>
              <a:rPr lang="ru-RU" dirty="0"/>
              <a:t>организовање рада на свом подручју,</a:t>
            </a:r>
          </a:p>
          <a:p>
            <a:pPr lvl="1">
              <a:lnSpc>
                <a:spcPct val="80000"/>
              </a:lnSpc>
            </a:pPr>
            <a:r>
              <a:rPr lang="ru-RU" dirty="0"/>
              <a:t>организовање пословних процеса собарица и контрола остваривања њихових обавеза,</a:t>
            </a:r>
          </a:p>
          <a:p>
            <a:pPr lvl="1">
              <a:lnSpc>
                <a:spcPct val="80000"/>
              </a:lnSpc>
            </a:pPr>
            <a:r>
              <a:rPr lang="ru-RU" dirty="0"/>
              <a:t>обезбеђење потрошног материјала и опреме према хотелским стандардима,</a:t>
            </a:r>
            <a:endParaRPr lang="pl-PL" dirty="0"/>
          </a:p>
          <a:p>
            <a:pPr lvl="1">
              <a:lnSpc>
                <a:spcPct val="80000"/>
              </a:lnSpc>
            </a:pPr>
            <a:r>
              <a:rPr lang="pl-PL" dirty="0"/>
              <a:t>вођење бриге о инвентару,</a:t>
            </a:r>
          </a:p>
          <a:p>
            <a:pPr lvl="1">
              <a:lnSpc>
                <a:spcPct val="80000"/>
              </a:lnSpc>
            </a:pPr>
            <a:r>
              <a:rPr lang="pl-PL" dirty="0"/>
              <a:t>вођење пословне евиденције,</a:t>
            </a:r>
          </a:p>
          <a:p>
            <a:pPr lvl="1">
              <a:lnSpc>
                <a:spcPct val="80000"/>
              </a:lnSpc>
            </a:pPr>
            <a:r>
              <a:rPr lang="pl-PL" dirty="0"/>
              <a:t>задужења и раздужења собарица,</a:t>
            </a:r>
            <a:endParaRPr lang="ru-RU" dirty="0"/>
          </a:p>
          <a:p>
            <a:pPr lvl="1">
              <a:lnSpc>
                <a:spcPct val="80000"/>
              </a:lnSpc>
            </a:pPr>
            <a:r>
              <a:rPr lang="ru-RU" dirty="0"/>
              <a:t>контрола исправности и општег стања смештајних јединица,</a:t>
            </a:r>
          </a:p>
          <a:p>
            <a:pPr lvl="1">
              <a:lnSpc>
                <a:spcPct val="80000"/>
              </a:lnSpc>
            </a:pPr>
            <a:r>
              <a:rPr lang="ru-RU" dirty="0"/>
              <a:t>сарадња са домаћицом хотела и пружање потребне помоћи осталим службама хотела,</a:t>
            </a:r>
            <a:endParaRPr lang="hr-HR" dirty="0"/>
          </a:p>
          <a:p>
            <a:pPr lvl="1">
              <a:lnSpc>
                <a:spcPct val="80000"/>
              </a:lnSpc>
            </a:pPr>
            <a:r>
              <a:rPr lang="hr-HR" dirty="0"/>
              <a:t>преузимање обавеза и одговорности главне домаћице у њеном одсуству,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брига о </a:t>
            </a:r>
            <a:r>
              <a:rPr lang="hr-HR" i="1" dirty="0" smtClean="0"/>
              <a:t>VIP</a:t>
            </a:r>
            <a:r>
              <a:rPr lang="hr-HR" dirty="0" smtClean="0"/>
              <a:t> </a:t>
            </a:r>
            <a:r>
              <a:rPr lang="hr-HR" dirty="0"/>
              <a:t>гостима, 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комуникација са гостима који дуже бораве у хотелу,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праћење манифестација, банкете и других догађаја у хотелу.</a:t>
            </a:r>
            <a:endParaRPr lang="en-US" dirty="0"/>
          </a:p>
          <a:p>
            <a:pPr>
              <a:lnSpc>
                <a:spcPct val="90000"/>
              </a:lnSpc>
              <a:buNone/>
            </a:pPr>
            <a:endParaRPr lang="en-US" b="1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hr-HR" sz="2600" b="1" dirty="0" smtClean="0"/>
          </a:p>
          <a:p>
            <a:pPr>
              <a:lnSpc>
                <a:spcPct val="90000"/>
              </a:lnSpc>
            </a:pPr>
            <a:r>
              <a:rPr lang="hr-HR" sz="2600" b="1" dirty="0" smtClean="0"/>
              <a:t>Координатор </a:t>
            </a:r>
            <a:r>
              <a:rPr lang="hr-HR" sz="2600" b="1" dirty="0"/>
              <a:t>домаћинства </a:t>
            </a:r>
            <a:r>
              <a:rPr lang="hr-HR" sz="2600" dirty="0"/>
              <a:t>представља специфично радно место у сложеној организацији каква постоји у великим </a:t>
            </a:r>
            <a:r>
              <a:rPr lang="hr-HR" sz="2600" dirty="0" smtClean="0"/>
              <a:t>хотелима. </a:t>
            </a:r>
            <a:endParaRPr lang="hr-HR" sz="2600" dirty="0"/>
          </a:p>
          <a:p>
            <a:pPr>
              <a:lnSpc>
                <a:spcPct val="90000"/>
              </a:lnSpc>
            </a:pPr>
            <a:endParaRPr lang="sr-Cyrl-RS" sz="2600" dirty="0"/>
          </a:p>
          <a:p>
            <a:pPr>
              <a:lnSpc>
                <a:spcPct val="90000"/>
              </a:lnSpc>
            </a:pPr>
            <a:r>
              <a:rPr lang="hr-HR" sz="2600" dirty="0"/>
              <a:t>Основна обавеза координатора </a:t>
            </a:r>
            <a:r>
              <a:rPr lang="hr-HR" sz="2600" b="1" dirty="0"/>
              <a:t>је обезбеђење комуникације домаћинства са осталим службама на нивоу хотела, а такође и интерне комуникације унутар службе. Мисли се на међуодељенску комуникацију, али и на комуникацију између персонала и гостију.</a:t>
            </a:r>
            <a:endParaRPr lang="en-US" sz="2600" b="1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</a:pPr>
            <a:r>
              <a:rPr lang="hr-HR" dirty="0" err="1"/>
              <a:t>Његови</a:t>
            </a:r>
            <a:r>
              <a:rPr lang="hr-HR" dirty="0"/>
              <a:t> </a:t>
            </a:r>
            <a:r>
              <a:rPr lang="hr-HR" dirty="0" err="1"/>
              <a:t>најчешћи</a:t>
            </a:r>
            <a:r>
              <a:rPr lang="hr-HR" dirty="0"/>
              <a:t> задаци су следећи:</a:t>
            </a:r>
            <a:endParaRPr lang="sr-Cyrl-RS" dirty="0"/>
          </a:p>
          <a:p>
            <a:pPr>
              <a:lnSpc>
                <a:spcPct val="90000"/>
              </a:lnSpc>
              <a:buNone/>
            </a:pPr>
            <a:endParaRPr lang="en-US" dirty="0"/>
          </a:p>
          <a:p>
            <a:pPr lvl="1">
              <a:lnSpc>
                <a:spcPct val="80000"/>
              </a:lnSpc>
            </a:pPr>
            <a:r>
              <a:rPr lang="hr-HR" dirty="0"/>
              <a:t>одговарање на телефонске позиве у оквиру службе домаћинства хотела,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бележење порука, примедби, захтева и налога,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контактирање са одговарајућим хотелским службама и пренос информација,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усмеравање посебне пажње на хотелског госта,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вођење посебне евиденције о задужењу и раздужењу универзалних кључева,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обавештав</a:t>
            </a:r>
            <a:r>
              <a:rPr lang="sr-Cyrl-CS" dirty="0"/>
              <a:t>а</a:t>
            </a:r>
            <a:r>
              <a:rPr lang="hr-HR" dirty="0"/>
              <a:t>ње надзорног особља о </a:t>
            </a:r>
            <a:r>
              <a:rPr lang="hr-HR" i="1" dirty="0" smtClean="0"/>
              <a:t>VIP</a:t>
            </a:r>
            <a:r>
              <a:rPr lang="hr-HR" dirty="0" smtClean="0"/>
              <a:t> гостима</a:t>
            </a:r>
            <a:r>
              <a:rPr lang="hr-HR" dirty="0"/>
              <a:t>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евидентирање посебних захтева гостију за прање, пеглање и слагање рубља, 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евидентирање посебних захтева гостију за кројачке услуге и хемијско чишћење,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контактирање са техничком службом у вези са установљеним техничким недостацима,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вођење евиденције о изгубљеним, нађеним и заборављеним стварима,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вођење пословне евиденције у хотелском домаћинству,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поступање по посебним задужењима у случају ванредних ситуација,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обављање и других послова по налогу непосредног претпостављеног.</a:t>
            </a:r>
            <a:endParaRPr lang="en-US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sr-Cyrl-RS" b="1" dirty="0"/>
              <a:t>СОБАРИЦА - </a:t>
            </a:r>
            <a:r>
              <a:rPr lang="hr-HR" dirty="0"/>
              <a:t>има кључну позицију у сваком хотелском домаћинству</a:t>
            </a:r>
            <a:r>
              <a:rPr lang="sr-Cyrl-CS" dirty="0"/>
              <a:t>,</a:t>
            </a:r>
            <a:r>
              <a:rPr lang="hr-HR" dirty="0"/>
              <a:t> без обзира на његову величину или категорију. </a:t>
            </a:r>
            <a:endParaRPr lang="sr-Cyrl-RS" dirty="0"/>
          </a:p>
          <a:p>
            <a:pPr>
              <a:lnSpc>
                <a:spcPct val="90000"/>
              </a:lnSpc>
              <a:buNone/>
            </a:pPr>
            <a:endParaRPr lang="sr-Cyrl-RS" dirty="0"/>
          </a:p>
          <a:p>
            <a:pPr>
              <a:lnSpc>
                <a:spcPct val="90000"/>
              </a:lnSpc>
            </a:pPr>
            <a:r>
              <a:rPr lang="hr-HR" dirty="0"/>
              <a:t>Њено постојање је незаобилазни услов функционисања службе хотелског домаћинства. </a:t>
            </a:r>
            <a:endParaRPr lang="sr-Cyrl-RS" dirty="0"/>
          </a:p>
          <a:p>
            <a:pPr>
              <a:lnSpc>
                <a:spcPct val="90000"/>
              </a:lnSpc>
              <a:buNone/>
            </a:pPr>
            <a:endParaRPr lang="sr-Cyrl-CS" dirty="0"/>
          </a:p>
          <a:p>
            <a:pPr>
              <a:lnSpc>
                <a:spcPct val="90000"/>
              </a:lnSpc>
            </a:pPr>
            <a:r>
              <a:rPr lang="hr-HR" dirty="0"/>
              <a:t>Од квалитета и ефикасности њеног рада зависи у великој мери задовољство гостију услугом смештаја. </a:t>
            </a:r>
            <a:endParaRPr lang="sr-Cyrl-RS" dirty="0"/>
          </a:p>
          <a:p>
            <a:pPr>
              <a:lnSpc>
                <a:spcPct val="90000"/>
              </a:lnSpc>
              <a:buNone/>
            </a:pPr>
            <a:endParaRPr lang="sr-Cyrl-CS" dirty="0"/>
          </a:p>
          <a:p>
            <a:pPr>
              <a:lnSpc>
                <a:spcPct val="90000"/>
              </a:lnSpc>
            </a:pPr>
            <a:r>
              <a:rPr lang="hr-HR" dirty="0"/>
              <a:t>По службеној дужности упућена је на непосредни контакт са хотелским гостима. </a:t>
            </a:r>
            <a:endParaRPr lang="en-US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hr-HR" dirty="0"/>
              <a:t>Ангажовање адекватног особља за обављање послова собарице представља један од најпроблематичнијих изазова са којима се суочава модерно хотелијерство.</a:t>
            </a:r>
            <a:endParaRPr lang="sr-Cyrl-RS" dirty="0"/>
          </a:p>
          <a:p>
            <a:pPr>
              <a:lnSpc>
                <a:spcPct val="90000"/>
              </a:lnSpc>
              <a:buNone/>
            </a:pPr>
            <a:endParaRPr lang="sr-Cyrl-RS" dirty="0"/>
          </a:p>
          <a:p>
            <a:pPr>
              <a:lnSpc>
                <a:spcPct val="90000"/>
              </a:lnSpc>
            </a:pPr>
            <a:r>
              <a:rPr lang="hr-HR" dirty="0"/>
              <a:t>Послови су једноставни али веома одговорни.</a:t>
            </a:r>
            <a:endParaRPr lang="sr-Cyrl-RS" dirty="0"/>
          </a:p>
          <a:p>
            <a:pPr>
              <a:lnSpc>
                <a:spcPct val="90000"/>
              </a:lnSpc>
              <a:buNone/>
            </a:pPr>
            <a:endParaRPr lang="sr-Cyrl-RS" dirty="0"/>
          </a:p>
          <a:p>
            <a:pPr>
              <a:lnSpc>
                <a:spcPct val="90000"/>
              </a:lnSpc>
            </a:pPr>
            <a:r>
              <a:rPr lang="hr-HR" dirty="0"/>
              <a:t>Треба нагласити да радно место собарице карактерише неповољно радно време и неравномеран степен оптерећења.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800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sr-Cyrl-CS" sz="2400" dirty="0"/>
              <a:t>Да би собарица могла да пружи квалитетну услугу која представља свеобухватну бригу о </a:t>
            </a:r>
            <a:r>
              <a:rPr lang="sr-Cyrl-CS" sz="2400" dirty="0" smtClean="0"/>
              <a:t>госту</a:t>
            </a:r>
            <a:r>
              <a:rPr lang="sr-Latn-RS" sz="2400" dirty="0" smtClean="0"/>
              <a:t>,</a:t>
            </a:r>
            <a:r>
              <a:rPr lang="sr-Cyrl-CS" sz="2400" dirty="0" smtClean="0"/>
              <a:t> </a:t>
            </a:r>
            <a:r>
              <a:rPr lang="sr-Cyrl-CS" sz="2400" dirty="0"/>
              <a:t>сем да се свакодневно брине о хигијени и удобности простора хотелских </a:t>
            </a:r>
            <a:r>
              <a:rPr lang="sr-Cyrl-CS" sz="2400" dirty="0" smtClean="0"/>
              <a:t>соба</a:t>
            </a:r>
            <a:r>
              <a:rPr lang="sr-Latn-RS" sz="2400" dirty="0" smtClean="0"/>
              <a:t>,</a:t>
            </a:r>
            <a:r>
              <a:rPr lang="sr-Cyrl-CS" sz="2400" dirty="0" smtClean="0"/>
              <a:t> </a:t>
            </a:r>
            <a:r>
              <a:rPr lang="sr-Cyrl-CS" sz="2400" dirty="0"/>
              <a:t>мора да:</a:t>
            </a:r>
          </a:p>
          <a:p>
            <a:pPr>
              <a:lnSpc>
                <a:spcPct val="80000"/>
              </a:lnSpc>
              <a:buNone/>
            </a:pPr>
            <a:endParaRPr lang="sr-Cyrl-CS" sz="2000" dirty="0"/>
          </a:p>
          <a:p>
            <a:pPr lvl="1">
              <a:lnSpc>
                <a:spcPct val="80000"/>
              </a:lnSpc>
            </a:pPr>
            <a:r>
              <a:rPr lang="sr-Cyrl-CS" sz="2000" dirty="0"/>
              <a:t>познаје очекивања госта, 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sr-Cyrl-CS" sz="2000" dirty="0"/>
              <a:t>добро познаје производне и услужне делатности хотела у којем гост борави, 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sr-Cyrl-CS" sz="2000" dirty="0"/>
              <a:t>поседује комуникацијске вештине као и да </a:t>
            </a:r>
            <a:r>
              <a:rPr lang="sr-Cyrl-CS" sz="2000" dirty="0" smtClean="0"/>
              <a:t>познаје основе </a:t>
            </a:r>
            <a:r>
              <a:rPr lang="sr-Cyrl-CS" sz="2000" dirty="0"/>
              <a:t>најмање </a:t>
            </a:r>
            <a:r>
              <a:rPr lang="sr-Cyrl-CS" sz="2000" dirty="0" smtClean="0"/>
              <a:t>једног страног језика, 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sr-Cyrl-RS" sz="2000" dirty="0"/>
              <a:t>п</a:t>
            </a:r>
            <a:r>
              <a:rPr lang="sr-Cyrl-RS" sz="2000" dirty="0" smtClean="0"/>
              <a:t>оседује </a:t>
            </a:r>
            <a:r>
              <a:rPr lang="sr-Cyrl-CS" sz="2000" dirty="0" smtClean="0"/>
              <a:t>позитиван </a:t>
            </a:r>
            <a:r>
              <a:rPr lang="sr-Cyrl-CS" sz="2000" dirty="0"/>
              <a:t>став и </a:t>
            </a:r>
            <a:r>
              <a:rPr lang="sr-Cyrl-CS" sz="2000" dirty="0" smtClean="0"/>
              <a:t>прихвата </a:t>
            </a:r>
            <a:r>
              <a:rPr lang="sr-Cyrl-CS" sz="2000" dirty="0"/>
              <a:t>различитости култура, вредности и </a:t>
            </a:r>
            <a:r>
              <a:rPr lang="sr-Cyrl-CS" sz="2000" dirty="0" smtClean="0"/>
              <a:t>ставова</a:t>
            </a:r>
            <a:r>
              <a:rPr lang="sr-Cyrl-CS" sz="20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b="1" dirty="0"/>
              <a:t>Стандардни послови собарице</a:t>
            </a:r>
            <a:r>
              <a:rPr lang="ru-RU" dirty="0"/>
              <a:t> оби</a:t>
            </a:r>
            <a:r>
              <a:rPr lang="hr-HR" dirty="0"/>
              <a:t>ч</a:t>
            </a:r>
            <a:r>
              <a:rPr lang="ru-RU" dirty="0"/>
              <a:t>но се деле на пословне процесе у</a:t>
            </a:r>
            <a:r>
              <a:rPr lang="hr-HR" dirty="0"/>
              <a:t> оквиру </a:t>
            </a:r>
            <a:r>
              <a:rPr lang="ru-RU" dirty="0"/>
              <a:t>сме</a:t>
            </a:r>
            <a:r>
              <a:rPr lang="hr-HR" dirty="0"/>
              <a:t>ш</a:t>
            </a:r>
            <a:r>
              <a:rPr lang="ru-RU" dirty="0"/>
              <a:t>тајних јединица</a:t>
            </a:r>
            <a:r>
              <a:rPr lang="hr-HR" dirty="0"/>
              <a:t> (</a:t>
            </a:r>
            <a:r>
              <a:rPr lang="ru-RU" dirty="0"/>
              <a:t>соба</a:t>
            </a:r>
            <a:r>
              <a:rPr lang="hr-HR" dirty="0"/>
              <a:t>, </a:t>
            </a:r>
            <a:r>
              <a:rPr lang="ru-RU" dirty="0"/>
              <a:t>купатило</a:t>
            </a:r>
            <a:r>
              <a:rPr lang="hr-HR" dirty="0"/>
              <a:t>, тераса) и комуникационих простора (ходници, степеништа)</a:t>
            </a:r>
            <a:r>
              <a:rPr lang="sr-Cyrl-RS" dirty="0"/>
              <a:t>:</a:t>
            </a:r>
          </a:p>
          <a:p>
            <a:pPr>
              <a:lnSpc>
                <a:spcPct val="90000"/>
              </a:lnSpc>
              <a:buNone/>
            </a:pPr>
            <a:endParaRPr lang="sr-Cyrl-RS" dirty="0"/>
          </a:p>
          <a:p>
            <a:pPr lvl="1">
              <a:lnSpc>
                <a:spcPct val="90000"/>
              </a:lnSpc>
            </a:pPr>
            <a:r>
              <a:rPr lang="sr-Cyrl-RS" sz="3000" dirty="0"/>
              <a:t>у</a:t>
            </a:r>
            <a:r>
              <a:rPr lang="hr-HR" sz="3000" dirty="0"/>
              <a:t>ређење соб</a:t>
            </a:r>
            <a:r>
              <a:rPr lang="sr-Cyrl-RS" sz="3000" dirty="0"/>
              <a:t>а,</a:t>
            </a:r>
          </a:p>
          <a:p>
            <a:pPr lvl="1">
              <a:lnSpc>
                <a:spcPct val="90000"/>
              </a:lnSpc>
            </a:pPr>
            <a:r>
              <a:rPr lang="sr-Cyrl-RS" sz="3000" dirty="0"/>
              <a:t>уређење купатила, </a:t>
            </a:r>
          </a:p>
          <a:p>
            <a:pPr lvl="1">
              <a:lnSpc>
                <a:spcPct val="90000"/>
              </a:lnSpc>
            </a:pPr>
            <a:r>
              <a:rPr lang="sr-Cyrl-RS" sz="3000" dirty="0"/>
              <a:t>уређење комуникационих простора,</a:t>
            </a:r>
          </a:p>
          <a:p>
            <a:pPr lvl="1">
              <a:lnSpc>
                <a:spcPct val="90000"/>
              </a:lnSpc>
            </a:pPr>
            <a:r>
              <a:rPr lang="sr-Cyrl-RS" sz="3000" dirty="0"/>
              <a:t>д</a:t>
            </a:r>
            <a:r>
              <a:rPr lang="hr-HR" sz="3000" dirty="0"/>
              <a:t>руги послови по налогу непосредног претпостављеног</a:t>
            </a:r>
            <a:r>
              <a:rPr lang="sr-Cyrl-RS" sz="3000" dirty="0"/>
              <a:t>.</a:t>
            </a:r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</a:pPr>
            <a:r>
              <a:rPr lang="ru-RU" b="1" dirty="0"/>
              <a:t>Уређење соба обухвата:</a:t>
            </a:r>
          </a:p>
          <a:p>
            <a:pPr>
              <a:lnSpc>
                <a:spcPct val="90000"/>
              </a:lnSpc>
              <a:buNone/>
            </a:pPr>
            <a:endParaRPr lang="ru-RU" b="1" dirty="0"/>
          </a:p>
          <a:p>
            <a:pPr lvl="1">
              <a:lnSpc>
                <a:spcPct val="80000"/>
              </a:lnSpc>
            </a:pPr>
            <a:r>
              <a:rPr lang="ru-RU" dirty="0"/>
              <a:t>отварање собе и контрола недостатака у њој</a:t>
            </a:r>
            <a:r>
              <a:rPr lang="hr-HR" dirty="0"/>
              <a:t>,</a:t>
            </a:r>
            <a:endParaRPr lang="ru-RU" dirty="0"/>
          </a:p>
          <a:p>
            <a:pPr lvl="1">
              <a:lnSpc>
                <a:spcPct val="80000"/>
              </a:lnSpc>
            </a:pPr>
            <a:r>
              <a:rPr lang="ru-RU" dirty="0"/>
              <a:t>изно</a:t>
            </a:r>
            <a:r>
              <a:rPr lang="hr-HR" dirty="0"/>
              <a:t>ш</a:t>
            </a:r>
            <a:r>
              <a:rPr lang="ru-RU" dirty="0"/>
              <a:t>ење ресторанских предмета ако је гост </a:t>
            </a:r>
            <a:r>
              <a:rPr lang="sr-Cyrl-CS" dirty="0"/>
              <a:t>конзумирао </a:t>
            </a:r>
            <a:r>
              <a:rPr lang="ru-RU" dirty="0"/>
              <a:t>оброке у соби</a:t>
            </a:r>
            <a:r>
              <a:rPr lang="hr-HR" dirty="0"/>
              <a:t>,</a:t>
            </a:r>
            <a:endParaRPr lang="ru-RU" dirty="0"/>
          </a:p>
          <a:p>
            <a:pPr lvl="1">
              <a:lnSpc>
                <a:spcPct val="80000"/>
              </a:lnSpc>
            </a:pPr>
            <a:r>
              <a:rPr lang="ru-RU" dirty="0"/>
              <a:t>пра</a:t>
            </a:r>
            <a:r>
              <a:rPr lang="hr-HR" dirty="0"/>
              <a:t>ж</a:t>
            </a:r>
            <a:r>
              <a:rPr lang="ru-RU" dirty="0"/>
              <a:t>њење корпи за отпатке</a:t>
            </a:r>
            <a:r>
              <a:rPr lang="hr-HR" dirty="0"/>
              <a:t>, </a:t>
            </a:r>
            <a:r>
              <a:rPr lang="ru-RU" dirty="0"/>
              <a:t>пепељара и изно</a:t>
            </a:r>
            <a:r>
              <a:rPr lang="hr-HR" dirty="0"/>
              <a:t>ш</a:t>
            </a:r>
            <a:r>
              <a:rPr lang="ru-RU" dirty="0"/>
              <a:t>ење сме</a:t>
            </a:r>
            <a:r>
              <a:rPr lang="hr-HR" dirty="0"/>
              <a:t>ћ</a:t>
            </a:r>
            <a:r>
              <a:rPr lang="ru-RU" dirty="0"/>
              <a:t>а</a:t>
            </a:r>
            <a:r>
              <a:rPr lang="hr-HR" dirty="0"/>
              <a:t>, </a:t>
            </a:r>
            <a:endParaRPr lang="pl-PL" dirty="0"/>
          </a:p>
          <a:p>
            <a:pPr lvl="1">
              <a:lnSpc>
                <a:spcPct val="80000"/>
              </a:lnSpc>
            </a:pPr>
            <a:r>
              <a:rPr lang="pl-PL" dirty="0"/>
              <a:t>отварање прозора,</a:t>
            </a:r>
          </a:p>
          <a:p>
            <a:pPr lvl="1">
              <a:lnSpc>
                <a:spcPct val="80000"/>
              </a:lnSpc>
            </a:pPr>
            <a:r>
              <a:rPr lang="pl-PL" dirty="0"/>
              <a:t>скидање коришћене постељине, </a:t>
            </a:r>
            <a:endParaRPr lang="it-IT" dirty="0"/>
          </a:p>
          <a:p>
            <a:pPr lvl="1">
              <a:lnSpc>
                <a:spcPct val="80000"/>
              </a:lnSpc>
            </a:pPr>
            <a:r>
              <a:rPr lang="it-IT" dirty="0"/>
              <a:t>подизање душека ради проветравања,</a:t>
            </a:r>
            <a:endParaRPr lang="ru-RU" dirty="0"/>
          </a:p>
          <a:p>
            <a:pPr lvl="1">
              <a:lnSpc>
                <a:spcPct val="80000"/>
              </a:lnSpc>
            </a:pPr>
            <a:r>
              <a:rPr lang="ru-RU" dirty="0"/>
              <a:t>брижљиво слагање предмета госта ако је соба заузета,</a:t>
            </a:r>
          </a:p>
          <a:p>
            <a:pPr lvl="1">
              <a:lnSpc>
                <a:spcPct val="80000"/>
              </a:lnSpc>
            </a:pPr>
            <a:r>
              <a:rPr lang="ru-RU" dirty="0"/>
              <a:t>грубо брисање прашине са намештаја, опреме и уређаја смештајне јединице, </a:t>
            </a:r>
          </a:p>
          <a:p>
            <a:pPr lvl="1">
              <a:lnSpc>
                <a:spcPct val="80000"/>
              </a:lnSpc>
            </a:pPr>
            <a:r>
              <a:rPr lang="ru-RU" dirty="0"/>
              <a:t>провера исправности свих уређаја у соби и евидентирање недостатака, </a:t>
            </a:r>
            <a:endParaRPr lang="pl-PL" dirty="0"/>
          </a:p>
          <a:p>
            <a:pPr lvl="1">
              <a:lnSpc>
                <a:spcPct val="80000"/>
              </a:lnSpc>
            </a:pPr>
            <a:r>
              <a:rPr lang="pl-PL" dirty="0"/>
              <a:t>навлачење постељине,</a:t>
            </a:r>
            <a:endParaRPr lang="ru-RU" dirty="0"/>
          </a:p>
          <a:p>
            <a:pPr lvl="1">
              <a:lnSpc>
                <a:spcPct val="80000"/>
              </a:lnSpc>
            </a:pPr>
            <a:r>
              <a:rPr lang="ru-RU" dirty="0"/>
              <a:t>чишћење намештаја,</a:t>
            </a:r>
            <a:endParaRPr lang="pl-PL" dirty="0"/>
          </a:p>
          <a:p>
            <a:pPr lvl="1">
              <a:lnSpc>
                <a:spcPct val="80000"/>
              </a:lnSpc>
            </a:pPr>
            <a:r>
              <a:rPr lang="pl-PL" dirty="0"/>
              <a:t>чишћење подних површина,</a:t>
            </a:r>
          </a:p>
          <a:p>
            <a:pPr lvl="1">
              <a:lnSpc>
                <a:spcPct val="80000"/>
              </a:lnSpc>
            </a:pPr>
            <a:r>
              <a:rPr lang="pl-PL" dirty="0"/>
              <a:t>уклањање прашине у соби,</a:t>
            </a:r>
          </a:p>
          <a:p>
            <a:pPr lvl="1">
              <a:lnSpc>
                <a:spcPct val="80000"/>
              </a:lnSpc>
            </a:pPr>
            <a:r>
              <a:rPr lang="pl-PL" dirty="0"/>
              <a:t>чишћење и гланцање огледала, </a:t>
            </a:r>
            <a:endParaRPr lang="ru-RU" dirty="0"/>
          </a:p>
          <a:p>
            <a:pPr lvl="1">
              <a:lnSpc>
                <a:spcPct val="80000"/>
              </a:lnSpc>
            </a:pPr>
            <a:r>
              <a:rPr lang="ru-RU" dirty="0"/>
              <a:t>повремено прање прозора и генерално спремање собе,</a:t>
            </a:r>
          </a:p>
          <a:p>
            <a:pPr lvl="1">
              <a:lnSpc>
                <a:spcPct val="80000"/>
              </a:lnSpc>
            </a:pPr>
            <a:r>
              <a:rPr lang="ru-RU" dirty="0"/>
              <a:t>надомештање потрошних предмета на располагању гостима,</a:t>
            </a:r>
          </a:p>
          <a:p>
            <a:pPr lvl="1">
              <a:lnSpc>
                <a:spcPct val="80000"/>
              </a:lnSpc>
            </a:pPr>
            <a:r>
              <a:rPr lang="ru-RU" dirty="0"/>
              <a:t>вођење евиденције и предаја извештаја надзорници.</a:t>
            </a:r>
            <a:endParaRPr lang="en-US" dirty="0"/>
          </a:p>
          <a:p>
            <a:pPr>
              <a:lnSpc>
                <a:spcPct val="90000"/>
              </a:lnSpc>
              <a:buNone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b="1" dirty="0"/>
              <a:t>Уређење купатила обухвата:</a:t>
            </a:r>
          </a:p>
          <a:p>
            <a:pPr lvl="1">
              <a:lnSpc>
                <a:spcPct val="90000"/>
              </a:lnSpc>
            </a:pPr>
            <a:r>
              <a:rPr lang="sr-Cyrl-CS" dirty="0"/>
              <a:t>са</a:t>
            </a:r>
            <a:r>
              <a:rPr lang="pl-PL" dirty="0"/>
              <a:t>купљ</a:t>
            </a:r>
            <a:r>
              <a:rPr lang="sr-Cyrl-CS" dirty="0"/>
              <a:t>а</a:t>
            </a:r>
            <a:r>
              <a:rPr lang="pl-PL" dirty="0"/>
              <a:t>ње употребљених пешкира</a:t>
            </a:r>
            <a:r>
              <a:rPr lang="hr-HR" dirty="0"/>
              <a:t>,</a:t>
            </a:r>
            <a:endParaRPr lang="pl-PL" dirty="0"/>
          </a:p>
          <a:p>
            <a:pPr lvl="1">
              <a:lnSpc>
                <a:spcPct val="90000"/>
              </a:lnSpc>
            </a:pPr>
            <a:r>
              <a:rPr lang="pl-PL" dirty="0"/>
              <a:t>пра</a:t>
            </a:r>
            <a:r>
              <a:rPr lang="hr-HR" dirty="0"/>
              <a:t>ж</a:t>
            </a:r>
            <a:r>
              <a:rPr lang="pl-PL" dirty="0"/>
              <a:t>њење корпи за отпатке</a:t>
            </a:r>
            <a:r>
              <a:rPr lang="hr-HR" dirty="0"/>
              <a:t>,</a:t>
            </a:r>
            <a:endParaRPr lang="ru-RU" dirty="0"/>
          </a:p>
          <a:p>
            <a:pPr lvl="1">
              <a:lnSpc>
                <a:spcPct val="90000"/>
              </a:lnSpc>
            </a:pPr>
            <a:r>
              <a:rPr lang="ru-RU" dirty="0"/>
              <a:t>чишћење и дезинфекција зидова, подова и санитарија, </a:t>
            </a:r>
            <a:endParaRPr lang="pl-PL" dirty="0"/>
          </a:p>
          <a:p>
            <a:pPr lvl="1">
              <a:lnSpc>
                <a:spcPct val="90000"/>
              </a:lnSpc>
            </a:pPr>
            <a:r>
              <a:rPr lang="pl-PL" dirty="0"/>
              <a:t>чишћење и гланцање огледала, </a:t>
            </a:r>
            <a:endParaRPr lang="ru-RU" dirty="0"/>
          </a:p>
          <a:p>
            <a:pPr lvl="1">
              <a:lnSpc>
                <a:spcPct val="90000"/>
              </a:lnSpc>
            </a:pPr>
            <a:r>
              <a:rPr lang="ru-RU" dirty="0"/>
              <a:t>постављање чистих пешкира, чаша и потрошног материјала у складу са стандардима,</a:t>
            </a:r>
          </a:p>
          <a:p>
            <a:pPr lvl="1">
              <a:lnSpc>
                <a:spcPct val="90000"/>
              </a:lnSpc>
            </a:pPr>
            <a:r>
              <a:rPr lang="ru-RU" dirty="0"/>
              <a:t>вођење евиденције и предаја извештаја надзорници.</a:t>
            </a:r>
            <a:r>
              <a:rPr lang="en-US" dirty="0"/>
              <a:t> </a:t>
            </a:r>
          </a:p>
          <a:p>
            <a:pPr>
              <a:lnSpc>
                <a:spcPct val="90000"/>
              </a:lnSpc>
              <a:buNone/>
            </a:pPr>
            <a:endParaRPr lang="ru-RU" b="1" dirty="0"/>
          </a:p>
          <a:p>
            <a:pPr>
              <a:lnSpc>
                <a:spcPct val="90000"/>
              </a:lnSpc>
              <a:buNone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hr-HR" sz="2800" b="1" dirty="0"/>
              <a:t>Надзорница хигијене </a:t>
            </a:r>
            <a:r>
              <a:rPr lang="hr-HR" sz="2800" dirty="0"/>
              <a:t>има основна задужења да организује, </a:t>
            </a:r>
            <a:r>
              <a:rPr lang="hr-HR" sz="2800" dirty="0" smtClean="0"/>
              <a:t>координ</a:t>
            </a:r>
            <a:r>
              <a:rPr lang="sr-Cyrl-RS" sz="2800" dirty="0" smtClean="0"/>
              <a:t>ира</a:t>
            </a:r>
            <a:r>
              <a:rPr lang="hr-HR" sz="2800" dirty="0" smtClean="0"/>
              <a:t> </a:t>
            </a:r>
            <a:r>
              <a:rPr lang="hr-HR" sz="2800" dirty="0"/>
              <a:t>и надгледа рад запослених хигијеничарки.</a:t>
            </a:r>
          </a:p>
          <a:p>
            <a:pPr>
              <a:lnSpc>
                <a:spcPct val="90000"/>
              </a:lnSpc>
              <a:buNone/>
            </a:pPr>
            <a:endParaRPr lang="sr-Cyrl-RS" sz="2800" dirty="0"/>
          </a:p>
          <a:p>
            <a:pPr>
              <a:lnSpc>
                <a:spcPct val="90000"/>
              </a:lnSpc>
            </a:pPr>
            <a:r>
              <a:rPr lang="hr-HR" sz="2800" dirty="0"/>
              <a:t>Надзорница хигијене за свој рад одговара домаћици хотела.</a:t>
            </a:r>
          </a:p>
          <a:p>
            <a:pPr>
              <a:lnSpc>
                <a:spcPct val="90000"/>
              </a:lnSpc>
              <a:buNone/>
            </a:pPr>
            <a:endParaRPr lang="sr-Cyrl-RS" sz="2800" dirty="0"/>
          </a:p>
          <a:p>
            <a:pPr>
              <a:lnSpc>
                <a:spcPct val="90000"/>
              </a:lnSpc>
            </a:pPr>
            <a:r>
              <a:rPr lang="hr-HR" sz="2800" dirty="0"/>
              <a:t>У малим </a:t>
            </a:r>
            <a:r>
              <a:rPr lang="hr-HR" sz="2800" dirty="0" smtClean="0"/>
              <a:t>хотелима </a:t>
            </a:r>
            <a:r>
              <a:rPr lang="hr-HR" sz="2800" dirty="0"/>
              <a:t>њено место и улога </a:t>
            </a:r>
            <a:r>
              <a:rPr lang="sr-Cyrl-RS" sz="2800" dirty="0" smtClean="0"/>
              <a:t>се понекад </a:t>
            </a:r>
            <a:r>
              <a:rPr lang="hr-HR" sz="2800" dirty="0" smtClean="0"/>
              <a:t>комбинују са </a:t>
            </a:r>
            <a:r>
              <a:rPr lang="hr-HR" sz="2800" dirty="0"/>
              <a:t>пословима </a:t>
            </a:r>
            <a:r>
              <a:rPr lang="hr-HR" sz="2800" dirty="0" smtClean="0"/>
              <a:t>собарицеили чак домаћице хотела. </a:t>
            </a:r>
            <a:endParaRPr lang="sr-Cyrl-RS" sz="2800" dirty="0" smtClean="0"/>
          </a:p>
          <a:p>
            <a:pPr>
              <a:lnSpc>
                <a:spcPct val="90000"/>
              </a:lnSpc>
            </a:pPr>
            <a:endParaRPr lang="sr-Cyrl-RS" sz="2800" dirty="0"/>
          </a:p>
          <a:p>
            <a:pPr>
              <a:lnSpc>
                <a:spcPct val="90000"/>
              </a:lnSpc>
            </a:pPr>
            <a:r>
              <a:rPr lang="hr-HR" sz="2800" dirty="0" smtClean="0"/>
              <a:t>У великим хотелима </a:t>
            </a:r>
            <a:r>
              <a:rPr lang="hr-HR" sz="2800" dirty="0"/>
              <a:t>и објектима у оквиру међународних хотелских ланаца, има јаснија и разграниченија задужења.  </a:t>
            </a:r>
            <a:endParaRPr lang="en-US" sz="2800" dirty="0"/>
          </a:p>
          <a:p>
            <a:pPr>
              <a:lnSpc>
                <a:spcPct val="90000"/>
              </a:lnSpc>
              <a:buNone/>
            </a:pPr>
            <a:endParaRPr lang="ru-RU" b="1" dirty="0"/>
          </a:p>
          <a:p>
            <a:pPr>
              <a:lnSpc>
                <a:spcPct val="90000"/>
              </a:lnSpc>
              <a:buNone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sr-Cyrl-RS" dirty="0"/>
              <a:t>Задужења надзорнице хигијене се односе на организацију </a:t>
            </a:r>
            <a:r>
              <a:rPr lang="hr-HR" dirty="0"/>
              <a:t>одржавања хигијене у следећим просторима: </a:t>
            </a:r>
            <a:endParaRPr lang="sr-Cyrl-RS" dirty="0"/>
          </a:p>
          <a:p>
            <a:pPr>
              <a:lnSpc>
                <a:spcPct val="90000"/>
              </a:lnSpc>
              <a:buNone/>
            </a:pPr>
            <a:endParaRPr lang="sr-Cyrl-RS" dirty="0"/>
          </a:p>
          <a:p>
            <a:pPr lvl="1"/>
            <a:r>
              <a:rPr lang="hr-HR" dirty="0"/>
              <a:t>комуникационим просторима (степеништа, лифтови, холови, ходници, предворја, антреи), </a:t>
            </a:r>
            <a:endParaRPr lang="en-US" b="1" dirty="0"/>
          </a:p>
          <a:p>
            <a:pPr lvl="1"/>
            <a:r>
              <a:rPr lang="hr-HR" dirty="0"/>
              <a:t>јавним просторима (пријемни хол, санитарне просторије, главни улаз), </a:t>
            </a:r>
            <a:endParaRPr lang="en-US" b="1" dirty="0"/>
          </a:p>
          <a:p>
            <a:pPr lvl="1"/>
            <a:r>
              <a:rPr lang="hr-HR" dirty="0"/>
              <a:t>простори за запослене (свлачионице, офиси, канцеларије, санитарне просторије),</a:t>
            </a:r>
            <a:endParaRPr lang="en-US" b="1" dirty="0"/>
          </a:p>
          <a:p>
            <a:pPr lvl="1"/>
            <a:r>
              <a:rPr lang="hr-HR" dirty="0"/>
              <a:t>простори за пружање услуга исхране (ресторани, барови, кафеи, кафане, и дискотеке),</a:t>
            </a:r>
            <a:endParaRPr lang="en-US" b="1" dirty="0"/>
          </a:p>
          <a:p>
            <a:pPr lvl="1"/>
            <a:r>
              <a:rPr lang="hr-HR" dirty="0"/>
              <a:t>непосредно хотелско окружење,</a:t>
            </a:r>
            <a:endParaRPr lang="en-US" b="1" dirty="0"/>
          </a:p>
          <a:p>
            <a:pPr lvl="1"/>
            <a:r>
              <a:rPr lang="hr-HR" dirty="0"/>
              <a:t>припадајуће отворене целине хотела (терасе, балкони, платои),</a:t>
            </a:r>
            <a:endParaRPr lang="en-US" b="1" dirty="0"/>
          </a:p>
          <a:p>
            <a:pPr lvl="1"/>
            <a:r>
              <a:rPr lang="hr-HR" dirty="0"/>
              <a:t>спротски терени, базени и остале функционалне целине. </a:t>
            </a:r>
            <a:endParaRPr lang="en-US" b="1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  <a:buNone/>
            </a:pPr>
            <a:endParaRPr lang="ru-RU" b="1" dirty="0"/>
          </a:p>
          <a:p>
            <a:pPr>
              <a:lnSpc>
                <a:spcPct val="90000"/>
              </a:lnSpc>
              <a:buNone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ru-RU" sz="2800" b="1" dirty="0" smtClean="0"/>
          </a:p>
          <a:p>
            <a:pPr>
              <a:lnSpc>
                <a:spcPct val="90000"/>
              </a:lnSpc>
            </a:pPr>
            <a:r>
              <a:rPr lang="ru-RU" sz="2800" b="1" dirty="0" smtClean="0"/>
              <a:t>Хигијени</a:t>
            </a:r>
            <a:r>
              <a:rPr lang="hr-HR" sz="2800" b="1" dirty="0"/>
              <a:t>ч</a:t>
            </a:r>
            <a:r>
              <a:rPr lang="ru-RU" sz="2800" b="1" dirty="0"/>
              <a:t>арка </a:t>
            </a:r>
            <a:r>
              <a:rPr lang="ru-RU" sz="2800" dirty="0"/>
              <a:t>се брине о пословним процесима одр</a:t>
            </a:r>
            <a:r>
              <a:rPr lang="hr-HR" sz="2800" dirty="0"/>
              <a:t>ж</a:t>
            </a:r>
            <a:r>
              <a:rPr lang="ru-RU" sz="2800" dirty="0"/>
              <a:t>авања хигијене у</a:t>
            </a:r>
            <a:r>
              <a:rPr lang="hr-HR" sz="2800" dirty="0"/>
              <a:t> наведеним </a:t>
            </a:r>
            <a:r>
              <a:rPr lang="ru-RU" sz="2800" dirty="0"/>
              <a:t>хотелским просторима.</a:t>
            </a:r>
            <a:endParaRPr lang="sr-Latn-RS" sz="2800" dirty="0"/>
          </a:p>
          <a:p>
            <a:pPr>
              <a:lnSpc>
                <a:spcPct val="90000"/>
              </a:lnSpc>
              <a:buNone/>
            </a:pPr>
            <a:endParaRPr lang="ru-RU" sz="2800" dirty="0"/>
          </a:p>
          <a:p>
            <a:pPr>
              <a:lnSpc>
                <a:spcPct val="90000"/>
              </a:lnSpc>
            </a:pPr>
            <a:r>
              <a:rPr lang="hr-HR" sz="2800" dirty="0"/>
              <a:t>Она одржава хигијену </a:t>
            </a:r>
            <a:r>
              <a:rPr lang="hr-HR" sz="2800" dirty="0" smtClean="0"/>
              <a:t>свих</a:t>
            </a:r>
            <a:r>
              <a:rPr lang="sr-Cyrl-RS" sz="2800" dirty="0" smtClean="0"/>
              <a:t> јавних</a:t>
            </a:r>
            <a:r>
              <a:rPr lang="hr-HR" sz="2800" dirty="0" smtClean="0"/>
              <a:t> </a:t>
            </a:r>
            <a:r>
              <a:rPr lang="hr-HR" sz="2800" dirty="0"/>
              <a:t>хотелских </a:t>
            </a:r>
            <a:r>
              <a:rPr lang="hr-HR" sz="2800" dirty="0" smtClean="0"/>
              <a:t>простора, </a:t>
            </a:r>
            <a:r>
              <a:rPr lang="hr-HR" sz="2800" dirty="0"/>
              <a:t>а по налогу и распореду рада који добија од надзорнице. За ралику од собарица она обично не остварује </a:t>
            </a:r>
            <a:r>
              <a:rPr lang="hr-HR" sz="2800" dirty="0" smtClean="0"/>
              <a:t>директ</a:t>
            </a:r>
            <a:r>
              <a:rPr lang="sr-Cyrl-RS" sz="2800" dirty="0" smtClean="0"/>
              <a:t>ну</a:t>
            </a:r>
            <a:r>
              <a:rPr lang="hr-HR" sz="2800" dirty="0" smtClean="0"/>
              <a:t> ко</a:t>
            </a:r>
            <a:r>
              <a:rPr lang="sr-Cyrl-RS" sz="2800" dirty="0" smtClean="0"/>
              <a:t>муникацију</a:t>
            </a:r>
            <a:r>
              <a:rPr lang="hr-HR" sz="2800" dirty="0" smtClean="0"/>
              <a:t> </a:t>
            </a:r>
            <a:r>
              <a:rPr lang="hr-HR" sz="2800" dirty="0"/>
              <a:t>са гостима хотела.</a:t>
            </a:r>
            <a:endParaRPr lang="en-US" sz="2800" dirty="0"/>
          </a:p>
          <a:p>
            <a:pPr>
              <a:lnSpc>
                <a:spcPct val="90000"/>
              </a:lnSpc>
              <a:buNone/>
            </a:pPr>
            <a:endParaRPr lang="ru-RU" b="1" dirty="0"/>
          </a:p>
          <a:p>
            <a:pPr>
              <a:lnSpc>
                <a:spcPct val="90000"/>
              </a:lnSpc>
              <a:buNone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pl-PL" dirty="0"/>
              <a:t>Најва</a:t>
            </a:r>
            <a:r>
              <a:rPr lang="hr-HR" dirty="0"/>
              <a:t>ж</a:t>
            </a:r>
            <a:r>
              <a:rPr lang="pl-PL" dirty="0"/>
              <a:t>нији послови које обавља хигијени</a:t>
            </a:r>
            <a:r>
              <a:rPr lang="hr-HR" dirty="0"/>
              <a:t>ч</a:t>
            </a:r>
            <a:r>
              <a:rPr lang="pl-PL" dirty="0"/>
              <a:t>арка обухватају</a:t>
            </a:r>
            <a:r>
              <a:rPr lang="hr-HR" dirty="0"/>
              <a:t>:</a:t>
            </a:r>
            <a:endParaRPr lang="sr-Cyrl-RS" dirty="0"/>
          </a:p>
          <a:p>
            <a:pPr>
              <a:lnSpc>
                <a:spcPct val="90000"/>
              </a:lnSpc>
              <a:buNone/>
            </a:pPr>
            <a:endParaRPr lang="sr-Cyrl-RS" dirty="0"/>
          </a:p>
          <a:p>
            <a:pPr lvl="1">
              <a:lnSpc>
                <a:spcPct val="90000"/>
              </a:lnSpc>
            </a:pPr>
            <a:r>
              <a:rPr lang="ru-RU" dirty="0"/>
              <a:t>преглед просторија и изно</a:t>
            </a:r>
            <a:r>
              <a:rPr lang="hr-HR" dirty="0"/>
              <a:t>ш</a:t>
            </a:r>
            <a:r>
              <a:rPr lang="ru-RU" dirty="0"/>
              <a:t>ење сме</a:t>
            </a:r>
            <a:r>
              <a:rPr lang="hr-HR" dirty="0"/>
              <a:t>ћ</a:t>
            </a:r>
            <a:r>
              <a:rPr lang="ru-RU" dirty="0"/>
              <a:t>а, </a:t>
            </a:r>
          </a:p>
          <a:p>
            <a:pPr lvl="1">
              <a:lnSpc>
                <a:spcPct val="90000"/>
              </a:lnSpc>
            </a:pPr>
            <a:r>
              <a:rPr lang="ru-RU" dirty="0"/>
              <a:t>чишћење свих врста пепељара и грубо брисање прашине,</a:t>
            </a:r>
          </a:p>
          <a:p>
            <a:pPr lvl="1">
              <a:lnSpc>
                <a:spcPct val="90000"/>
              </a:lnSpc>
            </a:pPr>
            <a:r>
              <a:rPr lang="ru-RU" dirty="0"/>
              <a:t>усисавање и чишћење подова у свим деловима хотела осим спратова,</a:t>
            </a:r>
            <a:endParaRPr lang="pl-PL" dirty="0"/>
          </a:p>
          <a:p>
            <a:pPr lvl="1">
              <a:lnSpc>
                <a:spcPct val="90000"/>
              </a:lnSpc>
            </a:pPr>
            <a:r>
              <a:rPr lang="pl-PL" dirty="0"/>
              <a:t>детаљно чишћење јавних простора,</a:t>
            </a:r>
            <a:endParaRPr lang="ru-RU" dirty="0"/>
          </a:p>
          <a:p>
            <a:pPr lvl="1">
              <a:lnSpc>
                <a:spcPct val="90000"/>
              </a:lnSpc>
            </a:pPr>
            <a:r>
              <a:rPr lang="ru-RU" dirty="0"/>
              <a:t>чишћење подрумских и сутеренских простора,</a:t>
            </a:r>
            <a:endParaRPr lang="pl-PL" dirty="0"/>
          </a:p>
          <a:p>
            <a:pPr lvl="1">
              <a:lnSpc>
                <a:spcPct val="90000"/>
              </a:lnSpc>
            </a:pPr>
            <a:r>
              <a:rPr lang="pl-PL" dirty="0"/>
              <a:t>прање прозора и стакала,</a:t>
            </a:r>
          </a:p>
          <a:p>
            <a:pPr lvl="1">
              <a:lnSpc>
                <a:spcPct val="90000"/>
              </a:lnSpc>
            </a:pPr>
            <a:r>
              <a:rPr lang="pl-PL" dirty="0"/>
              <a:t>генерално спремање хотела,</a:t>
            </a:r>
            <a:endParaRPr lang="hr-HR" dirty="0"/>
          </a:p>
          <a:p>
            <a:pPr lvl="1">
              <a:lnSpc>
                <a:spcPct val="90000"/>
              </a:lnSpc>
            </a:pPr>
            <a:r>
              <a:rPr lang="ru-RU" dirty="0"/>
              <a:t>пријављивање необичних, н</a:t>
            </a:r>
            <a:r>
              <a:rPr lang="hr-HR" dirty="0"/>
              <a:t>ађених </a:t>
            </a:r>
            <a:r>
              <a:rPr lang="sr-Cyrl-RS" dirty="0"/>
              <a:t>/</a:t>
            </a:r>
            <a:r>
              <a:rPr lang="hr-HR" dirty="0" smtClean="0"/>
              <a:t>заборављен</a:t>
            </a:r>
            <a:r>
              <a:rPr lang="sr-Cyrl-RS" dirty="0" smtClean="0"/>
              <a:t>их</a:t>
            </a:r>
            <a:r>
              <a:rPr lang="hr-HR" dirty="0" smtClean="0"/>
              <a:t> </a:t>
            </a:r>
            <a:r>
              <a:rPr lang="hr-HR" dirty="0"/>
              <a:t>ствари у јавним просторима хотела,</a:t>
            </a:r>
          </a:p>
          <a:p>
            <a:pPr lvl="1">
              <a:lnSpc>
                <a:spcPct val="90000"/>
              </a:lnSpc>
            </a:pPr>
            <a:r>
              <a:rPr lang="hr-HR" dirty="0"/>
              <a:t>пријављивање особа неуобичајеног понашања, </a:t>
            </a:r>
          </a:p>
          <a:p>
            <a:pPr lvl="1">
              <a:lnSpc>
                <a:spcPct val="90000"/>
              </a:lnSpc>
            </a:pPr>
            <a:r>
              <a:rPr lang="hr-HR" dirty="0"/>
              <a:t>обављање и других послова по налогу непосредног руководиоца.</a:t>
            </a:r>
            <a:endParaRPr lang="en-US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hr-HR" sz="2800" b="1" dirty="0"/>
              <a:t>Помоћни радник </a:t>
            </a:r>
            <a:r>
              <a:rPr lang="hr-HR" sz="2800" dirty="0"/>
              <a:t>је особа задужена за чишћење тешко приступачних, гломазних или површински великих простора хотела који су у надлежности службе. Ово се првенствено односи на велике хотеле и њихове огромне површине које покривају најразличитији материјали као што </a:t>
            </a:r>
            <a:r>
              <a:rPr lang="sr-Cyrl-CS" sz="2800" dirty="0"/>
              <a:t>су</a:t>
            </a:r>
            <a:r>
              <a:rPr lang="hr-HR" sz="2800" dirty="0"/>
              <a:t> керамика, мермер, камен, дрво, паркет или стакло. </a:t>
            </a:r>
          </a:p>
          <a:p>
            <a:pPr>
              <a:lnSpc>
                <a:spcPct val="90000"/>
              </a:lnSpc>
              <a:buNone/>
            </a:pPr>
            <a:endParaRPr lang="sr-Cyrl-RS" sz="2800" dirty="0"/>
          </a:p>
          <a:p>
            <a:pPr>
              <a:lnSpc>
                <a:spcPct val="90000"/>
              </a:lnSpc>
            </a:pPr>
            <a:r>
              <a:rPr lang="hr-HR" sz="2800" dirty="0"/>
              <a:t>У појединим </a:t>
            </a:r>
            <a:r>
              <a:rPr lang="sr-Cyrl-RS" sz="2800" dirty="0" smtClean="0"/>
              <a:t>већим </a:t>
            </a:r>
            <a:r>
              <a:rPr lang="hr-HR" sz="2800" dirty="0" smtClean="0"/>
              <a:t>објектима ово </a:t>
            </a:r>
            <a:r>
              <a:rPr lang="hr-HR" sz="2800" dirty="0"/>
              <a:t>радно место има неколико појавних облика у зависности од природе </a:t>
            </a:r>
            <a:r>
              <a:rPr lang="hr-HR" sz="2800" dirty="0" smtClean="0"/>
              <a:t>посла</a:t>
            </a:r>
            <a:r>
              <a:rPr lang="sr-Cyrl-RS" sz="2800" dirty="0" smtClean="0"/>
              <a:t>.</a:t>
            </a:r>
          </a:p>
          <a:p>
            <a:pPr>
              <a:lnSpc>
                <a:spcPct val="90000"/>
              </a:lnSpc>
            </a:pPr>
            <a:endParaRPr lang="sr-Cyrl-RS" sz="2800" dirty="0"/>
          </a:p>
          <a:p>
            <a:pPr>
              <a:lnSpc>
                <a:spcPct val="90000"/>
              </a:lnSpc>
            </a:pPr>
            <a:r>
              <a:rPr lang="hr-HR" sz="2800" dirty="0" smtClean="0"/>
              <a:t>Мањи </a:t>
            </a:r>
            <a:r>
              <a:rPr lang="hr-HR" sz="2800" dirty="0"/>
              <a:t>хотели за ове послове најчешће ангажују специјализоване службе за периодично чишћење разноврсних хотелских простора. </a:t>
            </a:r>
            <a:endParaRPr lang="en-US" sz="2800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/>
              <a:t>Основни кадровски профили хотелског домаћинства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</a:pPr>
            <a:r>
              <a:rPr lang="hr-HR" dirty="0"/>
              <a:t>Најважнији послови које обављају помоћни радници обухватају:</a:t>
            </a:r>
            <a:endParaRPr lang="sr-Cyrl-RS" dirty="0"/>
          </a:p>
          <a:p>
            <a:pPr>
              <a:lnSpc>
                <a:spcPct val="90000"/>
              </a:lnSpc>
              <a:buNone/>
            </a:pPr>
            <a:endParaRPr lang="sr-Cyrl-RS" dirty="0"/>
          </a:p>
          <a:p>
            <a:pPr lvl="1">
              <a:lnSpc>
                <a:spcPct val="80000"/>
              </a:lnSpc>
            </a:pPr>
            <a:r>
              <a:rPr lang="hr-HR" dirty="0"/>
              <a:t>чишћење плочника, тротоара и хотелског паркинга, 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чишћење канала, решетки, рампи и фасаде (до три метра висине),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чишћење простора у непосредној близини, испред, око и иза хотелског објекта,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чишћење плафона, светлосне арматуре и светиљки,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чишћење цевних конструкција и централних вентилационих система, 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чишћење подних површина, степеништа, холова и лифтова,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обављање помоћних послова у одељењу хигијене,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чишћење и одржавање дрвене ламперије, паркета и намештаја,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одржавање хигијене фрижидера за смеће,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пренос и размештај кабастог намештаја и хотелске опреме,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учешће у генералном спремању или санацији хотела,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испорука потребне робе и материјала за службу хотелског домаћинства,</a:t>
            </a:r>
          </a:p>
          <a:p>
            <a:pPr lvl="1">
              <a:lnSpc>
                <a:spcPct val="80000"/>
              </a:lnSpc>
            </a:pPr>
            <a:r>
              <a:rPr lang="hr-HR" dirty="0"/>
              <a:t>поступање по утврђеним упутствима у случају пожара</a:t>
            </a:r>
            <a:r>
              <a:rPr lang="sr-Cyrl-RS" dirty="0"/>
              <a:t>.</a:t>
            </a:r>
            <a:endParaRPr lang="en-US" dirty="0"/>
          </a:p>
          <a:p>
            <a:pPr>
              <a:lnSpc>
                <a:spcPct val="90000"/>
              </a:lnSpc>
              <a:buNone/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b="1" dirty="0" smtClean="0"/>
              <a:t>Тренинг и обука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458200" cy="5410200"/>
          </a:xfrm>
        </p:spPr>
        <p:txBody>
          <a:bodyPr>
            <a:normAutofit fontScale="77500" lnSpcReduction="20000"/>
          </a:bodyPr>
          <a:lstStyle/>
          <a:p>
            <a:endParaRPr lang="hr-HR" dirty="0"/>
          </a:p>
          <a:p>
            <a:r>
              <a:rPr lang="hr-HR" dirty="0"/>
              <a:t>Хотелско домаћинство представља службу где се најбоље одсликавају ефекти правилног и уједначеног </a:t>
            </a:r>
            <a:r>
              <a:rPr lang="hr-HR" b="1" dirty="0"/>
              <a:t>тренига и обуке</a:t>
            </a:r>
            <a:r>
              <a:rPr lang="hr-HR" dirty="0"/>
              <a:t>. </a:t>
            </a:r>
            <a:endParaRPr lang="sr-Cyrl-RS" dirty="0" smtClean="0"/>
          </a:p>
          <a:p>
            <a:endParaRPr lang="sr-Cyrl-RS" dirty="0"/>
          </a:p>
          <a:p>
            <a:r>
              <a:rPr lang="hr-HR" dirty="0" smtClean="0"/>
              <a:t>У </a:t>
            </a:r>
            <a:r>
              <a:rPr lang="hr-HR" dirty="0"/>
              <a:t>организационом систему сваког хотелског домаћинства један од најзначајнијих чинилаца је особље. Објекти, машине, уређаји, опрема, инструменти, апарати и инвентар представљају само "мртви капитал" уколико им стручни и професионални кадар не "удахне живот" и покрене циклус госта. </a:t>
            </a:r>
          </a:p>
          <a:p>
            <a:endParaRPr lang="sr-Cyrl-RS" dirty="0"/>
          </a:p>
          <a:p>
            <a:r>
              <a:rPr lang="hr-HR" dirty="0"/>
              <a:t>Тренинзи и обуке у хотелском домаћинству најдиректније повећавају његов професионални и интелектуални капитал</a:t>
            </a:r>
            <a:r>
              <a:rPr lang="hr-HR" b="1" dirty="0"/>
              <a:t>.</a:t>
            </a:r>
            <a:endParaRPr lang="sr-Cyrl-RS" b="1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dirty="0"/>
              <a:t>Тренинг и обука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458200" cy="5410200"/>
          </a:xfrm>
        </p:spPr>
        <p:txBody>
          <a:bodyPr>
            <a:normAutofit fontScale="55000" lnSpcReduction="20000"/>
          </a:bodyPr>
          <a:lstStyle/>
          <a:p>
            <a:endParaRPr lang="hr-HR" dirty="0"/>
          </a:p>
          <a:p>
            <a:r>
              <a:rPr lang="hr-HR" dirty="0"/>
              <a:t>Тренинг се реализује кроз следеће међусобно повезане и условљене фазе:</a:t>
            </a:r>
            <a:endParaRPr lang="en-US" dirty="0"/>
          </a:p>
          <a:p>
            <a:pPr lvl="1"/>
            <a:r>
              <a:rPr lang="hr-HR" dirty="0"/>
              <a:t>планирање; </a:t>
            </a:r>
            <a:endParaRPr lang="en-US" dirty="0"/>
          </a:p>
          <a:p>
            <a:pPr lvl="1"/>
            <a:r>
              <a:rPr lang="hr-HR" dirty="0"/>
              <a:t>организација и координација;</a:t>
            </a:r>
            <a:endParaRPr lang="en-US" dirty="0"/>
          </a:p>
          <a:p>
            <a:pPr lvl="1"/>
            <a:r>
              <a:rPr lang="hr-HR" dirty="0"/>
              <a:t>извођење;</a:t>
            </a:r>
            <a:endParaRPr lang="en-US" dirty="0"/>
          </a:p>
          <a:p>
            <a:pPr lvl="1"/>
            <a:r>
              <a:rPr lang="hr-HR" dirty="0"/>
              <a:t>контрола и </a:t>
            </a:r>
            <a:endParaRPr lang="en-US" dirty="0"/>
          </a:p>
          <a:p>
            <a:pPr lvl="1"/>
            <a:r>
              <a:rPr lang="hr-HR" dirty="0"/>
              <a:t>надзор.</a:t>
            </a:r>
            <a:endParaRPr lang="en-US" dirty="0"/>
          </a:p>
          <a:p>
            <a:r>
              <a:rPr lang="hr-HR" dirty="0"/>
              <a:t>Класични облик обуке хотелског домаћинства у пракси обједињује следећи сноп активности:</a:t>
            </a:r>
            <a:endParaRPr lang="en-US" dirty="0"/>
          </a:p>
          <a:p>
            <a:pPr lvl="1"/>
            <a:r>
              <a:rPr lang="hr-HR" dirty="0"/>
              <a:t>иницијални позив за тренинг;</a:t>
            </a:r>
            <a:endParaRPr lang="en-US" dirty="0"/>
          </a:p>
          <a:p>
            <a:pPr lvl="1"/>
            <a:r>
              <a:rPr lang="hr-HR" b="1" dirty="0"/>
              <a:t>анализу (процену) потреба за тренингом</a:t>
            </a:r>
            <a:r>
              <a:rPr lang="hr-HR" dirty="0"/>
              <a:t>;</a:t>
            </a:r>
            <a:endParaRPr lang="en-US" dirty="0"/>
          </a:p>
          <a:p>
            <a:pPr lvl="1"/>
            <a:r>
              <a:rPr lang="hr-HR" b="1" dirty="0"/>
              <a:t>утврђивање садржине, плана и одређивање циљева тренинга</a:t>
            </a:r>
            <a:r>
              <a:rPr lang="hr-HR" dirty="0"/>
              <a:t>;</a:t>
            </a:r>
            <a:endParaRPr lang="en-US" dirty="0"/>
          </a:p>
          <a:p>
            <a:pPr lvl="1"/>
            <a:r>
              <a:rPr lang="hr-HR" b="1" dirty="0"/>
              <a:t>одређивање полазника </a:t>
            </a:r>
            <a:r>
              <a:rPr lang="hr-HR" dirty="0"/>
              <a:t>и обезбеђивање њиховог уче</a:t>
            </a:r>
            <a:r>
              <a:rPr lang="sr-Cyrl-CS" dirty="0"/>
              <a:t>ш</a:t>
            </a:r>
            <a:r>
              <a:rPr lang="hr-HR" dirty="0"/>
              <a:t>ћа;</a:t>
            </a:r>
            <a:endParaRPr lang="en-US" dirty="0"/>
          </a:p>
          <a:p>
            <a:pPr lvl="1"/>
            <a:r>
              <a:rPr lang="hr-HR" b="1" dirty="0"/>
              <a:t>одређивање извођача </a:t>
            </a:r>
            <a:r>
              <a:rPr lang="hr-HR" dirty="0"/>
              <a:t>обуке и тренинга;</a:t>
            </a:r>
            <a:endParaRPr lang="en-US" dirty="0"/>
          </a:p>
          <a:p>
            <a:pPr lvl="1"/>
            <a:r>
              <a:rPr lang="hr-HR" b="1" dirty="0"/>
              <a:t>методе рада, </a:t>
            </a:r>
            <a:r>
              <a:rPr lang="hr-HR" dirty="0"/>
              <a:t>односно начин извођења;</a:t>
            </a:r>
            <a:endParaRPr lang="en-US" dirty="0"/>
          </a:p>
          <a:p>
            <a:pPr lvl="1"/>
            <a:r>
              <a:rPr lang="hr-HR" dirty="0"/>
              <a:t>одређивање </a:t>
            </a:r>
            <a:r>
              <a:rPr lang="hr-HR" b="1" dirty="0"/>
              <a:t>места и времена </a:t>
            </a:r>
            <a:r>
              <a:rPr lang="hr-HR" dirty="0"/>
              <a:t>одржавања тренинга;</a:t>
            </a:r>
            <a:endParaRPr lang="en-US" dirty="0"/>
          </a:p>
          <a:p>
            <a:pPr lvl="1"/>
            <a:r>
              <a:rPr lang="hr-HR" b="1" dirty="0"/>
              <a:t>утврђивање трошкова </a:t>
            </a:r>
            <a:r>
              <a:rPr lang="hr-HR" dirty="0"/>
              <a:t>тренинга;</a:t>
            </a:r>
            <a:endParaRPr lang="en-US" dirty="0"/>
          </a:p>
          <a:p>
            <a:pPr lvl="1"/>
            <a:r>
              <a:rPr lang="hr-HR" b="1" dirty="0"/>
              <a:t>презентовање планираног надлежнима уз могућност евентуалног пласмана на тржишту</a:t>
            </a:r>
            <a:r>
              <a:rPr lang="hr-HR" dirty="0"/>
              <a:t>;</a:t>
            </a:r>
            <a:endParaRPr lang="en-US" dirty="0"/>
          </a:p>
          <a:p>
            <a:pPr lvl="1"/>
            <a:r>
              <a:rPr lang="hr-HR" dirty="0"/>
              <a:t>обезбеђивање </a:t>
            </a:r>
            <a:r>
              <a:rPr lang="hr-HR" b="1" dirty="0"/>
              <a:t>материјално-техничких услова </a:t>
            </a:r>
            <a:r>
              <a:rPr lang="hr-HR" dirty="0"/>
              <a:t>за обуку;</a:t>
            </a:r>
            <a:endParaRPr lang="en-US" dirty="0"/>
          </a:p>
          <a:p>
            <a:pPr lvl="1"/>
            <a:r>
              <a:rPr lang="hr-HR" b="1" dirty="0"/>
              <a:t>извођењ</a:t>
            </a:r>
            <a:r>
              <a:rPr lang="hr-HR" dirty="0"/>
              <a:t>е тренинга са евиденцијом свих активности;</a:t>
            </a:r>
            <a:endParaRPr lang="en-US" dirty="0"/>
          </a:p>
          <a:p>
            <a:pPr lvl="1"/>
            <a:r>
              <a:rPr lang="hr-HR" b="1" dirty="0"/>
              <a:t>провера знања </a:t>
            </a:r>
            <a:r>
              <a:rPr lang="hr-HR" dirty="0"/>
              <a:t>полазника;</a:t>
            </a:r>
            <a:endParaRPr lang="en-US" dirty="0"/>
          </a:p>
          <a:p>
            <a:pPr lvl="1"/>
            <a:r>
              <a:rPr lang="hr-HR" b="1" dirty="0"/>
              <a:t>евалуација тренинга </a:t>
            </a:r>
            <a:r>
              <a:rPr lang="hr-HR" dirty="0"/>
              <a:t>уз презентацију резултата</a:t>
            </a:r>
            <a:r>
              <a:rPr lang="sr-Cyrl-RS" dirty="0"/>
              <a:t>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dirty="0"/>
              <a:t>Тренинг и обука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458200" cy="5410200"/>
          </a:xfrm>
        </p:spPr>
        <p:txBody>
          <a:bodyPr>
            <a:normAutofit/>
          </a:bodyPr>
          <a:lstStyle/>
          <a:p>
            <a:endParaRPr lang="sr-Cyrl-RS" dirty="0" smtClean="0"/>
          </a:p>
          <a:p>
            <a:r>
              <a:rPr lang="hr-HR" dirty="0" smtClean="0"/>
              <a:t>У </a:t>
            </a:r>
            <a:r>
              <a:rPr lang="hr-HR" dirty="0"/>
              <a:t>хотелијерској пракси примењује се неколико појавних облика тренинга као што су: </a:t>
            </a:r>
            <a:endParaRPr lang="en-US" b="1" dirty="0"/>
          </a:p>
          <a:p>
            <a:pPr lvl="1"/>
            <a:r>
              <a:rPr lang="hr-HR" dirty="0"/>
              <a:t>основни тренинг,</a:t>
            </a:r>
            <a:endParaRPr lang="en-US" dirty="0"/>
          </a:p>
          <a:p>
            <a:pPr lvl="1"/>
            <a:r>
              <a:rPr lang="hr-HR" dirty="0"/>
              <a:t>укрштени тренинг, </a:t>
            </a:r>
            <a:endParaRPr lang="en-US" dirty="0"/>
          </a:p>
          <a:p>
            <a:pPr lvl="1"/>
            <a:r>
              <a:rPr lang="hr-HR" dirty="0"/>
              <a:t>обавезни тренинг,</a:t>
            </a:r>
            <a:endParaRPr lang="en-US" dirty="0"/>
          </a:p>
          <a:p>
            <a:pPr lvl="1"/>
            <a:r>
              <a:rPr lang="hr-HR" dirty="0"/>
              <a:t>тренинг унапређења, </a:t>
            </a:r>
            <a:endParaRPr lang="en-US" dirty="0"/>
          </a:p>
          <a:p>
            <a:pPr lvl="1"/>
            <a:r>
              <a:rPr lang="hr-HR" dirty="0"/>
              <a:t>корективни тренинг</a:t>
            </a:r>
            <a:r>
              <a:rPr lang="sr-Cyrl-RS" dirty="0"/>
              <a:t>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dirty="0"/>
              <a:t>Тренинг и обука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018" y="1371600"/>
            <a:ext cx="8458200" cy="5410200"/>
          </a:xfrm>
        </p:spPr>
        <p:txBody>
          <a:bodyPr>
            <a:normAutofit fontScale="92500" lnSpcReduction="20000"/>
          </a:bodyPr>
          <a:lstStyle/>
          <a:p>
            <a:endParaRPr lang="hr-HR" b="1" i="1" dirty="0"/>
          </a:p>
          <a:p>
            <a:r>
              <a:rPr lang="hr-HR" sz="2800" b="1" i="1" dirty="0"/>
              <a:t>Основни тренинг</a:t>
            </a:r>
            <a:r>
              <a:rPr lang="hr-HR" sz="2800" dirty="0"/>
              <a:t> у хотелском домаћинству представља варијанту тренинга којој подлеже новозапослено особље</a:t>
            </a:r>
            <a:r>
              <a:rPr lang="sr-Cyrl-RS" sz="2800" dirty="0"/>
              <a:t>.</a:t>
            </a:r>
            <a:endParaRPr lang="sr-Latn-RS" sz="2800" dirty="0"/>
          </a:p>
          <a:p>
            <a:pPr>
              <a:buNone/>
            </a:pPr>
            <a:endParaRPr lang="sr-Cyrl-RS" sz="2800" dirty="0"/>
          </a:p>
          <a:p>
            <a:r>
              <a:rPr lang="hr-HR" sz="2800" dirty="0"/>
              <a:t>Садржина основног тренинга се може систематизовати на следећи начин:</a:t>
            </a:r>
            <a:endParaRPr lang="en-US" sz="2800" dirty="0"/>
          </a:p>
          <a:p>
            <a:pPr lvl="1"/>
            <a:r>
              <a:rPr lang="hr-HR" sz="2400" dirty="0"/>
              <a:t>обавезно упознавање са радним местом,</a:t>
            </a:r>
            <a:endParaRPr lang="en-US" sz="2400" b="1" dirty="0"/>
          </a:p>
          <a:p>
            <a:pPr lvl="1"/>
            <a:r>
              <a:rPr lang="hr-HR" sz="2400" dirty="0" smtClean="0"/>
              <a:t>опис </a:t>
            </a:r>
            <a:r>
              <a:rPr lang="hr-HR" sz="2400" dirty="0"/>
              <a:t>радних процеса,</a:t>
            </a:r>
            <a:endParaRPr lang="en-US" sz="2400" b="1" dirty="0"/>
          </a:p>
          <a:p>
            <a:pPr lvl="1"/>
            <a:r>
              <a:rPr lang="hr-HR" sz="2400" dirty="0" smtClean="0"/>
              <a:t>практични </a:t>
            </a:r>
            <a:r>
              <a:rPr lang="hr-HR" sz="2400" dirty="0"/>
              <a:t>део у хотелској смештајној јединици или јавном простору, </a:t>
            </a:r>
            <a:endParaRPr lang="en-US" sz="2400" b="1" dirty="0"/>
          </a:p>
          <a:p>
            <a:pPr lvl="1"/>
            <a:r>
              <a:rPr lang="hr-HR" sz="2400" dirty="0"/>
              <a:t>показивање сваке фазе радног процеса уз детаљно објашњење, </a:t>
            </a:r>
            <a:endParaRPr lang="en-US" sz="2400" b="1" dirty="0"/>
          </a:p>
          <a:p>
            <a:pPr lvl="1"/>
            <a:r>
              <a:rPr lang="hr-HR" sz="2400" dirty="0"/>
              <a:t>обука уз присуство тренера (ментора),</a:t>
            </a:r>
            <a:endParaRPr lang="en-US" sz="2400" b="1" dirty="0"/>
          </a:p>
          <a:p>
            <a:pPr lvl="1"/>
            <a:r>
              <a:rPr lang="hr-HR" sz="2400" dirty="0"/>
              <a:t>провера знања помоћу тестова, интервјуа или практикума.</a:t>
            </a:r>
            <a:endParaRPr lang="en-US" sz="2400" b="1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dirty="0"/>
              <a:t>Тренинг и обука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458200" cy="5410200"/>
          </a:xfrm>
        </p:spPr>
        <p:txBody>
          <a:bodyPr>
            <a:normAutofit/>
          </a:bodyPr>
          <a:lstStyle/>
          <a:p>
            <a:r>
              <a:rPr lang="hr-HR" sz="1800" b="1" dirty="0" smtClean="0"/>
              <a:t>Укрштени </a:t>
            </a:r>
            <a:r>
              <a:rPr lang="hr-HR" sz="1800" b="1" dirty="0"/>
              <a:t>тренинг </a:t>
            </a:r>
            <a:r>
              <a:rPr lang="hr-HR" sz="1800" dirty="0"/>
              <a:t>има за циљ упознавање запосленог хотелског особља једне службе са задацима, проблемима и одговорностима радних процеса других служби</a:t>
            </a:r>
            <a:r>
              <a:rPr lang="hr-HR" sz="1800" dirty="0" smtClean="0"/>
              <a:t>.</a:t>
            </a:r>
            <a:endParaRPr lang="sr-Cyrl-RS" sz="1800" dirty="0" smtClean="0"/>
          </a:p>
          <a:p>
            <a:pPr marL="0" indent="0">
              <a:buNone/>
            </a:pPr>
            <a:endParaRPr lang="sr-Cyrl-RS" sz="1800" dirty="0"/>
          </a:p>
          <a:p>
            <a:r>
              <a:rPr lang="hr-HR" sz="1800" b="1" dirty="0"/>
              <a:t>Обавезни тренинг </a:t>
            </a:r>
            <a:r>
              <a:rPr lang="hr-HR" sz="1800" dirty="0"/>
              <a:t>најчешће се спроводи на годишњем нивоу. Представља обавезу по </a:t>
            </a:r>
            <a:r>
              <a:rPr lang="hr-HR" sz="1800" dirty="0" smtClean="0"/>
              <a:t>домаћој </a:t>
            </a:r>
            <a:r>
              <a:rPr lang="hr-HR" sz="1800" dirty="0"/>
              <a:t>законској </a:t>
            </a:r>
            <a:r>
              <a:rPr lang="hr-HR" sz="1800" dirty="0" smtClean="0"/>
              <a:t>регулативи</a:t>
            </a:r>
            <a:r>
              <a:rPr lang="sr-Cyrl-RS" sz="1800" dirty="0"/>
              <a:t> </a:t>
            </a:r>
            <a:r>
              <a:rPr lang="sr-Cyrl-RS" sz="1800" dirty="0" smtClean="0"/>
              <a:t>и/или интерним стандардима хотелског ланца. </a:t>
            </a:r>
            <a:r>
              <a:rPr lang="hr-HR" sz="1800" dirty="0" smtClean="0"/>
              <a:t> </a:t>
            </a:r>
            <a:r>
              <a:rPr lang="hr-HR" sz="1800" dirty="0"/>
              <a:t>Као пример може послужити тренинг који се односи на противпожарну заштиту. </a:t>
            </a:r>
            <a:endParaRPr lang="sr-Cyrl-RS" sz="1800" dirty="0" smtClean="0"/>
          </a:p>
          <a:p>
            <a:pPr marL="0" indent="0">
              <a:buNone/>
            </a:pPr>
            <a:endParaRPr lang="sr-Cyrl-RS" sz="1800" dirty="0"/>
          </a:p>
          <a:p>
            <a:r>
              <a:rPr lang="hr-HR" sz="1800" b="1" dirty="0"/>
              <a:t>Тренинг унапређења </a:t>
            </a:r>
            <a:r>
              <a:rPr lang="hr-HR" sz="1800" dirty="0"/>
              <a:t>се обично везује за процес успостављања и спровођења нових стандарда хотелског пословања</a:t>
            </a:r>
            <a:r>
              <a:rPr lang="hr-HR" sz="1800" dirty="0" smtClean="0"/>
              <a:t>.</a:t>
            </a:r>
            <a:endParaRPr lang="sr-Cyrl-RS" sz="1800" dirty="0" smtClean="0"/>
          </a:p>
          <a:p>
            <a:pPr marL="0" indent="0">
              <a:buNone/>
            </a:pPr>
            <a:endParaRPr lang="sr-Cyrl-RS" sz="1800" dirty="0"/>
          </a:p>
          <a:p>
            <a:r>
              <a:rPr lang="hr-HR" sz="1800" b="1" dirty="0"/>
              <a:t>Корективни тренинг </a:t>
            </a:r>
            <a:r>
              <a:rPr lang="hr-HR" sz="1800" dirty="0"/>
              <a:t>се првенствено практикује у току редовног пословања хотела. У служби хотелског домаћинства планира се и спроводи зависно од потребе. Често се поистовећује са контролом и надзором радних процеса.</a:t>
            </a:r>
            <a:endParaRPr lang="sr-Cyrl-RS" sz="1800" dirty="0"/>
          </a:p>
          <a:p>
            <a:endParaRPr lang="sr-Latn-R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b="1" dirty="0" smtClean="0"/>
              <a:t>Стандарди у хотелском домаћинству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458200" cy="54102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buNone/>
            </a:pPr>
            <a:endParaRPr lang="sr-Latn-RS" sz="2600" dirty="0"/>
          </a:p>
          <a:p>
            <a:pPr>
              <a:lnSpc>
                <a:spcPct val="90000"/>
              </a:lnSpc>
            </a:pPr>
            <a:r>
              <a:rPr lang="ru-RU" sz="2600" dirty="0" smtClean="0"/>
              <a:t>Стандарди</a:t>
            </a:r>
            <a:r>
              <a:rPr lang="ru-RU" sz="2600" b="1" dirty="0"/>
              <a:t>, </a:t>
            </a:r>
            <a:r>
              <a:rPr lang="ru-RU" sz="2600" dirty="0"/>
              <a:t>односно њихово успостављање и доследна примена у хотелском домаћинству представљају кључ успешног пословања.</a:t>
            </a:r>
            <a:endParaRPr lang="sr-Latn-RS" sz="2600" dirty="0"/>
          </a:p>
          <a:p>
            <a:pPr>
              <a:lnSpc>
                <a:spcPct val="90000"/>
              </a:lnSpc>
              <a:buNone/>
            </a:pPr>
            <a:endParaRPr lang="ru-RU" sz="2600" dirty="0"/>
          </a:p>
          <a:p>
            <a:pPr>
              <a:lnSpc>
                <a:spcPct val="90000"/>
              </a:lnSpc>
            </a:pPr>
            <a:r>
              <a:rPr lang="ru-RU" sz="2600" dirty="0"/>
              <a:t>Познати су случајеви преузимања већ постављених, опробаних и доказаних стандарда других хотела</a:t>
            </a:r>
            <a:r>
              <a:rPr lang="sr-Cyrl-CS" sz="2600" dirty="0"/>
              <a:t>, </a:t>
            </a:r>
            <a:r>
              <a:rPr lang="sr-Latn-CS" sz="2600" dirty="0"/>
              <a:t>а пре свега међународних хотелских ланаца, </a:t>
            </a:r>
            <a:r>
              <a:rPr lang="ru-RU" sz="2600" dirty="0"/>
              <a:t> који имају висок рејтинг на тржишту. То је  добар пример </a:t>
            </a:r>
            <a:r>
              <a:rPr lang="ru-RU" sz="2600" u="sng" dirty="0"/>
              <a:t>директног трансфера технологије у хотелијерству</a:t>
            </a:r>
            <a:r>
              <a:rPr lang="ru-RU" sz="2600" dirty="0"/>
              <a:t>. </a:t>
            </a:r>
            <a:endParaRPr lang="sr-Latn-RS" sz="2600" dirty="0"/>
          </a:p>
          <a:p>
            <a:pPr>
              <a:lnSpc>
                <a:spcPct val="90000"/>
              </a:lnSpc>
              <a:buNone/>
            </a:pPr>
            <a:endParaRPr lang="ru-RU" sz="2600" dirty="0"/>
          </a:p>
          <a:p>
            <a:pPr>
              <a:lnSpc>
                <a:spcPct val="90000"/>
              </a:lnSpc>
            </a:pPr>
            <a:r>
              <a:rPr lang="ru-RU" sz="2600" dirty="0"/>
              <a:t>Стандардизација обухвата</a:t>
            </a:r>
            <a:r>
              <a:rPr lang="sr-Latn-RS" sz="2600" dirty="0"/>
              <a:t>:</a:t>
            </a:r>
            <a:r>
              <a:rPr lang="ru-RU" sz="2600" dirty="0"/>
              <a:t> </a:t>
            </a:r>
            <a:endParaRPr lang="sr-Latn-RS" sz="2600" dirty="0"/>
          </a:p>
          <a:p>
            <a:pPr lvl="1">
              <a:lnSpc>
                <a:spcPct val="90000"/>
              </a:lnSpc>
            </a:pPr>
            <a:r>
              <a:rPr lang="ru-RU" sz="2200" dirty="0"/>
              <a:t>јединице за смештај, </a:t>
            </a:r>
            <a:endParaRPr lang="sr-Latn-RS" sz="2200" dirty="0"/>
          </a:p>
          <a:p>
            <a:pPr lvl="1">
              <a:lnSpc>
                <a:spcPct val="90000"/>
              </a:lnSpc>
            </a:pPr>
            <a:r>
              <a:rPr lang="ru-RU" sz="2200" dirty="0"/>
              <a:t>опремљеност хотелских соба, </a:t>
            </a:r>
            <a:endParaRPr lang="sr-Latn-RS" sz="2200" dirty="0"/>
          </a:p>
          <a:p>
            <a:pPr lvl="1">
              <a:lnSpc>
                <a:spcPct val="90000"/>
              </a:lnSpc>
            </a:pPr>
            <a:r>
              <a:rPr lang="sr-Cyrl-CS" sz="2200" dirty="0"/>
              <a:t>с</a:t>
            </a:r>
            <a:r>
              <a:rPr lang="sr-Cyrl-RS" sz="2200" dirty="0"/>
              <a:t>тандарде пословних операција,</a:t>
            </a:r>
          </a:p>
          <a:p>
            <a:pPr lvl="1">
              <a:lnSpc>
                <a:spcPct val="90000"/>
              </a:lnSpc>
            </a:pPr>
            <a:r>
              <a:rPr lang="sr-Cyrl-CS" sz="2200" dirty="0"/>
              <a:t>с</a:t>
            </a:r>
            <a:r>
              <a:rPr lang="sr-Cyrl-RS" sz="2200" dirty="0"/>
              <a:t>тандарде комуникације и опхођења према гостима и колегама,</a:t>
            </a:r>
            <a:endParaRPr lang="sr-Latn-RS" sz="2200" dirty="0"/>
          </a:p>
          <a:p>
            <a:pPr lvl="1">
              <a:lnSpc>
                <a:spcPct val="90000"/>
              </a:lnSpc>
            </a:pPr>
            <a:r>
              <a:rPr lang="ru-RU" sz="2200" dirty="0"/>
              <a:t>врсте и количине потрошног материјала, </a:t>
            </a:r>
          </a:p>
          <a:p>
            <a:pPr lvl="1">
              <a:lnSpc>
                <a:spcPct val="90000"/>
              </a:lnSpc>
            </a:pPr>
            <a:r>
              <a:rPr lang="ru-RU" sz="2200" dirty="0"/>
              <a:t>еколошки аспект пословања...</a:t>
            </a:r>
          </a:p>
          <a:p>
            <a:pPr>
              <a:lnSpc>
                <a:spcPct val="90000"/>
              </a:lnSpc>
            </a:pPr>
            <a:endParaRPr lang="ru-RU" sz="2600" dirty="0"/>
          </a:p>
          <a:p>
            <a:pPr>
              <a:lnSpc>
                <a:spcPct val="90000"/>
              </a:lnSpc>
            </a:pPr>
            <a:r>
              <a:rPr lang="ru-RU" sz="2600" dirty="0"/>
              <a:t>Правилник о стандардима за категоризацију угоститељских објеката за смештај дефинише минималне стандарде опремљености смештајних јединица у оквиру појединих категорија. Хотели могу формирати интерне стандарде који ће бити на вишем нивоу у односу на оне које прописује Правилник.</a:t>
            </a:r>
          </a:p>
          <a:p>
            <a:pPr>
              <a:lnSpc>
                <a:spcPct val="90000"/>
              </a:lnSpc>
              <a:buNone/>
            </a:pPr>
            <a:endParaRPr lang="ru-RU" dirty="0"/>
          </a:p>
          <a:p>
            <a:pPr>
              <a:lnSpc>
                <a:spcPct val="90000"/>
              </a:lnSpc>
            </a:pPr>
            <a:endParaRPr lang="ru-RU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CS" sz="3200" dirty="0" smtClean="0"/>
              <a:t>Примери неких </a:t>
            </a:r>
            <a:br>
              <a:rPr lang="sr-Cyrl-CS" sz="3200" dirty="0" smtClean="0"/>
            </a:br>
            <a:r>
              <a:rPr lang="sr-Cyrl-CS" sz="3200" dirty="0" smtClean="0"/>
              <a:t>сервисних стандарда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Cyrl-CS" sz="1700" dirty="0"/>
              <a:t>Све</a:t>
            </a:r>
            <a:r>
              <a:rPr lang="sr-Cyrl-RS" sz="1700" dirty="0"/>
              <a:t> хотелске собе треба да буду сређене до 16</a:t>
            </a:r>
            <a:r>
              <a:rPr lang="sr-Latn-RS" sz="1700" dirty="0"/>
              <a:t> h</a:t>
            </a:r>
            <a:r>
              <a:rPr lang="sr-Cyrl-RS" sz="1700" dirty="0"/>
              <a:t>.</a:t>
            </a:r>
          </a:p>
          <a:p>
            <a:r>
              <a:rPr lang="sr-Cyrl-RS" sz="1700" dirty="0"/>
              <a:t>Вечерњи сервис се одрађује од 18 до 22</a:t>
            </a:r>
            <a:r>
              <a:rPr lang="sr-Latn-RS" sz="1700" dirty="0"/>
              <a:t>h.</a:t>
            </a:r>
            <a:endParaRPr lang="sr-Cyrl-RS" sz="1700" dirty="0"/>
          </a:p>
          <a:p>
            <a:r>
              <a:rPr lang="sr-Cyrl-RS" sz="1700" dirty="0"/>
              <a:t>Комуникација са гостима се обавља учтиво ако је могуче уз коришћење имена госта.</a:t>
            </a:r>
            <a:endParaRPr lang="sr-Latn-RS" sz="1700" dirty="0"/>
          </a:p>
          <a:p>
            <a:r>
              <a:rPr lang="sr-Cyrl-RS" sz="1700" dirty="0"/>
              <a:t>Особље при уласку у собу најпре покуца три пута, представи се, сачека, уколико нема одговора употребљава кључ и улази у собу.</a:t>
            </a:r>
          </a:p>
          <a:p>
            <a:r>
              <a:rPr lang="sr-Cyrl-RS" sz="1700" dirty="0"/>
              <a:t>Собарица уређује собу према унапред утврђеном </a:t>
            </a:r>
            <a:r>
              <a:rPr lang="sr-Cyrl-RS" sz="1700" dirty="0" smtClean="0"/>
              <a:t>стандарду </a:t>
            </a:r>
            <a:r>
              <a:rPr lang="sr-Cyrl-RS" sz="1700" dirty="0"/>
              <a:t>радних операција који детаљно наводи потребне радне операције и њихов редослед.</a:t>
            </a:r>
          </a:p>
          <a:p>
            <a:r>
              <a:rPr lang="sr-Cyrl-RS" sz="1700" dirty="0"/>
              <a:t>Комуникациони простори и јавне површине се такође уређују према унапред припремљеним стандардима којима се дефинишу како радне операције које се обављају на дневном нивоу, тако и оне које се извршавају у одређеним дужим временским интервалима.</a:t>
            </a:r>
          </a:p>
          <a:p>
            <a:r>
              <a:rPr lang="sr-Cyrl-RS" sz="1700" dirty="0"/>
              <a:t>Уколико гост захтева да му се отворе врата </a:t>
            </a:r>
            <a:r>
              <a:rPr lang="sr-Cyrl-RS" sz="1700" dirty="0" smtClean="0"/>
              <a:t>смештајне јединице, процедура </a:t>
            </a:r>
            <a:r>
              <a:rPr lang="sr-Cyrl-RS" sz="1700" dirty="0"/>
              <a:t>се може разликовати уколико је у питању стални гост и непознат гост.</a:t>
            </a:r>
          </a:p>
          <a:p>
            <a:r>
              <a:rPr lang="sr-Cyrl-RS" sz="1700" dirty="0"/>
              <a:t>На све телефонске позиве одговорити пре четвртог звона.</a:t>
            </a:r>
          </a:p>
          <a:p>
            <a:r>
              <a:rPr lang="sr-Cyrl-RS" sz="1700" dirty="0"/>
              <a:t>Уколико је на вратима </a:t>
            </a:r>
            <a:r>
              <a:rPr lang="sr-Latn-RS" sz="1700" i="1" dirty="0"/>
              <a:t>“DND” </a:t>
            </a:r>
            <a:r>
              <a:rPr lang="sr-Cyrl-RS" sz="1700" dirty="0"/>
              <a:t>картица</a:t>
            </a:r>
            <a:r>
              <a:rPr lang="sr-Latn-RS" sz="1700" dirty="0"/>
              <a:t> </a:t>
            </a:r>
            <a:r>
              <a:rPr lang="sr-Cyrl-RS" sz="1700" dirty="0"/>
              <a:t>гостинска соба се не отвара. Уколико картица стоји на вратима и након 15</a:t>
            </a:r>
            <a:r>
              <a:rPr lang="sr-Latn-RS" sz="1700" dirty="0"/>
              <a:t>h</a:t>
            </a:r>
            <a:r>
              <a:rPr lang="sr-Cyrl-RS" sz="1700" dirty="0"/>
              <a:t> обавештава се надзорница или домаћица.</a:t>
            </a:r>
          </a:p>
          <a:p>
            <a:r>
              <a:rPr lang="sr-Cyrl-RS" sz="1700" dirty="0"/>
              <a:t>Собарице свакодневно контролишу собе према утврђеној контролној листи.</a:t>
            </a:r>
          </a:p>
          <a:p>
            <a:r>
              <a:rPr lang="sr-Cyrl-RS" sz="1700" dirty="0"/>
              <a:t>Приликом намештања собе неки хотели имају стандард да су врата отворена и да су на улазу у собу постављена колица, док други налажу да врата буду затворена уз обавезну постављање знака да је собарица у соби.</a:t>
            </a:r>
          </a:p>
          <a:p>
            <a:r>
              <a:rPr lang="sr-Cyrl-CS" sz="1700" dirty="0"/>
              <a:t>И</a:t>
            </a:r>
            <a:r>
              <a:rPr lang="sr-Cyrl-RS" sz="1700" dirty="0"/>
              <a:t>тд....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b="1" dirty="0"/>
              <a:t>Планирање пословних активности </a:t>
            </a:r>
            <a:r>
              <a:rPr lang="hr-HR" sz="3200" b="1" dirty="0"/>
              <a:t>хотелског домаћинства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ru-RU" dirty="0"/>
              <a:t>Једна од најва</a:t>
            </a:r>
            <a:r>
              <a:rPr lang="hr-HR" dirty="0"/>
              <a:t>ж</a:t>
            </a:r>
            <a:r>
              <a:rPr lang="ru-RU" dirty="0"/>
              <a:t>нијих активности слу</a:t>
            </a:r>
            <a:r>
              <a:rPr lang="hr-HR" dirty="0"/>
              <a:t>ж</a:t>
            </a:r>
            <a:r>
              <a:rPr lang="ru-RU" dirty="0"/>
              <a:t>бе хотелског дома</a:t>
            </a:r>
            <a:r>
              <a:rPr lang="hr-HR" dirty="0"/>
              <a:t>ћ</a:t>
            </a:r>
            <a:r>
              <a:rPr lang="ru-RU" dirty="0"/>
              <a:t>инства која пре</a:t>
            </a:r>
            <a:r>
              <a:rPr lang="sr-Cyrl-RS" dirty="0"/>
              <a:t>т</a:t>
            </a:r>
            <a:r>
              <a:rPr lang="ru-RU" dirty="0"/>
              <a:t>ходи доласку госта у хотел јесте </a:t>
            </a:r>
            <a:r>
              <a:rPr lang="ru-RU" u="sng" dirty="0"/>
              <a:t>правилно планирање пословних и радних процеса</a:t>
            </a:r>
            <a:r>
              <a:rPr lang="hr-HR" dirty="0"/>
              <a:t>. </a:t>
            </a:r>
            <a:endParaRPr lang="sr-Cyrl-RS" dirty="0"/>
          </a:p>
          <a:p>
            <a:pPr>
              <a:lnSpc>
                <a:spcPct val="90000"/>
              </a:lnSpc>
              <a:buNone/>
            </a:pPr>
            <a:endParaRPr lang="sr-Cyrl-RS" dirty="0"/>
          </a:p>
          <a:p>
            <a:pPr>
              <a:lnSpc>
                <a:spcPct val="90000"/>
              </a:lnSpc>
            </a:pPr>
            <a:r>
              <a:rPr lang="ru-RU" dirty="0"/>
              <a:t>Без адекватног плана дошло би до великих проблема у нормалном функционисању хотела, замора особља, повећања трошкова и великог незадовољства гостију.</a:t>
            </a:r>
          </a:p>
          <a:p>
            <a:pPr>
              <a:lnSpc>
                <a:spcPct val="90000"/>
              </a:lnSpc>
              <a:buNone/>
            </a:pPr>
            <a:endParaRPr lang="ru-RU" dirty="0"/>
          </a:p>
          <a:p>
            <a:pPr>
              <a:lnSpc>
                <a:spcPct val="90000"/>
              </a:lnSpc>
            </a:pPr>
            <a:r>
              <a:rPr lang="ru-RU" dirty="0"/>
              <a:t>Уколико домаћица хотела нема унапред припремљен спектар пословних и радних активности, врло брзо се дешавају непријатне и </a:t>
            </a:r>
            <a:r>
              <a:rPr lang="ru-RU" u="sng" dirty="0"/>
              <a:t>неизбрисиве</a:t>
            </a:r>
            <a:r>
              <a:rPr lang="ru-RU" dirty="0"/>
              <a:t> грешке у хотелском пословању.</a:t>
            </a:r>
          </a:p>
          <a:p>
            <a:pPr>
              <a:lnSpc>
                <a:spcPct val="90000"/>
              </a:lnSpc>
              <a:buNone/>
            </a:pPr>
            <a:endParaRPr lang="ru-RU" dirty="0"/>
          </a:p>
          <a:p>
            <a:pPr>
              <a:lnSpc>
                <a:spcPct val="90000"/>
              </a:lnSpc>
            </a:pPr>
            <a:r>
              <a:rPr lang="ru-RU" dirty="0"/>
              <a:t>Планирање се показало као основ стандардизације хотелских услуга.</a:t>
            </a: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b="1" dirty="0"/>
              <a:t>Планирање пословних активности </a:t>
            </a:r>
            <a:r>
              <a:rPr lang="hr-HR" sz="3200" b="1" dirty="0"/>
              <a:t>хотелског домаћинства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2600" b="1" i="1" dirty="0"/>
              <a:t>Пословне листе</a:t>
            </a:r>
            <a:r>
              <a:rPr lang="ru-RU" sz="2600" dirty="0"/>
              <a:t>  представљају први корак у планирању и садрже попис свих битних елемената на које служба мора да обрати пажњу у склопу одређене просторне целине хотела. Обично су веома дуге и детаљне. </a:t>
            </a:r>
          </a:p>
          <a:p>
            <a:pPr>
              <a:lnSpc>
                <a:spcPct val="90000"/>
              </a:lnSpc>
              <a:buNone/>
            </a:pPr>
            <a:endParaRPr lang="ru-RU" sz="2600" dirty="0"/>
          </a:p>
          <a:p>
            <a:pPr>
              <a:lnSpc>
                <a:spcPct val="90000"/>
              </a:lnSpc>
            </a:pPr>
            <a:r>
              <a:rPr lang="ru-RU" sz="2600" dirty="0"/>
              <a:t>Правило је да се за сваки тип смештајних јединица прави посебна листа. </a:t>
            </a:r>
          </a:p>
          <a:p>
            <a:pPr>
              <a:lnSpc>
                <a:spcPct val="90000"/>
              </a:lnSpc>
              <a:buNone/>
            </a:pPr>
            <a:endParaRPr lang="ru-RU" sz="2600" dirty="0"/>
          </a:p>
          <a:p>
            <a:pPr>
              <a:lnSpc>
                <a:spcPct val="90000"/>
              </a:lnSpc>
            </a:pPr>
            <a:r>
              <a:rPr lang="ru-RU" sz="2600" dirty="0"/>
              <a:t>Представљају </a:t>
            </a:r>
            <a:r>
              <a:rPr lang="ru-RU" sz="2600" u="sng" dirty="0"/>
              <a:t>базу на основу које се формирају процедуре чишћења, тренинга и контроле (инспекције), као и задужења особља службе</a:t>
            </a:r>
            <a:r>
              <a:rPr lang="ru-RU" sz="2600" dirty="0"/>
              <a:t>.</a:t>
            </a:r>
            <a:endParaRPr lang="en-US" sz="2600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b="1" dirty="0"/>
              <a:t>Планирање пословних активности </a:t>
            </a:r>
            <a:r>
              <a:rPr lang="hr-HR" sz="3200" b="1" dirty="0"/>
              <a:t>хотелског домаћинства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0060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>
              <a:lnSpc>
                <a:spcPct val="90000"/>
              </a:lnSpc>
            </a:pPr>
            <a:r>
              <a:rPr lang="ru-RU" sz="3800" b="1" i="1" dirty="0"/>
              <a:t>Распореди</a:t>
            </a:r>
            <a:r>
              <a:rPr lang="ru-RU" sz="3800" dirty="0"/>
              <a:t>  указују на динамику и време пословних операција. Они могу бити дневни, недељни или месечни.</a:t>
            </a:r>
          </a:p>
          <a:p>
            <a:pPr>
              <a:lnSpc>
                <a:spcPct val="90000"/>
              </a:lnSpc>
              <a:buNone/>
            </a:pPr>
            <a:endParaRPr lang="ru-RU" sz="3800" dirty="0"/>
          </a:p>
          <a:p>
            <a:pPr>
              <a:lnSpc>
                <a:spcPct val="90000"/>
              </a:lnSpc>
            </a:pPr>
            <a:r>
              <a:rPr lang="ru-RU" sz="3800" dirty="0"/>
              <a:t>Распоредом се тачно </a:t>
            </a:r>
            <a:r>
              <a:rPr lang="ru-RU" sz="3800" dirty="0" smtClean="0"/>
              <a:t>назначава </a:t>
            </a:r>
            <a:r>
              <a:rPr lang="ru-RU" sz="3800" dirty="0"/>
              <a:t>тип и време послова одржавања.</a:t>
            </a:r>
          </a:p>
          <a:p>
            <a:pPr>
              <a:lnSpc>
                <a:spcPct val="90000"/>
              </a:lnSpc>
              <a:buNone/>
            </a:pPr>
            <a:endParaRPr lang="ru-RU" sz="3800" dirty="0"/>
          </a:p>
          <a:p>
            <a:pPr>
              <a:lnSpc>
                <a:spcPct val="90000"/>
              </a:lnSpc>
            </a:pPr>
            <a:r>
              <a:rPr lang="ru-RU" sz="3800" dirty="0"/>
              <a:t>Као </a:t>
            </a:r>
            <a:r>
              <a:rPr lang="ru-RU" sz="3800" dirty="0" err="1"/>
              <a:t>што</a:t>
            </a:r>
            <a:r>
              <a:rPr lang="ru-RU" sz="3800" dirty="0"/>
              <a:t> адекватном </a:t>
            </a:r>
            <a:r>
              <a:rPr lang="ru-RU" sz="3800" u="sng" dirty="0" err="1"/>
              <a:t>планирању</a:t>
            </a:r>
            <a:r>
              <a:rPr lang="ru-RU" sz="3800" u="sng" dirty="0"/>
              <a:t> </a:t>
            </a:r>
            <a:r>
              <a:rPr lang="ru-RU" sz="3800" u="sng" dirty="0" err="1"/>
              <a:t>претходи</a:t>
            </a:r>
            <a:r>
              <a:rPr lang="ru-RU" sz="3800" u="sng" dirty="0"/>
              <a:t> </a:t>
            </a:r>
            <a:r>
              <a:rPr lang="ru-RU" sz="3800" u="sng" dirty="0" err="1"/>
              <a:t>исцрпна</a:t>
            </a:r>
            <a:r>
              <a:rPr lang="ru-RU" sz="3800" u="sng" dirty="0"/>
              <a:t> анализа </a:t>
            </a:r>
            <a:r>
              <a:rPr lang="ru-RU" sz="3800" dirty="0" err="1"/>
              <a:t>могућности</a:t>
            </a:r>
            <a:r>
              <a:rPr lang="ru-RU" sz="3800" dirty="0"/>
              <a:t> </a:t>
            </a:r>
            <a:r>
              <a:rPr lang="ru-RU" sz="3800" dirty="0" err="1"/>
              <a:t>реализације</a:t>
            </a:r>
            <a:r>
              <a:rPr lang="ru-RU" sz="3800" dirty="0"/>
              <a:t>, тако се </a:t>
            </a:r>
            <a:r>
              <a:rPr lang="ru-RU" sz="3800" u="sng" dirty="0"/>
              <a:t>и након остваривања планираних задатака врше анализе оствареног</a:t>
            </a:r>
            <a:r>
              <a:rPr lang="ru-RU" sz="3800" dirty="0"/>
              <a:t>.</a:t>
            </a:r>
            <a:r>
              <a:rPr lang="hr-HR" sz="3800" dirty="0"/>
              <a:t> </a:t>
            </a:r>
            <a:endParaRPr lang="sr-Cyrl-RS" sz="3800" dirty="0"/>
          </a:p>
          <a:p>
            <a:pPr>
              <a:lnSpc>
                <a:spcPct val="90000"/>
              </a:lnSpc>
              <a:buNone/>
            </a:pPr>
            <a:endParaRPr lang="sr-Cyrl-RS" sz="3800" dirty="0"/>
          </a:p>
          <a:p>
            <a:pPr>
              <a:lnSpc>
                <a:spcPct val="90000"/>
              </a:lnSpc>
            </a:pPr>
            <a:r>
              <a:rPr lang="hr-HR" sz="3800" u="sng" dirty="0"/>
              <a:t>Планови службе се постављају на бази предвиђања пословне успешности хотела </a:t>
            </a:r>
            <a:r>
              <a:rPr lang="hr-HR" sz="3800" dirty="0"/>
              <a:t>(пре свега на бази попуњености капацитета) за одређени временски период, уз обавезно поређење са оствареним резултатима пословања из претходног периода</a:t>
            </a:r>
            <a:r>
              <a:rPr lang="hr-HR" sz="3800" dirty="0" smtClean="0"/>
              <a:t>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b="1" dirty="0"/>
              <a:t>Планирање пословних активности </a:t>
            </a:r>
            <a:r>
              <a:rPr lang="hr-HR" sz="3200" b="1" dirty="0"/>
              <a:t>хотелског домаћинства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458200" cy="54102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90000"/>
              </a:lnSpc>
            </a:pPr>
            <a:endParaRPr lang="ru-RU" dirty="0"/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При </a:t>
            </a:r>
            <a:r>
              <a:rPr lang="ru-RU" dirty="0"/>
              <a:t>планирању посебна пажња се придаје </a:t>
            </a:r>
            <a:r>
              <a:rPr lang="ru-RU" u="sng" dirty="0"/>
              <a:t>планирању трошкова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lnSpc>
                <a:spcPct val="90000"/>
              </a:lnSpc>
              <a:buNone/>
            </a:pPr>
            <a:endParaRPr lang="ru-RU" dirty="0"/>
          </a:p>
          <a:p>
            <a:r>
              <a:rPr lang="ru-RU" dirty="0"/>
              <a:t>Служба хотелског домаћинства активно учествује у планирању </a:t>
            </a:r>
            <a:r>
              <a:rPr lang="hr-HR" b="1" i="1" dirty="0"/>
              <a:t>годишњег плана трошкова</a:t>
            </a:r>
            <a:r>
              <a:rPr lang="hr-HR" b="1" dirty="0"/>
              <a:t>. </a:t>
            </a:r>
            <a:r>
              <a:rPr lang="hr-HR" dirty="0"/>
              <a:t>То подразумева јасно разграничавање трошкова по месту настанка. Када је служба хотелског домаћинства у питању</a:t>
            </a:r>
            <a:r>
              <a:rPr lang="sr-Cyrl-CS" dirty="0"/>
              <a:t>,</a:t>
            </a:r>
            <a:r>
              <a:rPr lang="hr-HR" dirty="0"/>
              <a:t> основни елементи који се најчешће узимају у обзир су:</a:t>
            </a:r>
            <a:endParaRPr lang="en-US" dirty="0"/>
          </a:p>
          <a:p>
            <a:pPr lvl="1"/>
            <a:r>
              <a:rPr lang="sr-Cyrl-RS" sz="2900" dirty="0"/>
              <a:t>број</a:t>
            </a:r>
            <a:r>
              <a:rPr lang="hr-HR" sz="2900" dirty="0"/>
              <a:t> запослених (укључујући и неопходност повременог ангажовања додатног особља);</a:t>
            </a:r>
            <a:endParaRPr lang="en-US" sz="2900" dirty="0"/>
          </a:p>
          <a:p>
            <a:pPr lvl="1"/>
            <a:r>
              <a:rPr lang="hr-HR" sz="2900" dirty="0"/>
              <a:t>бруто зараде и надокнаде за превоз запослених у служби;</a:t>
            </a:r>
            <a:endParaRPr lang="en-US" sz="2900" dirty="0"/>
          </a:p>
          <a:p>
            <a:pPr lvl="1"/>
            <a:r>
              <a:rPr lang="hr-HR" sz="2900" dirty="0"/>
              <a:t>програми обука и тренинга особља службе домаћинства;</a:t>
            </a:r>
            <a:endParaRPr lang="en-US" sz="2900" dirty="0"/>
          </a:p>
          <a:p>
            <a:pPr lvl="1"/>
            <a:r>
              <a:rPr lang="hr-HR" sz="2900" dirty="0"/>
              <a:t>радна одећа и обућа за особље службе домаћинства;</a:t>
            </a:r>
            <a:endParaRPr lang="en-US" sz="2900" dirty="0"/>
          </a:p>
          <a:p>
            <a:pPr lvl="1"/>
            <a:r>
              <a:rPr lang="hr-HR" sz="2900" dirty="0"/>
              <a:t>средства за одржавање хигијене;</a:t>
            </a:r>
            <a:endParaRPr lang="en-US" sz="2900" dirty="0"/>
          </a:p>
          <a:p>
            <a:pPr lvl="1"/>
            <a:r>
              <a:rPr lang="hr-HR" sz="2900" dirty="0"/>
              <a:t>средства за прање хотелског рубља и хемијско чишћење;</a:t>
            </a:r>
            <a:endParaRPr lang="en-US" sz="2900" dirty="0"/>
          </a:p>
          <a:p>
            <a:pPr lvl="1"/>
            <a:r>
              <a:rPr lang="hr-HR" sz="2900" dirty="0"/>
              <a:t>потрошна добра на располагању гостима;</a:t>
            </a:r>
            <a:endParaRPr lang="en-US" sz="2900" dirty="0"/>
          </a:p>
          <a:p>
            <a:pPr lvl="1"/>
            <a:r>
              <a:rPr lang="hr-HR" sz="2900" dirty="0"/>
              <a:t>канцеларијски материјал и материјал за декорацију</a:t>
            </a:r>
            <a:r>
              <a:rPr lang="hr-HR" sz="2900" dirty="0" smtClean="0"/>
              <a:t>.</a:t>
            </a:r>
            <a:endParaRPr lang="sr-Cyrl-RS" dirty="0"/>
          </a:p>
          <a:p>
            <a:endParaRPr lang="sr-Cyrl-RS" dirty="0" smtClean="0"/>
          </a:p>
          <a:p>
            <a:r>
              <a:rPr lang="hr-HR" dirty="0" smtClean="0"/>
              <a:t>Наведене </a:t>
            </a:r>
            <a:r>
              <a:rPr lang="hr-HR" dirty="0"/>
              <a:t>елеменате треба претходно детаљно рашчланити и исказати у финансијским </a:t>
            </a:r>
            <a:r>
              <a:rPr lang="hr-HR" dirty="0" smtClean="0"/>
              <a:t>показатељима</a:t>
            </a:r>
            <a:r>
              <a:rPr lang="sr-Cyrl-R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b="1" dirty="0"/>
              <a:t>Пословна евиденција службе </a:t>
            </a:r>
            <a:r>
              <a:rPr lang="hr-HR" sz="3200" b="1" dirty="0"/>
              <a:t>хотелског домаћинства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091" y="1219200"/>
            <a:ext cx="8458200" cy="5410200"/>
          </a:xfrm>
        </p:spPr>
        <p:txBody>
          <a:bodyPr>
            <a:norm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Услов </a:t>
            </a:r>
            <a:r>
              <a:rPr lang="ru-RU" sz="2400" dirty="0"/>
              <a:t>функционисања хотелског домаћинства јесте успостављање комуникације са осталим пословним целинама у објекту - секторима, службама, одељењима. То подразумева </a:t>
            </a:r>
            <a:r>
              <a:rPr lang="ru-RU" sz="2400" b="1" dirty="0"/>
              <a:t>проток информација </a:t>
            </a:r>
            <a:r>
              <a:rPr lang="ru-RU" sz="2400" dirty="0"/>
              <a:t>конкретизованих у одређеним формама пословне евиденције. 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У </a:t>
            </a:r>
            <a:r>
              <a:rPr lang="ru-RU" sz="2400" dirty="0"/>
              <a:t>пословну евиденцију службе хотелског домаћинства по правилу се убрајаја следећа документација:</a:t>
            </a:r>
            <a:endParaRPr lang="en-US" sz="2400" dirty="0"/>
          </a:p>
          <a:p>
            <a:pPr lvl="1"/>
            <a:r>
              <a:rPr lang="pl-PL" sz="2000" dirty="0"/>
              <a:t>листе,</a:t>
            </a:r>
            <a:endParaRPr lang="en-US" sz="2000" dirty="0"/>
          </a:p>
          <a:p>
            <a:pPr lvl="1"/>
            <a:r>
              <a:rPr lang="pl-PL" sz="2000" dirty="0"/>
              <a:t>извештаји,</a:t>
            </a:r>
            <a:endParaRPr lang="en-US" sz="2000" dirty="0"/>
          </a:p>
          <a:p>
            <a:pPr lvl="1"/>
            <a:r>
              <a:rPr lang="pl-PL" sz="2000" dirty="0"/>
              <a:t>налози,</a:t>
            </a:r>
            <a:endParaRPr lang="en-US" sz="2000" dirty="0"/>
          </a:p>
          <a:p>
            <a:pPr lvl="1"/>
            <a:r>
              <a:rPr lang="pl-PL" sz="2000" dirty="0"/>
              <a:t>остала евиденција</a:t>
            </a:r>
            <a:r>
              <a:rPr lang="pl-PL" sz="2400" dirty="0"/>
              <a:t>.</a:t>
            </a:r>
            <a:endParaRPr lang="ru-RU" sz="2400" dirty="0"/>
          </a:p>
          <a:p>
            <a:pPr>
              <a:lnSpc>
                <a:spcPct val="90000"/>
              </a:lnSpc>
            </a:pPr>
            <a:endParaRPr lang="ru-RU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b="1" dirty="0"/>
              <a:t>Пословна евиденција службе </a:t>
            </a:r>
            <a:r>
              <a:rPr lang="hr-HR" sz="3200" b="1" dirty="0"/>
              <a:t>хотелског домаћинства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091" y="1828800"/>
            <a:ext cx="8458200" cy="5410200"/>
          </a:xfrm>
        </p:spPr>
        <p:txBody>
          <a:bodyPr>
            <a:noAutofit/>
          </a:bodyPr>
          <a:lstStyle/>
          <a:p>
            <a:r>
              <a:rPr lang="ru-RU" sz="2000" dirty="0"/>
              <a:t>Технологија хигијенског одржавања хотелске собе варира у зависности да ли се ради о промени госта или о одржавању током његовог боравка у објекту. Ове податке хотелском домаћинству обезбеђује рецепција - свакодневним достављањем </a:t>
            </a:r>
            <a:r>
              <a:rPr lang="ru-RU" sz="2000" b="1" i="1" dirty="0"/>
              <a:t>листа долазака и одлазака</a:t>
            </a:r>
            <a:r>
              <a:rPr lang="ru-RU" sz="2000" dirty="0"/>
              <a:t>, односно прегледа слободних и заузетих соба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r>
              <a:rPr lang="ru-RU" sz="2000" dirty="0"/>
              <a:t>Информације о статусу соба којима располаже рецепција подлежу свакодневној провери од стране хотелског домаћинства. Подаци о статусу соба свакодневно се уносе у евиденцију под називом </a:t>
            </a:r>
            <a:r>
              <a:rPr lang="ru-RU" sz="2000" b="1" i="1" dirty="0"/>
              <a:t>Извештај собарице</a:t>
            </a:r>
            <a:r>
              <a:rPr lang="ru-RU" sz="2000" dirty="0"/>
              <a:t>. </a:t>
            </a: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r>
              <a:rPr lang="ru-RU" sz="2000" dirty="0"/>
              <a:t>На основу извештаја собарица саставља се </a:t>
            </a:r>
            <a:r>
              <a:rPr lang="ru-RU" sz="2000" b="1" i="1" dirty="0"/>
              <a:t>Извештај домаћинства</a:t>
            </a:r>
            <a:r>
              <a:rPr lang="ru-RU" sz="2000" i="1" dirty="0"/>
              <a:t> </a:t>
            </a:r>
            <a:r>
              <a:rPr lang="ru-RU" sz="2000" dirty="0"/>
              <a:t>који се односи на комплетан смештајни простор, односно капацитет хотела.</a:t>
            </a:r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b="1" dirty="0"/>
              <a:t>Пословна евиденција службе </a:t>
            </a:r>
            <a:r>
              <a:rPr lang="hr-HR" sz="3200" b="1" dirty="0"/>
              <a:t>хотелског домаћинства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458200" cy="5410200"/>
          </a:xfrm>
        </p:spPr>
        <p:txBody>
          <a:bodyPr>
            <a:normAutofit/>
          </a:bodyPr>
          <a:lstStyle/>
          <a:p>
            <a:r>
              <a:rPr lang="ru-RU" sz="2000" dirty="0"/>
              <a:t>Пошто операције хигијенског одржавања јединица за смештај укључују и проверу исправности уређаја и опреме, подаци о евентуалним кваровима, односно техничким недостацима евидентирају се за сваку собу и уписују у </a:t>
            </a:r>
            <a:r>
              <a:rPr lang="ru-RU" sz="2000" b="1" i="1" dirty="0"/>
              <a:t>Извештај о прегледу собе</a:t>
            </a:r>
            <a:r>
              <a:rPr lang="ru-RU" sz="2000" dirty="0"/>
              <a:t>. </a:t>
            </a:r>
          </a:p>
          <a:p>
            <a:endParaRPr lang="ru-RU" sz="2000" dirty="0"/>
          </a:p>
          <a:p>
            <a:r>
              <a:rPr lang="ru-RU" sz="2000" dirty="0"/>
              <a:t>На основу евиденције кварова констатованих у извештајима о прегледу собе, хотелско домаћинство саставља </a:t>
            </a:r>
            <a:r>
              <a:rPr lang="ru-RU" sz="2000" b="1" i="1" dirty="0"/>
              <a:t>Налог за поправку</a:t>
            </a:r>
            <a:r>
              <a:rPr lang="ru-RU" sz="2000" dirty="0"/>
              <a:t> који се доставља служби техничког одржавања. </a:t>
            </a: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r>
              <a:rPr lang="ru-RU" sz="2000" dirty="0"/>
              <a:t>Без обзира на начин организације ових операција, техника пословања хотелског домаћинства подразумева обезбеђење повратне информације од стране службе техничког одржавања, која се односи на </a:t>
            </a:r>
            <a:r>
              <a:rPr lang="sr-Cyrl-CS" sz="2000" b="1" i="1" dirty="0"/>
              <a:t>И</a:t>
            </a:r>
            <a:r>
              <a:rPr lang="ru-RU" sz="2000" b="1" i="1" dirty="0"/>
              <a:t>звештај о отклоњеним неисправностима</a:t>
            </a:r>
            <a:r>
              <a:rPr lang="ru-RU" sz="2000" i="1" dirty="0"/>
              <a:t>.</a:t>
            </a:r>
            <a:endParaRPr lang="ru-RU" sz="2000" dirty="0"/>
          </a:p>
          <a:p>
            <a:endParaRPr lang="sr-Latn-R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b="1" dirty="0"/>
              <a:t>Пословна евиденција службе </a:t>
            </a:r>
            <a:r>
              <a:rPr lang="hr-HR" sz="3200" b="1" dirty="0"/>
              <a:t>хотелског домаћинства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458200" cy="5410200"/>
          </a:xfrm>
        </p:spPr>
        <p:txBody>
          <a:bodyPr>
            <a:normAutofit fontScale="62500" lnSpcReduction="20000"/>
          </a:bodyPr>
          <a:lstStyle/>
          <a:p>
            <a:r>
              <a:rPr lang="sr-Cyrl-CS" b="1" i="1" dirty="0"/>
              <a:t>Е</a:t>
            </a:r>
            <a:r>
              <a:rPr lang="ru-RU" b="1" i="1" dirty="0"/>
              <a:t>виденција о потраживању материјала</a:t>
            </a:r>
            <a:r>
              <a:rPr lang="ru-RU" dirty="0"/>
              <a:t> од службе набавке и </a:t>
            </a:r>
            <a:r>
              <a:rPr lang="sr-Cyrl-CS" b="1" i="1" dirty="0"/>
              <a:t>Е</a:t>
            </a:r>
            <a:r>
              <a:rPr lang="ru-RU" b="1" i="1" dirty="0"/>
              <a:t>виденција о утрошеном материјалу</a:t>
            </a:r>
            <a:r>
              <a:rPr lang="ru-RU" dirty="0"/>
              <a:t>. Потраживање материјала се врши на посебном обрасцу </a:t>
            </a:r>
            <a:r>
              <a:rPr lang="ru-RU" b="1" i="1" dirty="0"/>
              <a:t>Требовање - закључница набавке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  <a:p>
            <a:r>
              <a:rPr lang="ru-RU" b="1" i="1" dirty="0"/>
              <a:t>Инвентарске листе</a:t>
            </a:r>
            <a:r>
              <a:rPr lang="ru-RU" dirty="0"/>
              <a:t> представљају посебан вид евиденције у коју се уноси списак свих елемената опреме у јединицама за смештај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Фаза предаје рубља на прање посебно се региструје за сектор смештаја на обрасцу </a:t>
            </a:r>
            <a:r>
              <a:rPr lang="ru-RU" b="1" i="1" dirty="0"/>
              <a:t>Евиденција предатог хотелског рубља на прање</a:t>
            </a:r>
            <a:r>
              <a:rPr lang="ru-RU" dirty="0"/>
              <a:t> и за сектор исхране, на обрасцу </a:t>
            </a:r>
            <a:r>
              <a:rPr lang="ru-RU" b="1" i="1" dirty="0"/>
              <a:t>Евиденција предатог ресторанског (кухињског) рубља на прање, </a:t>
            </a:r>
            <a:r>
              <a:rPr lang="ru-RU" dirty="0"/>
              <a:t>а посебно се води и </a:t>
            </a:r>
            <a:r>
              <a:rPr lang="ru-RU" b="1" i="1" dirty="0"/>
              <a:t>е</a:t>
            </a:r>
            <a:r>
              <a:rPr lang="ru-RU" b="1" i="1" dirty="0" smtClean="0"/>
              <a:t>виденција </a:t>
            </a:r>
            <a:r>
              <a:rPr lang="ru-RU" b="1" i="1" dirty="0"/>
              <a:t>рубља гостију предатог на прање</a:t>
            </a:r>
            <a:r>
              <a:rPr lang="ru-RU" b="1" i="1" dirty="0" smtClean="0"/>
              <a:t>.</a:t>
            </a:r>
          </a:p>
          <a:p>
            <a:pPr marL="0" indent="0">
              <a:buNone/>
            </a:pPr>
            <a:endParaRPr lang="ru-RU" b="1" i="1" dirty="0"/>
          </a:p>
          <a:p>
            <a:r>
              <a:rPr lang="ru-RU" dirty="0"/>
              <a:t>По обављеној хигијенској обради (прање, сушење, пеглање) рубље се доставља одређеним пословним целинама, односно гостима, о чему се опет води одговарајућа евиденција - по врсти, количини и датумима: </a:t>
            </a:r>
            <a:r>
              <a:rPr lang="ru-RU" b="1" i="1" dirty="0"/>
              <a:t>е</a:t>
            </a:r>
            <a:r>
              <a:rPr lang="ru-RU" b="1" i="1" dirty="0" smtClean="0"/>
              <a:t>виденција </a:t>
            </a:r>
            <a:r>
              <a:rPr lang="ru-RU" b="1" i="1" dirty="0"/>
              <a:t>опраног хотелског рубља</a:t>
            </a:r>
            <a:r>
              <a:rPr lang="ru-RU" i="1" dirty="0"/>
              <a:t>, </a:t>
            </a:r>
            <a:r>
              <a:rPr lang="ru-RU" b="1" i="1" dirty="0"/>
              <a:t>е</a:t>
            </a:r>
            <a:r>
              <a:rPr lang="ru-RU" b="1" i="1" dirty="0" smtClean="0"/>
              <a:t>виденција </a:t>
            </a:r>
            <a:r>
              <a:rPr lang="ru-RU" b="1" i="1" dirty="0"/>
              <a:t>опраног ресторанског (кухињског) рубља, </a:t>
            </a:r>
            <a:r>
              <a:rPr lang="ru-RU" b="1" i="1" dirty="0" smtClean="0"/>
              <a:t>евиденција </a:t>
            </a:r>
            <a:r>
              <a:rPr lang="ru-RU" b="1" i="1" dirty="0"/>
              <a:t>опраног рубља госта</a:t>
            </a:r>
            <a:r>
              <a:rPr lang="ru-RU" dirty="0"/>
              <a:t>.  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600" dirty="0"/>
              <a:t>Перионица рубља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hr-HR" sz="2600" b="1" dirty="0"/>
              <a:t>Перионица рубља </a:t>
            </a:r>
            <a:r>
              <a:rPr lang="hr-HR" sz="2600" dirty="0"/>
              <a:t>представља уобичајену пословну целину у саставу хотелског домаћинства. </a:t>
            </a:r>
            <a:endParaRPr lang="sr-Cyrl-RS" sz="2600" dirty="0" smtClean="0"/>
          </a:p>
          <a:p>
            <a:pPr>
              <a:lnSpc>
                <a:spcPct val="90000"/>
              </a:lnSpc>
            </a:pPr>
            <a:endParaRPr lang="sr-Cyrl-RS" sz="2600" dirty="0"/>
          </a:p>
          <a:p>
            <a:pPr>
              <a:lnSpc>
                <a:spcPct val="90000"/>
              </a:lnSpc>
            </a:pPr>
            <a:r>
              <a:rPr lang="sr-Cyrl-RS" sz="2600" dirty="0"/>
              <a:t>Ови послови </a:t>
            </a:r>
            <a:r>
              <a:rPr lang="hr-HR" sz="2600" dirty="0"/>
              <a:t>могу бити организовани и ван хотелског објекта.</a:t>
            </a:r>
            <a:r>
              <a:rPr lang="sr-Cyrl-RS" sz="2600" dirty="0"/>
              <a:t> </a:t>
            </a:r>
            <a:r>
              <a:rPr lang="sr-Cyrl-RS" sz="2600" u="sng" dirty="0"/>
              <a:t>Неки објекти нису у </a:t>
            </a:r>
            <a:r>
              <a:rPr lang="hr-HR" sz="2600" u="sng" dirty="0"/>
              <a:t>могоћности да организују послове перионице рубља или хемијског чишћења у хотелу</a:t>
            </a:r>
            <a:r>
              <a:rPr lang="sr-Cyrl-RS" sz="2600" u="sng" dirty="0"/>
              <a:t> из бројних разлога:</a:t>
            </a:r>
            <a:r>
              <a:rPr lang="hr-HR" sz="2600" u="sng" dirty="0"/>
              <a:t> финансиј</a:t>
            </a:r>
            <a:r>
              <a:rPr lang="sr-Cyrl-RS" sz="2600" u="sng" dirty="0"/>
              <a:t>е</a:t>
            </a:r>
            <a:r>
              <a:rPr lang="hr-HR" sz="2600" u="sng" dirty="0"/>
              <a:t>, положај, ограничење простора, законска регулатива</a:t>
            </a:r>
            <a:r>
              <a:rPr lang="sr-Cyrl-RS" sz="2600" dirty="0" smtClean="0"/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sr-Cyrl-RS" sz="2600" dirty="0"/>
          </a:p>
          <a:p>
            <a:pPr>
              <a:lnSpc>
                <a:spcPct val="90000"/>
              </a:lnSpc>
            </a:pPr>
            <a:r>
              <a:rPr lang="hr-HR" sz="2600" dirty="0"/>
              <a:t>Са становишта економике пословања ово одељење може имати статус својеврсног </a:t>
            </a:r>
            <a:r>
              <a:rPr lang="hr-HR" sz="2600" b="1" dirty="0"/>
              <a:t>профитног центра </a:t>
            </a:r>
            <a:r>
              <a:rPr lang="hr-HR" sz="2600" dirty="0"/>
              <a:t>у оквиру хотела, посебно ако се услуге прања, пеглања и хемијског чишћења, поред задовољавања потреба хотела, пружају не само гостима, негo и </a:t>
            </a:r>
            <a:r>
              <a:rPr lang="sr-Cyrl-RS" sz="2600" dirty="0" smtClean="0"/>
              <a:t>другим</a:t>
            </a:r>
            <a:r>
              <a:rPr lang="hr-HR" sz="2600" dirty="0" smtClean="0"/>
              <a:t> </a:t>
            </a:r>
            <a:r>
              <a:rPr lang="hr-HR" sz="2600" dirty="0"/>
              <a:t>правним и физичким </a:t>
            </a:r>
            <a:r>
              <a:rPr lang="hr-HR" sz="2600" dirty="0" smtClean="0"/>
              <a:t>лицима</a:t>
            </a:r>
            <a:r>
              <a:rPr lang="sr-Cyrl-RS" sz="2600" dirty="0" smtClean="0"/>
              <a:t>.</a:t>
            </a:r>
            <a:endParaRPr lang="sr-Cyrl-RS" sz="2600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600" dirty="0"/>
              <a:t>Перионица рубља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sr-Cyrl-RS" sz="3600" dirty="0" smtClean="0"/>
          </a:p>
          <a:p>
            <a:r>
              <a:rPr lang="sr-Cyrl-RS" sz="3600" dirty="0" smtClean="0"/>
              <a:t>Приликом </a:t>
            </a:r>
            <a:r>
              <a:rPr lang="sr-Cyrl-RS" sz="3600" dirty="0"/>
              <a:t>доношења одлуке о томе да ли имати сопствену перионицу или не у разматрање се узимају следећи фактори:</a:t>
            </a:r>
          </a:p>
          <a:p>
            <a:pPr lvl="1"/>
            <a:r>
              <a:rPr lang="sr-Cyrl-CS" sz="2900" dirty="0"/>
              <a:t>П</a:t>
            </a:r>
            <a:r>
              <a:rPr lang="sr-Cyrl-RS" sz="2900" dirty="0"/>
              <a:t>росторне могућности;</a:t>
            </a:r>
          </a:p>
          <a:p>
            <a:pPr lvl="1"/>
            <a:r>
              <a:rPr lang="sr-Cyrl-RS" sz="2900" dirty="0"/>
              <a:t>Регулатива;</a:t>
            </a:r>
          </a:p>
          <a:p>
            <a:pPr lvl="1"/>
            <a:r>
              <a:rPr lang="sr-Cyrl-RS" sz="2900" dirty="0"/>
              <a:t>Трошкови;</a:t>
            </a:r>
          </a:p>
          <a:p>
            <a:pPr lvl="1"/>
            <a:r>
              <a:rPr lang="sr-Cyrl-RS" sz="2900" dirty="0"/>
              <a:t>Квалитет услуге;</a:t>
            </a:r>
          </a:p>
          <a:p>
            <a:pPr lvl="1"/>
            <a:r>
              <a:rPr lang="sr-Cyrl-CS" sz="2900" dirty="0"/>
              <a:t>Е</a:t>
            </a:r>
            <a:r>
              <a:rPr lang="sr-Cyrl-RS" sz="2900" dirty="0"/>
              <a:t>фикасност у раду.</a:t>
            </a:r>
          </a:p>
          <a:p>
            <a:pPr>
              <a:buNone/>
            </a:pPr>
            <a:endParaRPr lang="sr-Cyrl-RS" sz="3600" dirty="0"/>
          </a:p>
          <a:p>
            <a:r>
              <a:rPr lang="sr-Cyrl-RS" sz="3600" dirty="0"/>
              <a:t>Са становишта контроле квалитета услуга боље је имати сопствену </a:t>
            </a:r>
            <a:r>
              <a:rPr lang="sr-Cyrl-RS" sz="3600" dirty="0" smtClean="0"/>
              <a:t>перионицу, </a:t>
            </a:r>
            <a:r>
              <a:rPr lang="sr-Cyrl-RS" sz="3600" dirty="0"/>
              <a:t>јер на тај начин </a:t>
            </a:r>
            <a:r>
              <a:rPr lang="sr-Cyrl-RS" sz="3600" dirty="0" smtClean="0"/>
              <a:t>елемент квалитета хотелске услуге </a:t>
            </a:r>
            <a:r>
              <a:rPr lang="sr-Cyrl-RS" sz="3600" dirty="0"/>
              <a:t>не зависи од квалитета рада екстерне перионице. Наравно у случају незадовољавајућег квалитета услуге добављач услуге се може променити, али штета већ може бити начињена.</a:t>
            </a:r>
          </a:p>
          <a:p>
            <a:pPr>
              <a:buNone/>
            </a:pPr>
            <a:endParaRPr lang="sr-Cyrl-RS" dirty="0"/>
          </a:p>
          <a:p>
            <a:pPr>
              <a:buNone/>
            </a:pPr>
            <a:endParaRPr lang="sr-Cyrl-R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600" dirty="0"/>
              <a:t>Перионица рубља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sz="2000" dirty="0"/>
              <a:t>На тржишту се може уочити да чак и значајан број великих хотела нема своју перионицу. Хотелијери желе да се усресреде на свој основни посао, а послове прања препуштају професионалцима не желећи да на њега троше ограничене ресурсе и време.</a:t>
            </a:r>
          </a:p>
          <a:p>
            <a:pPr>
              <a:buNone/>
            </a:pPr>
            <a:endParaRPr lang="sr-Cyrl-RS" sz="2000" dirty="0"/>
          </a:p>
          <a:p>
            <a:r>
              <a:rPr lang="sr-Cyrl-RS" sz="2000" dirty="0"/>
              <a:t>Наводи се да менаџери не желе додатно велико одељење у својој организацији које би било оптерећено високим фиксним трошковима.</a:t>
            </a:r>
          </a:p>
          <a:p>
            <a:endParaRPr lang="sr-Cyrl-RS" sz="2000" dirty="0"/>
          </a:p>
          <a:p>
            <a:r>
              <a:rPr lang="sr-Cyrl-RS" sz="2000" dirty="0"/>
              <a:t>У литератури се наводи и да велике комерцијалне перионице рубља остварују у свом пословању ефекте економије обима и у могућности су да постигну ниску цену својих услуга (често нижу него што би износили трошкови интерно организоване перионице).</a:t>
            </a:r>
          </a:p>
          <a:p>
            <a:endParaRPr lang="sr-Cyrl-RS" sz="2000" dirty="0"/>
          </a:p>
          <a:p>
            <a:r>
              <a:rPr lang="sr-Cyrl-RS" sz="2000" dirty="0"/>
              <a:t>У исто време висока цена некретнина диктира препуштање овог посла спољним сарадницима. Уколико интерно организујемо овај посао за перионицу је потребан простор – простор који је могао бити лукративно </a:t>
            </a:r>
            <a:r>
              <a:rPr lang="sr-Cyrl-RS" sz="2000" dirty="0" smtClean="0"/>
              <a:t>употребљен, </a:t>
            </a:r>
            <a:r>
              <a:rPr lang="sr-Cyrl-RS" sz="2000" dirty="0"/>
              <a:t>те треба узети у обзир и висину опортунитетних трошкова.</a:t>
            </a:r>
          </a:p>
          <a:p>
            <a:endParaRPr lang="sr-Cyrl-RS" dirty="0"/>
          </a:p>
          <a:p>
            <a:pPr>
              <a:buNone/>
            </a:pPr>
            <a:endParaRPr lang="sr-Cyrl-R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600" dirty="0"/>
              <a:t>Перионица рубља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sz="2000" dirty="0"/>
              <a:t>Ако се менаџмент хотела определи за сопствену </a:t>
            </a:r>
            <a:r>
              <a:rPr lang="sr-Cyrl-RS" sz="2000" dirty="0" smtClean="0"/>
              <a:t>перионицу, </a:t>
            </a:r>
            <a:r>
              <a:rPr lang="sr-Cyrl-RS" sz="2000" dirty="0"/>
              <a:t>приликом њеног </a:t>
            </a:r>
            <a:r>
              <a:rPr lang="sr-Cyrl-RS" sz="2000" dirty="0" smtClean="0"/>
              <a:t>пројектовања </a:t>
            </a:r>
            <a:r>
              <a:rPr lang="sr-Cyrl-RS" sz="2000" dirty="0"/>
              <a:t>од императивног </a:t>
            </a:r>
            <a:r>
              <a:rPr lang="sr-Cyrl-RS" sz="2000" dirty="0" smtClean="0"/>
              <a:t>је значаја </a:t>
            </a:r>
            <a:r>
              <a:rPr lang="sr-Cyrl-RS" sz="2000" dirty="0"/>
              <a:t>да се консултују стручњаци како се касније не би суочили са техничким ограничењима и проблемима који би довели у питање њену функционалност и исплативост инвестиције.</a:t>
            </a:r>
          </a:p>
          <a:p>
            <a:endParaRPr lang="sr-Cyrl-RS" sz="2000" dirty="0"/>
          </a:p>
          <a:p>
            <a:r>
              <a:rPr lang="sr-Cyrl-RS" sz="2000" dirty="0"/>
              <a:t>Сопствена перионица подразумева:</a:t>
            </a:r>
          </a:p>
          <a:p>
            <a:pPr lvl="1"/>
            <a:r>
              <a:rPr lang="sr-Cyrl-CS" sz="1600" dirty="0"/>
              <a:t>П</a:t>
            </a:r>
            <a:r>
              <a:rPr lang="sr-Cyrl-RS" sz="1600" dirty="0"/>
              <a:t>ростор;</a:t>
            </a:r>
          </a:p>
          <a:p>
            <a:pPr lvl="1"/>
            <a:r>
              <a:rPr lang="sr-Cyrl-CS" sz="1600" dirty="0"/>
              <a:t>У</a:t>
            </a:r>
            <a:r>
              <a:rPr lang="sr-Cyrl-RS" sz="1600" dirty="0"/>
              <a:t>ређаје и опрему (машине за прање, сушење, хемијско чишћење, пеглање итд.)</a:t>
            </a:r>
          </a:p>
          <a:p>
            <a:pPr lvl="1"/>
            <a:r>
              <a:rPr lang="sr-Cyrl-RS" sz="1600" dirty="0"/>
              <a:t>Ангажовање одговарајућег броја и структуре запослених.</a:t>
            </a:r>
          </a:p>
          <a:p>
            <a:endParaRPr lang="sr-Cyrl-RS" sz="2000" dirty="0"/>
          </a:p>
          <a:p>
            <a:r>
              <a:rPr lang="sr-Cyrl-RS" sz="2000" dirty="0"/>
              <a:t>Број и структура запослених у перионици зависи од капацитета хотела, његове категорије, типа итд. Већи хотел подразумева више рубља за прање, самим тим и перионицу већег капацитета и већи број запослених. </a:t>
            </a:r>
            <a:r>
              <a:rPr lang="sr-Cyrl-RS" sz="2000" dirty="0" smtClean="0"/>
              <a:t>Такође, у </a:t>
            </a:r>
            <a:r>
              <a:rPr lang="sr-Cyrl-RS" sz="2000" dirty="0"/>
              <a:t>хотелима виших категорија се чешће мења нпр. </a:t>
            </a:r>
            <a:r>
              <a:rPr lang="sr-Cyrl-CS" sz="2000" dirty="0"/>
              <a:t>п</a:t>
            </a:r>
            <a:r>
              <a:rPr lang="sr-Cyrl-RS" sz="2000" dirty="0"/>
              <a:t>остељно рубље, </a:t>
            </a:r>
            <a:r>
              <a:rPr lang="sr-Cyrl-RS" sz="2000" dirty="0" smtClean="0"/>
              <a:t>пешкири итд.</a:t>
            </a:r>
            <a:endParaRPr lang="sr-Cyrl-RS" sz="2000" dirty="0"/>
          </a:p>
          <a:p>
            <a:pPr>
              <a:buNone/>
            </a:pPr>
            <a:endParaRPr lang="sr-Cyrl-RS" sz="2000" dirty="0"/>
          </a:p>
          <a:p>
            <a:pPr>
              <a:buNone/>
            </a:pPr>
            <a:endParaRPr lang="sr-Cyrl-R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600" dirty="0"/>
              <a:t>Перионица рубља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sz="2000" dirty="0"/>
              <a:t>Никако се не сме дозволити да хотел остане без чистог рубља. Како се то не би десило потребно је адекватно планирати пословне операције.</a:t>
            </a:r>
            <a:endParaRPr lang="sr-Cyrl-CS" sz="1600" dirty="0"/>
          </a:p>
          <a:p>
            <a:pPr>
              <a:buNone/>
            </a:pPr>
            <a:endParaRPr lang="sr-Cyrl-RS" sz="2000" dirty="0"/>
          </a:p>
          <a:p>
            <a:r>
              <a:rPr lang="sr-Cyrl-RS" sz="2000" dirty="0"/>
              <a:t>Хотели </a:t>
            </a:r>
            <a:r>
              <a:rPr lang="sr-Cyrl-RS" sz="2000" dirty="0" smtClean="0"/>
              <a:t>могу, </a:t>
            </a:r>
            <a:r>
              <a:rPr lang="sr-Cyrl-RS" sz="2000" dirty="0"/>
              <a:t>не само ангажовати екстерна предузећа за послове прања, хемијског чишћења и пеглања рубља, већ могу од тих предузећа изнајмљивати одређене врсте рубља што са финансијске стране може бити исплатива опција.</a:t>
            </a:r>
          </a:p>
          <a:p>
            <a:endParaRPr lang="sr-Cyrl-RS" sz="2000" dirty="0"/>
          </a:p>
          <a:p>
            <a:r>
              <a:rPr lang="hr-HR" sz="2000" dirty="0"/>
              <a:t>Хотелско рубље обично подразумева :</a:t>
            </a:r>
            <a:endParaRPr lang="en-US" sz="2000" b="1" dirty="0"/>
          </a:p>
          <a:p>
            <a:pPr lvl="1"/>
            <a:r>
              <a:rPr lang="hr-HR" sz="2000" dirty="0"/>
              <a:t>равно рубље (постељина, пешкири, столњаци, надстолњаци, салвете), </a:t>
            </a:r>
            <a:endParaRPr lang="en-US" sz="2000" b="1" dirty="0"/>
          </a:p>
          <a:p>
            <a:pPr lvl="1"/>
            <a:r>
              <a:rPr lang="hr-HR" sz="2000" dirty="0"/>
              <a:t>гостинско рубље </a:t>
            </a:r>
            <a:endParaRPr lang="en-US" sz="2000" b="1" dirty="0"/>
          </a:p>
          <a:p>
            <a:pPr lvl="1"/>
            <a:r>
              <a:rPr lang="hr-HR" sz="2000" dirty="0"/>
              <a:t>персонално рубље. </a:t>
            </a:r>
            <a:endParaRPr lang="en-US" sz="2000" b="1" dirty="0"/>
          </a:p>
          <a:p>
            <a:endParaRPr lang="sr-Cyrl-RS" sz="2000" dirty="0"/>
          </a:p>
          <a:p>
            <a:pPr lvl="2">
              <a:buNone/>
            </a:pPr>
            <a:endParaRPr lang="sr-Cyrl-RS" sz="1200" dirty="0"/>
          </a:p>
          <a:p>
            <a:pPr>
              <a:buNone/>
            </a:pPr>
            <a:endParaRPr lang="sr-Cyrl-R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600" dirty="0"/>
              <a:t>Перионица рубља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sz="2800" dirty="0" smtClean="0"/>
              <a:t>Основни </a:t>
            </a:r>
            <a:r>
              <a:rPr lang="hr-HR" sz="2800" dirty="0"/>
              <a:t>послови перионице рубља (укључујући и хемијску чистионицу) су</a:t>
            </a:r>
            <a:r>
              <a:rPr lang="hr-HR" sz="2800" dirty="0" smtClean="0"/>
              <a:t>:</a:t>
            </a:r>
            <a:endParaRPr lang="sr-Cyrl-RS" sz="2800" dirty="0" smtClean="0"/>
          </a:p>
          <a:p>
            <a:pPr marL="0" indent="0">
              <a:buNone/>
            </a:pPr>
            <a:endParaRPr lang="en-US" sz="2800" b="1" dirty="0"/>
          </a:p>
          <a:p>
            <a:pPr lvl="1"/>
            <a:r>
              <a:rPr lang="hr-HR" sz="2400" dirty="0"/>
              <a:t>прихват и сортирање рубља,</a:t>
            </a:r>
            <a:endParaRPr lang="en-US" sz="2400" b="1" dirty="0"/>
          </a:p>
          <a:p>
            <a:pPr lvl="1"/>
            <a:r>
              <a:rPr lang="hr-HR" sz="2400" dirty="0"/>
              <a:t>евидентирање, обележавање,  и контрола рубља,</a:t>
            </a:r>
            <a:endParaRPr lang="en-US" sz="2400" b="1" dirty="0"/>
          </a:p>
          <a:p>
            <a:pPr lvl="1"/>
            <a:r>
              <a:rPr lang="hr-HR" sz="2400" dirty="0"/>
              <a:t>прање</a:t>
            </a:r>
            <a:r>
              <a:rPr lang="sr-Cyrl-CS" sz="2400" dirty="0"/>
              <a:t>, </a:t>
            </a:r>
            <a:r>
              <a:rPr lang="hr-HR" sz="2400" dirty="0"/>
              <a:t>сушење</a:t>
            </a:r>
            <a:r>
              <a:rPr lang="sr-Cyrl-CS" sz="2400" dirty="0"/>
              <a:t> и </a:t>
            </a:r>
            <a:r>
              <a:rPr lang="hr-HR" sz="2400" dirty="0"/>
              <a:t>пеглање рубља,</a:t>
            </a:r>
            <a:endParaRPr lang="en-US" sz="2400" b="1" dirty="0"/>
          </a:p>
          <a:p>
            <a:pPr lvl="1"/>
            <a:r>
              <a:rPr lang="hr-HR" sz="2400" dirty="0"/>
              <a:t>поправка, преправка и замена рубља,</a:t>
            </a:r>
            <a:endParaRPr lang="en-US" sz="2400" b="1" dirty="0"/>
          </a:p>
          <a:p>
            <a:pPr lvl="1"/>
            <a:r>
              <a:rPr lang="hr-HR" sz="2400" dirty="0"/>
              <a:t>хемијско чишћење рубља,</a:t>
            </a:r>
            <a:endParaRPr lang="en-US" sz="2400" b="1" dirty="0"/>
          </a:p>
          <a:p>
            <a:pPr lvl="1"/>
            <a:r>
              <a:rPr lang="hr-HR" sz="2400" dirty="0"/>
              <a:t>слагање и разврставање рубља,</a:t>
            </a:r>
            <a:endParaRPr lang="en-US" sz="2400" b="1" dirty="0"/>
          </a:p>
          <a:p>
            <a:pPr lvl="1"/>
            <a:r>
              <a:rPr lang="hr-HR" sz="2400" dirty="0"/>
              <a:t>развожење рубља по службама.</a:t>
            </a:r>
            <a:endParaRPr lang="en-US" sz="2400" b="1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600" dirty="0"/>
              <a:t>Перионица рубља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sr-Cyrl-RS" dirty="0"/>
              <a:t>Хотелско рубље се прво сортира по врсти, боји, материјалу, степену запрљаности. Рубље се броји. Гостинско рубље се обележава (уз претходну контролу).</a:t>
            </a:r>
          </a:p>
          <a:p>
            <a:endParaRPr lang="sr-Cyrl-RS" dirty="0"/>
          </a:p>
          <a:p>
            <a:r>
              <a:rPr lang="sr-Cyrl-RS" dirty="0"/>
              <a:t>Мора се познавати технологија прања и хемијског чишћења. Морају се одабрати праве процедуре, температура, врста средства за прање и његова количина итд.</a:t>
            </a:r>
          </a:p>
          <a:p>
            <a:endParaRPr lang="sr-Cyrl-RS" dirty="0"/>
          </a:p>
          <a:p>
            <a:r>
              <a:rPr lang="sr-Cyrl-RS" dirty="0"/>
              <a:t>Циљ је постии максимални квалитет услуге уз минималне трошкове.</a:t>
            </a:r>
          </a:p>
          <a:p>
            <a:pPr>
              <a:buNone/>
            </a:pPr>
            <a:endParaRPr lang="sr-Cyrl-RS" dirty="0"/>
          </a:p>
          <a:p>
            <a:r>
              <a:rPr lang="hr-HR" dirty="0"/>
              <a:t>Кадровска организација службе перионице рубља и хемијског чишћења у великим хотелима обухвата следећа радна места:</a:t>
            </a:r>
            <a:endParaRPr lang="en-US" b="1" dirty="0"/>
          </a:p>
          <a:p>
            <a:pPr lvl="1"/>
            <a:r>
              <a:rPr lang="pl-PL" dirty="0"/>
              <a:t>шеф перионице рубља,</a:t>
            </a:r>
            <a:endParaRPr lang="en-US" dirty="0"/>
          </a:p>
          <a:p>
            <a:pPr lvl="1"/>
            <a:r>
              <a:rPr lang="hr-HR" dirty="0"/>
              <a:t>контролор пријема и отпреме рубља</a:t>
            </a:r>
            <a:r>
              <a:rPr lang="sr-Cyrl-CS" dirty="0"/>
              <a:t>,</a:t>
            </a:r>
            <a:endParaRPr lang="en-US" dirty="0"/>
          </a:p>
          <a:p>
            <a:pPr lvl="1"/>
            <a:r>
              <a:rPr lang="hr-HR" dirty="0"/>
              <a:t>хемијски чистач,</a:t>
            </a:r>
            <a:endParaRPr lang="en-US" dirty="0"/>
          </a:p>
          <a:p>
            <a:pPr lvl="1"/>
            <a:r>
              <a:rPr lang="hr-HR" dirty="0"/>
              <a:t>кројач,</a:t>
            </a:r>
            <a:endParaRPr lang="en-US" dirty="0"/>
          </a:p>
          <a:p>
            <a:pPr lvl="1"/>
            <a:r>
              <a:rPr lang="hr-HR" dirty="0"/>
              <a:t>помоћни радници (пеглер, перач, пунилац машина, слагач).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600" b="1" dirty="0" smtClean="0"/>
              <a:t>Перионица рубља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700" b="1" dirty="0"/>
              <a:t>Шеф перионице рубља </a:t>
            </a:r>
            <a:r>
              <a:rPr lang="ru-RU" sz="1700" dirty="0"/>
              <a:t>за свој рад директно одговара дома</a:t>
            </a:r>
            <a:r>
              <a:rPr lang="hr-HR" sz="1700" dirty="0"/>
              <a:t>ћ</a:t>
            </a:r>
            <a:r>
              <a:rPr lang="ru-RU" sz="1700" dirty="0"/>
              <a:t>ици хотела</a:t>
            </a:r>
            <a:r>
              <a:rPr lang="hr-HR" sz="1700" dirty="0"/>
              <a:t>. </a:t>
            </a:r>
            <a:r>
              <a:rPr lang="ru-RU" sz="1700" dirty="0"/>
              <a:t>Заду</a:t>
            </a:r>
            <a:r>
              <a:rPr lang="hr-HR" sz="1700" dirty="0"/>
              <a:t>ж</a:t>
            </a:r>
            <a:r>
              <a:rPr lang="ru-RU" sz="1700" dirty="0"/>
              <a:t>ен је за комплетну организацију рада у перионици рубља</a:t>
            </a:r>
            <a:r>
              <a:rPr lang="hr-HR" sz="1700" dirty="0"/>
              <a:t>, </a:t>
            </a:r>
            <a:r>
              <a:rPr lang="ru-RU" sz="1700" dirty="0"/>
              <a:t>расподелу радних задатака</a:t>
            </a:r>
            <a:r>
              <a:rPr lang="hr-HR" sz="1700" dirty="0"/>
              <a:t>, </a:t>
            </a:r>
            <a:r>
              <a:rPr lang="ru-RU" sz="1700" dirty="0"/>
              <a:t>праћење тро</a:t>
            </a:r>
            <a:r>
              <a:rPr lang="hr-HR" sz="1700" dirty="0"/>
              <a:t>ш</a:t>
            </a:r>
            <a:r>
              <a:rPr lang="ru-RU" sz="1700" dirty="0"/>
              <a:t>кова</a:t>
            </a:r>
            <a:r>
              <a:rPr lang="hr-HR" sz="1700" dirty="0"/>
              <a:t>, екипирање особља и надзор над </a:t>
            </a:r>
            <a:r>
              <a:rPr lang="ru-RU" sz="1700" dirty="0"/>
              <a:t>руковањем ма</a:t>
            </a:r>
            <a:r>
              <a:rPr lang="hr-HR" sz="1700" dirty="0"/>
              <a:t>ш</a:t>
            </a:r>
            <a:r>
              <a:rPr lang="ru-RU" sz="1700" dirty="0"/>
              <a:t>инама за прање</a:t>
            </a:r>
            <a:r>
              <a:rPr lang="hr-HR" sz="1700" dirty="0"/>
              <a:t>, </a:t>
            </a:r>
            <a:r>
              <a:rPr lang="ru-RU" sz="1700" dirty="0"/>
              <a:t>су</a:t>
            </a:r>
            <a:r>
              <a:rPr lang="hr-HR" sz="1700" dirty="0"/>
              <a:t>ш</a:t>
            </a:r>
            <a:r>
              <a:rPr lang="ru-RU" sz="1700" dirty="0"/>
              <a:t>ење</a:t>
            </a:r>
            <a:r>
              <a:rPr lang="hr-HR" sz="1700" dirty="0"/>
              <a:t>, </a:t>
            </a:r>
            <a:r>
              <a:rPr lang="ru-RU" sz="1700" dirty="0"/>
              <a:t>пеглање и слагање рубља</a:t>
            </a:r>
            <a:r>
              <a:rPr lang="hr-HR" sz="1700" dirty="0"/>
              <a:t>.</a:t>
            </a:r>
            <a:endParaRPr lang="sr-Cyrl-RS" sz="1700" dirty="0"/>
          </a:p>
          <a:p>
            <a:pPr>
              <a:buNone/>
            </a:pPr>
            <a:endParaRPr lang="sr-Cyrl-RS" sz="1700" dirty="0"/>
          </a:p>
          <a:p>
            <a:r>
              <a:rPr lang="sr-Cyrl-RS" sz="1700" dirty="0"/>
              <a:t>Радна позиција </a:t>
            </a:r>
            <a:r>
              <a:rPr lang="sr-Cyrl-RS" sz="1700" b="1" i="1" dirty="0"/>
              <a:t>к</a:t>
            </a:r>
            <a:r>
              <a:rPr lang="hr-HR" sz="1700" b="1" i="1" dirty="0"/>
              <a:t>онтролор</a:t>
            </a:r>
            <a:r>
              <a:rPr lang="sr-Cyrl-RS" sz="1700" b="1" i="1" dirty="0"/>
              <a:t>а</a:t>
            </a:r>
            <a:r>
              <a:rPr lang="hr-HR" sz="1700" b="1" i="1" dirty="0"/>
              <a:t> пријема и отпреме рубља</a:t>
            </a:r>
            <a:r>
              <a:rPr lang="hr-HR" sz="1700" b="1" dirty="0"/>
              <a:t> </a:t>
            </a:r>
            <a:r>
              <a:rPr lang="sr-Cyrl-RS" sz="1700" dirty="0"/>
              <a:t>постоји</a:t>
            </a:r>
            <a:r>
              <a:rPr lang="hr-HR" sz="1700" dirty="0"/>
              <a:t> у сложеним  организационим формама великих хотелских комплекса. </a:t>
            </a:r>
            <a:endParaRPr lang="sr-Cyrl-RS" sz="1700" dirty="0" smtClean="0"/>
          </a:p>
          <a:p>
            <a:pPr marL="0" indent="0">
              <a:buNone/>
            </a:pPr>
            <a:endParaRPr lang="sr-Cyrl-RS" sz="1700" dirty="0"/>
          </a:p>
          <a:p>
            <a:r>
              <a:rPr lang="hr-HR" sz="1700" b="1" i="1" dirty="0"/>
              <a:t>Хемијски чистач</a:t>
            </a:r>
            <a:r>
              <a:rPr lang="hr-HR" sz="1700" b="1" dirty="0"/>
              <a:t> </a:t>
            </a:r>
            <a:r>
              <a:rPr lang="hr-HR" sz="1700" dirty="0"/>
              <a:t>је задужен за послове хемијског чишћења одеће, униформи, појединих артикала и рубља, уз поштовање карактеристика тканина и материјала, како не би дошло до грешке</a:t>
            </a:r>
            <a:r>
              <a:rPr lang="sr-Cyrl-RS" sz="1700" dirty="0"/>
              <a:t>.</a:t>
            </a:r>
          </a:p>
          <a:p>
            <a:pPr>
              <a:buNone/>
            </a:pPr>
            <a:endParaRPr lang="sr-Cyrl-RS" sz="1700" dirty="0"/>
          </a:p>
          <a:p>
            <a:r>
              <a:rPr lang="hr-HR" sz="1700" b="1" i="1" dirty="0"/>
              <a:t>Кројач</a:t>
            </a:r>
            <a:r>
              <a:rPr lang="hr-HR" sz="1700" b="1" dirty="0"/>
              <a:t> </a:t>
            </a:r>
            <a:r>
              <a:rPr lang="hr-HR" sz="1700" dirty="0"/>
              <a:t>је задужен</a:t>
            </a:r>
            <a:r>
              <a:rPr lang="hr-HR" sz="1700" b="1" dirty="0"/>
              <a:t> </a:t>
            </a:r>
            <a:r>
              <a:rPr lang="hr-HR" sz="1700" dirty="0"/>
              <a:t>пословним процесима поправке и преправке одеће, гардаробе, униформи и рубља хотела. У мањим хотелима ове послове обично обавља помоћно особље.</a:t>
            </a:r>
            <a:endParaRPr lang="sr-Cyrl-RS" sz="1700" dirty="0"/>
          </a:p>
          <a:p>
            <a:pPr>
              <a:buNone/>
            </a:pPr>
            <a:endParaRPr lang="en-US" sz="1700" dirty="0"/>
          </a:p>
          <a:p>
            <a:pPr>
              <a:lnSpc>
                <a:spcPct val="90000"/>
              </a:lnSpc>
            </a:pPr>
            <a:r>
              <a:rPr lang="ru-RU" sz="1700" b="1" i="1" dirty="0"/>
              <a:t>Помо</a:t>
            </a:r>
            <a:r>
              <a:rPr lang="hr-HR" sz="1700" b="1" i="1" dirty="0"/>
              <a:t>ћ</a:t>
            </a:r>
            <a:r>
              <a:rPr lang="ru-RU" sz="1700" b="1" i="1" dirty="0"/>
              <a:t>ни радници</a:t>
            </a:r>
            <a:r>
              <a:rPr lang="ru-RU" sz="1700" b="1" dirty="0"/>
              <a:t> </a:t>
            </a:r>
            <a:r>
              <a:rPr lang="ru-RU" sz="1700" dirty="0"/>
              <a:t>омогу</a:t>
            </a:r>
            <a:r>
              <a:rPr lang="hr-HR" sz="1700" dirty="0"/>
              <a:t>ћ</a:t>
            </a:r>
            <a:r>
              <a:rPr lang="ru-RU" sz="1700" dirty="0"/>
              <a:t>авају нормално функционисање слу</a:t>
            </a:r>
            <a:r>
              <a:rPr lang="hr-HR" sz="1700" dirty="0"/>
              <a:t>ж</a:t>
            </a:r>
            <a:r>
              <a:rPr lang="ru-RU" sz="1700" dirty="0"/>
              <a:t>бе хотелског дома</a:t>
            </a:r>
            <a:r>
              <a:rPr lang="sr-Cyrl-CS" sz="1700" dirty="0"/>
              <a:t>ћ</a:t>
            </a:r>
            <a:r>
              <a:rPr lang="ru-RU" sz="1700" dirty="0"/>
              <a:t>инства</a:t>
            </a:r>
            <a:r>
              <a:rPr lang="ru-RU" sz="1700" b="1" dirty="0"/>
              <a:t> </a:t>
            </a:r>
            <a:r>
              <a:rPr lang="ru-RU" sz="1700" dirty="0"/>
              <a:t>у смислу</a:t>
            </a:r>
            <a:r>
              <a:rPr lang="ru-RU" sz="1700" b="1" dirty="0"/>
              <a:t> </a:t>
            </a:r>
            <a:r>
              <a:rPr lang="ru-RU" sz="1700" dirty="0"/>
              <a:t>припреме и помо</a:t>
            </a:r>
            <a:r>
              <a:rPr lang="hr-HR" sz="1700" dirty="0"/>
              <a:t>ћ</a:t>
            </a:r>
            <a:r>
              <a:rPr lang="ru-RU" sz="1700" dirty="0"/>
              <a:t>и у раду</a:t>
            </a:r>
            <a:r>
              <a:rPr lang="hr-HR" sz="1700" dirty="0"/>
              <a:t>. За свој рад одговарају шефу перионице и хемијског чишћења. </a:t>
            </a:r>
            <a:r>
              <a:rPr lang="ru-RU" sz="1700" dirty="0"/>
              <a:t>Оби</a:t>
            </a:r>
            <a:r>
              <a:rPr lang="hr-HR" sz="1700" dirty="0"/>
              <a:t>ч</a:t>
            </a:r>
            <a:r>
              <a:rPr lang="ru-RU" sz="1700" dirty="0"/>
              <a:t>но се ради о једноставним пословима</a:t>
            </a:r>
            <a:r>
              <a:rPr lang="hr-HR" sz="1700" dirty="0"/>
              <a:t>, физички тежим, </a:t>
            </a:r>
            <a:r>
              <a:rPr lang="ru-RU" sz="1700" dirty="0"/>
              <a:t>са мањим степеном одговорности</a:t>
            </a:r>
            <a:r>
              <a:rPr lang="hr-HR" sz="1700" dirty="0"/>
              <a:t>, </a:t>
            </a:r>
            <a:r>
              <a:rPr lang="ru-RU" sz="1700" dirty="0"/>
              <a:t>који имају оте</a:t>
            </a:r>
            <a:r>
              <a:rPr lang="hr-HR" sz="1700" dirty="0"/>
              <a:t>ж</a:t>
            </a:r>
            <a:r>
              <a:rPr lang="ru-RU" sz="1700" dirty="0"/>
              <a:t>ане услове рада</a:t>
            </a:r>
            <a:r>
              <a:rPr lang="hr-HR" sz="1700" dirty="0"/>
              <a:t>. </a:t>
            </a:r>
            <a:endParaRPr lang="en-US" sz="1700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dirty="0"/>
              <a:t>Одељење хортикултуре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hr-HR" dirty="0"/>
              <a:t>Пракса познаје велики број хотела који су свој имиџ на тржушту изградили и одржали добрим делом захваљујући свом хортикултурном уређењ</a:t>
            </a:r>
            <a:r>
              <a:rPr lang="sr-Cyrl-CS" dirty="0"/>
              <a:t>у</a:t>
            </a:r>
            <a:r>
              <a:rPr lang="hr-HR" dirty="0"/>
              <a:t>. Хортикултурно осмишљено непосредно окружење око објекта (уређене пешачке стазе, алеје, мали тргови, естетско обликовано цветно и остало биље, неговани травњаци) представља својеврсну оазу мира и заштитни знак многих хотела и хотелских комплекса. </a:t>
            </a:r>
            <a:endParaRPr lang="sr-Cyrl-RS" dirty="0"/>
          </a:p>
          <a:p>
            <a:pPr>
              <a:buNone/>
            </a:pPr>
            <a:endParaRPr lang="en-US" dirty="0"/>
          </a:p>
          <a:p>
            <a:r>
              <a:rPr lang="hr-HR" dirty="0"/>
              <a:t>Расположивост специјализованог особља које се професионално бави декорацијом </a:t>
            </a:r>
            <a:r>
              <a:rPr lang="hr-HR" dirty="0" smtClean="0"/>
              <a:t>биљ</a:t>
            </a:r>
            <a:r>
              <a:rPr lang="sr-Cyrl-RS" dirty="0" smtClean="0"/>
              <a:t>ем</a:t>
            </a:r>
            <a:r>
              <a:rPr lang="hr-HR" dirty="0" smtClean="0"/>
              <a:t> </a:t>
            </a:r>
            <a:r>
              <a:rPr lang="hr-HR" dirty="0"/>
              <a:t>и његовим </a:t>
            </a:r>
            <a:r>
              <a:rPr lang="hr-HR" dirty="0" smtClean="0"/>
              <a:t>одржавањем</a:t>
            </a:r>
            <a:r>
              <a:rPr lang="sr-Cyrl-RS" dirty="0" smtClean="0"/>
              <a:t>,</a:t>
            </a:r>
            <a:r>
              <a:rPr lang="hr-HR" dirty="0" smtClean="0"/>
              <a:t> </a:t>
            </a:r>
            <a:r>
              <a:rPr lang="hr-HR" dirty="0"/>
              <a:t>представља императив пословања хотела високих категорија. У том контексту се </a:t>
            </a:r>
            <a:r>
              <a:rPr lang="hr-HR" dirty="0" smtClean="0"/>
              <a:t>издваја </a:t>
            </a:r>
            <a:r>
              <a:rPr lang="hr-HR" dirty="0"/>
              <a:t>посебно </a:t>
            </a:r>
            <a:r>
              <a:rPr lang="hr-HR" b="1" dirty="0" smtClean="0"/>
              <a:t>оде</a:t>
            </a:r>
            <a:r>
              <a:rPr lang="sr-Cyrl-RS" b="1" dirty="0"/>
              <a:t>љ</a:t>
            </a:r>
            <a:r>
              <a:rPr lang="hr-HR" b="1" dirty="0" smtClean="0"/>
              <a:t>ење </a:t>
            </a:r>
            <a:r>
              <a:rPr lang="hr-HR" b="1" dirty="0"/>
              <a:t>хортикултуре </a:t>
            </a:r>
            <a:r>
              <a:rPr lang="hr-HR" dirty="0"/>
              <a:t>у оквиру службе хотелског домаћинства, које обавља следеће активности: </a:t>
            </a:r>
            <a:endParaRPr lang="en-US" b="1" dirty="0"/>
          </a:p>
          <a:p>
            <a:pPr lvl="1"/>
            <a:r>
              <a:rPr lang="hr-HR" dirty="0"/>
              <a:t>декорација свих хотелских простора природн</a:t>
            </a:r>
            <a:r>
              <a:rPr lang="sr-Cyrl-RS" dirty="0"/>
              <a:t>о</a:t>
            </a:r>
            <a:r>
              <a:rPr lang="hr-HR" dirty="0"/>
              <a:t>м собном вегетацијом</a:t>
            </a:r>
            <a:r>
              <a:rPr lang="sr-Cyrl-RS" dirty="0"/>
              <a:t>,</a:t>
            </a:r>
            <a:endParaRPr lang="en-US" b="1" dirty="0"/>
          </a:p>
          <a:p>
            <a:pPr lvl="1"/>
            <a:r>
              <a:rPr lang="hr-HR" dirty="0"/>
              <a:t>декорација хотелских простора свежим резаним цвећем,</a:t>
            </a:r>
            <a:endParaRPr lang="en-US" b="1" dirty="0"/>
          </a:p>
          <a:p>
            <a:pPr lvl="1"/>
            <a:r>
              <a:rPr lang="hr-HR" dirty="0"/>
              <a:t>израда цветних аранжмана за посебне намене,</a:t>
            </a:r>
            <a:endParaRPr lang="en-US" b="1" dirty="0"/>
          </a:p>
          <a:p>
            <a:pPr lvl="1"/>
            <a:r>
              <a:rPr lang="hr-HR" dirty="0"/>
              <a:t>декорација хотелских простора сушеним цвећем,</a:t>
            </a:r>
            <a:endParaRPr lang="en-US" b="1" dirty="0"/>
          </a:p>
          <a:p>
            <a:pPr lvl="1"/>
            <a:r>
              <a:rPr lang="hr-HR" dirty="0"/>
              <a:t>декорација хотелских простора другим природним декоративним материјалима,</a:t>
            </a:r>
            <a:endParaRPr lang="en-US" b="1" dirty="0"/>
          </a:p>
          <a:p>
            <a:pPr lvl="1"/>
            <a:r>
              <a:rPr lang="hr-HR" dirty="0"/>
              <a:t>израда букета и цветних аранжмана по поруџбини,</a:t>
            </a:r>
            <a:endParaRPr lang="en-US" b="1" dirty="0"/>
          </a:p>
          <a:p>
            <a:pPr lvl="1"/>
            <a:r>
              <a:rPr lang="hr-HR" dirty="0"/>
              <a:t>одржавање и неговање комлетног биоматеријала хотела,</a:t>
            </a:r>
            <a:endParaRPr lang="en-US" b="1" dirty="0"/>
          </a:p>
          <a:p>
            <a:pPr lvl="1"/>
            <a:r>
              <a:rPr lang="hr-HR" dirty="0"/>
              <a:t>одржавање непосредног окружења хотела.</a:t>
            </a:r>
            <a:endParaRPr lang="en-US" b="1" dirty="0"/>
          </a:p>
          <a:p>
            <a:pPr>
              <a:lnSpc>
                <a:spcPct val="90000"/>
              </a:lnSpc>
            </a:pPr>
            <a:endParaRPr lang="sr-Cyrl-R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dirty="0"/>
              <a:t>Одељење хортикултуре</a:t>
            </a:r>
            <a:endParaRPr lang="en-US" sz="3200" dirty="0"/>
          </a:p>
        </p:txBody>
      </p:sp>
      <p:pic>
        <p:nvPicPr>
          <p:cNvPr id="4" name="Picture 3" descr="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676400"/>
            <a:ext cx="7162800" cy="477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dirty="0"/>
              <a:t>Одељење хортикултуре</a:t>
            </a:r>
            <a:endParaRPr lang="en-US" sz="3200" dirty="0"/>
          </a:p>
        </p:txBody>
      </p:sp>
      <p:pic>
        <p:nvPicPr>
          <p:cNvPr id="312322" name="Picture 2" descr="http://www.cherrychapman.com/wp-content/uploads/2013/07/Hotel-Dieu-garden-francai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99" y="-11185525"/>
            <a:ext cx="8232775" cy="6174581"/>
          </a:xfrm>
          <a:prstGeom prst="rect">
            <a:avLst/>
          </a:prstGeom>
          <a:noFill/>
        </p:spPr>
      </p:pic>
      <p:pic>
        <p:nvPicPr>
          <p:cNvPr id="5" name="Picture 4" descr="Clip_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1676400"/>
            <a:ext cx="6324600" cy="4743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dirty="0"/>
              <a:t>Одељење хортикултуре</a:t>
            </a:r>
            <a:endParaRPr lang="en-US" sz="3200" dirty="0"/>
          </a:p>
        </p:txBody>
      </p:sp>
      <p:pic>
        <p:nvPicPr>
          <p:cNvPr id="312322" name="Picture 2" descr="http://www.cherrychapman.com/wp-content/uploads/2013/07/Hotel-Dieu-garden-francai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99" y="-11185525"/>
            <a:ext cx="8232775" cy="6174581"/>
          </a:xfrm>
          <a:prstGeom prst="rect">
            <a:avLst/>
          </a:prstGeom>
          <a:noFill/>
        </p:spPr>
      </p:pic>
      <p:pic>
        <p:nvPicPr>
          <p:cNvPr id="313346" name="Picture 2" descr="http://plantscapeinc.com/images07/carlson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752600"/>
            <a:ext cx="3200400" cy="2453640"/>
          </a:xfrm>
          <a:prstGeom prst="rect">
            <a:avLst/>
          </a:prstGeom>
          <a:noFill/>
        </p:spPr>
      </p:pic>
      <p:pic>
        <p:nvPicPr>
          <p:cNvPr id="313348" name="Picture 4" descr="http://www.mcfarlanedouglass.com/wp-content/gallery/florist-interior-flowers-chicago-office-lobby/mcfarlane-douglass-chicago-interior-flowers-commercial-landscaping-lobby-hotel_22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981200"/>
            <a:ext cx="58928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dirty="0"/>
              <a:t>Одељење хортикултуре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sr-Cyrl-RS" dirty="0" smtClean="0"/>
          </a:p>
          <a:p>
            <a:pPr>
              <a:lnSpc>
                <a:spcPct val="90000"/>
              </a:lnSpc>
            </a:pPr>
            <a:r>
              <a:rPr lang="sr-Cyrl-RS" dirty="0" smtClean="0"/>
              <a:t>Могућа радна </a:t>
            </a:r>
            <a:r>
              <a:rPr lang="sr-Cyrl-RS" dirty="0"/>
              <a:t>места у одељењу хортикултуре:</a:t>
            </a:r>
          </a:p>
          <a:p>
            <a:pPr lvl="1"/>
            <a:r>
              <a:rPr lang="hr-HR" dirty="0"/>
              <a:t>шеф одељења хортикултуре</a:t>
            </a:r>
            <a:r>
              <a:rPr lang="hr-HR" b="1" dirty="0"/>
              <a:t>,</a:t>
            </a:r>
            <a:endParaRPr lang="en-US" b="1" dirty="0"/>
          </a:p>
          <a:p>
            <a:pPr lvl="1"/>
            <a:r>
              <a:rPr lang="hr-HR" dirty="0"/>
              <a:t>аранжер,</a:t>
            </a:r>
            <a:endParaRPr lang="en-US" dirty="0"/>
          </a:p>
          <a:p>
            <a:pPr lvl="1"/>
            <a:r>
              <a:rPr lang="hr-HR" dirty="0"/>
              <a:t>вртлар,</a:t>
            </a:r>
            <a:endParaRPr lang="en-US" dirty="0"/>
          </a:p>
          <a:p>
            <a:pPr lvl="1"/>
            <a:r>
              <a:rPr lang="hr-HR" dirty="0"/>
              <a:t>цвећар,</a:t>
            </a:r>
            <a:endParaRPr lang="en-US" dirty="0"/>
          </a:p>
          <a:p>
            <a:pPr lvl="1"/>
            <a:r>
              <a:rPr lang="hr-HR" dirty="0"/>
              <a:t>помоћни радник.</a:t>
            </a:r>
            <a:endParaRPr lang="sr-Cyrl-RS" dirty="0"/>
          </a:p>
          <a:p>
            <a:pPr lvl="1">
              <a:buNone/>
            </a:pPr>
            <a:endParaRPr lang="sr-Cyrl-RS" dirty="0"/>
          </a:p>
          <a:p>
            <a:pPr lvl="2"/>
            <a:endParaRPr lang="sr-Cyrl-R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dirty="0"/>
              <a:t>Одељење хортикултуре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lnSpc>
                <a:spcPct val="90000"/>
              </a:lnSpc>
            </a:pPr>
            <a:r>
              <a:rPr lang="hr-HR" b="1" dirty="0"/>
              <a:t>Шеф одељења хортикултуре</a:t>
            </a:r>
            <a:r>
              <a:rPr lang="hr-HR" dirty="0"/>
              <a:t>, сходно категорији, капацитету и типу хотела, обавља следеће послове: </a:t>
            </a:r>
            <a:endParaRPr lang="en-US" dirty="0"/>
          </a:p>
          <a:p>
            <a:pPr lvl="1"/>
            <a:r>
              <a:rPr lang="hr-HR" b="1" dirty="0"/>
              <a:t>организује процес </a:t>
            </a:r>
            <a:r>
              <a:rPr lang="hr-HR" dirty="0"/>
              <a:t>декорације хотелских простора</a:t>
            </a:r>
            <a:r>
              <a:rPr lang="sr-Cyrl-CS" dirty="0"/>
              <a:t>,</a:t>
            </a:r>
            <a:endParaRPr lang="en-US" dirty="0"/>
          </a:p>
          <a:p>
            <a:pPr lvl="1"/>
            <a:r>
              <a:rPr lang="hr-HR" dirty="0"/>
              <a:t>врши стручни </a:t>
            </a:r>
            <a:r>
              <a:rPr lang="hr-HR" b="1" dirty="0"/>
              <a:t>надзор и контролу </a:t>
            </a:r>
            <a:r>
              <a:rPr lang="hr-HR" dirty="0"/>
              <a:t>одвијања процеса декорације,</a:t>
            </a:r>
            <a:endParaRPr lang="en-US" dirty="0"/>
          </a:p>
          <a:p>
            <a:pPr lvl="1"/>
            <a:r>
              <a:rPr lang="hr-HR" b="1" dirty="0"/>
              <a:t>планира</a:t>
            </a:r>
            <a:r>
              <a:rPr lang="hr-HR" dirty="0"/>
              <a:t> неопходни материјал и инвентар,</a:t>
            </a:r>
            <a:endParaRPr lang="en-US" dirty="0"/>
          </a:p>
          <a:p>
            <a:pPr lvl="1"/>
            <a:r>
              <a:rPr lang="hr-HR" dirty="0"/>
              <a:t>води евиденцију о набавци и утрошку коришћеног материјала,</a:t>
            </a:r>
            <a:endParaRPr lang="en-US" dirty="0"/>
          </a:p>
          <a:p>
            <a:pPr lvl="1"/>
            <a:r>
              <a:rPr lang="ru-RU" dirty="0"/>
              <a:t>брине о исправности уре</a:t>
            </a:r>
            <a:r>
              <a:rPr lang="hr-HR" dirty="0"/>
              <a:t>ђ</a:t>
            </a:r>
            <a:r>
              <a:rPr lang="ru-RU" dirty="0"/>
              <a:t>аја</a:t>
            </a:r>
            <a:r>
              <a:rPr lang="hr-HR" dirty="0"/>
              <a:t> (</a:t>
            </a:r>
            <a:r>
              <a:rPr lang="ru-RU" dirty="0"/>
              <a:t>ма</a:t>
            </a:r>
            <a:r>
              <a:rPr lang="hr-HR" dirty="0"/>
              <a:t>ш</a:t>
            </a:r>
            <a:r>
              <a:rPr lang="ru-RU" dirty="0"/>
              <a:t>ина</a:t>
            </a:r>
            <a:r>
              <a:rPr lang="hr-HR" dirty="0"/>
              <a:t>) </a:t>
            </a:r>
            <a:r>
              <a:rPr lang="ru-RU" dirty="0"/>
              <a:t>и пријављује техни</a:t>
            </a:r>
            <a:r>
              <a:rPr lang="hr-HR" dirty="0"/>
              <a:t>ч</a:t>
            </a:r>
            <a:r>
              <a:rPr lang="ru-RU" dirty="0"/>
              <a:t>кој слу</a:t>
            </a:r>
            <a:r>
              <a:rPr lang="hr-HR" dirty="0"/>
              <a:t>ж</a:t>
            </a:r>
            <a:r>
              <a:rPr lang="ru-RU" dirty="0"/>
              <a:t>би евентуалне кварове</a:t>
            </a:r>
            <a:r>
              <a:rPr lang="hr-HR" dirty="0"/>
              <a:t>,</a:t>
            </a:r>
            <a:endParaRPr lang="en-US" dirty="0"/>
          </a:p>
          <a:p>
            <a:pPr lvl="1"/>
            <a:r>
              <a:rPr lang="hr-HR" b="1" dirty="0"/>
              <a:t>контролише стање опреме </a:t>
            </a:r>
            <a:r>
              <a:rPr lang="hr-HR" dirty="0"/>
              <a:t>и испуњеност одговарајућих стандарда</a:t>
            </a:r>
            <a:r>
              <a:rPr lang="sr-Cyrl-CS" dirty="0"/>
              <a:t>, </a:t>
            </a:r>
            <a:endParaRPr lang="en-US" dirty="0"/>
          </a:p>
          <a:p>
            <a:pPr lvl="1"/>
            <a:r>
              <a:rPr lang="ru-RU" b="1" dirty="0"/>
              <a:t>контролише квалитет и стање биоматеријала</a:t>
            </a:r>
            <a:r>
              <a:rPr lang="ru-RU" dirty="0"/>
              <a:t>, </a:t>
            </a:r>
            <a:endParaRPr lang="en-US" dirty="0"/>
          </a:p>
          <a:p>
            <a:pPr lvl="1"/>
            <a:r>
              <a:rPr lang="pl-PL" b="1" dirty="0"/>
              <a:t>контролише квалитет пру</a:t>
            </a:r>
            <a:r>
              <a:rPr lang="hr-HR" b="1" dirty="0"/>
              <a:t>ж</a:t>
            </a:r>
            <a:r>
              <a:rPr lang="pl-PL" b="1" dirty="0"/>
              <a:t>ених услуга</a:t>
            </a:r>
            <a:r>
              <a:rPr lang="hr-HR" dirty="0"/>
              <a:t>,</a:t>
            </a:r>
            <a:endParaRPr lang="en-US" dirty="0"/>
          </a:p>
          <a:p>
            <a:pPr lvl="1"/>
            <a:r>
              <a:rPr lang="hr-HR" b="1" dirty="0"/>
              <a:t>врши редован обилазак простора</a:t>
            </a:r>
            <a:r>
              <a:rPr lang="hr-HR" dirty="0"/>
              <a:t>, </a:t>
            </a:r>
            <a:endParaRPr lang="en-US" dirty="0"/>
          </a:p>
          <a:p>
            <a:pPr lvl="1"/>
            <a:r>
              <a:rPr lang="ru-RU" dirty="0"/>
              <a:t>спрово</a:t>
            </a:r>
            <a:r>
              <a:rPr lang="hr-HR" dirty="0"/>
              <a:t>ди </a:t>
            </a:r>
            <a:r>
              <a:rPr lang="ru-RU" dirty="0"/>
              <a:t>мере хигијенско</a:t>
            </a:r>
            <a:r>
              <a:rPr lang="hr-HR" dirty="0"/>
              <a:t>-</a:t>
            </a:r>
            <a:r>
              <a:rPr lang="ru-RU" dirty="0"/>
              <a:t>техни</a:t>
            </a:r>
            <a:r>
              <a:rPr lang="hr-HR" dirty="0"/>
              <a:t>ч</a:t>
            </a:r>
            <a:r>
              <a:rPr lang="ru-RU" dirty="0"/>
              <a:t>ке за</a:t>
            </a:r>
            <a:r>
              <a:rPr lang="hr-HR" dirty="0"/>
              <a:t>ш</a:t>
            </a:r>
            <a:r>
              <a:rPr lang="ru-RU" dirty="0"/>
              <a:t>тите</a:t>
            </a:r>
            <a:r>
              <a:rPr lang="hr-HR" dirty="0"/>
              <a:t> (</a:t>
            </a:r>
            <a:r>
              <a:rPr lang="ru-RU" dirty="0"/>
              <a:t>ХТЗ</a:t>
            </a:r>
            <a:r>
              <a:rPr lang="hr-HR" dirty="0"/>
              <a:t>) </a:t>
            </a:r>
            <a:r>
              <a:rPr lang="ru-RU" dirty="0"/>
              <a:t>пословних процеса</a:t>
            </a:r>
            <a:r>
              <a:rPr lang="hr-HR" dirty="0"/>
              <a:t>,</a:t>
            </a:r>
            <a:endParaRPr lang="en-US" dirty="0"/>
          </a:p>
          <a:p>
            <a:pPr lvl="1"/>
            <a:r>
              <a:rPr lang="ru-RU" b="1" dirty="0"/>
              <a:t>сарађује са набавном службом и осталим организационим јединицама хотела</a:t>
            </a:r>
            <a:r>
              <a:rPr lang="ru-RU" dirty="0"/>
              <a:t>,</a:t>
            </a:r>
            <a:endParaRPr lang="en-US" dirty="0"/>
          </a:p>
          <a:p>
            <a:pPr lvl="1"/>
            <a:r>
              <a:rPr lang="ru-RU" dirty="0"/>
              <a:t>комуницира са произвођачима цвећа, биља, ђубрива и расадницима,</a:t>
            </a:r>
            <a:endParaRPr lang="en-US" dirty="0"/>
          </a:p>
          <a:p>
            <a:pPr lvl="1"/>
            <a:r>
              <a:rPr lang="ru-RU" b="1" dirty="0"/>
              <a:t>организује и надгледа рад особља</a:t>
            </a:r>
            <a:r>
              <a:rPr lang="ru-RU" dirty="0"/>
              <a:t>, </a:t>
            </a:r>
            <a:endParaRPr lang="en-US" dirty="0"/>
          </a:p>
          <a:p>
            <a:pPr lvl="1"/>
            <a:r>
              <a:rPr lang="ru-RU" dirty="0"/>
              <a:t>прераспоређује особље у зависности од динамике пословних активности,</a:t>
            </a:r>
            <a:endParaRPr lang="en-US" dirty="0"/>
          </a:p>
          <a:p>
            <a:pPr lvl="1"/>
            <a:r>
              <a:rPr lang="ru-RU" dirty="0"/>
              <a:t>води евиденцију о раду особља,</a:t>
            </a:r>
            <a:endParaRPr lang="en-US" dirty="0"/>
          </a:p>
          <a:p>
            <a:pPr lvl="1"/>
            <a:r>
              <a:rPr lang="hr-HR" b="1" dirty="0"/>
              <a:t>планира и реализује програме обуке и тренинга особља</a:t>
            </a:r>
            <a:r>
              <a:rPr lang="hr-HR" dirty="0"/>
              <a:t>,</a:t>
            </a:r>
            <a:endParaRPr lang="en-US" dirty="0"/>
          </a:p>
          <a:p>
            <a:pPr lvl="1"/>
            <a:r>
              <a:rPr lang="hr-HR" dirty="0"/>
              <a:t>по потреби </a:t>
            </a:r>
            <a:r>
              <a:rPr lang="ru-RU" dirty="0"/>
              <a:t>ангажује специјалне службе (водовод, градско зеленило, чишћење снега),</a:t>
            </a:r>
            <a:endParaRPr lang="en-US" dirty="0"/>
          </a:p>
          <a:p>
            <a:pPr lvl="1"/>
            <a:r>
              <a:rPr lang="hr-HR" dirty="0"/>
              <a:t>прати и анализира факторе неопходне за нормалан развој вегетације,</a:t>
            </a:r>
            <a:endParaRPr lang="en-US" dirty="0"/>
          </a:p>
          <a:p>
            <a:pPr lvl="1"/>
            <a:r>
              <a:rPr lang="hr-HR" dirty="0"/>
              <a:t>врши и друге послове по налогу непосредног претпостављеног.</a:t>
            </a:r>
            <a:endParaRPr lang="en-US" dirty="0"/>
          </a:p>
          <a:p>
            <a:pPr>
              <a:lnSpc>
                <a:spcPct val="90000"/>
              </a:lnSpc>
            </a:pPr>
            <a:endParaRPr lang="sr-Cyrl-RS" dirty="0"/>
          </a:p>
          <a:p>
            <a:pPr lvl="2"/>
            <a:endParaRPr lang="sr-Cyrl-R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b="1" dirty="0" smtClean="0"/>
              <a:t>Одељење хортикултуре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r-HR" sz="2800" b="1" i="1" dirty="0"/>
              <a:t>Аранжер</a:t>
            </a:r>
            <a:r>
              <a:rPr lang="hr-HR" sz="2800" b="1" dirty="0"/>
              <a:t> </a:t>
            </a:r>
            <a:r>
              <a:rPr lang="hr-HR" sz="2800" dirty="0"/>
              <a:t>обавља послове декорације простора и естетског обликовања хортикултурних засада</a:t>
            </a:r>
            <a:r>
              <a:rPr lang="hr-HR" sz="2800" dirty="0" smtClean="0"/>
              <a:t>.</a:t>
            </a:r>
            <a:endParaRPr lang="sr-Cyrl-RS" sz="2800" dirty="0" smtClean="0"/>
          </a:p>
          <a:p>
            <a:pPr marL="0" indent="0">
              <a:lnSpc>
                <a:spcPct val="90000"/>
              </a:lnSpc>
              <a:buNone/>
            </a:pPr>
            <a:endParaRPr lang="sr-Cyrl-RS" sz="2800" dirty="0"/>
          </a:p>
          <a:p>
            <a:pPr>
              <a:lnSpc>
                <a:spcPct val="90000"/>
              </a:lnSpc>
            </a:pPr>
            <a:r>
              <a:rPr lang="hr-HR" sz="2800" b="1" i="1" dirty="0"/>
              <a:t>Вртлар</a:t>
            </a:r>
            <a:r>
              <a:rPr lang="hr-HR" sz="2800" dirty="0"/>
              <a:t> обавља послове у непосредном хотелском окружењу</a:t>
            </a:r>
            <a:r>
              <a:rPr lang="sr-Cyrl-RS" sz="2800" dirty="0" smtClean="0"/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sr-Cyrl-RS" sz="2800" dirty="0"/>
          </a:p>
          <a:p>
            <a:pPr>
              <a:lnSpc>
                <a:spcPct val="90000"/>
              </a:lnSpc>
            </a:pPr>
            <a:r>
              <a:rPr lang="hr-HR" sz="2800" b="1" i="1" dirty="0"/>
              <a:t>Цвећар</a:t>
            </a:r>
            <a:r>
              <a:rPr lang="hr-HR" sz="2800" b="1" dirty="0"/>
              <a:t> </a:t>
            </a:r>
            <a:r>
              <a:rPr lang="hr-HR" sz="2800" dirty="0"/>
              <a:t>и</a:t>
            </a:r>
            <a:r>
              <a:rPr lang="hr-HR" sz="2800" b="1" dirty="0"/>
              <a:t> </a:t>
            </a:r>
            <a:r>
              <a:rPr lang="hr-HR" sz="2800" b="1" i="1" dirty="0"/>
              <a:t>помоћни радник</a:t>
            </a:r>
            <a:r>
              <a:rPr lang="hr-HR" sz="2800" b="1" dirty="0"/>
              <a:t> </a:t>
            </a:r>
            <a:r>
              <a:rPr lang="hr-HR" sz="2800" dirty="0"/>
              <a:t>помажу функционисању одељења хортикултуре и по потреби допуњавају радне тимове осталих одељења и служби у хотелу. </a:t>
            </a:r>
            <a:endParaRPr lang="en-US" sz="2800" dirty="0"/>
          </a:p>
          <a:p>
            <a:pPr>
              <a:lnSpc>
                <a:spcPct val="90000"/>
              </a:lnSpc>
            </a:pPr>
            <a:endParaRPr lang="sr-Cyrl-RS" dirty="0"/>
          </a:p>
          <a:p>
            <a:pPr lvl="2"/>
            <a:endParaRPr lang="sr-Cyrl-R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7356</Words>
  <Application>Microsoft Office PowerPoint</Application>
  <PresentationFormat>On-screen Show (4:3)</PresentationFormat>
  <Paragraphs>795</Paragraphs>
  <Slides>90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1" baseType="lpstr">
      <vt:lpstr>Office Theme</vt:lpstr>
      <vt:lpstr>Slide 1</vt:lpstr>
      <vt:lpstr>Предиспитне обавезе</vt:lpstr>
      <vt:lpstr>Slide 3</vt:lpstr>
      <vt:lpstr>Ко је гост??</vt:lpstr>
      <vt:lpstr>Slide 5</vt:lpstr>
      <vt:lpstr>Пословање хотелског домаћинства</vt:lpstr>
      <vt:lpstr>Пословање хотелског домаћинства</vt:lpstr>
      <vt:lpstr>Пословање хотелског домаћинства</vt:lpstr>
      <vt:lpstr>Пословање хотелског домаћинства</vt:lpstr>
      <vt:lpstr>Пословање хотелског домаћинства</vt:lpstr>
      <vt:lpstr>Пословање хотелског домаћинства</vt:lpstr>
      <vt:lpstr>Пословање хотелског домаћинства</vt:lpstr>
      <vt:lpstr>Пословање хотелског домаћинства</vt:lpstr>
      <vt:lpstr>Пословање хотелског домаћинства</vt:lpstr>
      <vt:lpstr>Пословање хотелског домаћинства</vt:lpstr>
      <vt:lpstr>Пословање хотелског домаћинства</vt:lpstr>
      <vt:lpstr>Пословање хотелског домаћинства</vt:lpstr>
      <vt:lpstr>Организација службе хотелског домаћинства </vt:lpstr>
      <vt:lpstr>Организација службе хотелског домаћинства </vt:lpstr>
      <vt:lpstr>Организација службе хотелског домаћинства </vt:lpstr>
      <vt:lpstr>Организација службе хотелског домаћинства </vt:lpstr>
      <vt:lpstr>Организација службе хотелског домаћинства </vt:lpstr>
      <vt:lpstr>Организација службе хотелског домаћинства </vt:lpstr>
      <vt:lpstr>Организација службе хотелског домаћинства </vt:lpstr>
      <vt:lpstr>Кадровска структура хотелског домаћинства</vt:lpstr>
      <vt:lpstr>Кадровска структура хотелског домаћинства</vt:lpstr>
      <vt:lpstr>Организација  хотелског домаћинства</vt:lpstr>
      <vt:lpstr>Организација  хотелског домаћинства</vt:lpstr>
      <vt:lpstr>Организација  хотелског домаћинства</vt:lpstr>
      <vt:lpstr>Организација  хотелског домаћинства</vt:lpstr>
      <vt:lpstr>Организација  хотелског домаћинства</vt:lpstr>
      <vt:lpstr>Организација  хотелског домаћинства</vt:lpstr>
      <vt:lpstr>Организација  хотелског домаћинства</vt:lpstr>
      <vt:lpstr>Организација  хотелског домаћинства</vt:lpstr>
      <vt:lpstr>Организација  хотелског домаћинства</vt:lpstr>
      <vt:lpstr>Организација  хотелског домаћинства</vt:lpstr>
      <vt:lpstr>Организација  хотелског домаћинства</vt:lpstr>
      <vt:lpstr>Организација  хотелског домаћинства</vt:lpstr>
      <vt:lpstr>Кадровска структура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Основни кадровски профили хотелског домаћинства</vt:lpstr>
      <vt:lpstr>Тренинг и обука</vt:lpstr>
      <vt:lpstr>Тренинг и обука</vt:lpstr>
      <vt:lpstr>Тренинг и обука</vt:lpstr>
      <vt:lpstr>Тренинг и обука</vt:lpstr>
      <vt:lpstr>Тренинг и обука</vt:lpstr>
      <vt:lpstr>Стандарди у хотелском домаћинству</vt:lpstr>
      <vt:lpstr>Примери неких  сервисних стандарда</vt:lpstr>
      <vt:lpstr>Планирање пословних активности хотелског домаћинства</vt:lpstr>
      <vt:lpstr>Планирање пословних активности хотелског домаћинства</vt:lpstr>
      <vt:lpstr>Планирање пословних активности хотелског домаћинства</vt:lpstr>
      <vt:lpstr>Планирање пословних активности хотелског домаћинства</vt:lpstr>
      <vt:lpstr>Пословна евиденција службе хотелског домаћинства</vt:lpstr>
      <vt:lpstr>Пословна евиденција службе хотелског домаћинства</vt:lpstr>
      <vt:lpstr>Пословна евиденција службе хотелског домаћинства</vt:lpstr>
      <vt:lpstr>Пословна евиденција службе хотелског домаћинства</vt:lpstr>
      <vt:lpstr>Перионица рубља</vt:lpstr>
      <vt:lpstr>Перионица рубља</vt:lpstr>
      <vt:lpstr>Перионица рубља</vt:lpstr>
      <vt:lpstr>Перионица рубља</vt:lpstr>
      <vt:lpstr>Перионица рубља</vt:lpstr>
      <vt:lpstr>Перионица рубља</vt:lpstr>
      <vt:lpstr>Перионица рубља</vt:lpstr>
      <vt:lpstr>Перионица рубља</vt:lpstr>
      <vt:lpstr>Одељење хортикултуре</vt:lpstr>
      <vt:lpstr>Одељење хортикултуре</vt:lpstr>
      <vt:lpstr>Одељење хортикултуре</vt:lpstr>
      <vt:lpstr>Одељење хортикултуре</vt:lpstr>
      <vt:lpstr>Одељење хортикултуре</vt:lpstr>
      <vt:lpstr>Одељење хортикултуре</vt:lpstr>
      <vt:lpstr>Одељење хортикултуре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office@eventplanner.rs</dc:creator>
  <cp:lastModifiedBy>User</cp:lastModifiedBy>
  <cp:revision>5</cp:revision>
  <dcterms:created xsi:type="dcterms:W3CDTF">2021-02-11T08:06:00Z</dcterms:created>
  <dcterms:modified xsi:type="dcterms:W3CDTF">2023-02-09T12:24:01Z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A6232C0377E04905B959D9A772737A54</vt:lpwstr>
  </property>
  <property fmtid="{D5CDD505-2E9C-101B-9397-08002B2CF9AE}" pid="3" name="KSOProductBuildVer">
    <vt:lpwstr>1033-11.2.0.11440</vt:lpwstr>
  </property>
</Properties>
</file>