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3"/>
    <p:sldId id="488" r:id="rId4"/>
    <p:sldId id="258" r:id="rId5"/>
    <p:sldId id="262" r:id="rId6"/>
    <p:sldId id="336" r:id="rId7"/>
    <p:sldId id="349" r:id="rId8"/>
    <p:sldId id="333" r:id="rId9"/>
    <p:sldId id="350" r:id="rId10"/>
    <p:sldId id="351" r:id="rId11"/>
    <p:sldId id="335" r:id="rId12"/>
    <p:sldId id="369" r:id="rId13"/>
    <p:sldId id="320" r:id="rId14"/>
    <p:sldId id="553" r:id="rId15"/>
    <p:sldId id="261" r:id="rId16"/>
    <p:sldId id="370" r:id="rId17"/>
    <p:sldId id="263" r:id="rId18"/>
    <p:sldId id="264" r:id="rId19"/>
    <p:sldId id="383" r:id="rId20"/>
    <p:sldId id="352" r:id="rId21"/>
    <p:sldId id="265" r:id="rId22"/>
    <p:sldId id="266" r:id="rId23"/>
  </p:sldIdLst>
  <p:sldSz cx="9144000" cy="6858000" type="screen4x3"/>
  <p:notesSz cx="6797675" cy="9874250"/>
  <p:defaultTextStyle>
    <a:defPPr>
      <a:defRPr lang="sr-Latn-C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510"/>
    <p:restoredTop sz="93220"/>
  </p:normalViewPr>
  <p:slideViewPr>
    <p:cSldViewPr showGuides="1">
      <p:cViewPr>
        <p:scale>
          <a:sx n="100" d="100"/>
          <a:sy n="100" d="100"/>
        </p:scale>
        <p:origin x="-492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914BF1-2F50-4A52-9749-FC627D4F8FAE}" type="datetimeFigureOut">
              <a:rPr kumimoji="0" lang="sr-Latn-C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sr-Latn-C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sr-Latn-CS" sz="1200" dirty="0"/>
            </a:fld>
            <a:endParaRPr lang="sr-Latn-C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691063"/>
            <a:ext cx="5438775" cy="4443412"/>
          </a:xfrm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21197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sr-Latn-CS" sz="1200" dirty="0"/>
            </a:fld>
            <a:endParaRPr lang="sr-Latn-C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martArt Placeholder 2"/>
          <p:cNvSpPr>
            <a:spLocks noGrp="1"/>
          </p:cNvSpPr>
          <p:nvPr>
            <p:ph type="pic" idx="1"/>
          </p:nvPr>
        </p:nvSpPr>
        <p:spPr>
          <a:xfrm>
            <a:off x="457200" y="1600200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sr-Latn-C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dirty="0"/>
              <a:t>Click to edit Master title style</a:t>
            </a:r>
            <a:endParaRPr dirty="0"/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Click to edit Master text styles</a:t>
            </a:r>
            <a:endParaRPr dirty="0"/>
          </a:p>
          <a:p>
            <a:pPr lvl="1"/>
            <a:r>
              <a:rPr dirty="0"/>
              <a:t>Second level</a:t>
            </a:r>
            <a:endParaRPr dirty="0"/>
          </a:p>
          <a:p>
            <a:pPr lvl="2"/>
            <a:r>
              <a:rPr dirty="0"/>
              <a:t>Third level</a:t>
            </a:r>
            <a:endParaRPr dirty="0"/>
          </a:p>
          <a:p>
            <a:pPr lvl="3"/>
            <a:r>
              <a:rPr dirty="0"/>
              <a:t>Fourth level</a:t>
            </a:r>
            <a:endParaRPr dirty="0"/>
          </a:p>
          <a:p>
            <a:pPr lvl="4"/>
            <a:r>
              <a:rPr dirty="0"/>
              <a:t>Fifth level</a:t>
            </a:r>
            <a:endParaRPr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x-none" dirty="0">
                <a:latin typeface="Arial" panose="020B0604020202020204" pitchFamily="34" charset="0"/>
              </a:rPr>
            </a:fld>
            <a:endParaRPr lang="zh-CN" altLang="x-none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ctrTitle"/>
          </p:nvPr>
        </p:nvSpPr>
        <p:spPr>
          <a:xfrm>
            <a:off x="755650" y="1341120"/>
            <a:ext cx="7772400" cy="1470025"/>
          </a:xfrm>
        </p:spPr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sr-Latn-RS" sz="3200" b="1" dirty="0"/>
              <a:t>MENADŽMENT HOTELSKOG DOMAĆINSTVA</a:t>
            </a:r>
            <a:r>
              <a:rPr sz="3200" b="1" dirty="0"/>
              <a:t> </a:t>
            </a:r>
            <a:endParaRPr sz="2400" dirty="0">
              <a:solidFill>
                <a:srgbClr val="0070C0"/>
              </a:solidFill>
            </a:endParaRPr>
          </a:p>
        </p:txBody>
      </p:sp>
      <p:sp>
        <p:nvSpPr>
          <p:cNvPr id="10243" name="Rectangle 3"/>
          <p:cNvSpPr>
            <a:spLocks noGrp="1"/>
          </p:cNvSpPr>
          <p:nvPr>
            <p:ph type="subTitle" idx="1"/>
          </p:nvPr>
        </p:nvSpPr>
        <p:spPr>
          <a:xfrm>
            <a:off x="1763395" y="3789045"/>
            <a:ext cx="6400800" cy="1752600"/>
          </a:xfrm>
        </p:spPr>
        <p:txBody>
          <a:bodyPr vert="horz" wrap="square" lIns="91440" tIns="45720" rIns="91440" bIns="45720" anchor="t" anchorCtr="0"/>
          <a:p>
            <a:pPr algn="l" eaLnBrk="1" hangingPunct="1">
              <a:lnSpc>
                <a:spcPct val="80000"/>
              </a:lnSpc>
              <a:buClrTx/>
              <a:buSzTx/>
              <a:buFontTx/>
            </a:pPr>
            <a:r>
              <a:rPr sz="20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Predmetni nastavnik</a:t>
            </a:r>
            <a:r>
              <a:rPr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:</a:t>
            </a:r>
            <a:r>
              <a:rPr sz="2000" b="1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  </a:t>
            </a:r>
            <a:r>
              <a:rPr lang="sr-Latn-RS" sz="2000" b="1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Dr Dragan Živković</a:t>
            </a:r>
            <a:r>
              <a:rPr sz="2000" b="1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  </a:t>
            </a:r>
            <a:r>
              <a:rPr sz="26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 </a:t>
            </a:r>
            <a:endParaRPr sz="2000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302000" y="-2710815"/>
            <a:ext cx="2540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7" name="Text Box 6"/>
          <p:cNvSpPr txBox="1"/>
          <p:nvPr/>
        </p:nvSpPr>
        <p:spPr>
          <a:xfrm>
            <a:off x="755650" y="692785"/>
            <a:ext cx="7091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sr-Latn-RS" altLang="en-US" sz="2400"/>
              <a:t>AKADEMIJA STRUKOVNIH STUDIJA BEOGRAD</a:t>
            </a:r>
            <a:endParaRPr lang="sr-Latn-RS" altLang="en-US" sz="2400"/>
          </a:p>
        </p:txBody>
      </p:sp>
      <p:sp>
        <p:nvSpPr>
          <p:cNvPr id="4" name="Text Box 3"/>
          <p:cNvSpPr txBox="1"/>
          <p:nvPr/>
        </p:nvSpPr>
        <p:spPr>
          <a:xfrm>
            <a:off x="1557020" y="2972435"/>
            <a:ext cx="54273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sr-Latn-RS" altLang="en-US"/>
              <a:t>UPRAVLJANJE KVALITETOM U HOTELIJERSTVU</a:t>
            </a:r>
            <a:endParaRPr lang="sr-Latn-RS" altLang="en-US"/>
          </a:p>
        </p:txBody>
      </p:sp>
      <p:sp>
        <p:nvSpPr>
          <p:cNvPr id="5" name="Text Box 4"/>
          <p:cNvSpPr txBox="1"/>
          <p:nvPr/>
        </p:nvSpPr>
        <p:spPr>
          <a:xfrm>
            <a:off x="467360" y="1701165"/>
            <a:ext cx="14230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sr-Latn-RS" altLang="en-US"/>
              <a:t>PREDMET :</a:t>
            </a:r>
            <a:endParaRPr lang="sr-Latn-RS" altLang="en-US"/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 vert="horz" wrap="square" lIns="91440" tIns="45720" rIns="91440" bIns="45720" anchor="ctr" anchorCtr="0"/>
          <a:p>
            <a:r>
              <a:rPr sz="3600" b="1" dirty="0"/>
              <a:t>Krajnji cilj i ishod predmeta</a:t>
            </a:r>
            <a:endParaRPr sz="3600" b="1" dirty="0"/>
          </a:p>
        </p:txBody>
      </p:sp>
      <p:sp>
        <p:nvSpPr>
          <p:cNvPr id="14339" name="Rectangle 3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497388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endParaRPr sz="2400" b="1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sz="2400" b="1" dirty="0">
                <a:solidFill>
                  <a:schemeClr val="accent2"/>
                </a:solidFill>
              </a:rPr>
              <a:t>Krajnji cilj i i</a:t>
            </a:r>
            <a:r>
              <a:rPr lang="sr-Cyrl-CS" altLang="x-none" sz="2400" b="1" dirty="0">
                <a:solidFill>
                  <a:schemeClr val="accent2"/>
                </a:solidFill>
              </a:rPr>
              <a:t>shod predmeta</a:t>
            </a:r>
            <a:r>
              <a:rPr sz="2400" b="1" dirty="0">
                <a:solidFill>
                  <a:schemeClr val="accent2"/>
                </a:solidFill>
              </a:rPr>
              <a:t> </a:t>
            </a:r>
            <a:r>
              <a:rPr sz="2400" dirty="0">
                <a:solidFill>
                  <a:schemeClr val="accent2"/>
                </a:solidFill>
              </a:rPr>
              <a:t>je</a:t>
            </a:r>
            <a:r>
              <a:rPr sz="2400" dirty="0"/>
              <a:t>:</a:t>
            </a:r>
            <a:endParaRPr sz="2400" dirty="0"/>
          </a:p>
          <a:p>
            <a:pPr>
              <a:lnSpc>
                <a:spcPct val="80000"/>
              </a:lnSpc>
              <a:buNone/>
            </a:pPr>
            <a:r>
              <a:rPr sz="2400" b="1" dirty="0"/>
              <a:t> </a:t>
            </a:r>
            <a:r>
              <a:rPr sz="2400" dirty="0"/>
              <a:t>1) da</a:t>
            </a:r>
            <a:r>
              <a:rPr lang="sr-Cyrl-CS" altLang="x-none" sz="2400" dirty="0"/>
              <a:t> </a:t>
            </a:r>
            <a:r>
              <a:rPr sz="2400" dirty="0"/>
              <a:t>studenti steknu neophodna znanja (razumeju</a:t>
            </a:r>
            <a:endParaRPr sz="2400" dirty="0"/>
          </a:p>
          <a:p>
            <a:pPr>
              <a:lnSpc>
                <a:spcPct val="80000"/>
              </a:lnSpc>
              <a:buNone/>
            </a:pPr>
            <a:r>
              <a:rPr sz="2400" dirty="0"/>
              <a:t>      suštinu) kvaliteta i upravljanja kvalitetom u hotelijerstvu, </a:t>
            </a:r>
            <a:endParaRPr sz="2400" dirty="0"/>
          </a:p>
          <a:p>
            <a:pPr>
              <a:lnSpc>
                <a:spcPct val="80000"/>
              </a:lnSpc>
              <a:buNone/>
            </a:pPr>
            <a:r>
              <a:rPr sz="2400" dirty="0"/>
              <a:t> 2) da se upoznaju  sa metodologijom uspostavljanja</a:t>
            </a:r>
            <a:endParaRPr sz="2400" dirty="0"/>
          </a:p>
          <a:p>
            <a:pPr>
              <a:lnSpc>
                <a:spcPct val="80000"/>
              </a:lnSpc>
              <a:buNone/>
            </a:pPr>
            <a:r>
              <a:rPr sz="2400" dirty="0"/>
              <a:t>      ključnih upravljačkih (menadžment) sistema, i</a:t>
            </a:r>
            <a:endParaRPr sz="2400" dirty="0"/>
          </a:p>
          <a:p>
            <a:pPr>
              <a:lnSpc>
                <a:spcPct val="80000"/>
              </a:lnSpc>
              <a:buNone/>
            </a:pPr>
            <a:r>
              <a:rPr sz="2400" dirty="0"/>
              <a:t>  3) da ovladaju stručnom terminologijom koju će im biti od</a:t>
            </a:r>
            <a:endParaRPr sz="2400" dirty="0"/>
          </a:p>
          <a:p>
            <a:pPr>
              <a:lnSpc>
                <a:spcPct val="80000"/>
              </a:lnSpc>
              <a:buNone/>
            </a:pPr>
            <a:r>
              <a:rPr sz="2400" dirty="0"/>
              <a:t>      koristi u praktičnom radu u hotelijerstvu</a:t>
            </a:r>
            <a:endParaRPr lang="sl-SI" altLang="x-none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br>
              <a:rPr sz="3200" b="1" dirty="0"/>
            </a:br>
            <a:r>
              <a:rPr sz="3200" b="1" dirty="0"/>
              <a:t>UPRAVLJANJE KVALITETOM U       HOTELIJERSTVU </a:t>
            </a:r>
            <a:endParaRPr sz="3200" b="1" dirty="0"/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>
          <a:xfrm>
            <a:off x="827088" y="1989138"/>
            <a:ext cx="7489825" cy="4137025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endParaRPr sz="1800" b="1" dirty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>
                <a:solidFill>
                  <a:schemeClr val="accent2"/>
                </a:solidFill>
              </a:rPr>
              <a:t>1. Definisanje i značaj kvaliteta </a:t>
            </a:r>
            <a:endParaRPr sz="20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>
                <a:solidFill>
                  <a:schemeClr val="accent2"/>
                </a:solidFill>
              </a:rPr>
              <a:t>2. Kvalitet u uslužnim delatnostima</a:t>
            </a:r>
            <a:endParaRPr sz="20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>
                <a:solidFill>
                  <a:schemeClr val="accent2"/>
                </a:solidFill>
              </a:rPr>
              <a:t>3. Mesto usluga u privrednom razvoju</a:t>
            </a:r>
            <a:endParaRPr sz="20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>
                <a:solidFill>
                  <a:schemeClr val="accent2"/>
                </a:solidFill>
              </a:rPr>
              <a:t>   - u međunarodnoj trgovini, učešće u BDP, učešće u zaposlenosti</a:t>
            </a:r>
            <a:endParaRPr sz="20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>
                <a:solidFill>
                  <a:schemeClr val="accent2"/>
                </a:solidFill>
              </a:rPr>
              <a:t>4.Pozicija turizma u strukturi međunarodne privrede</a:t>
            </a:r>
            <a:endParaRPr sz="20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>
                <a:solidFill>
                  <a:schemeClr val="accent2"/>
                </a:solidFill>
              </a:rPr>
              <a:t>  - broj učesnika u međ. turizmu, dev. priliv,učešće u BDP, izvozu roba</a:t>
            </a:r>
            <a:r>
              <a:rPr lang="en-US" altLang="x-none" sz="2000" dirty="0">
                <a:solidFill>
                  <a:schemeClr val="accent2"/>
                </a:solidFill>
              </a:rPr>
              <a:t> </a:t>
            </a:r>
            <a:r>
              <a:rPr sz="2000" dirty="0">
                <a:solidFill>
                  <a:schemeClr val="accent2"/>
                </a:solidFill>
              </a:rPr>
              <a:t>i usluga</a:t>
            </a:r>
            <a:endParaRPr sz="20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>
                <a:solidFill>
                  <a:schemeClr val="accent2"/>
                </a:solidFill>
              </a:rPr>
              <a:t>5. Mesto i uloga hotelijerstva </a:t>
            </a:r>
            <a:r>
              <a:rPr lang="en-US" altLang="x-none" sz="2000" dirty="0">
                <a:solidFill>
                  <a:schemeClr val="accent2"/>
                </a:solidFill>
              </a:rPr>
              <a:t>u privrednom </a:t>
            </a:r>
            <a:r>
              <a:rPr sz="2000" dirty="0">
                <a:solidFill>
                  <a:schemeClr val="accent2"/>
                </a:solidFill>
              </a:rPr>
              <a:t>r</a:t>
            </a:r>
            <a:r>
              <a:rPr lang="en-US" altLang="x-none" sz="2000" dirty="0">
                <a:solidFill>
                  <a:schemeClr val="accent2"/>
                </a:solidFill>
              </a:rPr>
              <a:t>a</a:t>
            </a:r>
            <a:r>
              <a:rPr sz="2000" dirty="0">
                <a:solidFill>
                  <a:schemeClr val="accent2"/>
                </a:solidFill>
              </a:rPr>
              <a:t>z</a:t>
            </a:r>
            <a:r>
              <a:rPr lang="en-US" altLang="x-none" sz="2000" dirty="0">
                <a:solidFill>
                  <a:schemeClr val="accent2"/>
                </a:solidFill>
              </a:rPr>
              <a:t>voju</a:t>
            </a:r>
            <a:endParaRPr sz="20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>
                <a:solidFill>
                  <a:schemeClr val="accent2"/>
                </a:solidFill>
              </a:rPr>
              <a:t>    </a:t>
            </a:r>
            <a:endParaRPr sz="20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   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sz="3600" dirty="0"/>
              <a:t>Definisanje i značaj kvaliteta</a:t>
            </a:r>
            <a:endParaRPr sz="3600" dirty="0"/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>
          <a:xfrm>
            <a:off x="395288" y="1341438"/>
            <a:ext cx="8497887" cy="4813300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90000"/>
              </a:lnSpc>
            </a:pPr>
            <a:r>
              <a:rPr sz="2000" dirty="0"/>
              <a:t>Pojam kvaliteta asocira na ”</a:t>
            </a:r>
            <a:r>
              <a:rPr sz="2000" i="1" dirty="0">
                <a:solidFill>
                  <a:srgbClr val="002060"/>
                </a:solidFill>
              </a:rPr>
              <a:t>nešto izuzetno</a:t>
            </a:r>
            <a:r>
              <a:rPr sz="2000" dirty="0">
                <a:solidFill>
                  <a:srgbClr val="002060"/>
                </a:solidFill>
              </a:rPr>
              <a:t>”, „</a:t>
            </a:r>
            <a:r>
              <a:rPr sz="2000" i="1" dirty="0">
                <a:solidFill>
                  <a:srgbClr val="002060"/>
                </a:solidFill>
              </a:rPr>
              <a:t>nešto vredno“ ili „nešto što je u očima potrošača iznad očekivanja“</a:t>
            </a:r>
            <a:r>
              <a:rPr sz="2000" dirty="0">
                <a:solidFill>
                  <a:srgbClr val="002060"/>
                </a:solidFill>
              </a:rPr>
              <a:t>. </a:t>
            </a:r>
            <a:endParaRPr sz="2000" dirty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sz="2000" i="1" dirty="0"/>
              <a:t>Qualitas (</a:t>
            </a:r>
            <a:r>
              <a:rPr sz="2000" dirty="0"/>
              <a:t>lat.reč)=vrednost, kakvoća, svojstvo ili osobina koja označava određeni predmet, </a:t>
            </a:r>
            <a:r>
              <a:rPr sz="2000" dirty="0">
                <a:solidFill>
                  <a:srgbClr val="7030A0"/>
                </a:solidFill>
              </a:rPr>
              <a:t>usklađenost sa zahtevima, zadovoljenje</a:t>
            </a:r>
            <a:endParaRPr sz="2000" dirty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sz="2000" i="1" dirty="0">
                <a:solidFill>
                  <a:schemeClr val="hlink"/>
                </a:solidFill>
              </a:rPr>
              <a:t>Def. kvaliteta usluga je kompleksnije od kval. roba (nepopipljivost)</a:t>
            </a:r>
            <a:endParaRPr sz="2000" i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sz="2000" dirty="0">
                <a:solidFill>
                  <a:srgbClr val="C00000"/>
                </a:solidFill>
              </a:rPr>
              <a:t>Proizvodno zasnovane definicije</a:t>
            </a:r>
            <a:r>
              <a:rPr sz="1600" dirty="0">
                <a:solidFill>
                  <a:srgbClr val="C00000"/>
                </a:solidFill>
              </a:rPr>
              <a:t> -</a:t>
            </a:r>
            <a:r>
              <a:rPr sz="1600" dirty="0"/>
              <a:t>zasnivaju se na objekt. kriter. merenja kod fizički opiplj. dobara, gde ukus, potrebe ili preferenc. nemaju uticaja na viđenje kvaliteta</a:t>
            </a:r>
            <a:endParaRPr sz="20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sz="2000" dirty="0">
                <a:solidFill>
                  <a:srgbClr val="C00000"/>
                </a:solidFill>
              </a:rPr>
              <a:t>Definicije  zasnovane na korisniku - </a:t>
            </a:r>
            <a:r>
              <a:rPr sz="1600" dirty="0">
                <a:solidFill>
                  <a:srgbClr val="C00000"/>
                </a:solidFill>
              </a:rPr>
              <a:t>z</a:t>
            </a:r>
            <a:r>
              <a:rPr sz="1600" dirty="0"/>
              <a:t>asnivaju su na subjektivnoj oceni potrošača i zavise prvenstveno od lične percepcije pojedinih karakteristika usluge. </a:t>
            </a:r>
            <a:endParaRPr sz="1600" dirty="0"/>
          </a:p>
          <a:p>
            <a:pPr eaLnBrk="1" hangingPunct="1">
              <a:lnSpc>
                <a:spcPct val="90000"/>
              </a:lnSpc>
            </a:pPr>
            <a:r>
              <a:rPr sz="2000" dirty="0">
                <a:solidFill>
                  <a:srgbClr val="C00000"/>
                </a:solidFill>
              </a:rPr>
              <a:t>Procesno zasnovane definicije</a:t>
            </a:r>
            <a:r>
              <a:rPr sz="1600" dirty="0"/>
              <a:t>– usklađivanje procesa pružanja usluga sa zahtevima korisnika</a:t>
            </a:r>
            <a:endParaRPr sz="16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sz="2000" dirty="0">
                <a:solidFill>
                  <a:srgbClr val="C00000"/>
                </a:solidFill>
              </a:rPr>
              <a:t>Vrednosno zasnovane definicije</a:t>
            </a:r>
            <a:r>
              <a:rPr sz="1600" dirty="0"/>
              <a:t>-posmatraju kval. kao vrednost koja ima cenu</a:t>
            </a:r>
            <a:endParaRPr sz="16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sz="2000" dirty="0">
                <a:solidFill>
                  <a:srgbClr val="C00000"/>
                </a:solidFill>
              </a:rPr>
              <a:t>Transcendentalni pristup u definisanju pojma kvaliteta - </a:t>
            </a:r>
            <a:r>
              <a:rPr sz="1600" dirty="0"/>
              <a:t>polazi od toga da se radi o vrhunskoj usluzi koja prevazilazi očekivanja njenih korisnika</a:t>
            </a:r>
            <a:endParaRPr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sz="3600" dirty="0"/>
              <a:t>Definisanje kvaliteta</a:t>
            </a:r>
            <a:endParaRPr sz="3600" dirty="0"/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marL="0" indent="0" eaLnBrk="1" hangingPunct="1">
              <a:lnSpc>
                <a:spcPct val="90000"/>
              </a:lnSpc>
              <a:buNone/>
            </a:pPr>
            <a:r>
              <a:rPr sz="2000" dirty="0"/>
              <a:t>►Pristipi koji danas dominiraju u definisanju kvaliteta usmereni su na zadovoljavanje potreba i očekivanja potrošača</a:t>
            </a:r>
            <a:endParaRPr sz="2000" dirty="0"/>
          </a:p>
          <a:p>
            <a:pPr marL="0" indent="0">
              <a:buNone/>
            </a:pPr>
            <a:r>
              <a:rPr sz="2000" dirty="0"/>
              <a:t> - </a:t>
            </a:r>
            <a:r>
              <a:rPr sz="2000" dirty="0">
                <a:solidFill>
                  <a:srgbClr val="C00000"/>
                </a:solidFill>
              </a:rPr>
              <a:t>Filip Krozbi </a:t>
            </a:r>
            <a:r>
              <a:rPr sz="2000" dirty="0"/>
              <a:t>kvalitet posmatra kao „</a:t>
            </a:r>
            <a:r>
              <a:rPr sz="2000" i="1" dirty="0">
                <a:solidFill>
                  <a:schemeClr val="hlink"/>
                </a:solidFill>
              </a:rPr>
              <a:t>potpuno odsustvo grešaka</a:t>
            </a:r>
            <a:r>
              <a:rPr sz="2000" i="1" dirty="0"/>
              <a:t> u proizvodu (usluzi) koje se postižu kroz aktivnosti preduzeća, i to u </a:t>
            </a:r>
            <a:r>
              <a:rPr sz="2000" i="1" dirty="0">
                <a:solidFill>
                  <a:srgbClr val="C00000"/>
                </a:solidFill>
              </a:rPr>
              <a:t>prvom pokušaju, tj. bez grešaka od početne do završne faze</a:t>
            </a:r>
            <a:r>
              <a:rPr sz="2000" dirty="0"/>
              <a:t>“. Greške su rezultat nedovoljnog znanja, iskustva i nedovoljne pažnje. </a:t>
            </a:r>
            <a:endParaRPr sz="2000" dirty="0"/>
          </a:p>
          <a:p>
            <a:pPr marL="0" indent="0">
              <a:buNone/>
            </a:pPr>
            <a:r>
              <a:rPr sz="2000" dirty="0"/>
              <a:t>- </a:t>
            </a:r>
            <a:r>
              <a:rPr sz="2000" dirty="0">
                <a:solidFill>
                  <a:srgbClr val="C00000"/>
                </a:solidFill>
              </a:rPr>
              <a:t>Stevenson</a:t>
            </a:r>
            <a:r>
              <a:rPr sz="2000" dirty="0"/>
              <a:t> pod kvalitetom podrazumeva „</a:t>
            </a:r>
            <a:r>
              <a:rPr sz="2000" i="1" dirty="0">
                <a:solidFill>
                  <a:schemeClr val="hlink"/>
                </a:solidFill>
              </a:rPr>
              <a:t>sposobnost proizvoda ili usluga da dosledno zadovoljavaju očekivanja kupaca ili ih čak i prevazilaze</a:t>
            </a:r>
            <a:r>
              <a:rPr sz="2000" dirty="0"/>
              <a:t>“.</a:t>
            </a:r>
            <a:endParaRPr sz="2000" dirty="0"/>
          </a:p>
          <a:p>
            <a:pPr marL="0" indent="0">
              <a:buNone/>
            </a:pPr>
            <a:r>
              <a:rPr sz="2000" dirty="0">
                <a:solidFill>
                  <a:srgbClr val="0070C0"/>
                </a:solidFill>
              </a:rPr>
              <a:t>- Avelini </a:t>
            </a:r>
            <a:r>
              <a:rPr sz="2000" dirty="0"/>
              <a:t>kvalitet posmatra kao „</a:t>
            </a:r>
            <a:r>
              <a:rPr sz="2000" i="1" dirty="0">
                <a:solidFill>
                  <a:schemeClr val="hlink"/>
                </a:solidFill>
              </a:rPr>
              <a:t>nivo zadovoljenja potreba i zahteva potrošača, odnosno, usklađenost s njihovim zahtevima i očekivanjima</a:t>
            </a:r>
            <a:r>
              <a:rPr sz="2000" dirty="0"/>
              <a:t>“. </a:t>
            </a:r>
            <a:endParaRPr sz="2000" dirty="0"/>
          </a:p>
          <a:p>
            <a:pPr marL="0" indent="0">
              <a:buNone/>
            </a:pPr>
            <a:r>
              <a:rPr sz="2000" dirty="0"/>
              <a:t>- </a:t>
            </a:r>
            <a:r>
              <a:rPr sz="2000" dirty="0">
                <a:solidFill>
                  <a:srgbClr val="C00000"/>
                </a:solidFill>
              </a:rPr>
              <a:t>Kotler</a:t>
            </a:r>
            <a:r>
              <a:rPr sz="2000" dirty="0"/>
              <a:t> kvalitet definiše kao „</a:t>
            </a:r>
            <a:r>
              <a:rPr sz="2000" i="1" dirty="0">
                <a:solidFill>
                  <a:schemeClr val="hlink"/>
                </a:solidFill>
              </a:rPr>
              <a:t>ukupnost osobina i karakteristika proizvoda ili usluga koji proizilaze iz njihove sposobnosti da zadovolje postojeće</a:t>
            </a:r>
            <a:r>
              <a:rPr sz="2000" i="1" dirty="0"/>
              <a:t> ili implicirane potrebe potrošača</a:t>
            </a:r>
            <a:r>
              <a:rPr sz="2000" dirty="0"/>
              <a:t>“. </a:t>
            </a:r>
            <a:endParaRPr sz="2000" dirty="0"/>
          </a:p>
          <a:p>
            <a:pPr marL="0" indent="0" eaLnBrk="1" hangingPunct="1">
              <a:lnSpc>
                <a:spcPct val="90000"/>
              </a:lnSpc>
            </a:pPr>
            <a:endParaRPr sz="2000" dirty="0"/>
          </a:p>
          <a:p>
            <a:pPr marL="0" indent="0" eaLnBrk="1" hangingPunct="1">
              <a:lnSpc>
                <a:spcPct val="90000"/>
              </a:lnSpc>
            </a:pPr>
            <a:endParaRPr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dirty="0"/>
              <a:t>Definisanje kvaliteta</a:t>
            </a:r>
            <a:endParaRPr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79388" y="1412875"/>
            <a:ext cx="8785225" cy="4895850"/>
          </a:xfrm>
        </p:spPr>
        <p:txBody>
          <a:bodyPr vert="horz" wrap="square" lIns="91440" tIns="45720" rIns="91440" bIns="45720" anchor="t" anchorCtr="0"/>
          <a:p>
            <a:r>
              <a:rPr sz="2000" dirty="0"/>
              <a:t>ISO (2005) kvalitet = „</a:t>
            </a:r>
            <a:r>
              <a:rPr sz="2000" i="1" dirty="0">
                <a:solidFill>
                  <a:srgbClr val="C00000"/>
                </a:solidFill>
              </a:rPr>
              <a:t>nivo do kog skup svojstvenih karakteristika ispunjava zahteve</a:t>
            </a:r>
            <a:r>
              <a:rPr sz="2000" dirty="0">
                <a:solidFill>
                  <a:srgbClr val="C00000"/>
                </a:solidFill>
              </a:rPr>
              <a:t>“</a:t>
            </a:r>
            <a:r>
              <a:rPr sz="2000" dirty="0"/>
              <a:t>.</a:t>
            </a:r>
            <a:r>
              <a:rPr sz="2000" baseline="30000" dirty="0"/>
              <a:t> </a:t>
            </a:r>
            <a:r>
              <a:rPr sz="2000" dirty="0"/>
              <a:t>pri čemu se pod </a:t>
            </a:r>
            <a:r>
              <a:rPr sz="2000" i="1" u="sng" dirty="0">
                <a:solidFill>
                  <a:schemeClr val="accent2"/>
                </a:solidFill>
              </a:rPr>
              <a:t>karakteristikama</a:t>
            </a:r>
            <a:r>
              <a:rPr sz="2000" dirty="0">
                <a:solidFill>
                  <a:schemeClr val="accent2"/>
                </a:solidFill>
              </a:rPr>
              <a:t> </a:t>
            </a:r>
            <a:r>
              <a:rPr sz="2000" dirty="0"/>
              <a:t>podrazumevaju osobine na osnovu kojih se pravi razlika u oceni kvaliteta. One mogu biti: svojstvene ili pridodate; kvalitat.ili kvant; fizički merljive; funkcional.; čulno osećene (miris, ukus, sluh, dodir i dr.) i izražene ponašanjem (ljubaznost, istinitost, komunikativnost). Pod </a:t>
            </a:r>
            <a:r>
              <a:rPr sz="2000" i="1" u="sng" dirty="0">
                <a:solidFill>
                  <a:schemeClr val="accent2"/>
                </a:solidFill>
              </a:rPr>
              <a:t>zahtevom</a:t>
            </a:r>
            <a:r>
              <a:rPr sz="2000" i="1" dirty="0">
                <a:solidFill>
                  <a:schemeClr val="accent2"/>
                </a:solidFill>
              </a:rPr>
              <a:t> </a:t>
            </a:r>
            <a:r>
              <a:rPr sz="2000" dirty="0"/>
              <a:t>se podrazumeva obavezna (podrazumevana) potreba ili očekivanje. Zahtevi su determinisani kontinuiranom komunikacijom gostiju, front line zaposl. i menadžm. hot.</a:t>
            </a:r>
            <a:endParaRPr sz="2000" dirty="0"/>
          </a:p>
          <a:p>
            <a:pPr eaLnBrk="1" hangingPunct="1">
              <a:lnSpc>
                <a:spcPct val="90000"/>
              </a:lnSpc>
              <a:buNone/>
            </a:pPr>
            <a:r>
              <a:rPr sz="2000" dirty="0">
                <a:solidFill>
                  <a:srgbClr val="C00000"/>
                </a:solidFill>
              </a:rPr>
              <a:t>  - Kvalitet hot. uslug čine njihova </a:t>
            </a:r>
            <a:r>
              <a:rPr sz="2000" dirty="0">
                <a:solidFill>
                  <a:schemeClr val="hlink"/>
                </a:solidFill>
              </a:rPr>
              <a:t>svojstva koja obezbeđuju zadovoljavanje potreba i očekivanja korisnika</a:t>
            </a:r>
            <a:r>
              <a:rPr sz="2000" dirty="0">
                <a:solidFill>
                  <a:srgbClr val="C00000"/>
                </a:solidFill>
              </a:rPr>
              <a:t> te usluge koji daje konačnu ocenu o stepenu ostvar. zadovoljstva. </a:t>
            </a:r>
            <a:r>
              <a:rPr sz="2000" b="1" dirty="0">
                <a:solidFill>
                  <a:srgbClr val="C00000"/>
                </a:solidFill>
              </a:rPr>
              <a:t>Suština je ispuniti ili nadmašiti njihova očekivanja</a:t>
            </a:r>
            <a:endParaRPr sz="2000" b="1" dirty="0">
              <a:solidFill>
                <a:srgbClr val="C000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2000" dirty="0">
                <a:solidFill>
                  <a:srgbClr val="C00000"/>
                </a:solidFill>
              </a:rPr>
              <a:t>  - Kvalitet hot. usluga treba da korespondira sa očekivanjima gostiju i ostvarenim stepenom njihovog zadovoljstva. Ukoliko gost nije zadovoljan kvalitetom usluge onda ona nije ispunila njegova očekivanja.</a:t>
            </a:r>
            <a:endParaRPr sz="2000" dirty="0">
              <a:solidFill>
                <a:srgbClr val="C00000"/>
              </a:solidFill>
            </a:endParaRPr>
          </a:p>
          <a:p>
            <a:endParaRPr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395288" y="620713"/>
            <a:ext cx="8229600" cy="80962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sz="3600" dirty="0"/>
              <a:t>Mesto usluga u privrednom razvoju</a:t>
            </a:r>
            <a:br>
              <a:rPr sz="4000" dirty="0"/>
            </a:br>
            <a:endParaRPr sz="4000" dirty="0"/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188"/>
          </a:xfrm>
        </p:spPr>
        <p:txBody>
          <a:bodyPr vert="horz" wrap="square" lIns="91440" tIns="45720" rIns="91440" bIns="45720" anchor="t" anchorCtr="0"/>
          <a:p>
            <a:pPr eaLnBrk="1" hangingPunct="1">
              <a:buFontTx/>
              <a:buChar char="-"/>
            </a:pPr>
            <a:r>
              <a:rPr sz="2000" dirty="0"/>
              <a:t>Savremeni koncept kvaliteta - tvorevina iz Japana, koju kasnije prihvataju i Evropa, Amerika i zemlje Južne i Istočne Azije.</a:t>
            </a:r>
            <a:endParaRPr sz="2000" dirty="0"/>
          </a:p>
          <a:p>
            <a:pPr eaLnBrk="1" hangingPunct="1">
              <a:buFontTx/>
              <a:buChar char="-"/>
            </a:pPr>
            <a:r>
              <a:rPr sz="2000" dirty="0"/>
              <a:t>Ekspanzija uslužnog sektora ogleda se kroz kontinuirano povećanje udela ovog sektora u:</a:t>
            </a:r>
            <a:endParaRPr sz="2000" dirty="0"/>
          </a:p>
          <a:p>
            <a:pPr eaLnBrk="1" hangingPunct="1">
              <a:buFontTx/>
              <a:buChar char="-"/>
            </a:pPr>
            <a:r>
              <a:rPr sz="2000" dirty="0">
                <a:solidFill>
                  <a:srgbClr val="0070C0"/>
                </a:solidFill>
              </a:rPr>
              <a:t>međunarodnoj trgovini </a:t>
            </a:r>
            <a:r>
              <a:rPr sz="2000" dirty="0">
                <a:solidFill>
                  <a:srgbClr val="C00000"/>
                </a:solidFill>
              </a:rPr>
              <a:t>– 20%;</a:t>
            </a:r>
            <a:endParaRPr sz="2000" dirty="0">
              <a:solidFill>
                <a:srgbClr val="C00000"/>
              </a:solidFill>
            </a:endParaRPr>
          </a:p>
          <a:p>
            <a:pPr eaLnBrk="1" hangingPunct="1">
              <a:buFontTx/>
              <a:buChar char="-"/>
            </a:pPr>
            <a:r>
              <a:rPr sz="2000" dirty="0">
                <a:solidFill>
                  <a:srgbClr val="0070C0"/>
                </a:solidFill>
              </a:rPr>
              <a:t>BDP </a:t>
            </a:r>
            <a:r>
              <a:rPr sz="2000" dirty="0">
                <a:solidFill>
                  <a:srgbClr val="C00000"/>
                </a:solidFill>
              </a:rPr>
              <a:t>– 55 - 60%; </a:t>
            </a:r>
            <a:r>
              <a:rPr sz="2000" dirty="0">
                <a:solidFill>
                  <a:srgbClr val="0070C0"/>
                </a:solidFill>
              </a:rPr>
              <a:t>(Belgija, Luksemburg, Danska, Holandija, SAD, Hong Kong, Francuska preko 75%), i </a:t>
            </a:r>
            <a:endParaRPr sz="2000" dirty="0">
              <a:solidFill>
                <a:srgbClr val="0070C0"/>
              </a:solidFill>
            </a:endParaRPr>
          </a:p>
          <a:p>
            <a:pPr eaLnBrk="1" hangingPunct="1">
              <a:buNone/>
            </a:pPr>
            <a:r>
              <a:rPr sz="2000" dirty="0">
                <a:solidFill>
                  <a:srgbClr val="0070C0"/>
                </a:solidFill>
              </a:rPr>
              <a:t>-    zaposlenosti – </a:t>
            </a:r>
            <a:r>
              <a:rPr sz="2000" dirty="0">
                <a:solidFill>
                  <a:srgbClr val="C00000"/>
                </a:solidFill>
              </a:rPr>
              <a:t>preko 60%.</a:t>
            </a:r>
            <a:endParaRPr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br>
              <a:rPr sz="2800" b="1" dirty="0"/>
            </a:br>
            <a:r>
              <a:rPr sz="2800" b="1" dirty="0"/>
              <a:t>Pozicija turizma u strukturi međunarodne privrede </a:t>
            </a:r>
            <a:endParaRPr sz="2800" b="1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435975" cy="4525962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dirty="0"/>
              <a:t>-</a:t>
            </a:r>
            <a:r>
              <a:rPr lang="en-US" altLang="x-none" sz="2400" dirty="0"/>
              <a:t>1950. u međ</a:t>
            </a:r>
            <a:r>
              <a:rPr sz="2400" dirty="0"/>
              <a:t>.</a:t>
            </a:r>
            <a:r>
              <a:rPr lang="en-US" altLang="x-none" sz="2400" dirty="0"/>
              <a:t> turističkom prometu učestvovalo je oko 25 mil</a:t>
            </a:r>
            <a:r>
              <a:rPr sz="2400" dirty="0"/>
              <a:t>.</a:t>
            </a:r>
            <a:r>
              <a:rPr lang="en-US" altLang="x-none" sz="2400" dirty="0"/>
              <a:t> turista, a  devizni prihod </a:t>
            </a:r>
            <a:r>
              <a:rPr sz="2400" dirty="0"/>
              <a:t>-</a:t>
            </a:r>
            <a:r>
              <a:rPr lang="en-US" altLang="x-none" sz="2400" dirty="0"/>
              <a:t> 2.1 mlrd. dolara (93,5% prometa i 94,4% prihoda</a:t>
            </a:r>
            <a:r>
              <a:rPr sz="2400" dirty="0"/>
              <a:t> ostvarivan je u </a:t>
            </a:r>
            <a:r>
              <a:rPr lang="en-US" altLang="x-none" sz="2400" dirty="0"/>
              <a:t> Evropi i SAD).</a:t>
            </a:r>
            <a:endParaRPr sz="2400" dirty="0"/>
          </a:p>
          <a:p>
            <a:pPr eaLnBrk="1" hangingPunct="1">
              <a:buNone/>
            </a:pPr>
            <a:r>
              <a:rPr sz="2400" dirty="0"/>
              <a:t>- 2012 broj učes.u međ. turiz. 1 mlrd., DP preko 1.140 mlr.&amp;</a:t>
            </a:r>
            <a:endParaRPr sz="2400" dirty="0"/>
          </a:p>
          <a:p>
            <a:pPr eaLnBrk="1" hangingPunct="1">
              <a:buNone/>
            </a:pPr>
            <a:r>
              <a:rPr sz="2400" dirty="0">
                <a:solidFill>
                  <a:srgbClr val="0070C0"/>
                </a:solidFill>
              </a:rPr>
              <a:t>    - Učešće prihoda od međ. turizma u:</a:t>
            </a:r>
            <a:endParaRPr sz="2400" dirty="0">
              <a:solidFill>
                <a:srgbClr val="0070C0"/>
              </a:solidFill>
            </a:endParaRPr>
          </a:p>
          <a:p>
            <a:pPr eaLnBrk="1" hangingPunct="1">
              <a:buNone/>
            </a:pPr>
            <a:r>
              <a:rPr sz="2400" dirty="0"/>
              <a:t>    - izvozu usluga - 34%, </a:t>
            </a:r>
            <a:endParaRPr sz="2400" dirty="0"/>
          </a:p>
          <a:p>
            <a:pPr eaLnBrk="1" hangingPunct="1">
              <a:buNone/>
            </a:pPr>
            <a:r>
              <a:rPr sz="2400" dirty="0"/>
              <a:t>    - u svetskoj razmeni roba i usluga - 7,2%,</a:t>
            </a:r>
            <a:endParaRPr sz="2400" dirty="0"/>
          </a:p>
          <a:p>
            <a:pPr eaLnBrk="1" hangingPunct="1">
              <a:lnSpc>
                <a:spcPct val="80000"/>
              </a:lnSpc>
              <a:buNone/>
            </a:pPr>
            <a:r>
              <a:rPr sz="2400" dirty="0"/>
              <a:t>    - broj zaposlenih premašuje cifru od preko 150 miliona (svaki 15  zaposlen u ovoj del.- na 1. mlrd. $ kreira 20.000 nov. rad. mesta </a:t>
            </a:r>
            <a:br>
              <a:rPr sz="2400" dirty="0"/>
            </a:br>
            <a:r>
              <a:rPr sz="2400" dirty="0"/>
              <a:t>-</a:t>
            </a:r>
            <a:r>
              <a:rPr sz="2000" b="1" dirty="0">
                <a:solidFill>
                  <a:srgbClr val="0070C0"/>
                </a:solidFill>
              </a:rPr>
              <a:t>1950 – 2007. prosečna stopa rasta turizma 5,7% (broj tur.)</a:t>
            </a:r>
            <a:endParaRPr sz="2000" b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b="1" dirty="0">
                <a:solidFill>
                  <a:srgbClr val="0070C0"/>
                </a:solidFill>
              </a:rPr>
              <a:t>     -1950 – 2007 prosečna stopa rasta priliva 10%</a:t>
            </a:r>
            <a:endParaRPr sz="2000" b="1" dirty="0">
              <a:solidFill>
                <a:srgbClr val="0070C0"/>
              </a:solidFill>
            </a:endParaRPr>
          </a:p>
          <a:p>
            <a:pPr eaLnBrk="1" hangingPunct="1"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755650" y="404813"/>
            <a:ext cx="8229600" cy="936625"/>
          </a:xfrm>
        </p:spPr>
        <p:txBody>
          <a:bodyPr vert="horz" wrap="square" lIns="91440" tIns="45720" rIns="91440" bIns="45720" anchor="ctr" anchorCtr="0"/>
          <a:p>
            <a:r>
              <a:rPr sz="3200" b="1" dirty="0"/>
              <a:t>Struktura hotelske i industrije</a:t>
            </a:r>
            <a:endParaRPr sz="3200" b="1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68313" y="1196975"/>
            <a:ext cx="8496300" cy="4525963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90000"/>
              </a:lnSpc>
              <a:buNone/>
            </a:pPr>
            <a:r>
              <a:rPr sz="1800" b="1" dirty="0">
                <a:solidFill>
                  <a:srgbClr val="0070C0"/>
                </a:solidFill>
              </a:rPr>
              <a:t>1) mali hoteli koji posluju samostalno, </a:t>
            </a:r>
            <a:endParaRPr sz="1800" b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1800" b="1" dirty="0">
                <a:solidFill>
                  <a:srgbClr val="0070C0"/>
                </a:solidFill>
              </a:rPr>
              <a:t>2) hoteli u sastavu velikih hotelskih ili drugih kompanija, </a:t>
            </a:r>
            <a:endParaRPr sz="1800" b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1800" b="1" dirty="0">
                <a:solidFill>
                  <a:srgbClr val="0070C0"/>
                </a:solidFill>
              </a:rPr>
              <a:t>3) hotelski lanci </a:t>
            </a:r>
            <a:endParaRPr sz="1800" b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2000" b="1" i="1" dirty="0"/>
              <a:t>    </a:t>
            </a:r>
            <a:r>
              <a:rPr sz="2000" b="1" i="1" dirty="0">
                <a:solidFill>
                  <a:srgbClr val="002060"/>
                </a:solidFill>
              </a:rPr>
              <a:t>- korporativni lanci </a:t>
            </a:r>
            <a:r>
              <a:rPr sz="2000" dirty="0"/>
              <a:t>prepoznatljivi po jakoj marci,  kvalitetu, sadržaju,   ceni,načinu pružanja usluga i drugim obeležjima konkretnog </a:t>
            </a:r>
            <a:r>
              <a:rPr sz="1800" dirty="0"/>
              <a:t>lanca.</a:t>
            </a:r>
            <a:r>
              <a:rPr sz="1600" dirty="0"/>
              <a:t> </a:t>
            </a:r>
            <a:r>
              <a:rPr sz="1600" dirty="0">
                <a:solidFill>
                  <a:schemeClr val="hlink"/>
                </a:solidFill>
              </a:rPr>
              <a:t>Više od polovine ovih lanaca su iz SAD (</a:t>
            </a:r>
            <a:r>
              <a:rPr sz="1600" i="1" dirty="0">
                <a:solidFill>
                  <a:schemeClr val="accent2"/>
                </a:solidFill>
              </a:rPr>
              <a:t>Hilton</a:t>
            </a:r>
            <a:r>
              <a:rPr sz="1600" dirty="0">
                <a:solidFill>
                  <a:schemeClr val="accent2"/>
                </a:solidFill>
              </a:rPr>
              <a:t>, </a:t>
            </a:r>
            <a:r>
              <a:rPr sz="1600" i="1" dirty="0">
                <a:solidFill>
                  <a:schemeClr val="accent2"/>
                </a:solidFill>
              </a:rPr>
              <a:t>Marriot, Hyatt, Best Western, Starwood) Od ostalih tu su i: Acor, Sole Mellia, i dr.)</a:t>
            </a:r>
            <a:endParaRPr sz="2000" b="1" i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2000" b="1" i="1" dirty="0"/>
              <a:t>    </a:t>
            </a:r>
            <a:r>
              <a:rPr sz="2000" b="1" i="1" dirty="0">
                <a:solidFill>
                  <a:srgbClr val="002060"/>
                </a:solidFill>
              </a:rPr>
              <a:t>- kompanije za menadžment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/>
              <a:t>- visokostruke kompanije koje upravljaju       različitim markama hotela korporat.lanaca ili njihovih delova, često </a:t>
            </a:r>
            <a:endParaRPr sz="2000" dirty="0"/>
          </a:p>
          <a:p>
            <a:pPr eaLnBrk="1" hangingPunct="1">
              <a:lnSpc>
                <a:spcPct val="90000"/>
              </a:lnSpc>
              <a:buNone/>
            </a:pPr>
            <a:r>
              <a:rPr sz="2000" dirty="0"/>
              <a:t>     datim u franšizu, kao i svojim markama ili nezavisnim hotelima koji nemaju  opstvenu marku (</a:t>
            </a:r>
            <a:r>
              <a:rPr sz="1600" i="1" dirty="0">
                <a:solidFill>
                  <a:schemeClr val="hlink"/>
                </a:solidFill>
              </a:rPr>
              <a:t>Marriott, Extended Stay Hotels, Inter Continental Hotels Group, Hilton Hotels Corporation, Accor, The Rezidor Hotel Group i dr.)</a:t>
            </a:r>
            <a:endParaRPr sz="1600" b="1" i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2000" b="1" i="1" dirty="0">
                <a:solidFill>
                  <a:srgbClr val="0070C0"/>
                </a:solidFill>
              </a:rPr>
              <a:t>4. hotelski konzorcijumi </a:t>
            </a:r>
            <a:r>
              <a:rPr sz="2000" dirty="0"/>
              <a:t>- nastali kao rezultat dobrovoljnih integracionih </a:t>
            </a:r>
            <a:endParaRPr sz="2000" dirty="0"/>
          </a:p>
          <a:p>
            <a:pPr eaLnBrk="1" hangingPunct="1">
              <a:lnSpc>
                <a:spcPct val="90000"/>
              </a:lnSpc>
              <a:buNone/>
            </a:pPr>
            <a:r>
              <a:rPr sz="2000" dirty="0"/>
              <a:t> procesa hot. preduzeća, radi odstvarivanja određenih pogodnosti </a:t>
            </a:r>
            <a:endParaRPr sz="2000" dirty="0"/>
          </a:p>
          <a:p>
            <a:pPr eaLnBrk="1" hangingPunct="1">
              <a:lnSpc>
                <a:spcPct val="90000"/>
              </a:lnSpc>
              <a:buNone/>
            </a:pPr>
            <a:r>
              <a:rPr sz="2000" dirty="0"/>
              <a:t> </a:t>
            </a:r>
            <a:r>
              <a:rPr sz="1600" dirty="0"/>
              <a:t>(</a:t>
            </a:r>
            <a:r>
              <a:rPr sz="1600" i="1" dirty="0">
                <a:solidFill>
                  <a:schemeClr val="accent2"/>
                </a:solidFill>
              </a:rPr>
              <a:t>REZOlutions, Supranational Hotels, Design Hotels, Logis Hotels, </a:t>
            </a:r>
            <a:r>
              <a:rPr lang="en-GB" altLang="x-none" sz="1600" i="1" dirty="0">
                <a:solidFill>
                  <a:schemeClr val="accent2"/>
                </a:solidFill>
              </a:rPr>
              <a:t>Pegasus Solutions</a:t>
            </a:r>
            <a:r>
              <a:rPr sz="1600" i="1" dirty="0">
                <a:solidFill>
                  <a:schemeClr val="accent2"/>
                </a:solidFill>
              </a:rPr>
              <a:t>” </a:t>
            </a:r>
            <a:r>
              <a:rPr lang="en-GB" altLang="x-none" sz="1600" i="1" dirty="0">
                <a:solidFill>
                  <a:schemeClr val="accent2"/>
                </a:solidFill>
              </a:rPr>
              <a:t>i dr</a:t>
            </a:r>
            <a:r>
              <a:rPr sz="1600" dirty="0">
                <a:solidFill>
                  <a:schemeClr val="hlink"/>
                </a:solidFill>
              </a:rPr>
              <a:t> </a:t>
            </a:r>
            <a:endParaRPr sz="1600" dirty="0">
              <a:solidFill>
                <a:schemeClr val="hlink"/>
              </a:solidFill>
            </a:endParaRPr>
          </a:p>
          <a:p>
            <a:pPr>
              <a:buNone/>
            </a:pPr>
            <a:endParaRPr sz="16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br>
              <a:rPr sz="2800" b="1" dirty="0"/>
            </a:br>
            <a:r>
              <a:rPr sz="2800" b="1" dirty="0"/>
              <a:t>Značaj i uloga hotelijerstva u privrednom razvoju</a:t>
            </a:r>
            <a:endParaRPr sz="2800" b="1" dirty="0"/>
          </a:p>
        </p:txBody>
      </p:sp>
      <p:sp>
        <p:nvSpPr>
          <p:cNvPr id="24579" name="Rectangle 3"/>
          <p:cNvSpPr>
            <a:spLocks noGrp="1"/>
          </p:cNvSpPr>
          <p:nvPr>
            <p:ph idx="1"/>
          </p:nvPr>
        </p:nvSpPr>
        <p:spPr>
          <a:xfrm>
            <a:off x="900113" y="1600200"/>
            <a:ext cx="7488237" cy="4060825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endParaRPr sz="1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sz="1600" dirty="0"/>
              <a:t>● </a:t>
            </a:r>
            <a:r>
              <a:rPr sz="2000" b="1" dirty="0">
                <a:solidFill>
                  <a:srgbClr val="C00000"/>
                </a:solidFill>
              </a:rPr>
              <a:t>Ekonomski uticaji hotelijerstva:</a:t>
            </a:r>
            <a:endParaRPr sz="2000" b="1" dirty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endParaRPr sz="2000" i="1" dirty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1800" i="1" dirty="0"/>
              <a:t>- hotelijerstvo - tržište brojnim privred. i neprivred. delatnostima </a:t>
            </a:r>
            <a:endParaRPr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sz="1800" i="1" dirty="0"/>
              <a:t>- faktor angažovanja radno sposobnog stanovništva </a:t>
            </a:r>
            <a:endParaRPr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sz="1800" i="1" dirty="0"/>
              <a:t>- delatnost kroz koju se postižu daleko povoljniji izvozni efekti </a:t>
            </a:r>
            <a:endParaRPr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sz="1800" i="1" dirty="0"/>
              <a:t>- faktor ravnomernijeg i ubrzanijeg privrednog razvoja </a:t>
            </a:r>
            <a:endParaRPr sz="1800" i="1" dirty="0"/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sz="1600" dirty="0"/>
              <a:t>●</a:t>
            </a:r>
            <a:r>
              <a:rPr sz="1600" i="1" dirty="0"/>
              <a:t> </a:t>
            </a:r>
            <a:r>
              <a:rPr sz="1800" b="1" dirty="0">
                <a:solidFill>
                  <a:srgbClr val="C00000"/>
                </a:solidFill>
              </a:rPr>
              <a:t>Uticaji na ukupna društvena, kulturna, obrazovna i druga kretanja</a:t>
            </a:r>
            <a:endParaRPr sz="1800" b="1" dirty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endParaRPr sz="1600" dirty="0"/>
          </a:p>
          <a:p>
            <a:pPr eaLnBrk="1" hangingPunct="1">
              <a:lnSpc>
                <a:spcPct val="80000"/>
              </a:lnSpc>
              <a:buNone/>
            </a:pPr>
            <a:r>
              <a:rPr sz="1800" dirty="0"/>
              <a:t>●</a:t>
            </a:r>
            <a:r>
              <a:rPr sz="1800" i="1" dirty="0">
                <a:solidFill>
                  <a:schemeClr val="accent2"/>
                </a:solidFill>
              </a:rPr>
              <a:t> </a:t>
            </a:r>
            <a:r>
              <a:rPr sz="1800" b="1" dirty="0">
                <a:solidFill>
                  <a:schemeClr val="accent2"/>
                </a:solidFill>
              </a:rPr>
              <a:t>Broj smeštajnih jedinica</a:t>
            </a:r>
            <a:endParaRPr sz="18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1800" dirty="0">
                <a:solidFill>
                  <a:schemeClr val="accent2"/>
                </a:solidFill>
              </a:rPr>
              <a:t>22 mil. soba (</a:t>
            </a:r>
            <a:r>
              <a:rPr sz="1800" dirty="0">
                <a:solidFill>
                  <a:srgbClr val="C00000"/>
                </a:solidFill>
              </a:rPr>
              <a:t>Evropa -38%, Amerka-36% i Ist. Azija i Pacifik -18% itd.)</a:t>
            </a:r>
            <a:endParaRPr sz="1800" dirty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endParaRPr sz="18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1400" dirty="0">
                <a:solidFill>
                  <a:srgbClr val="C00000"/>
                </a:solidFill>
              </a:rPr>
              <a:t> </a:t>
            </a:r>
            <a:endParaRPr sz="1400" dirty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792163"/>
          </a:xfrm>
        </p:spPr>
        <p:txBody>
          <a:bodyPr vert="horz" wrap="square" lIns="91440" tIns="45720" rIns="91440" bIns="45720" anchor="ctr" anchorCtr="0"/>
          <a:p>
            <a:r>
              <a:rPr sz="3600" dirty="0"/>
              <a:t>Razmeštaj smešt. kapaciteta</a:t>
            </a:r>
            <a:endParaRPr sz="3600" dirty="0"/>
          </a:p>
        </p:txBody>
      </p:sp>
      <p:pic>
        <p:nvPicPr>
          <p:cNvPr id="25603" name="Picture 3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2051050" y="1773238"/>
            <a:ext cx="5184775" cy="36004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827088" y="692150"/>
            <a:ext cx="8229600" cy="93662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sz="3200" dirty="0">
                <a:solidFill>
                  <a:srgbClr val="C00000"/>
                </a:solidFill>
              </a:rPr>
              <a:t>♣ ♣ </a:t>
            </a:r>
            <a:r>
              <a:rPr sz="3200" b="1" dirty="0">
                <a:solidFill>
                  <a:schemeClr val="tx1"/>
                </a:solidFill>
              </a:rPr>
              <a:t>Karakteristike kvaliteta u </a:t>
            </a:r>
            <a:br>
              <a:rPr sz="3200" b="1" dirty="0">
                <a:solidFill>
                  <a:schemeClr val="tx1"/>
                </a:solidFill>
              </a:rPr>
            </a:br>
            <a:r>
              <a:rPr sz="3200" b="1" dirty="0">
                <a:solidFill>
                  <a:schemeClr val="tx1"/>
                </a:solidFill>
              </a:rPr>
              <a:t>hotelijerstvu</a:t>
            </a:r>
            <a:endParaRPr dirty="0"/>
          </a:p>
        </p:txBody>
      </p:sp>
      <p:sp>
        <p:nvSpPr>
          <p:cNvPr id="26627" name="Rectangle 3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4065588"/>
          </a:xfrm>
        </p:spPr>
        <p:txBody>
          <a:bodyPr vert="horz" wrap="square" lIns="91440" tIns="45720" rIns="91440" bIns="45720" anchor="t" anchorCtr="0"/>
          <a:p>
            <a:pPr eaLnBrk="1" hangingPunct="1"/>
            <a:r>
              <a:rPr dirty="0">
                <a:solidFill>
                  <a:schemeClr val="hlink"/>
                </a:solidFill>
              </a:rPr>
              <a:t>Karakteristike kvaliteta u hotelijerstvu</a:t>
            </a:r>
            <a:endParaRPr dirty="0">
              <a:solidFill>
                <a:schemeClr val="hlink"/>
              </a:solidFill>
            </a:endParaRPr>
          </a:p>
          <a:p>
            <a:pPr eaLnBrk="1" hangingPunct="1"/>
            <a:r>
              <a:rPr dirty="0">
                <a:solidFill>
                  <a:schemeClr val="hlink"/>
                </a:solidFill>
              </a:rPr>
              <a:t>Hotelski proizvod</a:t>
            </a:r>
            <a:endParaRPr dirty="0">
              <a:solidFill>
                <a:schemeClr val="hlink"/>
              </a:solidFill>
            </a:endParaRPr>
          </a:p>
          <a:p>
            <a:pPr eaLnBrk="1" hangingPunct="1">
              <a:buNone/>
            </a:pPr>
            <a:r>
              <a:rPr dirty="0">
                <a:solidFill>
                  <a:schemeClr val="hlink"/>
                </a:solidFill>
              </a:rPr>
              <a:t>  - Komponente hotelskog proizvoda</a:t>
            </a:r>
            <a:endParaRPr dirty="0">
              <a:solidFill>
                <a:schemeClr val="hlink"/>
              </a:solidFill>
            </a:endParaRPr>
          </a:p>
          <a:p>
            <a:pPr eaLnBrk="1" hangingPunct="1">
              <a:buNone/>
            </a:pPr>
            <a:r>
              <a:rPr dirty="0">
                <a:solidFill>
                  <a:schemeClr val="hlink"/>
                </a:solidFill>
              </a:rPr>
              <a:t>  - </a:t>
            </a:r>
            <a:r>
              <a:rPr i="1" dirty="0">
                <a:solidFill>
                  <a:schemeClr val="hlink"/>
                </a:solidFill>
              </a:rPr>
              <a:t>Nivoi i oblici ispoljavanja kvaliteta hotelskog proizvoda</a:t>
            </a:r>
            <a:r>
              <a:rPr dirty="0">
                <a:solidFill>
                  <a:schemeClr val="hlink"/>
                </a:solidFill>
              </a:rPr>
              <a:t> </a:t>
            </a:r>
            <a:endParaRPr dirty="0">
              <a:solidFill>
                <a:schemeClr val="hlink"/>
              </a:solidFill>
            </a:endParaRPr>
          </a:p>
          <a:p>
            <a:pPr eaLnBrk="1" hangingPunct="1"/>
            <a:r>
              <a:rPr dirty="0">
                <a:solidFill>
                  <a:schemeClr val="hlink"/>
                </a:solidFill>
              </a:rPr>
              <a:t>Ključne osobine kvaliteta hotelskih usluga</a:t>
            </a:r>
            <a:endParaRPr dirty="0">
              <a:solidFill>
                <a:schemeClr val="hlink"/>
              </a:solidFill>
            </a:endParaRPr>
          </a:p>
          <a:p>
            <a:pPr eaLnBrk="1" hangingPunct="1"/>
            <a:r>
              <a:rPr dirty="0">
                <a:solidFill>
                  <a:schemeClr val="hlink"/>
                </a:solidFill>
              </a:rPr>
              <a:t>Dimenzije kvaliteta hotelskih usluga</a:t>
            </a:r>
            <a:endParaRPr dirty="0">
              <a:solidFill>
                <a:schemeClr val="hlink"/>
              </a:solidFill>
            </a:endParaRPr>
          </a:p>
          <a:p>
            <a:pPr eaLnBrk="1" hangingPunct="1"/>
            <a:endParaRPr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18488" cy="431800"/>
          </a:xfrm>
        </p:spPr>
        <p:txBody>
          <a:bodyPr vert="horz" wrap="square" lIns="91440" tIns="45720" rIns="91440" bIns="45720" anchor="ctr" anchorCtr="0"/>
          <a:p>
            <a:pPr eaLnBrk="1" hangingPunct="1"/>
            <a:br>
              <a:rPr sz="3200" b="1" dirty="0"/>
            </a:br>
            <a:r>
              <a:rPr sz="3200" b="1" dirty="0"/>
              <a:t>Karakteristike hotelijerstva</a:t>
            </a:r>
            <a:br>
              <a:rPr sz="2800" b="1" dirty="0"/>
            </a:br>
            <a:endParaRPr sz="2400" dirty="0"/>
          </a:p>
        </p:txBody>
      </p:sp>
      <p:sp>
        <p:nvSpPr>
          <p:cNvPr id="27651" name="Rectangle 3"/>
          <p:cNvSpPr>
            <a:spLocks noGrp="1"/>
          </p:cNvSpPr>
          <p:nvPr>
            <p:ph idx="1"/>
          </p:nvPr>
        </p:nvSpPr>
        <p:spPr>
          <a:xfrm>
            <a:off x="179388" y="1052513"/>
            <a:ext cx="8785225" cy="5318125"/>
          </a:xfrm>
        </p:spPr>
        <p:txBody>
          <a:bodyPr vert="horz" wrap="square" lIns="91440" tIns="45720" rIns="91440" bIns="45720" anchor="t" anchorCtr="0"/>
          <a:p>
            <a:pPr>
              <a:lnSpc>
                <a:spcPct val="90000"/>
              </a:lnSpc>
            </a:pPr>
            <a:r>
              <a:rPr sz="2200" dirty="0"/>
              <a:t>Hotelska ponuda, za razliku od drugih oblika smeštajne ponude </a:t>
            </a:r>
            <a:r>
              <a:rPr sz="2000" i="1" dirty="0"/>
              <a:t>(odmarališni hoteli, kazino, pansioni, prenoćišta, moteli, turist apartmani, vile, hosteli, kampovi, zdravstveno orijentisani oblici smeštaja i dr.)</a:t>
            </a:r>
            <a:r>
              <a:rPr sz="2000" dirty="0"/>
              <a:t>,</a:t>
            </a:r>
            <a:r>
              <a:rPr sz="1800" dirty="0"/>
              <a:t> </a:t>
            </a:r>
            <a:r>
              <a:rPr sz="2200" dirty="0">
                <a:solidFill>
                  <a:schemeClr val="hlink"/>
                </a:solidFill>
              </a:rPr>
              <a:t>podrazumeva </a:t>
            </a:r>
            <a:r>
              <a:rPr sz="2200" b="1" dirty="0">
                <a:solidFill>
                  <a:srgbClr val="C00000"/>
                </a:solidFill>
              </a:rPr>
              <a:t>viši nivo komfora, širi spektar usluga i brojne neugostit. sadržaje</a:t>
            </a:r>
            <a:r>
              <a:rPr sz="2200" dirty="0">
                <a:solidFill>
                  <a:srgbClr val="C00000"/>
                </a:solidFill>
              </a:rPr>
              <a:t>,</a:t>
            </a:r>
            <a:r>
              <a:rPr sz="2200" dirty="0">
                <a:solidFill>
                  <a:schemeClr val="hlink"/>
                </a:solidFill>
              </a:rPr>
              <a:t> drugim rečima </a:t>
            </a:r>
            <a:r>
              <a:rPr sz="2200" b="1" dirty="0">
                <a:solidFill>
                  <a:srgbClr val="C00000"/>
                </a:solidFill>
              </a:rPr>
              <a:t>garantovani kvalitet</a:t>
            </a:r>
            <a:r>
              <a:rPr sz="2200" dirty="0">
                <a:solidFill>
                  <a:srgbClr val="C00000"/>
                </a:solidFill>
              </a:rPr>
              <a:t> </a:t>
            </a:r>
            <a:r>
              <a:rPr sz="2200" dirty="0">
                <a:solidFill>
                  <a:schemeClr val="hlink"/>
                </a:solidFill>
              </a:rPr>
              <a:t>koji ga i</a:t>
            </a:r>
            <a:r>
              <a:rPr sz="2200" dirty="0"/>
              <a:t> preporučuje gostu.</a:t>
            </a:r>
            <a:endParaRPr sz="2200" dirty="0"/>
          </a:p>
          <a:p>
            <a:pPr>
              <a:lnSpc>
                <a:spcPct val="90000"/>
              </a:lnSpc>
            </a:pPr>
            <a:r>
              <a:rPr sz="2200" dirty="0"/>
              <a:t>Obavljanje ove delatnosti uslovljeno je postojanjem objekata namnskog karaktera koji moraju da ispunjavaju odgovarajuće prostorno, teh.-tehnološke, org.-kadovske, sanitsarno higijenske i dr. standarde </a:t>
            </a:r>
            <a:endParaRPr sz="2200" dirty="0"/>
          </a:p>
          <a:p>
            <a:pPr>
              <a:lnSpc>
                <a:spcPct val="90000"/>
              </a:lnSpc>
            </a:pPr>
            <a:r>
              <a:rPr sz="2200" dirty="0"/>
              <a:t>Hoteli predstavljaju </a:t>
            </a:r>
            <a:r>
              <a:rPr sz="2200" dirty="0">
                <a:solidFill>
                  <a:srgbClr val="C00000"/>
                </a:solidFill>
              </a:rPr>
              <a:t>najhomogeniji deo ug. smeš. delatnosti</a:t>
            </a:r>
            <a:r>
              <a:rPr sz="2200" dirty="0">
                <a:solidFill>
                  <a:schemeClr val="hlink"/>
                </a:solidFill>
              </a:rPr>
              <a:t>, </a:t>
            </a:r>
            <a:r>
              <a:rPr sz="2200" dirty="0"/>
              <a:t>jer se kroz njihovo funkcionisanje odražavaju sve bitne odlike radnog procesa ostalih vrsta smeš. objekata. Kao takvi oni </a:t>
            </a:r>
            <a:r>
              <a:rPr sz="2200" dirty="0">
                <a:solidFill>
                  <a:srgbClr val="C00000"/>
                </a:solidFill>
              </a:rPr>
              <a:t>reprezentuju</a:t>
            </a:r>
            <a:r>
              <a:rPr sz="2200" dirty="0">
                <a:solidFill>
                  <a:schemeClr val="accent2"/>
                </a:solidFill>
              </a:rPr>
              <a:t> </a:t>
            </a:r>
            <a:r>
              <a:rPr sz="2200" dirty="0"/>
              <a:t>ukupnu smešt. ponudu i predstavljaju okosnicu hotelske industrije</a:t>
            </a:r>
            <a:r>
              <a:rPr sz="2200" i="1" dirty="0"/>
              <a:t> </a:t>
            </a:r>
            <a:endParaRPr sz="2200" dirty="0"/>
          </a:p>
          <a:p>
            <a:pPr>
              <a:lnSpc>
                <a:spcPct val="90000"/>
              </a:lnSpc>
              <a:buNone/>
            </a:pPr>
            <a:r>
              <a:rPr sz="2200" dirty="0"/>
              <a:t> </a:t>
            </a:r>
            <a:br>
              <a:rPr sz="2200" dirty="0"/>
            </a:br>
            <a:endParaRPr sz="2200" dirty="0"/>
          </a:p>
          <a:p>
            <a:pPr eaLnBrk="1" hangingPunct="1">
              <a:lnSpc>
                <a:spcPct val="90000"/>
              </a:lnSpc>
            </a:pPr>
            <a:endParaRPr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936625"/>
          </a:xfrm>
        </p:spPr>
        <p:txBody>
          <a:bodyPr vert="horz" wrap="square" lIns="91440" tIns="45720" rIns="91440" bIns="45720" anchor="ctr" anchorCtr="0"/>
          <a:p>
            <a:pPr eaLnBrk="1" hangingPunct="1"/>
            <a:br>
              <a:rPr sz="4000" dirty="0"/>
            </a:br>
            <a:r>
              <a:rPr sz="2800" dirty="0"/>
              <a:t>Karakteistike hotelskog  poslovanja </a:t>
            </a:r>
            <a:br>
              <a:rPr sz="2800" dirty="0"/>
            </a:br>
            <a:endParaRPr sz="2000" i="1" dirty="0">
              <a:solidFill>
                <a:schemeClr val="hlink"/>
              </a:solidFill>
              <a:sym typeface="Wingdings" panose="05000000000000000000" pitchFamily="2" charset="2"/>
            </a:endParaRPr>
          </a:p>
        </p:txBody>
      </p:sp>
      <p:sp>
        <p:nvSpPr>
          <p:cNvPr id="28675" name="Rectangle 3"/>
          <p:cNvSpPr>
            <a:spLocks noGrp="1"/>
          </p:cNvSpPr>
          <p:nvPr>
            <p:ph idx="1"/>
          </p:nvPr>
        </p:nvSpPr>
        <p:spPr>
          <a:xfrm>
            <a:off x="250825" y="1600200"/>
            <a:ext cx="8642350" cy="4525963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sz="1200" b="1" dirty="0">
                <a:solidFill>
                  <a:schemeClr val="accent2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●</a:t>
            </a:r>
            <a:r>
              <a:rPr sz="12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chemeClr val="accent2"/>
                </a:solidFill>
              </a:rPr>
              <a:t>KVALITET usluga</a:t>
            </a:r>
            <a:r>
              <a:rPr sz="1800" dirty="0"/>
              <a:t> koje hot. preduzeća stvaraju i nude svojim gostima, čine njihova </a:t>
            </a:r>
            <a:r>
              <a:rPr sz="1800" b="1" dirty="0">
                <a:solidFill>
                  <a:srgbClr val="C00000"/>
                </a:solidFill>
              </a:rPr>
              <a:t>svojstva</a:t>
            </a:r>
            <a:r>
              <a:rPr sz="1800" dirty="0"/>
              <a:t> koja treba da obezbede zadovoljstvo korisnika tih usluga.</a:t>
            </a:r>
            <a:endParaRPr sz="1800" b="1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1600" i="1" dirty="0">
                <a:sym typeface="Wingdings" panose="05000000000000000000" pitchFamily="2" charset="2"/>
              </a:rPr>
              <a:t></a:t>
            </a:r>
            <a:r>
              <a:rPr sz="1600" i="1" dirty="0"/>
              <a:t>  </a:t>
            </a:r>
            <a:r>
              <a:rPr sz="1800" b="1" i="1" dirty="0"/>
              <a:t>heterogenost hotelske strukture</a:t>
            </a:r>
            <a:r>
              <a:rPr sz="1800" i="1" dirty="0"/>
              <a:t> (</a:t>
            </a:r>
            <a:r>
              <a:rPr sz="1800" i="1" dirty="0">
                <a:solidFill>
                  <a:srgbClr val="00B050"/>
                </a:solidFill>
              </a:rPr>
              <a:t>dobavljači, posrednici, organi lok. uprave) </a:t>
            </a:r>
            <a:endParaRPr sz="1800" i="1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sz="1800" b="1" i="1" dirty="0"/>
              <a:t>neopipljivost značajnog dela usluga</a:t>
            </a:r>
            <a:r>
              <a:rPr sz="1800" i="1" dirty="0"/>
              <a:t> (</a:t>
            </a:r>
            <a:r>
              <a:rPr sz="1800" i="1" dirty="0">
                <a:solidFill>
                  <a:srgbClr val="00B050"/>
                </a:solidFill>
              </a:rPr>
              <a:t>ponašanje osoblja, </a:t>
            </a:r>
            <a:r>
              <a:rPr sz="1800" dirty="0">
                <a:solidFill>
                  <a:srgbClr val="00B050"/>
                </a:solidFill>
              </a:rPr>
              <a:t>nemogućnost skladišt., ne mogu biti patentirane, veoma teško se mogu pokazati i pre njihovog konzumiranja i sl)</a:t>
            </a:r>
            <a:endParaRPr sz="1800" dirty="0">
              <a:solidFill>
                <a:srgbClr val="00B050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sz="1800" b="1" i="1" dirty="0"/>
              <a:t>istovremenost odvijanja procesa proizvodnje i potrošnje</a:t>
            </a:r>
            <a:r>
              <a:rPr sz="1800" i="1" dirty="0"/>
              <a:t> (</a:t>
            </a:r>
            <a:r>
              <a:rPr sz="1800" dirty="0">
                <a:solidFill>
                  <a:srgbClr val="00B050"/>
                </a:solidFill>
              </a:rPr>
              <a:t>nemogućnost eliminisanja lošeg proizvoda, uticaj trenutnog raspoloženja osoblja i sl.)</a:t>
            </a:r>
            <a:endParaRPr sz="1800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sz="1800" b="1" i="1" dirty="0"/>
              <a:t>proizvodno - uslužni karaktera rada</a:t>
            </a:r>
            <a:endParaRPr sz="1800" b="1" i="1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1800" i="1" dirty="0">
                <a:sym typeface="Wingdings" panose="05000000000000000000" pitchFamily="2" charset="2"/>
              </a:rPr>
              <a:t></a:t>
            </a:r>
            <a:r>
              <a:rPr sz="1800" i="1" dirty="0"/>
              <a:t> </a:t>
            </a:r>
            <a:r>
              <a:rPr sz="1800" b="1" i="1" dirty="0"/>
              <a:t>način komunikacije i prodaje usluga- </a:t>
            </a:r>
            <a:r>
              <a:rPr sz="1800" dirty="0">
                <a:solidFill>
                  <a:srgbClr val="00B050"/>
                </a:solidFill>
              </a:rPr>
              <a:t>usl. se prodaje nepoznatom kupcu unapred) </a:t>
            </a:r>
            <a:endParaRPr sz="1800" i="1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sz="1800" b="1" i="1" dirty="0"/>
              <a:t>visok stepen interpersonalnih odnosa zaposlenih i  gostiju,</a:t>
            </a:r>
            <a:endParaRPr sz="1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1800" b="1" dirty="0">
                <a:sym typeface="Wingdings" panose="05000000000000000000" pitchFamily="2" charset="2"/>
              </a:rPr>
              <a:t></a:t>
            </a:r>
            <a:r>
              <a:rPr sz="1800" b="1" dirty="0"/>
              <a:t> </a:t>
            </a:r>
            <a:r>
              <a:rPr sz="1800" b="1" i="1" dirty="0"/>
              <a:t>varijabilnost – neujednačenost hotelske usluge</a:t>
            </a:r>
            <a:r>
              <a:rPr sz="1800" b="1" dirty="0"/>
              <a:t>,</a:t>
            </a:r>
            <a:endParaRPr sz="1800" b="1" dirty="0"/>
          </a:p>
          <a:p>
            <a:pPr eaLnBrk="1" hangingPunct="1">
              <a:lnSpc>
                <a:spcPct val="80000"/>
              </a:lnSpc>
              <a:buNone/>
            </a:pPr>
            <a:r>
              <a:rPr sz="1800" b="1" dirty="0">
                <a:sym typeface="Wingdings" panose="05000000000000000000" pitchFamily="2" charset="2"/>
              </a:rPr>
              <a:t></a:t>
            </a:r>
            <a:r>
              <a:rPr sz="1800" b="1" dirty="0"/>
              <a:t> </a:t>
            </a:r>
            <a:r>
              <a:rPr sz="1800" b="1" i="1" dirty="0"/>
              <a:t>odsustvo svojine nad uslugom,</a:t>
            </a:r>
            <a:endParaRPr sz="1800" b="1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sz="1800" b="1" i="1" dirty="0"/>
              <a:t>naglašen sezonski karakter poslovanja i osetljivost na promene.</a:t>
            </a:r>
            <a:endParaRPr sz="1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sz="1800" b="1" i="1" dirty="0"/>
              <a:t>snobizam, igre na sreću, brojnost sadržaja, najveći profit od prodaje hot</a:t>
            </a:r>
            <a:r>
              <a:rPr sz="1800" i="1" dirty="0"/>
              <a:t>.</a:t>
            </a:r>
            <a:r>
              <a:rPr sz="1800" dirty="0"/>
              <a:t> </a:t>
            </a:r>
            <a:endParaRPr sz="18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sz="1800" dirty="0"/>
              <a:t>  </a:t>
            </a:r>
            <a:endParaRPr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47" name="Rectangle 25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sz="3200" dirty="0"/>
              <a:t>heterogenost hotelske strukture</a:t>
            </a:r>
            <a:endParaRPr sz="3200" dirty="0"/>
          </a:p>
        </p:txBody>
      </p:sp>
      <p:grpSp>
        <p:nvGrpSpPr>
          <p:cNvPr id="1026" name="Diagram 4"/>
          <p:cNvGrpSpPr/>
          <p:nvPr/>
        </p:nvGrpSpPr>
        <p:grpSpPr>
          <a:xfrm>
            <a:off x="539750" y="765175"/>
            <a:ext cx="7777163" cy="4897438"/>
            <a:chOff x="-1649" y="4884"/>
            <a:chExt cx="15552" cy="18006"/>
          </a:xfrm>
        </p:grpSpPr>
        <p:sp>
          <p:nvSpPr>
            <p:cNvPr id="1027" name="AutoShape 5"/>
            <p:cNvSpPr>
              <a:spLocks noChangeAspect="1" noTextEdit="1"/>
            </p:cNvSpPr>
            <p:nvPr/>
          </p:nvSpPr>
          <p:spPr>
            <a:xfrm>
              <a:off x="-1649" y="4884"/>
              <a:ext cx="15552" cy="1800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28" name="_s1028"/>
            <p:cNvSpPr/>
            <p:nvPr/>
          </p:nvSpPr>
          <p:spPr>
            <a:xfrm flipH="1" flipV="1">
              <a:off x="4678" y="12161"/>
              <a:ext cx="856" cy="1018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29" name="_s1029"/>
            <p:cNvSpPr/>
            <p:nvPr/>
          </p:nvSpPr>
          <p:spPr>
            <a:xfrm>
              <a:off x="3159" y="10527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pPr algn="ctr"/>
              <a:r>
                <a:rPr sz="1200" dirty="0">
                  <a:latin typeface="Arial" panose="020B0604020202020204" pitchFamily="34" charset="0"/>
                </a:rPr>
                <a:t>Zanatstvo</a:t>
              </a: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030" name="_s1030"/>
            <p:cNvSpPr/>
            <p:nvPr/>
          </p:nvSpPr>
          <p:spPr>
            <a:xfrm flipH="1" flipV="1">
              <a:off x="3908" y="13496"/>
              <a:ext cx="1310" cy="23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31" name="_s1031"/>
            <p:cNvSpPr/>
            <p:nvPr/>
          </p:nvSpPr>
          <p:spPr>
            <a:xfrm>
              <a:off x="2072" y="12410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pPr algn="ctr"/>
              <a:r>
                <a:rPr sz="1000" dirty="0">
                  <a:latin typeface="Arial" panose="020B0604020202020204" pitchFamily="34" charset="0"/>
                </a:rPr>
                <a:t> Eksperti i konsultanti</a:t>
              </a: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032" name="_s1032"/>
            <p:cNvSpPr/>
            <p:nvPr/>
          </p:nvSpPr>
          <p:spPr>
            <a:xfrm flipH="1">
              <a:off x="4177" y="14348"/>
              <a:ext cx="1151" cy="666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33" name="_s1033"/>
            <p:cNvSpPr/>
            <p:nvPr/>
          </p:nvSpPr>
          <p:spPr>
            <a:xfrm>
              <a:off x="2450" y="14551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r>
                <a:rPr sz="1000" dirty="0">
                  <a:latin typeface="Arial" panose="020B0604020202020204" pitchFamily="34" charset="0"/>
                </a:rPr>
                <a:t>    Lokalna  </a:t>
              </a:r>
              <a:endParaRPr sz="1000" dirty="0">
                <a:latin typeface="Arial" panose="020B0604020202020204" pitchFamily="34" charset="0"/>
              </a:endParaRPr>
            </a:p>
            <a:p>
              <a:r>
                <a:rPr sz="1000" dirty="0">
                  <a:latin typeface="Arial" panose="020B0604020202020204" pitchFamily="34" charset="0"/>
                </a:rPr>
                <a:t>     uprava </a:t>
              </a: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034" name="_s1034"/>
            <p:cNvSpPr/>
            <p:nvPr/>
          </p:nvSpPr>
          <p:spPr>
            <a:xfrm flipH="1">
              <a:off x="5358" y="14754"/>
              <a:ext cx="454" cy="125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35" name="_s1035"/>
            <p:cNvSpPr/>
            <p:nvPr/>
          </p:nvSpPr>
          <p:spPr>
            <a:xfrm>
              <a:off x="4116" y="15948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r>
                <a:rPr sz="900" dirty="0">
                  <a:latin typeface="Arial" panose="020B0604020202020204" pitchFamily="34" charset="0"/>
                </a:rPr>
                <a:t>     </a:t>
              </a:r>
              <a:r>
                <a:rPr sz="1000" dirty="0">
                  <a:latin typeface="Arial" panose="020B0604020202020204" pitchFamily="34" charset="0"/>
                </a:rPr>
                <a:t>Kultura i</a:t>
              </a:r>
              <a:endParaRPr sz="1000" dirty="0">
                <a:latin typeface="Arial" panose="020B0604020202020204" pitchFamily="34" charset="0"/>
              </a:endParaRPr>
            </a:p>
            <a:p>
              <a:r>
                <a:rPr sz="1000" dirty="0">
                  <a:latin typeface="Arial" panose="020B0604020202020204" pitchFamily="34" charset="0"/>
                </a:rPr>
                <a:t>     zabava</a:t>
              </a: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036" name="_s1036"/>
            <p:cNvSpPr/>
            <p:nvPr/>
          </p:nvSpPr>
          <p:spPr>
            <a:xfrm>
              <a:off x="6444" y="14754"/>
              <a:ext cx="455" cy="1249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37" name="_s1037"/>
            <p:cNvSpPr/>
            <p:nvPr/>
          </p:nvSpPr>
          <p:spPr>
            <a:xfrm>
              <a:off x="6290" y="15948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r>
                <a:rPr sz="1200" dirty="0">
                  <a:latin typeface="Arial" panose="020B0604020202020204" pitchFamily="34" charset="0"/>
                </a:rPr>
                <a:t> </a:t>
              </a:r>
              <a:r>
                <a:rPr sz="1000" dirty="0">
                  <a:latin typeface="Arial" panose="020B0604020202020204" pitchFamily="34" charset="0"/>
                </a:rPr>
                <a:t>Saobraćaj</a:t>
              </a: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038" name="_s1038"/>
            <p:cNvSpPr/>
            <p:nvPr/>
          </p:nvSpPr>
          <p:spPr>
            <a:xfrm>
              <a:off x="6928" y="14347"/>
              <a:ext cx="1151" cy="665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39" name="_s1039"/>
            <p:cNvSpPr/>
            <p:nvPr/>
          </p:nvSpPr>
          <p:spPr>
            <a:xfrm>
              <a:off x="7955" y="14550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r>
                <a:rPr sz="800" dirty="0">
                  <a:latin typeface="Arial" panose="020B0604020202020204" pitchFamily="34" charset="0"/>
                </a:rPr>
                <a:t>       </a:t>
              </a:r>
              <a:endParaRPr sz="800" dirty="0">
                <a:latin typeface="Arial" panose="020B0604020202020204" pitchFamily="34" charset="0"/>
              </a:endParaRPr>
            </a:p>
            <a:p>
              <a:r>
                <a:rPr sz="1000" dirty="0">
                  <a:latin typeface="Arial" panose="020B0604020202020204" pitchFamily="34" charset="0"/>
                </a:rPr>
                <a:t>   Sport i </a:t>
              </a:r>
              <a:endParaRPr sz="1000" dirty="0">
                <a:latin typeface="Arial" panose="020B0604020202020204" pitchFamily="34" charset="0"/>
              </a:endParaRPr>
            </a:p>
            <a:p>
              <a:pPr algn="ctr"/>
              <a:r>
                <a:rPr sz="1000" dirty="0">
                  <a:latin typeface="Arial" panose="020B0604020202020204" pitchFamily="34" charset="0"/>
                </a:rPr>
                <a:t>rekreacija</a:t>
              </a:r>
              <a:endParaRPr sz="1000" dirty="0">
                <a:latin typeface="Arial" panose="020B0604020202020204" pitchFamily="34" charset="0"/>
              </a:endParaRPr>
            </a:p>
            <a:p>
              <a:pPr algn="ctr"/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040" name="_s1040"/>
            <p:cNvSpPr/>
            <p:nvPr/>
          </p:nvSpPr>
          <p:spPr>
            <a:xfrm flipV="1">
              <a:off x="7037" y="13494"/>
              <a:ext cx="1309" cy="231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41" name="_s1041"/>
            <p:cNvSpPr/>
            <p:nvPr/>
          </p:nvSpPr>
          <p:spPr>
            <a:xfrm>
              <a:off x="8332" y="12409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pPr algn="just"/>
              <a:r>
                <a:rPr sz="800" dirty="0">
                  <a:latin typeface="Arial" panose="020B0604020202020204" pitchFamily="34" charset="0"/>
                </a:rPr>
                <a:t>       </a:t>
              </a:r>
              <a:endParaRPr sz="800" dirty="0">
                <a:latin typeface="Arial" panose="020B0604020202020204" pitchFamily="34" charset="0"/>
              </a:endParaRPr>
            </a:p>
            <a:p>
              <a:pPr algn="just"/>
              <a:r>
                <a:rPr sz="900" dirty="0">
                  <a:latin typeface="Arial" panose="020B0604020202020204" pitchFamily="34" charset="0"/>
                </a:rPr>
                <a:t>   Banke i</a:t>
              </a:r>
              <a:endParaRPr sz="900" dirty="0">
                <a:latin typeface="Arial" panose="020B0604020202020204" pitchFamily="34" charset="0"/>
              </a:endParaRPr>
            </a:p>
            <a:p>
              <a:pPr algn="just"/>
              <a:r>
                <a:rPr sz="900" dirty="0">
                  <a:latin typeface="Arial" panose="020B0604020202020204" pitchFamily="34" charset="0"/>
                </a:rPr>
                <a:t>   osiguranje</a:t>
              </a:r>
              <a:endParaRPr sz="900" dirty="0">
                <a:latin typeface="Arial" panose="020B0604020202020204" pitchFamily="34" charset="0"/>
              </a:endParaRPr>
            </a:p>
            <a:p>
              <a:pPr algn="ctr"/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042" name="_s1042"/>
            <p:cNvSpPr/>
            <p:nvPr/>
          </p:nvSpPr>
          <p:spPr>
            <a:xfrm flipV="1">
              <a:off x="6721" y="12160"/>
              <a:ext cx="854" cy="1018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43" name="_s1043"/>
            <p:cNvSpPr/>
            <p:nvPr/>
          </p:nvSpPr>
          <p:spPr>
            <a:xfrm>
              <a:off x="7245" y="10526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r>
                <a:rPr sz="900" dirty="0">
                  <a:latin typeface="Arial" panose="020B0604020202020204" pitchFamily="34" charset="0"/>
                </a:rPr>
                <a:t>Agencije i dr. posred.</a:t>
              </a: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044" name="_s1044"/>
            <p:cNvSpPr/>
            <p:nvPr/>
          </p:nvSpPr>
          <p:spPr>
            <a:xfrm flipV="1">
              <a:off x="6127" y="11633"/>
              <a:ext cx="0" cy="1329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45" name="_s1045"/>
            <p:cNvSpPr/>
            <p:nvPr/>
          </p:nvSpPr>
          <p:spPr>
            <a:xfrm>
              <a:off x="5202" y="9783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pPr algn="ctr"/>
              <a:endParaRPr sz="600" dirty="0">
                <a:latin typeface="Arial" panose="020B0604020202020204" pitchFamily="34" charset="0"/>
              </a:endParaRPr>
            </a:p>
            <a:p>
              <a:pPr algn="ctr"/>
              <a:r>
                <a:rPr sz="1000" dirty="0">
                  <a:latin typeface="Arial" panose="020B0604020202020204" pitchFamily="34" charset="0"/>
                </a:rPr>
                <a:t>Trgovina</a:t>
              </a: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046" name="_s1046"/>
            <p:cNvSpPr/>
            <p:nvPr/>
          </p:nvSpPr>
          <p:spPr>
            <a:xfrm>
              <a:off x="5202" y="12962"/>
              <a:ext cx="1851" cy="1851"/>
            </a:xfrm>
            <a:prstGeom prst="ellipse">
              <a:avLst/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/>
            <a:p>
              <a:pPr algn="ctr"/>
              <a:endParaRPr sz="800" dirty="0">
                <a:latin typeface="Arial" panose="020B0604020202020204" pitchFamily="34" charset="0"/>
              </a:endParaRPr>
            </a:p>
            <a:p>
              <a:pPr algn="ctr"/>
              <a:r>
                <a:rPr sz="1000" b="1" dirty="0">
                  <a:latin typeface="Arial" panose="020B0604020202020204" pitchFamily="34" charset="0"/>
                </a:rPr>
                <a:t>HOTEL</a:t>
              </a:r>
              <a:endParaRPr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sz="3200" b="1" dirty="0"/>
              <a:t>Hotelski proizvod</a:t>
            </a:r>
            <a:r>
              <a:rPr dirty="0"/>
              <a:t> </a:t>
            </a:r>
            <a:endParaRPr dirty="0"/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>
          <a:xfrm>
            <a:off x="611188" y="1196975"/>
            <a:ext cx="8229600" cy="5111750"/>
          </a:xfrm>
        </p:spPr>
        <p:txBody>
          <a:bodyPr vert="horz" wrap="square" lIns="91440" tIns="45720" rIns="91440" bIns="45720" anchor="t" anchorCtr="0"/>
          <a:p>
            <a:pPr marL="0" indent="0" eaLnBrk="1" hangingPunct="1">
              <a:lnSpc>
                <a:spcPct val="80000"/>
              </a:lnSpc>
              <a:buNone/>
            </a:pPr>
            <a:r>
              <a:rPr sz="1200" dirty="0"/>
              <a:t>●</a:t>
            </a:r>
            <a:r>
              <a:rPr sz="1800" dirty="0"/>
              <a:t>Proizvod kojeg stvaraju i iznose na tržište hot. pred. je svojevrsna kombin. proizvoda i uzajamno povezanih i uslovljenih usluga koje ga umnogome čine različitim od industriskog proizvoda. Ta kombinacija proizvoda i usluga prodaje se u </a:t>
            </a:r>
            <a:r>
              <a:rPr sz="1800" i="1" u="sng" dirty="0">
                <a:solidFill>
                  <a:srgbClr val="FF0000"/>
                </a:solidFill>
              </a:rPr>
              <a:t>vidu usluge smeštaja</a:t>
            </a:r>
            <a:r>
              <a:rPr sz="1800" dirty="0">
                <a:solidFill>
                  <a:srgbClr val="FF0000"/>
                </a:solidFill>
              </a:rPr>
              <a:t> </a:t>
            </a:r>
            <a:r>
              <a:rPr sz="1800" dirty="0"/>
              <a:t>kao osnove hotelskog proizvoda </a:t>
            </a:r>
            <a:r>
              <a:rPr sz="1600" dirty="0"/>
              <a:t>(</a:t>
            </a:r>
            <a:r>
              <a:rPr sz="1600" i="1" dirty="0">
                <a:solidFill>
                  <a:srgbClr val="00B050"/>
                </a:solidFill>
              </a:rPr>
              <a:t>pojedinačna usluga - smeštaj, hrana, piće i druge usluge, ili kompletna usluga – paket aranžman</a:t>
            </a:r>
            <a:r>
              <a:rPr sz="1600" dirty="0">
                <a:solidFill>
                  <a:srgbClr val="00B050"/>
                </a:solidFill>
              </a:rPr>
              <a:t>) </a:t>
            </a:r>
            <a:r>
              <a:rPr sz="1800" dirty="0">
                <a:solidFill>
                  <a:srgbClr val="C00000"/>
                </a:solidFill>
              </a:rPr>
              <a:t>Proizvod = Usluga </a:t>
            </a:r>
            <a:r>
              <a:rPr sz="1800" dirty="0">
                <a:solidFill>
                  <a:srgbClr val="00B050"/>
                </a:solidFill>
              </a:rPr>
              <a:t>(</a:t>
            </a:r>
            <a:r>
              <a:rPr sz="1800" i="1" dirty="0">
                <a:solidFill>
                  <a:srgbClr val="00B050"/>
                </a:solidFill>
              </a:rPr>
              <a:t>hotelski uslužni proizvod) </a:t>
            </a:r>
            <a:r>
              <a:rPr sz="1800" i="1" dirty="0">
                <a:solidFill>
                  <a:schemeClr val="accent2"/>
                </a:solidFill>
              </a:rPr>
              <a:t>Razlika u odnosu na mat. proizvod (serijska)</a:t>
            </a:r>
            <a:endParaRPr sz="1800" i="1" dirty="0">
              <a:solidFill>
                <a:schemeClr val="accent2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sz="1200" dirty="0"/>
              <a:t>●</a:t>
            </a:r>
            <a:r>
              <a:rPr sz="1800" dirty="0"/>
              <a:t> </a:t>
            </a:r>
            <a:r>
              <a:rPr sz="1800" b="1" dirty="0"/>
              <a:t>Komponente hotelskog proizvoda</a:t>
            </a:r>
            <a:r>
              <a:rPr sz="1800" dirty="0"/>
              <a:t>:</a:t>
            </a:r>
            <a:endParaRPr sz="18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sz="1800" dirty="0"/>
              <a:t>   1. </a:t>
            </a:r>
            <a:r>
              <a:rPr sz="1800" i="1" dirty="0"/>
              <a:t>Lokacija - prostorni okvir u kojem hotel funkcioniše </a:t>
            </a:r>
            <a:endParaRPr sz="1800" i="1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sz="1800" i="1" dirty="0"/>
              <a:t>   2. Sadržaji</a:t>
            </a:r>
            <a:r>
              <a:rPr sz="1800" dirty="0"/>
              <a:t> - hot. infrastruktura i radna sredina u kojoj borave gosti</a:t>
            </a:r>
            <a:endParaRPr sz="1800" i="1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sz="1800" i="1" dirty="0"/>
              <a:t>   3.Usluga - objedinjenost svih komponenti uobličenih zasposl. osoblje</a:t>
            </a:r>
            <a:endParaRPr sz="1800" i="1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sz="1800" i="1" dirty="0"/>
              <a:t>   4. Imidž – slika hotela u svesti gostiju</a:t>
            </a:r>
            <a:endParaRPr sz="1800" i="1" dirty="0"/>
          </a:p>
          <a:p>
            <a:pPr marL="0" indent="0">
              <a:lnSpc>
                <a:spcPct val="80000"/>
              </a:lnSpc>
              <a:buNone/>
            </a:pPr>
            <a:r>
              <a:rPr sz="1800" i="1" dirty="0"/>
              <a:t>   5. Cena</a:t>
            </a:r>
            <a:r>
              <a:rPr sz="1800" dirty="0"/>
              <a:t> - vrednost koju hotel hotel ostvaruje kroz lokaciju, izgled, uslugu, </a:t>
            </a:r>
            <a:endParaRPr sz="1800" dirty="0"/>
          </a:p>
          <a:p>
            <a:pPr marL="0" indent="0">
              <a:lnSpc>
                <a:spcPct val="80000"/>
              </a:lnSpc>
              <a:buNone/>
            </a:pPr>
            <a:r>
              <a:rPr sz="1800" dirty="0"/>
              <a:t>      imidž i zadovoljstvo koje imaju korisnici usluga.</a:t>
            </a:r>
            <a:endParaRPr sz="1800" dirty="0"/>
          </a:p>
          <a:p>
            <a:pPr marL="0" indent="0">
              <a:lnSpc>
                <a:spcPct val="80000"/>
              </a:lnSpc>
              <a:buNone/>
            </a:pPr>
            <a:r>
              <a:rPr sz="1200" dirty="0"/>
              <a:t>●</a:t>
            </a:r>
            <a:r>
              <a:rPr sz="1800" dirty="0"/>
              <a:t>Svaki hot. proizvod sadrži komb. ovih elemenata, koja se može dalje rasčlaniti, obzirom na veoma različite potrebe turista i brojne sadržaje uvedene radi zadovoljavanja njihovih potreba. Na menadžmentu je da kreira širu lepezu sadržaja kako bi proizvod učinio što više atraktivnim. Samo oni hoteli koji u svojoj ponudi budu obezbedili široku lepezu sadržaja mogu očekivati uspeh.</a:t>
            </a:r>
            <a:endParaRPr sz="18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50482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sz="2800" b="1" dirty="0"/>
              <a:t>Nivoi hotelskog proizvoda</a:t>
            </a:r>
            <a:r>
              <a:rPr sz="2800" dirty="0"/>
              <a:t> </a:t>
            </a:r>
            <a:endParaRPr sz="2800" dirty="0"/>
          </a:p>
        </p:txBody>
      </p:sp>
      <p:sp>
        <p:nvSpPr>
          <p:cNvPr id="31747" name="Rectangle 3"/>
          <p:cNvSpPr>
            <a:spLocks noGrp="1"/>
          </p:cNvSpPr>
          <p:nvPr>
            <p:ph idx="1"/>
          </p:nvPr>
        </p:nvSpPr>
        <p:spPr>
          <a:xfrm>
            <a:off x="323850" y="1196975"/>
            <a:ext cx="8569325" cy="4929188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● Hot. proizv. treba posmatrati sa aspekta zadovoljenja potreba i oček.tur.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● Kupac/turista kupuje korist koju mu proizvod nudi u zadovoljavanju 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   njegovih potreba a ne karakteristike tog proizvoda (Levit)</a:t>
            </a:r>
            <a:endParaRPr sz="2000" dirty="0"/>
          </a:p>
          <a:p>
            <a:pPr>
              <a:buNone/>
            </a:pPr>
            <a:r>
              <a:rPr sz="2000" dirty="0"/>
              <a:t>● Za turistu kao korisnika usluge hot.proizvod znači mnogo više od njegovih fizič. osobina. Njemu su, pored osnovnog sadržaja (</a:t>
            </a:r>
            <a:r>
              <a:rPr sz="1600" dirty="0">
                <a:solidFill>
                  <a:srgbClr val="00B050"/>
                </a:solidFill>
              </a:rPr>
              <a:t>opremljena soba, TV, tel., kupat i sl.), </a:t>
            </a:r>
            <a:r>
              <a:rPr sz="2000" dirty="0"/>
              <a:t>potrebni i drugi sadržaji koji omogućavaju dodatno zadovoljstvo </a:t>
            </a:r>
            <a:r>
              <a:rPr sz="1600" dirty="0">
                <a:solidFill>
                  <a:srgbClr val="00B050"/>
                </a:solidFill>
              </a:rPr>
              <a:t>(zabava, rekreacija, pažnja i sl</a:t>
            </a:r>
            <a:r>
              <a:rPr sz="2000" dirty="0"/>
              <a:t>.) i koji taj hotel čine različitim od ostalih. Prošlo je vreme kada su smeštaj i hrana bili jedini proizvod </a:t>
            </a:r>
            <a:endParaRPr sz="2000" dirty="0"/>
          </a:p>
          <a:p>
            <a:pPr>
              <a:buNone/>
            </a:pPr>
            <a:r>
              <a:rPr sz="2000" dirty="0"/>
              <a:t>● Hotelski proizvod, kao složena kategorija, može se razložiti na više nivoa. Razlike koje se javljaju u poimanju proizvoda više su posledica različitog broja i uloge nivoa koje proizvod sadrži, mada postoji saglasnost oko toga da je prvi osnovni nivo ono bez čega proizvod ne bi mogao da ispuni svrhu svog postojanja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1600" dirty="0"/>
              <a:t>●</a:t>
            </a:r>
            <a:r>
              <a:rPr sz="2000" dirty="0"/>
              <a:t> </a:t>
            </a:r>
            <a:r>
              <a:rPr sz="2000" dirty="0">
                <a:solidFill>
                  <a:schemeClr val="hlink"/>
                </a:solidFill>
              </a:rPr>
              <a:t>Prvi nivo -</a:t>
            </a:r>
            <a:r>
              <a:rPr sz="2000" i="1" dirty="0"/>
              <a:t>jezgro proizvoda</a:t>
            </a:r>
            <a:r>
              <a:rPr sz="2000" dirty="0"/>
              <a:t>, </a:t>
            </a:r>
            <a:r>
              <a:rPr sz="2000" dirty="0">
                <a:solidFill>
                  <a:schemeClr val="hlink"/>
                </a:solidFill>
              </a:rPr>
              <a:t>odnosno osnovni proizvod</a:t>
            </a:r>
            <a:r>
              <a:rPr sz="2000" dirty="0"/>
              <a:t> </a:t>
            </a:r>
            <a:r>
              <a:rPr sz="2000" i="1" dirty="0"/>
              <a:t>(osn korist za tur),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1600" dirty="0"/>
              <a:t>●</a:t>
            </a:r>
            <a:r>
              <a:rPr sz="2000" dirty="0"/>
              <a:t> </a:t>
            </a:r>
            <a:r>
              <a:rPr sz="2000" dirty="0">
                <a:solidFill>
                  <a:schemeClr val="hlink"/>
                </a:solidFill>
              </a:rPr>
              <a:t>Drugi nivo</a:t>
            </a:r>
            <a:r>
              <a:rPr sz="2000" dirty="0"/>
              <a:t> -</a:t>
            </a:r>
            <a:r>
              <a:rPr sz="2000" i="1" dirty="0"/>
              <a:t>formalni proizvod</a:t>
            </a:r>
            <a:r>
              <a:rPr sz="2000" dirty="0"/>
              <a:t>, </a:t>
            </a:r>
            <a:r>
              <a:rPr sz="2000" dirty="0">
                <a:solidFill>
                  <a:schemeClr val="hlink"/>
                </a:solidFill>
              </a:rPr>
              <a:t>odnosno opipljiv proizvod</a:t>
            </a:r>
            <a:r>
              <a:rPr sz="2000" dirty="0"/>
              <a:t> , 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1600" dirty="0"/>
              <a:t>●</a:t>
            </a:r>
            <a:r>
              <a:rPr sz="2000" dirty="0"/>
              <a:t> </a:t>
            </a:r>
            <a:r>
              <a:rPr sz="2000" dirty="0">
                <a:solidFill>
                  <a:schemeClr val="hlink"/>
                </a:solidFill>
              </a:rPr>
              <a:t>Treći nivo</a:t>
            </a:r>
            <a:r>
              <a:rPr sz="2000" dirty="0"/>
              <a:t> </a:t>
            </a:r>
            <a:r>
              <a:rPr sz="2000" i="1" dirty="0"/>
              <a:t>uvećan</a:t>
            </a:r>
            <a:r>
              <a:rPr sz="2000" dirty="0"/>
              <a:t> ili </a:t>
            </a:r>
            <a:r>
              <a:rPr sz="2000" dirty="0">
                <a:solidFill>
                  <a:schemeClr val="hlink"/>
                </a:solidFill>
              </a:rPr>
              <a:t>unapređen proizvod</a:t>
            </a:r>
            <a:r>
              <a:rPr sz="2000" dirty="0"/>
              <a:t> (</a:t>
            </a:r>
            <a:r>
              <a:rPr sz="2000" i="1" dirty="0"/>
              <a:t>bazen, spa, sauna i sl</a:t>
            </a:r>
            <a:r>
              <a:rPr sz="2000" dirty="0"/>
              <a:t>).</a:t>
            </a:r>
            <a:endParaRPr sz="2000" dirty="0"/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sz="2000" b="1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sz="3600" b="1" dirty="0"/>
              <a:t>Nivoi hotelskog proizvoda(usl)</a:t>
            </a:r>
            <a:endParaRPr sz="3600" b="1" dirty="0"/>
          </a:p>
        </p:txBody>
      </p:sp>
      <p:sp>
        <p:nvSpPr>
          <p:cNvPr id="32771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 vert="horz" wrap="square" lIns="91440" tIns="45720" rIns="91440" bIns="45720" anchor="t" anchorCtr="0"/>
          <a:p>
            <a:r>
              <a:rPr sz="2000" dirty="0"/>
              <a:t>Različiti nivoi hot. proizvod predstavljaju raznovrsne usluge koje hotel nudi gostima </a:t>
            </a:r>
            <a:endParaRPr sz="2000" dirty="0"/>
          </a:p>
          <a:p>
            <a:pPr>
              <a:buNone/>
            </a:pPr>
            <a:r>
              <a:rPr sz="2000" dirty="0"/>
              <a:t>     Paket usluga može da se ponudi različitim trž. segmentima kao:</a:t>
            </a:r>
            <a:endParaRPr sz="2000" dirty="0"/>
          </a:p>
          <a:p>
            <a:pPr>
              <a:buNone/>
            </a:pPr>
            <a:r>
              <a:rPr sz="2000" dirty="0"/>
              <a:t> - paket osnovnih elemenata - smeštaj hrana i piće  (namenjen širem trž. )</a:t>
            </a:r>
            <a:endParaRPr sz="2000" dirty="0"/>
          </a:p>
          <a:p>
            <a:pPr>
              <a:buNone/>
            </a:pPr>
            <a:r>
              <a:rPr sz="2000" dirty="0"/>
              <a:t> - paket potpunijeg sadržaja namenjen ciljnom trž. (bazen, velnes, garaža,</a:t>
            </a:r>
            <a:endParaRPr sz="2000" dirty="0"/>
          </a:p>
          <a:p>
            <a:pPr>
              <a:buNone/>
            </a:pPr>
            <a:r>
              <a:rPr sz="2000" dirty="0"/>
              <a:t>   internet i dr.)</a:t>
            </a:r>
            <a:endParaRPr sz="2000" dirty="0"/>
          </a:p>
          <a:p>
            <a:pPr>
              <a:buNone/>
            </a:pPr>
            <a:r>
              <a:rPr sz="2000" dirty="0"/>
              <a:t> - poludnevni paket</a:t>
            </a:r>
            <a:endParaRPr sz="2000" dirty="0"/>
          </a:p>
          <a:p>
            <a:pPr>
              <a:buNone/>
            </a:pPr>
            <a:r>
              <a:rPr sz="2000" dirty="0"/>
              <a:t> - dnevni paket </a:t>
            </a:r>
            <a:endParaRPr sz="2000" dirty="0"/>
          </a:p>
          <a:p>
            <a:pPr>
              <a:buNone/>
            </a:pPr>
            <a:r>
              <a:rPr sz="2000" dirty="0"/>
              <a:t> - vikend program (syti break)</a:t>
            </a:r>
            <a:endParaRPr sz="2000" dirty="0"/>
          </a:p>
          <a:p>
            <a:pPr>
              <a:buNone/>
            </a:pPr>
            <a:r>
              <a:rPr sz="2000" dirty="0"/>
              <a:t> U definisanju hot. proizvoda uvek se mora voditi računa o nivoima, jer su</a:t>
            </a:r>
            <a:endParaRPr sz="2000" dirty="0"/>
          </a:p>
          <a:p>
            <a:pPr>
              <a:buNone/>
            </a:pPr>
            <a:r>
              <a:rPr sz="2000" dirty="0"/>
              <a:t> oni od značaja za opredeljenje različitih tržišnih segmenata</a:t>
            </a:r>
            <a:endParaRPr sz="2000" dirty="0"/>
          </a:p>
          <a:p>
            <a:pPr>
              <a:buFontTx/>
              <a:buChar char="-"/>
            </a:pPr>
            <a:endParaRPr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576263"/>
          </a:xfrm>
        </p:spPr>
        <p:txBody>
          <a:bodyPr vert="horz" wrap="square" lIns="91440" tIns="45720" rIns="91440" bIns="45720" anchor="ctr" anchorCtr="0"/>
          <a:p>
            <a:r>
              <a:rPr sz="3200" b="1" dirty="0"/>
              <a:t>Oblici ispoljavanja kvaliteta u hotelijerstvu</a:t>
            </a:r>
            <a:endParaRPr sz="3200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539750" y="1700213"/>
            <a:ext cx="8496300" cy="4525962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FontTx/>
              <a:buChar char="-"/>
            </a:pPr>
            <a:r>
              <a:rPr sz="2000" dirty="0"/>
              <a:t>U postupku usaglašavanja hot. proizvoda sa zahtevima turiste susreću se različiti oblici ispoljavanja kvaliteta</a:t>
            </a:r>
            <a:endParaRPr sz="2000" b="1" i="1" dirty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sz="2000" b="1" dirty="0"/>
              <a:t>Obavezni ili definisani kvalitet </a:t>
            </a:r>
            <a:r>
              <a:rPr sz="1600" b="1" dirty="0">
                <a:solidFill>
                  <a:srgbClr val="7030A0"/>
                </a:solidFill>
              </a:rPr>
              <a:t>– </a:t>
            </a:r>
            <a:r>
              <a:rPr sz="1800" dirty="0">
                <a:solidFill>
                  <a:srgbClr val="7030A0"/>
                </a:solidFill>
              </a:rPr>
              <a:t>usklađenost sa urvrđenim normama </a:t>
            </a:r>
            <a:endParaRPr sz="1800" dirty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sz="2000" b="1" dirty="0"/>
              <a:t>Objektivni kvalitet </a:t>
            </a:r>
            <a:r>
              <a:rPr sz="2400" dirty="0"/>
              <a:t>- </a:t>
            </a:r>
            <a:r>
              <a:rPr sz="1800" dirty="0">
                <a:solidFill>
                  <a:srgbClr val="7030A0"/>
                </a:solidFill>
              </a:rPr>
              <a:t>usaglašenost kvaliteta sa ustanovljenim zahtevima </a:t>
            </a:r>
            <a:endParaRPr sz="1800" dirty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sz="2000" b="1" dirty="0"/>
              <a:t>Očekivani kvalitet</a:t>
            </a:r>
            <a:r>
              <a:rPr sz="2000" dirty="0"/>
              <a:t> </a:t>
            </a:r>
            <a:r>
              <a:rPr sz="1600" dirty="0">
                <a:solidFill>
                  <a:srgbClr val="00B050"/>
                </a:solidFill>
              </a:rPr>
              <a:t>- </a:t>
            </a:r>
            <a:r>
              <a:rPr sz="1800" dirty="0">
                <a:solidFill>
                  <a:srgbClr val="7030A0"/>
                </a:solidFill>
              </a:rPr>
              <a:t>formira se na predstavi o kvalitetu na osnovu informacija ili obaveznog kvaliteta koji garantuje određena kategori</a:t>
            </a:r>
            <a:r>
              <a:rPr sz="1800" dirty="0">
                <a:solidFill>
                  <a:srgbClr val="00B050"/>
                </a:solidFill>
              </a:rPr>
              <a:t>j</a:t>
            </a:r>
            <a:r>
              <a:rPr sz="1600" dirty="0">
                <a:solidFill>
                  <a:srgbClr val="00B050"/>
                </a:solidFill>
              </a:rPr>
              <a:t>a.</a:t>
            </a:r>
            <a:endParaRPr sz="1600" dirty="0">
              <a:solidFill>
                <a:srgbClr val="00B05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sz="2000" b="1" i="1" dirty="0"/>
              <a:t>Potrebni kvalitet</a:t>
            </a:r>
            <a:r>
              <a:rPr sz="2000" dirty="0"/>
              <a:t> </a:t>
            </a:r>
            <a:r>
              <a:rPr sz="1800" dirty="0">
                <a:solidFill>
                  <a:srgbClr val="7030A0"/>
                </a:solidFill>
              </a:rPr>
              <a:t>odražava ona svojstva proizvoda kojima se obezbeđuje zadovoljavanje potreba i zahteva korisnika usluga</a:t>
            </a:r>
            <a:endParaRPr sz="1800" dirty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sz="2000" b="1" dirty="0"/>
              <a:t>Integrisani kvalitet</a:t>
            </a:r>
            <a:r>
              <a:rPr sz="2000" dirty="0"/>
              <a:t> </a:t>
            </a:r>
            <a:r>
              <a:rPr sz="2400" dirty="0"/>
              <a:t>- </a:t>
            </a:r>
            <a:r>
              <a:rPr sz="1800" dirty="0">
                <a:solidFill>
                  <a:srgbClr val="7030A0"/>
                </a:solidFill>
              </a:rPr>
              <a:t>stepen do koga se kvalitetom parcijalnih hot. proiz. ostvaruje usaglašenost sa zahtevima dominantnih trž. segmenata na nivou tur. destinacije </a:t>
            </a:r>
            <a:endParaRPr sz="1800" dirty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sz="2000" b="1" dirty="0"/>
              <a:t>Doživljeni kvalitet</a:t>
            </a:r>
            <a:r>
              <a:rPr sz="2000" dirty="0"/>
              <a:t> -</a:t>
            </a:r>
            <a:r>
              <a:rPr sz="1800" dirty="0">
                <a:solidFill>
                  <a:srgbClr val="7030A0"/>
                </a:solidFill>
              </a:rPr>
              <a:t>rezultat neposrednih iskustava korisnika hotelskih usluga koja nastaju u toku konzumiranja hotelskog proizvoda</a:t>
            </a:r>
            <a:endParaRPr sz="1800" dirty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sz="2000" b="1" dirty="0"/>
              <a:t>Atraktivni kvalitet </a:t>
            </a:r>
            <a:r>
              <a:rPr sz="1800" b="1" dirty="0">
                <a:solidFill>
                  <a:srgbClr val="7030A0"/>
                </a:solidFill>
              </a:rPr>
              <a:t>-  </a:t>
            </a:r>
            <a:r>
              <a:rPr sz="1800" dirty="0">
                <a:solidFill>
                  <a:srgbClr val="7030A0"/>
                </a:solidFill>
              </a:rPr>
              <a:t>prevazilaženje očekivanja hotelskih gostiju</a:t>
            </a:r>
            <a:endParaRPr sz="1800" dirty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sz="2000" b="1" dirty="0"/>
              <a:t>Totalni kvalitet</a:t>
            </a:r>
            <a:r>
              <a:rPr sz="2000" dirty="0"/>
              <a:t> </a:t>
            </a:r>
            <a:r>
              <a:rPr sz="1600" dirty="0">
                <a:solidFill>
                  <a:srgbClr val="7030A0"/>
                </a:solidFill>
              </a:rPr>
              <a:t>– vrhunski kvalitet u svim procesima kreiranja i pruž. hot. usl.</a:t>
            </a:r>
            <a:endParaRPr sz="1600" dirty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sz="2000" dirty="0"/>
          </a:p>
          <a:p>
            <a:pPr>
              <a:buChar char="•"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sz="2800" b="1" dirty="0"/>
              <a:t>Ključne osobine kvaliteta hotelskih usluga</a:t>
            </a:r>
            <a:r>
              <a:rPr sz="4000" dirty="0"/>
              <a:t> </a:t>
            </a:r>
            <a:endParaRPr sz="4000" dirty="0"/>
          </a:p>
        </p:txBody>
      </p:sp>
      <p:sp>
        <p:nvSpPr>
          <p:cNvPr id="34819" name="Rectangle 3"/>
          <p:cNvSpPr>
            <a:spLocks noGrp="1"/>
          </p:cNvSpPr>
          <p:nvPr>
            <p:ph idx="1"/>
          </p:nvPr>
        </p:nvSpPr>
        <p:spPr>
          <a:xfrm>
            <a:off x="468313" y="1484313"/>
            <a:ext cx="8207375" cy="4321175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r>
              <a:rPr sz="1000" dirty="0"/>
              <a:t> </a:t>
            </a:r>
            <a:r>
              <a:rPr sz="1800" dirty="0"/>
              <a:t>Vrednost kvaliteta hot. usl. proizvoda opredeljena je određenim svojstvima</a:t>
            </a:r>
            <a:endParaRPr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sz="1800" dirty="0"/>
              <a:t> (osobinama) koje taj proizvod poseduje i koje ga čine kvalitetnim</a:t>
            </a:r>
            <a:endParaRPr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►</a:t>
            </a:r>
            <a:r>
              <a:rPr sz="2000" dirty="0">
                <a:solidFill>
                  <a:srgbClr val="0070C0"/>
                </a:solidFill>
              </a:rPr>
              <a:t>Ocene o kvalit. hot. usl.donose se na osnovu sledećih osobina</a:t>
            </a:r>
            <a:endParaRPr sz="2000" dirty="0">
              <a:solidFill>
                <a:srgbClr val="0070C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1. Opipljivost  - prisustvo fizič. elemenata – materijalizacija usluge; 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2. Pouzdanost  - sposobnost da se obećana usluga izvrši na dogovoreni način </a:t>
            </a:r>
            <a:r>
              <a:rPr sz="2000" dirty="0">
                <a:solidFill>
                  <a:schemeClr val="tx2"/>
                </a:solidFill>
              </a:rPr>
              <a:t>(ova osobima je pod kontrolom front line osoblja);</a:t>
            </a:r>
            <a:endParaRPr sz="20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3. Odgovornost - sposobnost reagovanja (brižljivost, spremnost da se pomogne i pruži brza usluga);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4. Sigurnost-sposobnost zaposl. da gosti steknu poverenje u njih;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5. Empatija-</a:t>
            </a:r>
            <a:r>
              <a:rPr sz="1600" dirty="0"/>
              <a:t> </a:t>
            </a:r>
            <a:r>
              <a:rPr sz="1600" dirty="0">
                <a:solidFill>
                  <a:srgbClr val="7030A0"/>
                </a:solidFill>
              </a:rPr>
              <a:t>saosećanje sa gostima, odnosno poklanjanje posebne pažnje svakom hotelskom gostu; </a:t>
            </a:r>
            <a:endParaRPr sz="1600" dirty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   Pored njih koriste se i kredibilitet, komunikacije, kompetencije,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2000" dirty="0"/>
              <a:t>  dostupnost i dr.</a:t>
            </a: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endParaRPr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sz="1600" dirty="0"/>
              <a:t> </a:t>
            </a:r>
            <a:endParaRPr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br>
              <a:rPr sz="4000" b="1" dirty="0"/>
            </a:br>
            <a:r>
              <a:rPr sz="3200" b="1" dirty="0"/>
              <a:t>Dimenzije kvaliteta hotelskih usluga</a:t>
            </a:r>
            <a:r>
              <a:rPr sz="4000" dirty="0"/>
              <a:t> </a:t>
            </a:r>
            <a:endParaRPr sz="4000" dirty="0"/>
          </a:p>
        </p:txBody>
      </p:sp>
      <p:sp>
        <p:nvSpPr>
          <p:cNvPr id="35843" name="Rectangle 3"/>
          <p:cNvSpPr>
            <a:spLocks noGrp="1"/>
          </p:cNvSpPr>
          <p:nvPr>
            <p:ph idx="1"/>
          </p:nvPr>
        </p:nvSpPr>
        <p:spPr>
          <a:xfrm>
            <a:off x="468313" y="1557338"/>
            <a:ext cx="8434387" cy="4856162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90000"/>
              </a:lnSpc>
            </a:pPr>
            <a:r>
              <a:rPr sz="2000" b="1" dirty="0">
                <a:solidFill>
                  <a:srgbClr val="0070C0"/>
                </a:solidFill>
              </a:rPr>
              <a:t>Hotelski proizvod </a:t>
            </a:r>
            <a:r>
              <a:rPr sz="1800" dirty="0">
                <a:solidFill>
                  <a:srgbClr val="00B050"/>
                </a:solidFill>
              </a:rPr>
              <a:t>– lanac povezanih usl. koje se obavljaju u  određenom prostoru koji je tehničko-tehnološki, organizaciono, procesno i kadrovski definisan</a:t>
            </a:r>
            <a:endParaRPr sz="1800" dirty="0">
              <a:solidFill>
                <a:srgbClr val="00B05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sz="2000" b="1" dirty="0"/>
              <a:t>Tehničko - tehnološke dimenzije</a:t>
            </a:r>
            <a:r>
              <a:rPr sz="2000" dirty="0"/>
              <a:t> </a:t>
            </a:r>
            <a:r>
              <a:rPr sz="2400" dirty="0"/>
              <a:t>- </a:t>
            </a:r>
            <a:r>
              <a:rPr sz="1800" dirty="0">
                <a:solidFill>
                  <a:srgbClr val="00B050"/>
                </a:solidFill>
              </a:rPr>
              <a:t>uslovljene su prostornim, građevinskim i tehnološkim karakteristikama samog hotelskog objekta</a:t>
            </a:r>
            <a:endParaRPr sz="1800" dirty="0">
              <a:solidFill>
                <a:srgbClr val="00B05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sz="2000" b="1" dirty="0"/>
              <a:t>Funkcionalne dimenzije kvaliteta</a:t>
            </a:r>
            <a:r>
              <a:rPr sz="2000" dirty="0"/>
              <a:t> </a:t>
            </a:r>
            <a:r>
              <a:rPr sz="2400" dirty="0"/>
              <a:t>-</a:t>
            </a:r>
            <a:r>
              <a:rPr sz="1800" dirty="0">
                <a:solidFill>
                  <a:srgbClr val="00B050"/>
                </a:solidFill>
              </a:rPr>
              <a:t>uslovljene su ljudskim faktorom </a:t>
            </a:r>
            <a:endParaRPr sz="1800" dirty="0">
              <a:solidFill>
                <a:srgbClr val="00B05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sz="2000" b="1" dirty="0"/>
              <a:t>Prostorne dimenzije kvaliteta</a:t>
            </a:r>
            <a:r>
              <a:rPr sz="2000" dirty="0"/>
              <a:t> </a:t>
            </a:r>
            <a:r>
              <a:rPr sz="2400" dirty="0"/>
              <a:t>–</a:t>
            </a:r>
            <a:r>
              <a:rPr sz="1800" dirty="0">
                <a:solidFill>
                  <a:srgbClr val="00B050"/>
                </a:solidFill>
              </a:rPr>
              <a:t>uslovljene su kvalitetom okruženja</a:t>
            </a:r>
            <a:endParaRPr sz="1800" dirty="0"/>
          </a:p>
          <a:p>
            <a:pPr eaLnBrk="1" hangingPunct="1">
              <a:lnSpc>
                <a:spcPct val="90000"/>
              </a:lnSpc>
            </a:pPr>
            <a:r>
              <a:rPr sz="2000" b="1" dirty="0"/>
              <a:t>Ekološka dimenzija kvaliteta- </a:t>
            </a:r>
            <a:r>
              <a:rPr sz="1800" dirty="0">
                <a:solidFill>
                  <a:srgbClr val="00B050"/>
                </a:solidFill>
              </a:rPr>
              <a:t>orijentacija na očuvanje prirode </a:t>
            </a:r>
            <a:endParaRPr sz="1800" b="1" dirty="0">
              <a:solidFill>
                <a:srgbClr val="00B05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sz="2000" b="1" dirty="0"/>
              <a:t>Socijalna ili etička dimenzija kvaliteta</a:t>
            </a:r>
            <a:r>
              <a:rPr sz="2000" b="1" dirty="0">
                <a:solidFill>
                  <a:srgbClr val="00B050"/>
                </a:solidFill>
              </a:rPr>
              <a:t> </a:t>
            </a:r>
            <a:r>
              <a:rPr sz="1800" dirty="0">
                <a:solidFill>
                  <a:srgbClr val="00B050"/>
                </a:solidFill>
              </a:rPr>
              <a:t>– dolazi do izražaja u vreme elementarnih nepogoda</a:t>
            </a:r>
            <a:endParaRPr sz="2400" dirty="0"/>
          </a:p>
          <a:p>
            <a:pPr eaLnBrk="1" hangingPunct="1">
              <a:lnSpc>
                <a:spcPct val="90000"/>
              </a:lnSpc>
            </a:pPr>
            <a:r>
              <a:rPr sz="2000" b="1" dirty="0"/>
              <a:t>Estetske dimenzije</a:t>
            </a:r>
            <a:r>
              <a:rPr sz="2000" dirty="0"/>
              <a:t> </a:t>
            </a:r>
            <a:r>
              <a:rPr sz="2400" dirty="0"/>
              <a:t>- </a:t>
            </a:r>
            <a:r>
              <a:rPr sz="1800" dirty="0">
                <a:solidFill>
                  <a:srgbClr val="00B050"/>
                </a:solidFill>
              </a:rPr>
              <a:t>uklapanje objekta u ambijent okruženja, eksterijer, enterijer hotela, usklađenost pružanja usluga sa stilom gradnje i sl. </a:t>
            </a:r>
            <a:endParaRPr sz="1800" dirty="0">
              <a:solidFill>
                <a:srgbClr val="00B05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sz="2000" b="1" dirty="0"/>
              <a:t>Ekonomska dim.</a:t>
            </a:r>
            <a:r>
              <a:rPr sz="2000" dirty="0"/>
              <a:t> </a:t>
            </a:r>
            <a:r>
              <a:rPr sz="2400" dirty="0"/>
              <a:t>- </a:t>
            </a:r>
            <a:r>
              <a:rPr sz="1800" dirty="0">
                <a:solidFill>
                  <a:srgbClr val="00B050"/>
                </a:solidFill>
              </a:rPr>
              <a:t>ostvarivanje dobiti na bazi zadovolj. potreba gosta,  </a:t>
            </a:r>
            <a:endParaRPr sz="1800" dirty="0">
              <a:solidFill>
                <a:srgbClr val="00B050"/>
              </a:solidFill>
            </a:endParaRPr>
          </a:p>
          <a:p>
            <a:pPr lvl="0" eaLnBrk="1" hangingPunct="1">
              <a:lnSpc>
                <a:spcPct val="90000"/>
              </a:lnSpc>
              <a:buNone/>
            </a:pPr>
            <a:r>
              <a:rPr sz="1800" dirty="0">
                <a:solidFill>
                  <a:srgbClr val="00B050"/>
                </a:solidFill>
              </a:rPr>
              <a:t>     </a:t>
            </a:r>
            <a:r>
              <a:rPr sz="2000" dirty="0">
                <a:solidFill>
                  <a:srgbClr val="FF0000"/>
                </a:solidFill>
              </a:rPr>
              <a:t>Navedene osobine ne treba posmatrati izolovano </a:t>
            </a:r>
            <a:endParaRPr sz="2000" dirty="0">
              <a:solidFill>
                <a:srgbClr val="FF0000"/>
              </a:solidFill>
            </a:endParaRPr>
          </a:p>
          <a:p>
            <a:pPr lvl="0" eaLnBrk="1" hangingPunct="1">
              <a:lnSpc>
                <a:spcPct val="90000"/>
              </a:lnSpc>
              <a:buNone/>
            </a:pPr>
            <a:endParaRPr sz="2000" dirty="0">
              <a:solidFill>
                <a:srgbClr val="FF0000"/>
              </a:solidFill>
            </a:endParaRPr>
          </a:p>
          <a:p>
            <a:pPr lvl="0" eaLnBrk="1" hangingPunct="1">
              <a:lnSpc>
                <a:spcPct val="90000"/>
              </a:lnSpc>
              <a:buNone/>
            </a:pPr>
            <a:endParaRPr sz="2000" dirty="0">
              <a:solidFill>
                <a:srgbClr val="FF0000"/>
              </a:solidFill>
            </a:endParaRPr>
          </a:p>
          <a:p>
            <a:pPr lvl="0" eaLnBrk="1" hangingPunct="1">
              <a:lnSpc>
                <a:spcPct val="90000"/>
              </a:lnSpc>
              <a:buNone/>
            </a:pPr>
            <a:endParaRPr sz="2000" dirty="0">
              <a:solidFill>
                <a:srgbClr val="FF0000"/>
              </a:solidFill>
            </a:endParaRPr>
          </a:p>
          <a:p>
            <a:pPr lvl="0" eaLnBrk="1" hangingPunct="1">
              <a:lnSpc>
                <a:spcPct val="90000"/>
              </a:lnSpc>
              <a:buNone/>
            </a:pPr>
            <a:endParaRPr sz="2000" dirty="0">
              <a:solidFill>
                <a:srgbClr val="FF0000"/>
              </a:solidFill>
            </a:endParaRPr>
          </a:p>
          <a:p>
            <a:pPr lvl="0" eaLnBrk="1" hangingPunct="1">
              <a:lnSpc>
                <a:spcPct val="90000"/>
              </a:lnSpc>
              <a:buNone/>
            </a:pPr>
            <a:endParaRPr sz="2000" dirty="0">
              <a:solidFill>
                <a:srgbClr val="FF0000"/>
              </a:solidFill>
            </a:endParaRPr>
          </a:p>
          <a:p>
            <a:pPr lvl="0" eaLnBrk="1" hangingPunct="1">
              <a:lnSpc>
                <a:spcPct val="90000"/>
              </a:lnSpc>
              <a:buNone/>
            </a:pPr>
            <a:endParaRPr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14343</Words>
  <Application>WPS Presentation</Application>
  <PresentationFormat/>
  <Paragraphs>263</Paragraphs>
  <Slides>21</Slides>
  <Notes>3</Notes>
  <HiddenSlides>2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Arial</vt:lpstr>
      <vt:lpstr>SimSun</vt:lpstr>
      <vt:lpstr>Wingdings</vt:lpstr>
      <vt:lpstr>Microsoft YaHei</vt:lpstr>
      <vt:lpstr>Arial Unicode MS</vt:lpstr>
      <vt:lpstr>Calibri</vt:lpstr>
      <vt:lpstr>Times New Roman</vt:lpstr>
      <vt:lpstr>Default Design</vt:lpstr>
      <vt:lpstr>MENADŽMENT HOTELSKOG DOMAĆINSTVA </vt:lpstr>
      <vt:lpstr>Krajnji cilj i ishod predmeta</vt:lpstr>
      <vt:lpstr> UPRAVLJANJE KVALITETOM U       HOTELIJERSTVU </vt:lpstr>
      <vt:lpstr>Definisanje i značaj kvaliteta</vt:lpstr>
      <vt:lpstr>Definisanje kvaliteta</vt:lpstr>
      <vt:lpstr>Definisanje kvaliteta</vt:lpstr>
      <vt:lpstr>Mesto usluga u privrednom razvoju </vt:lpstr>
      <vt:lpstr> Pozicija turizma u strukturi međunarodne privrede </vt:lpstr>
      <vt:lpstr>Struktura hotelske i industrije</vt:lpstr>
      <vt:lpstr> Značaj i uloga hotelijerstva u privrednom razvoju</vt:lpstr>
      <vt:lpstr>Razmeštaj smešt. kapaciteta</vt:lpstr>
      <vt:lpstr>♣ ♣ Karakteristike kvaliteta u  hotelijerstvu</vt:lpstr>
      <vt:lpstr> Karakteristike hotelijerstva </vt:lpstr>
      <vt:lpstr> Karakteistike hotelskog  poslovanja  </vt:lpstr>
      <vt:lpstr>heterogenost hotelske strukture</vt:lpstr>
      <vt:lpstr>Hotelski proizvod </vt:lpstr>
      <vt:lpstr>Nivoi hotelskog proizvoda </vt:lpstr>
      <vt:lpstr>Nivoi hotelskog proizvoda(usl)</vt:lpstr>
      <vt:lpstr>Oblici ispoljavanja kvaliteta u hotelijerstvu</vt:lpstr>
      <vt:lpstr>Ključne osobine kvaliteta hotelskih usluga </vt:lpstr>
      <vt:lpstr> Dimenzije kvaliteta hotelskih usluga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nstanic</dc:creator>
  <cp:lastModifiedBy>Direktor</cp:lastModifiedBy>
  <cp:revision>503</cp:revision>
  <cp:lastPrinted>2013-02-13T13:11:00Z</cp:lastPrinted>
  <dcterms:created xsi:type="dcterms:W3CDTF">2010-02-01T13:55:00Z</dcterms:created>
  <dcterms:modified xsi:type="dcterms:W3CDTF">2023-02-28T10:06:35Z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44A7C481CBEC4997856FF1E68C389518</vt:lpwstr>
  </property>
  <property fmtid="{D5CDD505-2E9C-101B-9397-08002B2CF9AE}" pid="3" name="KSOProductBuildVer">
    <vt:lpwstr>1033-11.2.0.11486</vt:lpwstr>
  </property>
</Properties>
</file>