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362" r:id="rId3"/>
    <p:sldId id="363" r:id="rId4"/>
    <p:sldId id="364" r:id="rId5"/>
    <p:sldId id="365" r:id="rId6"/>
    <p:sldId id="350" r:id="rId7"/>
    <p:sldId id="355" r:id="rId8"/>
    <p:sldId id="354" r:id="rId9"/>
    <p:sldId id="353" r:id="rId10"/>
    <p:sldId id="352" r:id="rId11"/>
    <p:sldId id="361" r:id="rId12"/>
    <p:sldId id="375" r:id="rId13"/>
    <p:sldId id="374" r:id="rId14"/>
    <p:sldId id="373" r:id="rId15"/>
    <p:sldId id="372" r:id="rId16"/>
    <p:sldId id="371" r:id="rId17"/>
    <p:sldId id="370" r:id="rId18"/>
    <p:sldId id="369" r:id="rId19"/>
    <p:sldId id="366" r:id="rId20"/>
    <p:sldId id="368" r:id="rId21"/>
    <p:sldId id="376" r:id="rId22"/>
    <p:sldId id="377" r:id="rId23"/>
    <p:sldId id="378" r:id="rId24"/>
    <p:sldId id="379" r:id="rId25"/>
    <p:sldId id="380" r:id="rId26"/>
    <p:sldId id="384" r:id="rId27"/>
    <p:sldId id="386" r:id="rId28"/>
    <p:sldId id="387" r:id="rId29"/>
    <p:sldId id="388" r:id="rId30"/>
    <p:sldId id="390" r:id="rId31"/>
    <p:sldId id="391" r:id="rId32"/>
    <p:sldId id="392" r:id="rId33"/>
    <p:sldId id="393" r:id="rId34"/>
    <p:sldId id="394" r:id="rId35"/>
    <p:sldId id="395" r:id="rId36"/>
    <p:sldId id="396" r:id="rId37"/>
    <p:sldId id="389" r:id="rId38"/>
    <p:sldId id="383" r:id="rId39"/>
    <p:sldId id="398" r:id="rId40"/>
    <p:sldId id="397" r:id="rId41"/>
    <p:sldId id="382" r:id="rId42"/>
    <p:sldId id="367" r:id="rId43"/>
    <p:sldId id="381" r:id="rId44"/>
  </p:sldIdLst>
  <p:sldSz cx="18288000" cy="10287000"/>
  <p:notesSz cx="18288000" cy="10287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426" autoAdjust="0"/>
    <p:restoredTop sz="94660"/>
  </p:normalViewPr>
  <p:slideViewPr>
    <p:cSldViewPr>
      <p:cViewPr varScale="1">
        <p:scale>
          <a:sx n="49" d="100"/>
          <a:sy n="49" d="100"/>
        </p:scale>
        <p:origin x="294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57299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07413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3188304" y="0"/>
            <a:ext cx="5100320" cy="10274300"/>
          </a:xfrm>
          <a:custGeom>
            <a:avLst/>
            <a:gdLst/>
            <a:ahLst/>
            <a:cxnLst/>
            <a:rect l="l" t="t" r="r" b="b"/>
            <a:pathLst>
              <a:path w="5100319" h="10274300">
                <a:moveTo>
                  <a:pt x="5099695" y="10274300"/>
                </a:moveTo>
                <a:lnTo>
                  <a:pt x="2285966" y="10274300"/>
                </a:lnTo>
                <a:lnTo>
                  <a:pt x="2247545" y="10147300"/>
                </a:lnTo>
                <a:lnTo>
                  <a:pt x="2133859" y="10147300"/>
                </a:lnTo>
                <a:lnTo>
                  <a:pt x="2096496" y="10020300"/>
                </a:lnTo>
                <a:lnTo>
                  <a:pt x="2022578" y="10020300"/>
                </a:lnTo>
                <a:lnTo>
                  <a:pt x="1986027" y="9893300"/>
                </a:lnTo>
                <a:lnTo>
                  <a:pt x="1878024" y="9893300"/>
                </a:lnTo>
                <a:lnTo>
                  <a:pt x="1842579" y="9766300"/>
                </a:lnTo>
                <a:lnTo>
                  <a:pt x="1772534" y="9766300"/>
                </a:lnTo>
                <a:lnTo>
                  <a:pt x="1737937" y="9639300"/>
                </a:lnTo>
                <a:lnTo>
                  <a:pt x="1635868" y="9639300"/>
                </a:lnTo>
                <a:lnTo>
                  <a:pt x="1602426" y="9512300"/>
                </a:lnTo>
                <a:lnTo>
                  <a:pt x="1536420" y="9512300"/>
                </a:lnTo>
                <a:lnTo>
                  <a:pt x="1503861" y="9385300"/>
                </a:lnTo>
                <a:lnTo>
                  <a:pt x="1439639" y="9385300"/>
                </a:lnTo>
                <a:lnTo>
                  <a:pt x="1407979" y="9258300"/>
                </a:lnTo>
                <a:lnTo>
                  <a:pt x="1345570" y="9258300"/>
                </a:lnTo>
                <a:lnTo>
                  <a:pt x="1314825" y="9131300"/>
                </a:lnTo>
                <a:lnTo>
                  <a:pt x="1254261" y="9131300"/>
                </a:lnTo>
                <a:lnTo>
                  <a:pt x="1224446" y="9004300"/>
                </a:lnTo>
                <a:lnTo>
                  <a:pt x="1165757" y="9004300"/>
                </a:lnTo>
                <a:lnTo>
                  <a:pt x="1136887" y="8877300"/>
                </a:lnTo>
                <a:lnTo>
                  <a:pt x="1080105" y="8877300"/>
                </a:lnTo>
                <a:lnTo>
                  <a:pt x="1052196" y="8750300"/>
                </a:lnTo>
                <a:lnTo>
                  <a:pt x="997351" y="8750300"/>
                </a:lnTo>
                <a:lnTo>
                  <a:pt x="970418" y="8623300"/>
                </a:lnTo>
                <a:lnTo>
                  <a:pt x="917541" y="8623300"/>
                </a:lnTo>
                <a:lnTo>
                  <a:pt x="891600" y="8496300"/>
                </a:lnTo>
                <a:lnTo>
                  <a:pt x="840721" y="8496300"/>
                </a:lnTo>
                <a:lnTo>
                  <a:pt x="815787" y="8369300"/>
                </a:lnTo>
                <a:lnTo>
                  <a:pt x="766938" y="8369300"/>
                </a:lnTo>
                <a:lnTo>
                  <a:pt x="743027" y="8242300"/>
                </a:lnTo>
                <a:lnTo>
                  <a:pt x="719459" y="8242300"/>
                </a:lnTo>
                <a:lnTo>
                  <a:pt x="696238" y="8115300"/>
                </a:lnTo>
                <a:lnTo>
                  <a:pt x="650840" y="8115300"/>
                </a:lnTo>
                <a:lnTo>
                  <a:pt x="628667" y="7988300"/>
                </a:lnTo>
                <a:lnTo>
                  <a:pt x="585381" y="7988300"/>
                </a:lnTo>
                <a:lnTo>
                  <a:pt x="564272" y="7861300"/>
                </a:lnTo>
                <a:lnTo>
                  <a:pt x="543521" y="7861300"/>
                </a:lnTo>
                <a:lnTo>
                  <a:pt x="523129" y="7734300"/>
                </a:lnTo>
                <a:lnTo>
                  <a:pt x="483431" y="7734300"/>
                </a:lnTo>
                <a:lnTo>
                  <a:pt x="464129" y="7607300"/>
                </a:lnTo>
                <a:lnTo>
                  <a:pt x="426625" y="7607300"/>
                </a:lnTo>
                <a:lnTo>
                  <a:pt x="408428" y="7480300"/>
                </a:lnTo>
                <a:lnTo>
                  <a:pt x="390602" y="7480300"/>
                </a:lnTo>
                <a:lnTo>
                  <a:pt x="373149" y="7353300"/>
                </a:lnTo>
                <a:lnTo>
                  <a:pt x="339371" y="7353300"/>
                </a:lnTo>
                <a:lnTo>
                  <a:pt x="323049" y="7226300"/>
                </a:lnTo>
                <a:lnTo>
                  <a:pt x="307107" y="7226300"/>
                </a:lnTo>
                <a:lnTo>
                  <a:pt x="291547" y="7099300"/>
                </a:lnTo>
                <a:lnTo>
                  <a:pt x="261580" y="7099300"/>
                </a:lnTo>
                <a:lnTo>
                  <a:pt x="247176" y="6972300"/>
                </a:lnTo>
                <a:lnTo>
                  <a:pt x="233161" y="6972300"/>
                </a:lnTo>
                <a:lnTo>
                  <a:pt x="219536" y="6845300"/>
                </a:lnTo>
                <a:lnTo>
                  <a:pt x="193466" y="6845300"/>
                </a:lnTo>
                <a:lnTo>
                  <a:pt x="181023" y="6718300"/>
                </a:lnTo>
                <a:lnTo>
                  <a:pt x="168978" y="6718300"/>
                </a:lnTo>
                <a:lnTo>
                  <a:pt x="157332" y="6591300"/>
                </a:lnTo>
                <a:lnTo>
                  <a:pt x="135243" y="6591300"/>
                </a:lnTo>
                <a:lnTo>
                  <a:pt x="124805" y="6464300"/>
                </a:lnTo>
                <a:lnTo>
                  <a:pt x="114772" y="6464300"/>
                </a:lnTo>
                <a:lnTo>
                  <a:pt x="105147" y="6337300"/>
                </a:lnTo>
                <a:lnTo>
                  <a:pt x="87127" y="6337300"/>
                </a:lnTo>
                <a:lnTo>
                  <a:pt x="78735" y="6210300"/>
                </a:lnTo>
                <a:lnTo>
                  <a:pt x="70757" y="6210300"/>
                </a:lnTo>
                <a:lnTo>
                  <a:pt x="63196" y="6083300"/>
                </a:lnTo>
                <a:lnTo>
                  <a:pt x="56053" y="6083300"/>
                </a:lnTo>
                <a:lnTo>
                  <a:pt x="49330" y="5956300"/>
                </a:lnTo>
                <a:lnTo>
                  <a:pt x="37148" y="5956300"/>
                </a:lnTo>
                <a:lnTo>
                  <a:pt x="31694" y="5829300"/>
                </a:lnTo>
                <a:lnTo>
                  <a:pt x="26666" y="5829300"/>
                </a:lnTo>
                <a:lnTo>
                  <a:pt x="22067" y="5702300"/>
                </a:lnTo>
                <a:lnTo>
                  <a:pt x="14159" y="5702300"/>
                </a:lnTo>
                <a:lnTo>
                  <a:pt x="10854" y="5575300"/>
                </a:lnTo>
                <a:lnTo>
                  <a:pt x="7985" y="5575300"/>
                </a:lnTo>
                <a:lnTo>
                  <a:pt x="5552" y="5448300"/>
                </a:lnTo>
                <a:lnTo>
                  <a:pt x="3558" y="5448300"/>
                </a:lnTo>
                <a:lnTo>
                  <a:pt x="2004" y="5321300"/>
                </a:lnTo>
                <a:lnTo>
                  <a:pt x="223" y="5321300"/>
                </a:lnTo>
                <a:lnTo>
                  <a:pt x="0" y="5194300"/>
                </a:lnTo>
                <a:lnTo>
                  <a:pt x="223" y="5194300"/>
                </a:lnTo>
                <a:lnTo>
                  <a:pt x="891" y="5067300"/>
                </a:lnTo>
                <a:lnTo>
                  <a:pt x="2004" y="5067300"/>
                </a:lnTo>
                <a:lnTo>
                  <a:pt x="3558" y="4940300"/>
                </a:lnTo>
                <a:lnTo>
                  <a:pt x="5552" y="4940300"/>
                </a:lnTo>
                <a:lnTo>
                  <a:pt x="7985" y="4813300"/>
                </a:lnTo>
                <a:lnTo>
                  <a:pt x="14159" y="4813300"/>
                </a:lnTo>
                <a:lnTo>
                  <a:pt x="17897" y="4686300"/>
                </a:lnTo>
                <a:lnTo>
                  <a:pt x="22067" y="4686300"/>
                </a:lnTo>
                <a:lnTo>
                  <a:pt x="26666" y="4559300"/>
                </a:lnTo>
                <a:lnTo>
                  <a:pt x="37148" y="4559300"/>
                </a:lnTo>
                <a:lnTo>
                  <a:pt x="43028" y="4432300"/>
                </a:lnTo>
                <a:lnTo>
                  <a:pt x="49330" y="4432300"/>
                </a:lnTo>
                <a:lnTo>
                  <a:pt x="56053" y="4305300"/>
                </a:lnTo>
                <a:lnTo>
                  <a:pt x="63196" y="4305300"/>
                </a:lnTo>
                <a:lnTo>
                  <a:pt x="70757" y="4178300"/>
                </a:lnTo>
                <a:lnTo>
                  <a:pt x="87127" y="4178300"/>
                </a:lnTo>
                <a:lnTo>
                  <a:pt x="95931" y="4051300"/>
                </a:lnTo>
                <a:lnTo>
                  <a:pt x="105147" y="4051300"/>
                </a:lnTo>
                <a:lnTo>
                  <a:pt x="114772" y="3924300"/>
                </a:lnTo>
                <a:lnTo>
                  <a:pt x="135243" y="3924300"/>
                </a:lnTo>
                <a:lnTo>
                  <a:pt x="146086" y="3797300"/>
                </a:lnTo>
                <a:lnTo>
                  <a:pt x="157332" y="3797300"/>
                </a:lnTo>
                <a:lnTo>
                  <a:pt x="168978" y="3670300"/>
                </a:lnTo>
                <a:lnTo>
                  <a:pt x="181023" y="3670300"/>
                </a:lnTo>
                <a:lnTo>
                  <a:pt x="193466" y="3543300"/>
                </a:lnTo>
                <a:lnTo>
                  <a:pt x="219536" y="3543300"/>
                </a:lnTo>
                <a:lnTo>
                  <a:pt x="233161" y="3416300"/>
                </a:lnTo>
                <a:lnTo>
                  <a:pt x="247176" y="3416300"/>
                </a:lnTo>
                <a:lnTo>
                  <a:pt x="261580" y="3289300"/>
                </a:lnTo>
                <a:lnTo>
                  <a:pt x="291547" y="3289300"/>
                </a:lnTo>
                <a:lnTo>
                  <a:pt x="307107" y="3162300"/>
                </a:lnTo>
                <a:lnTo>
                  <a:pt x="339371" y="3162300"/>
                </a:lnTo>
                <a:lnTo>
                  <a:pt x="356072" y="3035300"/>
                </a:lnTo>
                <a:lnTo>
                  <a:pt x="373149" y="3035300"/>
                </a:lnTo>
                <a:lnTo>
                  <a:pt x="390602" y="2908300"/>
                </a:lnTo>
                <a:lnTo>
                  <a:pt x="426625" y="2908300"/>
                </a:lnTo>
                <a:lnTo>
                  <a:pt x="445193" y="2781300"/>
                </a:lnTo>
                <a:lnTo>
                  <a:pt x="464129" y="2781300"/>
                </a:lnTo>
                <a:lnTo>
                  <a:pt x="483431" y="2654300"/>
                </a:lnTo>
                <a:lnTo>
                  <a:pt x="523129" y="2654300"/>
                </a:lnTo>
                <a:lnTo>
                  <a:pt x="543521" y="2527300"/>
                </a:lnTo>
                <a:lnTo>
                  <a:pt x="585381" y="2527300"/>
                </a:lnTo>
                <a:lnTo>
                  <a:pt x="606847" y="2400300"/>
                </a:lnTo>
                <a:lnTo>
                  <a:pt x="628667" y="2400300"/>
                </a:lnTo>
                <a:lnTo>
                  <a:pt x="650840" y="2273300"/>
                </a:lnTo>
                <a:lnTo>
                  <a:pt x="696238" y="2273300"/>
                </a:lnTo>
                <a:lnTo>
                  <a:pt x="719459" y="2146300"/>
                </a:lnTo>
                <a:lnTo>
                  <a:pt x="766938" y="2146300"/>
                </a:lnTo>
                <a:lnTo>
                  <a:pt x="791192" y="2019300"/>
                </a:lnTo>
                <a:lnTo>
                  <a:pt x="840721" y="2019300"/>
                </a:lnTo>
                <a:lnTo>
                  <a:pt x="865992" y="1892300"/>
                </a:lnTo>
                <a:lnTo>
                  <a:pt x="917541" y="1892300"/>
                </a:lnTo>
                <a:lnTo>
                  <a:pt x="943814" y="1765300"/>
                </a:lnTo>
                <a:lnTo>
                  <a:pt x="970418" y="1765300"/>
                </a:lnTo>
                <a:lnTo>
                  <a:pt x="997351" y="1638300"/>
                </a:lnTo>
                <a:lnTo>
                  <a:pt x="1052196" y="1638300"/>
                </a:lnTo>
                <a:lnTo>
                  <a:pt x="1080105" y="1511300"/>
                </a:lnTo>
                <a:lnTo>
                  <a:pt x="1136887" y="1511300"/>
                </a:lnTo>
                <a:lnTo>
                  <a:pt x="1165757" y="1384300"/>
                </a:lnTo>
                <a:lnTo>
                  <a:pt x="1224446" y="1384300"/>
                </a:lnTo>
                <a:lnTo>
                  <a:pt x="1254261" y="1257300"/>
                </a:lnTo>
                <a:lnTo>
                  <a:pt x="1314825" y="1257300"/>
                </a:lnTo>
                <a:lnTo>
                  <a:pt x="1345570" y="1130300"/>
                </a:lnTo>
                <a:lnTo>
                  <a:pt x="1439639" y="1130300"/>
                </a:lnTo>
                <a:lnTo>
                  <a:pt x="1471600" y="1003300"/>
                </a:lnTo>
                <a:lnTo>
                  <a:pt x="1536420" y="1003300"/>
                </a:lnTo>
                <a:lnTo>
                  <a:pt x="1569276" y="876300"/>
                </a:lnTo>
                <a:lnTo>
                  <a:pt x="1635868" y="876300"/>
                </a:lnTo>
                <a:lnTo>
                  <a:pt x="1669602" y="749300"/>
                </a:lnTo>
                <a:lnTo>
                  <a:pt x="1737937" y="749300"/>
                </a:lnTo>
                <a:lnTo>
                  <a:pt x="1772534" y="622300"/>
                </a:lnTo>
                <a:lnTo>
                  <a:pt x="1878024" y="622300"/>
                </a:lnTo>
                <a:lnTo>
                  <a:pt x="1913748" y="495300"/>
                </a:lnTo>
                <a:lnTo>
                  <a:pt x="1986027" y="495300"/>
                </a:lnTo>
                <a:lnTo>
                  <a:pt x="2022578" y="368300"/>
                </a:lnTo>
                <a:lnTo>
                  <a:pt x="2133859" y="368300"/>
                </a:lnTo>
                <a:lnTo>
                  <a:pt x="2171489" y="241300"/>
                </a:lnTo>
                <a:lnTo>
                  <a:pt x="2285966" y="241300"/>
                </a:lnTo>
                <a:lnTo>
                  <a:pt x="2324648" y="114300"/>
                </a:lnTo>
                <a:lnTo>
                  <a:pt x="2442238" y="114300"/>
                </a:lnTo>
                <a:lnTo>
                  <a:pt x="2478619" y="0"/>
                </a:lnTo>
                <a:lnTo>
                  <a:pt x="5099695" y="0"/>
                </a:lnTo>
                <a:lnTo>
                  <a:pt x="5099695" y="1027430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450004" y="0"/>
            <a:ext cx="7838440" cy="8974455"/>
          </a:xfrm>
          <a:custGeom>
            <a:avLst/>
            <a:gdLst/>
            <a:ahLst/>
            <a:cxnLst/>
            <a:rect l="l" t="t" r="r" b="b"/>
            <a:pathLst>
              <a:path w="7838440" h="8974455">
                <a:moveTo>
                  <a:pt x="7837995" y="3035"/>
                </a:moveTo>
                <a:lnTo>
                  <a:pt x="3414992" y="3035"/>
                </a:lnTo>
                <a:lnTo>
                  <a:pt x="3417163" y="0"/>
                </a:lnTo>
                <a:lnTo>
                  <a:pt x="3274695" y="2921"/>
                </a:lnTo>
                <a:lnTo>
                  <a:pt x="459066" y="3951351"/>
                </a:lnTo>
                <a:lnTo>
                  <a:pt x="437375" y="4003649"/>
                </a:lnTo>
                <a:lnTo>
                  <a:pt x="421894" y="4047236"/>
                </a:lnTo>
                <a:lnTo>
                  <a:pt x="370903" y="4118737"/>
                </a:lnTo>
                <a:lnTo>
                  <a:pt x="350062" y="4169829"/>
                </a:lnTo>
                <a:lnTo>
                  <a:pt x="335457" y="4212196"/>
                </a:lnTo>
                <a:lnTo>
                  <a:pt x="310718" y="4246892"/>
                </a:lnTo>
                <a:lnTo>
                  <a:pt x="290525" y="4297070"/>
                </a:lnTo>
                <a:lnTo>
                  <a:pt x="276555" y="4338536"/>
                </a:lnTo>
                <a:lnTo>
                  <a:pt x="252463" y="4372318"/>
                </a:lnTo>
                <a:lnTo>
                  <a:pt x="232918" y="4421594"/>
                </a:lnTo>
                <a:lnTo>
                  <a:pt x="219595" y="4462157"/>
                </a:lnTo>
                <a:lnTo>
                  <a:pt x="200482" y="4510837"/>
                </a:lnTo>
                <a:lnTo>
                  <a:pt x="174891" y="4590466"/>
                </a:lnTo>
                <a:lnTo>
                  <a:pt x="156425" y="4638243"/>
                </a:lnTo>
                <a:lnTo>
                  <a:pt x="144157" y="4677321"/>
                </a:lnTo>
                <a:lnTo>
                  <a:pt x="136448" y="4731880"/>
                </a:lnTo>
                <a:lnTo>
                  <a:pt x="124612" y="4770361"/>
                </a:lnTo>
                <a:lnTo>
                  <a:pt x="106972" y="4816957"/>
                </a:lnTo>
                <a:lnTo>
                  <a:pt x="95554" y="4854841"/>
                </a:lnTo>
                <a:lnTo>
                  <a:pt x="88684" y="4908220"/>
                </a:lnTo>
                <a:lnTo>
                  <a:pt x="77685" y="4945519"/>
                </a:lnTo>
                <a:lnTo>
                  <a:pt x="71234" y="4998313"/>
                </a:lnTo>
                <a:lnTo>
                  <a:pt x="60655" y="5035029"/>
                </a:lnTo>
                <a:lnTo>
                  <a:pt x="54622" y="5087239"/>
                </a:lnTo>
                <a:lnTo>
                  <a:pt x="44462" y="5123358"/>
                </a:lnTo>
                <a:lnTo>
                  <a:pt x="38849" y="5174983"/>
                </a:lnTo>
                <a:lnTo>
                  <a:pt x="29095" y="5210530"/>
                </a:lnTo>
                <a:lnTo>
                  <a:pt x="23888" y="5261572"/>
                </a:lnTo>
                <a:lnTo>
                  <a:pt x="24904" y="5303913"/>
                </a:lnTo>
                <a:lnTo>
                  <a:pt x="20116" y="5354371"/>
                </a:lnTo>
                <a:lnTo>
                  <a:pt x="11188" y="5388749"/>
                </a:lnTo>
                <a:lnTo>
                  <a:pt x="6819" y="5438648"/>
                </a:lnTo>
                <a:lnTo>
                  <a:pt x="8648" y="5479821"/>
                </a:lnTo>
                <a:lnTo>
                  <a:pt x="914" y="5578157"/>
                </a:lnTo>
                <a:lnTo>
                  <a:pt x="3365" y="5618480"/>
                </a:lnTo>
                <a:lnTo>
                  <a:pt x="0" y="5666930"/>
                </a:lnTo>
                <a:lnTo>
                  <a:pt x="2857" y="5706681"/>
                </a:lnTo>
                <a:lnTo>
                  <a:pt x="10248" y="5761926"/>
                </a:lnTo>
                <a:lnTo>
                  <a:pt x="10972" y="5848426"/>
                </a:lnTo>
                <a:lnTo>
                  <a:pt x="14630" y="5887034"/>
                </a:lnTo>
                <a:lnTo>
                  <a:pt x="12496" y="5933783"/>
                </a:lnTo>
                <a:lnTo>
                  <a:pt x="16560" y="5971832"/>
                </a:lnTo>
                <a:lnTo>
                  <a:pt x="25158" y="6025388"/>
                </a:lnTo>
                <a:lnTo>
                  <a:pt x="29629" y="6062865"/>
                </a:lnTo>
                <a:lnTo>
                  <a:pt x="38633" y="6115863"/>
                </a:lnTo>
                <a:lnTo>
                  <a:pt x="43497" y="6152781"/>
                </a:lnTo>
                <a:lnTo>
                  <a:pt x="52908" y="6205220"/>
                </a:lnTo>
                <a:lnTo>
                  <a:pt x="58166" y="6241580"/>
                </a:lnTo>
                <a:lnTo>
                  <a:pt x="67970" y="6293459"/>
                </a:lnTo>
                <a:lnTo>
                  <a:pt x="73634" y="6329261"/>
                </a:lnTo>
                <a:lnTo>
                  <a:pt x="83832" y="6380581"/>
                </a:lnTo>
                <a:lnTo>
                  <a:pt x="89890" y="6415837"/>
                </a:lnTo>
                <a:lnTo>
                  <a:pt x="100482" y="6466599"/>
                </a:lnTo>
                <a:lnTo>
                  <a:pt x="117284" y="6508674"/>
                </a:lnTo>
                <a:lnTo>
                  <a:pt x="123926" y="6543091"/>
                </a:lnTo>
                <a:lnTo>
                  <a:pt x="135115" y="6593040"/>
                </a:lnTo>
                <a:lnTo>
                  <a:pt x="152501" y="6634277"/>
                </a:lnTo>
                <a:lnTo>
                  <a:pt x="164071" y="6683667"/>
                </a:lnTo>
                <a:lnTo>
                  <a:pt x="181838" y="6724370"/>
                </a:lnTo>
                <a:lnTo>
                  <a:pt x="199809" y="6764795"/>
                </a:lnTo>
                <a:lnTo>
                  <a:pt x="211963" y="6813372"/>
                </a:lnTo>
                <a:lnTo>
                  <a:pt x="230327" y="6853250"/>
                </a:lnTo>
                <a:lnTo>
                  <a:pt x="238531" y="6885483"/>
                </a:lnTo>
                <a:lnTo>
                  <a:pt x="261607" y="6940613"/>
                </a:lnTo>
                <a:lnTo>
                  <a:pt x="280543" y="6979679"/>
                </a:lnTo>
                <a:lnTo>
                  <a:pt x="299681" y="7018477"/>
                </a:lnTo>
                <a:lnTo>
                  <a:pt x="318998" y="7057009"/>
                </a:lnTo>
                <a:lnTo>
                  <a:pt x="338505" y="7095274"/>
                </a:lnTo>
                <a:lnTo>
                  <a:pt x="352209" y="7141680"/>
                </a:lnTo>
                <a:lnTo>
                  <a:pt x="372110" y="7179399"/>
                </a:lnTo>
                <a:lnTo>
                  <a:pt x="392188" y="7216851"/>
                </a:lnTo>
                <a:lnTo>
                  <a:pt x="412470" y="7254049"/>
                </a:lnTo>
                <a:lnTo>
                  <a:pt x="443268" y="7298347"/>
                </a:lnTo>
                <a:lnTo>
                  <a:pt x="463931" y="7334999"/>
                </a:lnTo>
                <a:lnTo>
                  <a:pt x="484771" y="7371385"/>
                </a:lnTo>
                <a:lnTo>
                  <a:pt x="510146" y="7423302"/>
                </a:lnTo>
                <a:lnTo>
                  <a:pt x="531368" y="7459167"/>
                </a:lnTo>
                <a:lnTo>
                  <a:pt x="552767" y="7494765"/>
                </a:lnTo>
                <a:lnTo>
                  <a:pt x="584708" y="7537475"/>
                </a:lnTo>
                <a:lnTo>
                  <a:pt x="612495" y="7564133"/>
                </a:lnTo>
                <a:lnTo>
                  <a:pt x="634466" y="7598943"/>
                </a:lnTo>
                <a:lnTo>
                  <a:pt x="666965" y="7640866"/>
                </a:lnTo>
                <a:lnTo>
                  <a:pt x="689317" y="7675143"/>
                </a:lnTo>
                <a:lnTo>
                  <a:pt x="722185" y="7716545"/>
                </a:lnTo>
                <a:lnTo>
                  <a:pt x="744905" y="7750315"/>
                </a:lnTo>
                <a:lnTo>
                  <a:pt x="778141" y="7791196"/>
                </a:lnTo>
                <a:lnTo>
                  <a:pt x="807237" y="7816024"/>
                </a:lnTo>
                <a:lnTo>
                  <a:pt x="840841" y="7856385"/>
                </a:lnTo>
                <a:lnTo>
                  <a:pt x="864298" y="7889113"/>
                </a:lnTo>
                <a:lnTo>
                  <a:pt x="898283" y="7928953"/>
                </a:lnTo>
                <a:lnTo>
                  <a:pt x="928103" y="7952753"/>
                </a:lnTo>
                <a:lnTo>
                  <a:pt x="962456" y="7992084"/>
                </a:lnTo>
                <a:lnTo>
                  <a:pt x="996975" y="8031162"/>
                </a:lnTo>
                <a:lnTo>
                  <a:pt x="1027353" y="8054187"/>
                </a:lnTo>
                <a:lnTo>
                  <a:pt x="1062240" y="8092757"/>
                </a:lnTo>
                <a:lnTo>
                  <a:pt x="1103325" y="8122653"/>
                </a:lnTo>
                <a:lnTo>
                  <a:pt x="1138580" y="8160702"/>
                </a:lnTo>
                <a:lnTo>
                  <a:pt x="1169682" y="8182711"/>
                </a:lnTo>
                <a:lnTo>
                  <a:pt x="1211300" y="8211845"/>
                </a:lnTo>
                <a:lnTo>
                  <a:pt x="1237742" y="8240382"/>
                </a:lnTo>
                <a:lnTo>
                  <a:pt x="1299794" y="8284616"/>
                </a:lnTo>
                <a:lnTo>
                  <a:pt x="1320888" y="8298777"/>
                </a:lnTo>
                <a:lnTo>
                  <a:pt x="1320469" y="8299374"/>
                </a:lnTo>
                <a:lnTo>
                  <a:pt x="1496250" y="8424723"/>
                </a:lnTo>
                <a:lnTo>
                  <a:pt x="1560525" y="8465833"/>
                </a:lnTo>
                <a:lnTo>
                  <a:pt x="1765922" y="8593391"/>
                </a:lnTo>
                <a:lnTo>
                  <a:pt x="1804962" y="8604275"/>
                </a:lnTo>
                <a:lnTo>
                  <a:pt x="1891919" y="8657323"/>
                </a:lnTo>
                <a:lnTo>
                  <a:pt x="1931162" y="8667928"/>
                </a:lnTo>
                <a:lnTo>
                  <a:pt x="1974799" y="8694217"/>
                </a:lnTo>
                <a:lnTo>
                  <a:pt x="2014156" y="8704643"/>
                </a:lnTo>
                <a:lnTo>
                  <a:pt x="2057920" y="8730780"/>
                </a:lnTo>
                <a:lnTo>
                  <a:pt x="2147265" y="8758593"/>
                </a:lnTo>
                <a:lnTo>
                  <a:pt x="2191194" y="8784501"/>
                </a:lnTo>
                <a:lnTo>
                  <a:pt x="2620454" y="8904376"/>
                </a:lnTo>
                <a:lnTo>
                  <a:pt x="2666466" y="8905469"/>
                </a:lnTo>
                <a:lnTo>
                  <a:pt x="2756916" y="8931758"/>
                </a:lnTo>
                <a:lnTo>
                  <a:pt x="3267710" y="8932481"/>
                </a:lnTo>
                <a:lnTo>
                  <a:pt x="2896628" y="8932697"/>
                </a:lnTo>
                <a:lnTo>
                  <a:pt x="2803004" y="8932748"/>
                </a:lnTo>
                <a:lnTo>
                  <a:pt x="2853448" y="8949499"/>
                </a:lnTo>
                <a:lnTo>
                  <a:pt x="2908185" y="8949347"/>
                </a:lnTo>
                <a:lnTo>
                  <a:pt x="2939707" y="8959774"/>
                </a:lnTo>
                <a:lnTo>
                  <a:pt x="3427311" y="8960193"/>
                </a:lnTo>
                <a:lnTo>
                  <a:pt x="3032023" y="8961564"/>
                </a:lnTo>
                <a:lnTo>
                  <a:pt x="3072193" y="8970861"/>
                </a:lnTo>
                <a:lnTo>
                  <a:pt x="3615753" y="8974188"/>
                </a:lnTo>
                <a:lnTo>
                  <a:pt x="3654691" y="8960396"/>
                </a:lnTo>
                <a:lnTo>
                  <a:pt x="3703561" y="8960434"/>
                </a:lnTo>
                <a:lnTo>
                  <a:pt x="3741712" y="8946959"/>
                </a:lnTo>
                <a:lnTo>
                  <a:pt x="3791254" y="8946820"/>
                </a:lnTo>
                <a:lnTo>
                  <a:pt x="3829710" y="8933294"/>
                </a:lnTo>
                <a:lnTo>
                  <a:pt x="3878846" y="8933370"/>
                </a:lnTo>
                <a:lnTo>
                  <a:pt x="3920426" y="8918804"/>
                </a:lnTo>
                <a:lnTo>
                  <a:pt x="3966299" y="8920099"/>
                </a:lnTo>
                <a:lnTo>
                  <a:pt x="4101020" y="8884285"/>
                </a:lnTo>
                <a:lnTo>
                  <a:pt x="4146740" y="8885796"/>
                </a:lnTo>
                <a:lnTo>
                  <a:pt x="4188066" y="8871585"/>
                </a:lnTo>
                <a:lnTo>
                  <a:pt x="3909149" y="8871941"/>
                </a:lnTo>
                <a:lnTo>
                  <a:pt x="3915626" y="8870086"/>
                </a:lnTo>
                <a:lnTo>
                  <a:pt x="4188066" y="8871585"/>
                </a:lnTo>
                <a:lnTo>
                  <a:pt x="4404284" y="8808999"/>
                </a:lnTo>
                <a:lnTo>
                  <a:pt x="4440948" y="8779446"/>
                </a:lnTo>
                <a:lnTo>
                  <a:pt x="4573930" y="8746096"/>
                </a:lnTo>
                <a:lnTo>
                  <a:pt x="4610341" y="8716912"/>
                </a:lnTo>
                <a:lnTo>
                  <a:pt x="4651006" y="8703615"/>
                </a:lnTo>
                <a:lnTo>
                  <a:pt x="4697615" y="8682012"/>
                </a:lnTo>
                <a:lnTo>
                  <a:pt x="4738141" y="8668931"/>
                </a:lnTo>
                <a:lnTo>
                  <a:pt x="4774260" y="8640153"/>
                </a:lnTo>
                <a:lnTo>
                  <a:pt x="4814621" y="8627300"/>
                </a:lnTo>
                <a:lnTo>
                  <a:pt x="4860925" y="8606130"/>
                </a:lnTo>
                <a:lnTo>
                  <a:pt x="4901120" y="8593493"/>
                </a:lnTo>
                <a:lnTo>
                  <a:pt x="5018544" y="8516328"/>
                </a:lnTo>
                <a:lnTo>
                  <a:pt x="5058397" y="8504199"/>
                </a:lnTo>
                <a:lnTo>
                  <a:pt x="5174691" y="8428609"/>
                </a:lnTo>
                <a:lnTo>
                  <a:pt x="5279733" y="8346922"/>
                </a:lnTo>
                <a:lnTo>
                  <a:pt x="5324881" y="8327364"/>
                </a:lnTo>
                <a:lnTo>
                  <a:pt x="5355234" y="8284794"/>
                </a:lnTo>
                <a:lnTo>
                  <a:pt x="5424284" y="8231721"/>
                </a:lnTo>
                <a:lnTo>
                  <a:pt x="5468963" y="8212798"/>
                </a:lnTo>
                <a:lnTo>
                  <a:pt x="5498858" y="8170875"/>
                </a:lnTo>
                <a:lnTo>
                  <a:pt x="5532971" y="8144916"/>
                </a:lnTo>
                <a:lnTo>
                  <a:pt x="5572963" y="8110715"/>
                </a:lnTo>
                <a:lnTo>
                  <a:pt x="5606821" y="8085099"/>
                </a:lnTo>
                <a:lnTo>
                  <a:pt x="5636222" y="8043875"/>
                </a:lnTo>
                <a:lnTo>
                  <a:pt x="5669826" y="8018627"/>
                </a:lnTo>
                <a:lnTo>
                  <a:pt x="5698960" y="7977772"/>
                </a:lnTo>
                <a:lnTo>
                  <a:pt x="5732297" y="7952892"/>
                </a:lnTo>
                <a:lnTo>
                  <a:pt x="5771502" y="7919796"/>
                </a:lnTo>
                <a:lnTo>
                  <a:pt x="5828817" y="7839418"/>
                </a:lnTo>
                <a:lnTo>
                  <a:pt x="5861596" y="7815326"/>
                </a:lnTo>
                <a:lnTo>
                  <a:pt x="7828000" y="5057787"/>
                </a:lnTo>
                <a:lnTo>
                  <a:pt x="7829512" y="4979492"/>
                </a:lnTo>
                <a:lnTo>
                  <a:pt x="7837995" y="4967592"/>
                </a:lnTo>
                <a:lnTo>
                  <a:pt x="7837995" y="3035"/>
                </a:lnTo>
                <a:close/>
              </a:path>
            </a:pathLst>
          </a:custGeom>
          <a:solidFill>
            <a:srgbClr val="F1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07104" y="2945917"/>
            <a:ext cx="5246369" cy="52450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8334" y="594096"/>
            <a:ext cx="16991330" cy="1797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61384" y="4038600"/>
            <a:ext cx="13565231" cy="5003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2705100"/>
            <a:ext cx="9727461" cy="1264449"/>
          </a:xfrm>
          <a:prstGeom prst="rect">
            <a:avLst/>
          </a:prstGeom>
        </p:spPr>
        <p:txBody>
          <a:bodyPr vert="horz" wrap="square" lIns="0" tIns="170180" rIns="0" bIns="0" rtlCol="0">
            <a:spAutoFit/>
          </a:bodyPr>
          <a:lstStyle/>
          <a:p>
            <a:pPr marL="12700" lvl="0" algn="ctr">
              <a:spcBef>
                <a:spcPts val="635"/>
              </a:spcBef>
            </a:pPr>
            <a:r>
              <a:rPr lang="sr-Latn-RS" sz="4400" spc="25">
                <a:latin typeface="Trebuchet MS" panose="020B0603020202020204" pitchFamily="34" charset="0"/>
              </a:rPr>
              <a:t/>
            </a:r>
            <a:br>
              <a:rPr lang="sr-Latn-RS" sz="4400" spc="25">
                <a:latin typeface="Trebuchet MS" panose="020B0603020202020204" pitchFamily="34" charset="0"/>
              </a:rPr>
            </a:br>
            <a:endParaRPr sz="2700" dirty="0"/>
          </a:p>
        </p:txBody>
      </p:sp>
      <p:sp>
        <p:nvSpPr>
          <p:cNvPr id="5" name="Rectangle 4"/>
          <p:cNvSpPr/>
          <p:nvPr/>
        </p:nvSpPr>
        <p:spPr>
          <a:xfrm>
            <a:off x="1143000" y="3174609"/>
            <a:ext cx="10591799" cy="1592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sr-Latn-RS" sz="44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INSTRUMENTI ANKETNOG </a:t>
            </a:r>
            <a:endParaRPr lang="sr-Latn-RS" sz="4400" b="1" dirty="0" smtClean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sr-Latn-RS" sz="44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ISTRAŽIVANJA</a:t>
            </a:r>
            <a:endParaRPr lang="sr-Latn-RS" sz="4400" b="1" dirty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0" y="894665"/>
            <a:ext cx="15468600" cy="8700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INSTRUMENTI ANKETNOG ISTRAŽIVANJA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Instrumenti  koji se najčešće koriste u anketnim istraživanjima su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uputnik, intervju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i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test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ANKETNI UPITNIK (UPITNIK)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Najčešće korišćen instrument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Standardizovan spisak pitanja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Ispitanici samostalno daju odgovore (pismeno, online ili usmeno)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2.ANKETNI INTERVJU (INTERVJU)</a:t>
            </a:r>
            <a:endParaRPr kumimoji="0" 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Direktna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komunikacija istraživača i ispitanika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Može biti: strukturisan, polustrukturisan ili nestrukturisan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Pogodan za prikupljanje detaljnih i objašnjavajućih podataka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TEST</a:t>
            </a:r>
            <a:endParaRPr kumimoji="0" 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Koristi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kada je cilj merenje znanja, sposobnosti ili osobina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Standardizovana forma za dobijanje kvantitativnih podataka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811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0600" y="571500"/>
            <a:ext cx="143256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Metoda anketnog istraživanja je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organizovan proces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priupljanja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podataka posredstvom odgovarajućih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instrumenata, tehnika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 postupaka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In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formaln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 okvir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 prikupljanje podataka o konktetnom predmetu istraživanja.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Definicija instrumenta anketnog upitnika: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Anketni upitnik je standardizovani istraživački instrument koji sadrži unapred definisan skup pitanja, namenjenih sistematskom prikupljanju podataka od ispitanika o njihovim stavovima, mišljenjima, ponašanjima ili karakteristikama, u skladu sa ciljevima istraživanja.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5097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9328" y="648464"/>
            <a:ext cx="17211472" cy="9079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  <a:buSzPct val="80000"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KLJUČN</a:t>
            </a:r>
            <a:r>
              <a:rPr kumimoji="0" 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it-IT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ASPEKT</a:t>
            </a:r>
            <a:r>
              <a:rPr kumimoji="0" 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it-IT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PRIPREME I </a:t>
            </a:r>
            <a:r>
              <a:rPr kumimoji="0" 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SPROVOĐENJA</a:t>
            </a:r>
            <a:r>
              <a:rPr kumimoji="0" lang="it-IT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INTERVJUA</a:t>
            </a:r>
            <a:endParaRPr kumimoji="0" lang="sr-Latn-RS" sz="36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  <a:buSzPct val="80000"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1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. DEFINICIJA INTERVJUA: 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Specijalni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oblik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razgovora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jasno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definiranim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ciljem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.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Razlikuje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se od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običnog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razgovora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formalno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sadržajno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psihološki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.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O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bično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se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sprovodi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manjim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brojem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ispitanika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  <a:buSzPct val="80000"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2. KLJUČNE KARAKTERISTIKE INTERVJUA: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Planiran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vođen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prema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određenim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ciljevima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Subjekti intervjua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: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Voditelj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intervjua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-ispitivač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ispitanik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Strukturirani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proces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: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Intervju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se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obavlja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prema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unapred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pripremljenom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planu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metodama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.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  <a:buSzPct val="80000"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3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.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PRIMENA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METODE INTERVJUA: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Pogodna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za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utvrđivanje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mišljenja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stavova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ispitanika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.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Koristi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se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za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testiranje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razumevanja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pitanja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anketa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ili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za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razumevanje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odnosa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među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varijablama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.</a:t>
            </a:r>
            <a:endParaRPr kumimoji="0" 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Korisna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kada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je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potreban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lični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kontakt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kada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postoji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vreme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za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intervju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5506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1244582"/>
            <a:ext cx="15468600" cy="6596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KLJUČN</a:t>
            </a:r>
            <a:r>
              <a:rPr kumimoji="0" lang="sr-Latn-RS" sz="3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ASPEKT</a:t>
            </a:r>
            <a:r>
              <a:rPr kumimoji="0" lang="sr-Latn-RS" sz="3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PRIPREME I </a:t>
            </a:r>
            <a:r>
              <a:rPr kumimoji="0" lang="sr-Latn-RS" sz="3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SPROVOĐENJA</a:t>
            </a: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INTERVJUA</a:t>
            </a:r>
            <a:endParaRPr kumimoji="0" lang="sr-Latn-RS" sz="36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1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 PRIPREMA INTERVJUA: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Detaljna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analiza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literature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postojećih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istraživanja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Priprema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predlo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ga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s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temama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ili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pitanjima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razgovor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Pripremno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intervjui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anje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uočavanje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potencijalnih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problema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2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UTICAJ ISPITIVAČA NA REZULTATE: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Intervju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nije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anoniman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,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prisutnost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ispitivača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može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uticati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odgovore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ispitanika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Halo-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efekt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: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prvi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utisak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temeljen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fizičkom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izgledu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ili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gest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ovi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može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uticati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celokupan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utisak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ispitanika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ispitivaču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  <a:endParaRPr lang="sr-Latn-RS" sz="3200" dirty="0">
              <a:solidFill>
                <a:prstClr val="black">
                  <a:lumMod val="75000"/>
                  <a:lumOff val="25000"/>
                </a:prstClr>
              </a:solidFill>
              <a:latin typeface="Trebuchet MS" panose="020B0603020202020204" pitchFamily="34" charset="0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tabLst/>
              <a:defRPr/>
            </a:pPr>
            <a:endParaRPr lang="sr-Latn-RS" sz="3200" b="1" dirty="0" smtClean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43000" y="876020"/>
            <a:ext cx="15621000" cy="9079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spcBef>
                <a:spcPts val="1000"/>
              </a:spcBef>
              <a:buClr>
                <a:srgbClr val="90C226"/>
              </a:buClr>
              <a:buSzPct val="80000"/>
              <a:defRPr/>
            </a:pPr>
            <a:r>
              <a:rPr lang="en-U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VRSTE INTERVJUA </a:t>
            </a:r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lvl="0" defTabSz="457200">
              <a:spcBef>
                <a:spcPts val="1000"/>
              </a:spcBef>
              <a:buClr>
                <a:srgbClr val="90C226"/>
              </a:buClr>
              <a:buSzPct val="80000"/>
              <a:defRPr/>
            </a:pPr>
            <a:endParaRPr lang="sr-Latn-RS" sz="32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defTabSz="457200">
              <a:spcBef>
                <a:spcPts val="1000"/>
              </a:spcBef>
              <a:buClr>
                <a:srgbClr val="90C226"/>
              </a:buClr>
              <a:buSzPct val="80000"/>
              <a:defRPr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1. PREMA </a:t>
            </a:r>
            <a:r>
              <a:rPr lang="sr-Latn-RS" sz="3200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STEPEN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STRUKTURISANOSTI I SLOBODE U POSTAVLJANJU PITANJA</a:t>
            </a:r>
            <a:endParaRPr lang="sr-Latn-RS" sz="32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marL="457200" lvl="0" indent="-457200" defTabSz="457200"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SzPct val="80000"/>
              <a:buFont typeface="Courier New" panose="02070309020205020404" pitchFamily="49" charset="0"/>
              <a:buChar char="o"/>
              <a:defRPr/>
            </a:pPr>
            <a:r>
              <a:rPr lang="sr-Latn-RS" sz="3200" dirty="0">
                <a:latin typeface="Trebuchet MS" panose="020B0603020202020204" pitchFamily="34" charset="0"/>
              </a:rPr>
              <a:t>Standardozovani i</a:t>
            </a:r>
          </a:p>
          <a:p>
            <a:pPr marL="457200" lvl="0" indent="-457200" defTabSz="457200"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SzPct val="80000"/>
              <a:buFont typeface="Courier New" panose="02070309020205020404" pitchFamily="49" charset="0"/>
              <a:buChar char="o"/>
              <a:defRPr/>
            </a:pPr>
            <a:r>
              <a:rPr lang="sr-Latn-RS" sz="3200" dirty="0" smtClean="0">
                <a:latin typeface="Trebuchet MS" panose="020B0603020202020204" pitchFamily="34" charset="0"/>
              </a:rPr>
              <a:t>Polustantardizovani intervju</a:t>
            </a:r>
          </a:p>
          <a:p>
            <a:pPr marL="457200" lvl="0" indent="-457200" defTabSz="457200"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SzPct val="80000"/>
              <a:buFont typeface="Courier New" panose="02070309020205020404" pitchFamily="49" charset="0"/>
              <a:buChar char="o"/>
              <a:defRPr/>
            </a:pPr>
            <a:endParaRPr lang="sr-Latn-RS" sz="3200" dirty="0" smtClean="0">
              <a:latin typeface="Trebuchet MS" panose="020B0603020202020204" pitchFamily="34" charset="0"/>
            </a:endParaRPr>
          </a:p>
          <a:p>
            <a:pPr defTabSz="457200"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SzPct val="80000"/>
              <a:defRPr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2. PREMA STEPENU KONTROLE I STRUKTURE KOJU IMA INTERVJUER </a:t>
            </a:r>
          </a:p>
          <a:p>
            <a:pPr defTabSz="457200"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SzPct val="80000"/>
              <a:defRPr/>
            </a:pPr>
            <a:r>
              <a:rPr lang="sr-Latn-RS" sz="3200" dirty="0">
                <a:latin typeface="Trebuchet MS" panose="020B0603020202020204" pitchFamily="34" charset="0"/>
              </a:rPr>
              <a:t>To se odnosi na </a:t>
            </a:r>
            <a:r>
              <a:rPr lang="sr-Latn-RS" sz="3200" b="1" dirty="0">
                <a:latin typeface="Trebuchet MS" panose="020B0603020202020204" pitchFamily="34" charset="0"/>
              </a:rPr>
              <a:t>stepen do kojeg je intervju planiran i vođen od strane istraživača (intervjuera)</a:t>
            </a:r>
            <a:r>
              <a:rPr lang="sr-Latn-RS" sz="3200" dirty="0">
                <a:latin typeface="Trebuchet MS" panose="020B0603020202020204" pitchFamily="34" charset="0"/>
              </a:rPr>
              <a:t> – odnosno, </a:t>
            </a:r>
            <a:r>
              <a:rPr lang="sr-Latn-RS" sz="3200" b="1" dirty="0">
                <a:latin typeface="Trebuchet MS" panose="020B0603020202020204" pitchFamily="34" charset="0"/>
              </a:rPr>
              <a:t>koliko slobode ima u postavljanju pitanja, vođenju teme i redosledu razgovora</a:t>
            </a:r>
            <a:r>
              <a:rPr lang="sr-Latn-RS" sz="3200" b="1" dirty="0" smtClean="0">
                <a:latin typeface="Trebuchet MS" panose="020B0603020202020204" pitchFamily="34" charset="0"/>
              </a:rPr>
              <a:t>.</a:t>
            </a:r>
          </a:p>
          <a:p>
            <a:pPr marL="457200" indent="-457200" defTabSz="457200"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SzPct val="80000"/>
              <a:buFont typeface="Courier New" panose="02070309020205020404" pitchFamily="49" charset="0"/>
              <a:buChar char="o"/>
              <a:defRPr/>
            </a:pPr>
            <a:r>
              <a:rPr lang="sr-Latn-RS" sz="3200" dirty="0" smtClean="0">
                <a:latin typeface="Trebuchet MS" panose="020B0603020202020204" pitchFamily="34" charset="0"/>
              </a:rPr>
              <a:t>Slobodan intervju</a:t>
            </a:r>
          </a:p>
          <a:p>
            <a:pPr marL="457200" lvl="0" indent="-457200" defTabSz="457200"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SzPct val="80000"/>
              <a:buFont typeface="Courier New" panose="02070309020205020404" pitchFamily="49" charset="0"/>
              <a:buChar char="o"/>
              <a:defRPr/>
            </a:pPr>
            <a:r>
              <a:rPr lang="sr-Latn-RS" sz="3200" dirty="0" smtClean="0">
                <a:latin typeface="Trebuchet MS" panose="020B0603020202020204" pitchFamily="34" charset="0"/>
              </a:rPr>
              <a:t>Panel intervju</a:t>
            </a:r>
          </a:p>
          <a:p>
            <a:pPr marL="457200" lvl="0" indent="-457200" defTabSz="457200"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SzPct val="80000"/>
              <a:buFont typeface="Courier New" panose="02070309020205020404" pitchFamily="49" charset="0"/>
              <a:buChar char="o"/>
              <a:defRPr/>
            </a:pPr>
            <a:r>
              <a:rPr lang="sr-Latn-RS" sz="3200" dirty="0" smtClean="0">
                <a:latin typeface="Trebuchet MS" panose="020B0603020202020204" pitchFamily="34" charset="0"/>
              </a:rPr>
              <a:t>Usmereni (dubinski )intervju</a:t>
            </a:r>
          </a:p>
          <a:p>
            <a:pPr lvl="0" defTabSz="457200"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SzPct val="80000"/>
              <a:defRPr/>
            </a:pPr>
            <a:endParaRPr lang="sr-Latn-RS" sz="3200" dirty="0">
              <a:latin typeface="Trebuchet MS" panose="020B0603020202020204" pitchFamily="34" charset="0"/>
            </a:endParaRPr>
          </a:p>
          <a:p>
            <a:pPr lvl="0" defTabSz="457200">
              <a:spcBef>
                <a:spcPts val="1000"/>
              </a:spcBef>
              <a:buClr>
                <a:srgbClr val="90C226"/>
              </a:buClr>
              <a:buSzPct val="80000"/>
              <a:defRPr/>
            </a:pPr>
            <a:endParaRPr lang="sr-Latn-RS" sz="36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11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407372"/>
            <a:ext cx="17449800" cy="932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1. STANDARDIZOVANI INTERVJU</a:t>
            </a:r>
          </a:p>
          <a:p>
            <a:pPr marL="457200" lvl="0" indent="-457200"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>
                <a:latin typeface="Trebuchet MS" panose="020B0603020202020204" pitchFamily="34" charset="0"/>
              </a:rPr>
              <a:t>Usmereni razgovor sa jasno definisanim ulogama – anketar postavlja pitanja, ispitanik odgovara.</a:t>
            </a:r>
          </a:p>
          <a:p>
            <a:pPr marL="457200" lvl="0" indent="-457200"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b="1" dirty="0">
                <a:latin typeface="Trebuchet MS" panose="020B0603020202020204" pitchFamily="34" charset="0"/>
              </a:rPr>
              <a:t>Struktura:</a:t>
            </a:r>
            <a:r>
              <a:rPr lang="sr-Latn-RS" sz="2800" dirty="0">
                <a:latin typeface="Trebuchet MS" panose="020B0603020202020204" pitchFamily="34" charset="0"/>
              </a:rPr>
              <a:t> Pitanja su fiksna, 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redosled je unapred 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određen i</a:t>
            </a:r>
            <a:r>
              <a:rPr lang="sr-Latn-RS" sz="2800" dirty="0" smtClean="0">
                <a:latin typeface="Trebuchet MS" panose="020B0603020202020204" pitchFamily="34" charset="0"/>
              </a:rPr>
              <a:t> </a:t>
            </a:r>
            <a:r>
              <a:rPr lang="sr-Latn-RS" sz="2800" dirty="0">
                <a:latin typeface="Trebuchet MS" panose="020B0603020202020204" pitchFamily="34" charset="0"/>
              </a:rPr>
              <a:t>ne </a:t>
            </a:r>
            <a:r>
              <a:rPr lang="sr-Latn-RS" sz="2800" dirty="0" smtClean="0">
                <a:latin typeface="Trebuchet MS" panose="020B0603020202020204" pitchFamily="34" charset="0"/>
              </a:rPr>
              <a:t>menja se, </a:t>
            </a:r>
            <a:r>
              <a:rPr lang="sr-Latn-RS" sz="2800" dirty="0">
                <a:latin typeface="Trebuchet MS" panose="020B0603020202020204" pitchFamily="34" charset="0"/>
              </a:rPr>
              <a:t>nema improvizacije.</a:t>
            </a:r>
          </a:p>
          <a:p>
            <a:pPr marL="457200" lvl="0" indent="-457200"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b="1" dirty="0">
                <a:latin typeface="Trebuchet MS" panose="020B0603020202020204" pitchFamily="34" charset="0"/>
              </a:rPr>
              <a:t>Cilj:</a:t>
            </a:r>
            <a:r>
              <a:rPr lang="sr-Latn-RS" sz="2800" dirty="0">
                <a:latin typeface="Trebuchet MS" panose="020B0603020202020204" pitchFamily="34" charset="0"/>
              </a:rPr>
              <a:t> Prikupljanje </a:t>
            </a:r>
            <a:r>
              <a:rPr lang="sr-Latn-RS" sz="2800" b="1" dirty="0">
                <a:latin typeface="Trebuchet MS" panose="020B0603020202020204" pitchFamily="34" charset="0"/>
              </a:rPr>
              <a:t>uporedivih i kvantitativnih podataka</a:t>
            </a:r>
            <a:r>
              <a:rPr lang="sr-Latn-RS" sz="2800" dirty="0">
                <a:latin typeface="Trebuchet MS" panose="020B0603020202020204" pitchFamily="34" charset="0"/>
              </a:rPr>
              <a:t> o populaciji, a ne pojedincima</a:t>
            </a:r>
            <a:r>
              <a:rPr lang="sr-Latn-RS" sz="2800" dirty="0" smtClean="0">
                <a:latin typeface="Trebuchet MS" panose="020B0603020202020204" pitchFamily="34" charset="0"/>
              </a:rPr>
              <a:t>.</a:t>
            </a:r>
          </a:p>
          <a:p>
            <a:pPr marL="457200" lvl="0" indent="-457200"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b="1" dirty="0" smtClean="0">
                <a:latin typeface="Trebuchet MS" panose="020B0603020202020204" pitchFamily="34" charset="0"/>
              </a:rPr>
              <a:t>Primer</a:t>
            </a:r>
            <a:r>
              <a:rPr lang="sr-Latn-RS" sz="2800" b="1" dirty="0">
                <a:latin typeface="Trebuchet MS" panose="020B0603020202020204" pitchFamily="34" charset="0"/>
              </a:rPr>
              <a:t>:</a:t>
            </a:r>
            <a:r>
              <a:rPr lang="sr-Latn-RS" sz="2800" dirty="0">
                <a:latin typeface="Trebuchet MS" panose="020B0603020202020204" pitchFamily="34" charset="0"/>
              </a:rPr>
              <a:t> Anketa o zadovoljstvu turističkim sadržajem u određenom regionu.</a:t>
            </a:r>
          </a:p>
          <a:p>
            <a:pPr>
              <a:buClr>
                <a:schemeClr val="tx2">
                  <a:lumMod val="60000"/>
                  <a:lumOff val="40000"/>
                </a:schemeClr>
              </a:buClr>
            </a:pPr>
            <a:r>
              <a:rPr lang="sr-Latn-RS" sz="3200" dirty="0" smtClean="0">
                <a:latin typeface="Trebuchet MS" panose="020B0603020202020204" pitchFamily="34" charset="0"/>
              </a:rPr>
              <a:t>➡</a:t>
            </a: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Cilj: </a:t>
            </a:r>
            <a:r>
              <a:rPr lang="sr-Latn-RS" sz="2800" b="1" dirty="0" smtClean="0">
                <a:latin typeface="Trebuchet MS" panose="020B0603020202020204" pitchFamily="34" charset="0"/>
              </a:rPr>
              <a:t>Dobijanje </a:t>
            </a:r>
            <a:r>
              <a:rPr lang="sr-Latn-RS" sz="2800" dirty="0" smtClean="0">
                <a:latin typeface="Trebuchet MS" panose="020B0603020202020204" pitchFamily="34" charset="0"/>
              </a:rPr>
              <a:t>poredivih, kvantitativnih podataka.</a:t>
            </a:r>
          </a:p>
          <a:p>
            <a:pPr marL="457200" indent="-457200"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1.1. ANONIMNOST I SVRHA </a:t>
            </a:r>
            <a:endParaRPr lang="sr-Latn-RS" sz="2800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marL="457200" indent="-457200"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Identitet 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ispitanika je poznat, ali se rezultati tretiraju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anonimno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b="1" dirty="0" smtClean="0">
                <a:latin typeface="Trebuchet MS" panose="020B0603020202020204" pitchFamily="34" charset="0"/>
              </a:rPr>
              <a:t>analiza se vrši na nivou grupe</a:t>
            </a:r>
            <a:r>
              <a:rPr lang="sr-Latn-RS" sz="2800" dirty="0" smtClean="0">
                <a:latin typeface="Trebuchet MS" panose="020B0603020202020204" pitchFamily="34" charset="0"/>
              </a:rPr>
              <a:t>.</a:t>
            </a:r>
          </a:p>
          <a:p>
            <a:pPr marL="457200" lvl="0" indent="-457200"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</a:rPr>
              <a:t>Rezultati </a:t>
            </a:r>
            <a:r>
              <a:rPr lang="sr-Latn-RS" sz="2800" dirty="0">
                <a:latin typeface="Trebuchet MS" panose="020B0603020202020204" pitchFamily="34" charset="0"/>
              </a:rPr>
              <a:t>ankete daju numerički opis </a:t>
            </a:r>
            <a:r>
              <a:rPr lang="sr-Latn-RS" sz="2800" b="1" dirty="0">
                <a:latin typeface="Trebuchet MS" panose="020B0603020202020204" pitchFamily="34" charset="0"/>
              </a:rPr>
              <a:t>populacije</a:t>
            </a:r>
            <a:r>
              <a:rPr lang="sr-Latn-RS" sz="2800" dirty="0" smtClean="0">
                <a:latin typeface="Trebuchet MS" panose="020B0603020202020204" pitchFamily="34" charset="0"/>
              </a:rPr>
              <a:t>.</a:t>
            </a:r>
          </a:p>
          <a:p>
            <a:pPr>
              <a:buClr>
                <a:schemeClr val="tx2">
                  <a:lumMod val="60000"/>
                  <a:lumOff val="40000"/>
                </a:schemeClr>
              </a:buClr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2. POLUSTANDARDIZOVANI INTERVJUI</a:t>
            </a:r>
          </a:p>
          <a:p>
            <a:pPr marL="457200" lvl="0" indent="-457200">
              <a:buClr>
                <a:schemeClr val="tx2">
                  <a:lumMod val="40000"/>
                  <a:lumOff val="60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b="1" dirty="0">
                <a:latin typeface="Trebuchet MS" panose="020B0603020202020204" pitchFamily="34" charset="0"/>
              </a:rPr>
              <a:t>Fleksibilna forma </a:t>
            </a:r>
            <a:r>
              <a:rPr lang="sr-Latn-RS" sz="2800" b="1" dirty="0" smtClean="0">
                <a:latin typeface="Trebuchet MS" panose="020B0603020202020204" pitchFamily="34" charset="0"/>
              </a:rPr>
              <a:t>intervjua:</a:t>
            </a:r>
            <a:r>
              <a:rPr lang="sr-Latn-RS" sz="2800" dirty="0" smtClean="0">
                <a:latin typeface="Trebuchet MS" panose="020B0603020202020204" pitchFamily="34" charset="0"/>
              </a:rPr>
              <a:t>Pitanja </a:t>
            </a:r>
            <a:r>
              <a:rPr lang="sr-Latn-RS" sz="2800" dirty="0">
                <a:latin typeface="Trebuchet MS" panose="020B0603020202020204" pitchFamily="34" charset="0"/>
              </a:rPr>
              <a:t>nisu strogo </a:t>
            </a:r>
            <a:r>
              <a:rPr lang="sr-Latn-RS" sz="2800" dirty="0" smtClean="0">
                <a:latin typeface="Trebuchet MS" panose="020B0603020202020204" pitchFamily="34" charset="0"/>
              </a:rPr>
              <a:t>određena, anketar </a:t>
            </a:r>
            <a:r>
              <a:rPr lang="sr-Latn-RS" sz="2800" dirty="0">
                <a:latin typeface="Trebuchet MS" panose="020B0603020202020204" pitchFamily="34" charset="0"/>
              </a:rPr>
              <a:t>ima slobodu </a:t>
            </a:r>
            <a:r>
              <a:rPr lang="sr-Latn-RS" sz="2800" dirty="0" smtClean="0">
                <a:latin typeface="Trebuchet MS" panose="020B0603020202020204" pitchFamily="34" charset="0"/>
              </a:rPr>
              <a:t>da:doda </a:t>
            </a:r>
            <a:r>
              <a:rPr lang="sr-Latn-RS" sz="2800" dirty="0">
                <a:latin typeface="Trebuchet MS" panose="020B0603020202020204" pitchFamily="34" charset="0"/>
              </a:rPr>
              <a:t>nova </a:t>
            </a:r>
            <a:r>
              <a:rPr lang="sr-Latn-RS" sz="2800" dirty="0" smtClean="0">
                <a:latin typeface="Trebuchet MS" panose="020B0603020202020204" pitchFamily="34" charset="0"/>
              </a:rPr>
              <a:t>pitanja, menja redosled ili iIzostavi </a:t>
            </a:r>
            <a:r>
              <a:rPr lang="sr-Latn-RS" sz="2800" dirty="0">
                <a:latin typeface="Trebuchet MS" panose="020B0603020202020204" pitchFamily="34" charset="0"/>
              </a:rPr>
              <a:t>neka pitanja </a:t>
            </a:r>
            <a:endParaRPr lang="sr-Latn-RS" sz="2800" dirty="0" smtClean="0">
              <a:latin typeface="Trebuchet MS" panose="020B0603020202020204" pitchFamily="34" charset="0"/>
            </a:endParaRPr>
          </a:p>
          <a:p>
            <a:pPr marL="457200" lvl="0" indent="-457200">
              <a:buClr>
                <a:schemeClr val="tx2">
                  <a:lumMod val="40000"/>
                  <a:lumOff val="60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</a:rPr>
              <a:t>Najčešće </a:t>
            </a:r>
            <a:r>
              <a:rPr lang="sr-Latn-RS" sz="2800" dirty="0">
                <a:latin typeface="Trebuchet MS" panose="020B0603020202020204" pitchFamily="34" charset="0"/>
              </a:rPr>
              <a:t>se koristi u </a:t>
            </a:r>
            <a:r>
              <a:rPr lang="sr-Latn-RS" sz="2800" b="1" dirty="0">
                <a:latin typeface="Trebuchet MS" panose="020B0603020202020204" pitchFamily="34" charset="0"/>
              </a:rPr>
              <a:t>pripremnoj fazi istraživanja</a:t>
            </a:r>
            <a:r>
              <a:rPr lang="sr-Latn-RS" sz="2800" dirty="0">
                <a:latin typeface="Trebuchet MS" panose="020B0603020202020204" pitchFamily="34" charset="0"/>
              </a:rPr>
              <a:t>, pre konačne verzije upitnika</a:t>
            </a:r>
            <a:r>
              <a:rPr lang="sr-Latn-RS" sz="2800" dirty="0" smtClean="0">
                <a:latin typeface="Trebuchet MS" panose="020B0603020202020204" pitchFamily="34" charset="0"/>
              </a:rPr>
              <a:t>.</a:t>
            </a:r>
          </a:p>
          <a:p>
            <a:pPr marL="457200" lvl="0" indent="-457200"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</a:rPr>
              <a:t>Koristan </a:t>
            </a:r>
            <a:r>
              <a:rPr lang="sr-Latn-RS" sz="2800" dirty="0">
                <a:latin typeface="Trebuchet MS" panose="020B0603020202020204" pitchFamily="34" charset="0"/>
              </a:rPr>
              <a:t>za </a:t>
            </a:r>
            <a:r>
              <a:rPr lang="sr-Latn-RS" sz="2800" b="1" dirty="0">
                <a:latin typeface="Trebuchet MS" panose="020B0603020202020204" pitchFamily="34" charset="0"/>
              </a:rPr>
              <a:t>kvalitativna </a:t>
            </a:r>
            <a:r>
              <a:rPr lang="sr-Latn-RS" sz="2800" b="1" dirty="0" smtClean="0">
                <a:latin typeface="Trebuchet MS" panose="020B0603020202020204" pitchFamily="34" charset="0"/>
              </a:rPr>
              <a:t>istraživanja</a:t>
            </a:r>
            <a:r>
              <a:rPr lang="sr-Latn-RS" sz="2800" dirty="0" smtClean="0">
                <a:latin typeface="Trebuchet MS" panose="020B0603020202020204" pitchFamily="34" charset="0"/>
              </a:rPr>
              <a:t> </a:t>
            </a:r>
            <a:r>
              <a:rPr lang="sr-Latn-RS" sz="2800" dirty="0">
                <a:latin typeface="Trebuchet MS" panose="020B0603020202020204" pitchFamily="34" charset="0"/>
              </a:rPr>
              <a:t>i identifikaciju važnih tema.</a:t>
            </a:r>
          </a:p>
          <a:p>
            <a:pPr marL="457200" lvl="0" indent="-457200"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>
                <a:latin typeface="Trebuchet MS" panose="020B0603020202020204" pitchFamily="34" charset="0"/>
              </a:rPr>
              <a:t>Služi kao prelazna faza ka </a:t>
            </a:r>
            <a:r>
              <a:rPr lang="sr-Latn-RS" sz="2800" dirty="0">
                <a:latin typeface="Trebuchet MS" panose="020B0603020202020204" pitchFamily="34" charset="0"/>
              </a:rPr>
              <a:t>oblikovanju konačnog </a:t>
            </a:r>
            <a:r>
              <a:rPr lang="sr-Latn-RS" sz="2800" b="1" dirty="0" smtClean="0">
                <a:latin typeface="Trebuchet MS" panose="020B0603020202020204" pitchFamily="34" charset="0"/>
              </a:rPr>
              <a:t>standardizovanog upitnika</a:t>
            </a:r>
            <a:r>
              <a:rPr lang="sr-Latn-RS" sz="2800" dirty="0" smtClean="0"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dirty="0">
                <a:latin typeface="Trebuchet MS" panose="020B0603020202020204" pitchFamily="34" charset="0"/>
              </a:rPr>
              <a:t>Pogodan za otkrivanje </a:t>
            </a:r>
            <a:r>
              <a:rPr lang="sr-Latn-RS" sz="2800" b="1" dirty="0">
                <a:latin typeface="Trebuchet MS" panose="020B0603020202020204" pitchFamily="34" charset="0"/>
              </a:rPr>
              <a:t>važnih tema i nijansi u odgovorima</a:t>
            </a:r>
            <a:endParaRPr lang="sr-Latn-RS" sz="2800" dirty="0">
              <a:latin typeface="Trebuchet MS" panose="020B0603020202020204" pitchFamily="34" charset="0"/>
            </a:endParaRPr>
          </a:p>
          <a:p>
            <a:pPr marL="457200" indent="-45720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sr-Latn-RS" sz="2800" dirty="0" smtClean="0">
                <a:latin typeface="Trebuchet MS" panose="020B0603020202020204" pitchFamily="34" charset="0"/>
              </a:rPr>
              <a:t> </a:t>
            </a:r>
            <a:r>
              <a:rPr lang="sr-Latn-RS" sz="2800" b="1" dirty="0">
                <a:latin typeface="Trebuchet MS" panose="020B0603020202020204" pitchFamily="34" charset="0"/>
              </a:rPr>
              <a:t>Primer:</a:t>
            </a:r>
            <a:r>
              <a:rPr lang="sr-Latn-RS" sz="2800" dirty="0">
                <a:latin typeface="Trebuchet MS" panose="020B0603020202020204" pitchFamily="34" charset="0"/>
              </a:rPr>
              <a:t/>
            </a:r>
            <a:br>
              <a:rPr lang="sr-Latn-RS" sz="2800" dirty="0">
                <a:latin typeface="Trebuchet MS" panose="020B0603020202020204" pitchFamily="34" charset="0"/>
              </a:rPr>
            </a:br>
            <a:r>
              <a:rPr lang="sr-Latn-RS" sz="2800" i="1" dirty="0">
                <a:latin typeface="Trebuchet MS" panose="020B0603020202020204" pitchFamily="34" charset="0"/>
              </a:rPr>
              <a:t>Otvoreni razgovor sa vodičem </a:t>
            </a:r>
            <a:r>
              <a:rPr lang="sr-Latn-RS" sz="2800" i="1" dirty="0" smtClean="0">
                <a:latin typeface="Trebuchet MS" panose="020B0603020202020204" pitchFamily="34" charset="0"/>
              </a:rPr>
              <a:t>tokom obilaska nacionalnog parka </a:t>
            </a:r>
            <a:r>
              <a:rPr lang="sr-Latn-RS" sz="2800" i="1" dirty="0">
                <a:latin typeface="Trebuchet MS" panose="020B0603020202020204" pitchFamily="34" charset="0"/>
              </a:rPr>
              <a:t>o njegovim </a:t>
            </a:r>
            <a:r>
              <a:rPr lang="sr-Latn-RS" sz="2800" b="1" i="1" dirty="0">
                <a:latin typeface="Trebuchet MS" panose="020B0603020202020204" pitchFamily="34" charset="0"/>
              </a:rPr>
              <a:t>ličnim iskustvima, izazovima i predlozima</a:t>
            </a:r>
            <a:r>
              <a:rPr lang="sr-Latn-RS" sz="2800" i="1" dirty="0">
                <a:latin typeface="Trebuchet MS" panose="020B0603020202020204" pitchFamily="34" charset="0"/>
              </a:rPr>
              <a:t> za unapređenje turističke ponude.</a:t>
            </a:r>
            <a:br>
              <a:rPr lang="sr-Latn-RS" sz="2800" i="1" dirty="0">
                <a:latin typeface="Trebuchet MS" panose="020B0603020202020204" pitchFamily="34" charset="0"/>
              </a:rPr>
            </a:br>
            <a:r>
              <a:rPr lang="sr-Latn-RS" sz="2800" dirty="0" smtClean="0">
                <a:latin typeface="Trebuchet MS" panose="020B0603020202020204" pitchFamily="34" charset="0"/>
              </a:rPr>
              <a:t>➡</a:t>
            </a: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Cilj:</a:t>
            </a:r>
            <a:r>
              <a:rPr lang="sr-Latn-RS" sz="2800" dirty="0" smtClean="0">
                <a:latin typeface="Trebuchet MS" panose="020B0603020202020204" pitchFamily="34" charset="0"/>
              </a:rPr>
              <a:t> </a:t>
            </a:r>
            <a:r>
              <a:rPr lang="sr-Latn-RS" sz="2800" dirty="0">
                <a:latin typeface="Trebuchet MS" panose="020B0603020202020204" pitchFamily="34" charset="0"/>
              </a:rPr>
              <a:t>Dublje razumevanje pojedinačnih stavova i konteksta</a:t>
            </a:r>
            <a:r>
              <a:rPr lang="sr-Latn-RS" sz="2800" dirty="0" smtClean="0">
                <a:latin typeface="Trebuchet MS" panose="020B0603020202020204" pitchFamily="34" charset="0"/>
              </a:rPr>
              <a:t>.</a:t>
            </a:r>
            <a:endParaRPr lang="sr-Latn-RS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268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5813" y="376727"/>
            <a:ext cx="8518187" cy="9298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1. SLOBODAN INTERVJU U ISTRAŽIVANJU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Karakteristike</a:t>
            </a: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: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Niska kontrola / slaba struktura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Intervjuer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 koristi unapred definisana pitanja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Razgovor teče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spontano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 skladu sa interesovanjima ispitanika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Velika sloboda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formulaciji i redosledu pitanja</a:t>
            </a:r>
          </a:p>
          <a:p>
            <a:pPr marL="457200" indent="-457200"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Kada se koristi: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ranoj fazi istraživanja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za otkrivanje tema, problema, stavova</a:t>
            </a:r>
          </a:p>
          <a:p>
            <a:pPr marL="457200" indent="-457200"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Prednosti</a:t>
            </a: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: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Velika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fleksibilnost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Koristan za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generisanje ideja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prikupljanje početnih uvida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sr-Latn-RS" sz="2800" b="1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Primer: </a:t>
            </a:r>
            <a:r>
              <a:rPr lang="sr-Latn-RS" sz="2800" i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Razgovor </a:t>
            </a: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 turistom koji je više puta boravio u ruralnom domaćinstvu – bez skripte. Ispitivač ga pušta da slobodno priča o iskustvima, šta mu se svidelo ili ne, šta bi preporučio.</a:t>
            </a:r>
            <a:endParaRPr lang="sr-Latn-RS" sz="2800" i="1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448800" y="376727"/>
            <a:ext cx="8343089" cy="9298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2. USMERENI (DUBINSKI) INTERVJU</a:t>
            </a:r>
          </a:p>
          <a:p>
            <a:pPr marL="457200" indent="-457200"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Karakteristike</a:t>
            </a: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: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Srednji nivo kontrole / delimična struktura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Intervju sa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jednom osobom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sa fokusom na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stavove, osećanja i iskustva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Pitanja su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otvorena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intervjuer koristi okvirnu listu tema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Prilagođava pitanja na osnovu odgovora ispitanika</a:t>
            </a:r>
          </a:p>
          <a:p>
            <a:pPr marL="457200" indent="-457200"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b="1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Prednosti: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Dublje razumevanje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složenih stavova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Fleksibilnost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sistematičnost u pristupu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Koristi se za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kvalitativna istraživanja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sr-Latn-RS" sz="2800" b="1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Primer: </a:t>
            </a:r>
            <a:r>
              <a:rPr lang="sr-Latn-RS" sz="2800" i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Nakon </a:t>
            </a: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slobodnog intervjua, istraživač sprovodi </a:t>
            </a:r>
            <a:r>
              <a:rPr lang="sr-Latn-RS" sz="2800" b="1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dubinski intervju</a:t>
            </a: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 istim turistom, fokusirajući se na njegove </a:t>
            </a:r>
            <a:r>
              <a:rPr lang="sr-Latn-RS" sz="2800" b="1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razloge za povratak</a:t>
            </a: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isto domaćinstvo, </a:t>
            </a:r>
            <a:r>
              <a:rPr lang="sr-Latn-RS" sz="2800" b="1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emocionalni doživljaj boravka</a:t>
            </a: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 </a:t>
            </a:r>
            <a:r>
              <a:rPr lang="sr-Latn-RS" sz="2800" b="1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predloge za unapređenje usluge</a:t>
            </a: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sr-Latn-RS" sz="2800" i="1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411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0" y="573932"/>
            <a:ext cx="14706600" cy="8036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3. PANEL INTERVJU</a:t>
            </a:r>
          </a:p>
          <a:p>
            <a:endParaRPr lang="sr-Latn-RS" sz="2800" b="1" dirty="0" smtClean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Karakteristike</a:t>
            </a: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: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Visok nivo kontrole / čvrsta struktura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Intervjuer koristi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strogo definisana pitanja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višekratnim razgovorima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 istim ispitanicima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Pitanja se postavljaju u istom redosledu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kako bi se pratile promene kroz vreme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Koristi se u longitudinalnim istraživanjima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(npr. periodično anketiranje istih turista)</a:t>
            </a:r>
          </a:p>
          <a:p>
            <a:pPr marL="457200" indent="-457200"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Prednosti: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Omogućava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praćenje promena stavova, ponašanja ili iskustava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Doslednost i uporedivost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rezultata tokom vremena</a:t>
            </a:r>
          </a:p>
          <a:p>
            <a:pPr marL="457200" indent="-45720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Primer iz turizma (nastavak prethodnog):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</a:pP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Istraživač sprovodi </a:t>
            </a:r>
            <a:r>
              <a:rPr lang="sr-Latn-RS" sz="2800" b="1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panel intervju</a:t>
            </a: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 istim turistima </a:t>
            </a:r>
            <a:r>
              <a:rPr lang="sr-Latn-RS" sz="2800" b="1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 boravka</a:t>
            </a: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sr-Latn-RS" sz="2800" b="1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tokom boravka</a:t>
            </a: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 </a:t>
            </a:r>
            <a:r>
              <a:rPr lang="sr-Latn-RS" sz="2800" b="1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nakon povratka</a:t>
            </a: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Prati se kako se </a:t>
            </a:r>
            <a:r>
              <a:rPr lang="sr-Latn-RS" sz="2800" b="1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njihovo mišljenje o etno-domaćinstvu menja</a:t>
            </a: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npr. da li su očekivanja ispunjena, šta bi poboljšali, da li bi preporučili drugima.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b="1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sr-Latn-RS" sz="2800" i="1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080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609600"/>
            <a:ext cx="16459200" cy="9055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RAZLIKA IZMEĐU STANDARDIZOVANOG INTERVJUA I ANKETNOG UPITNIKA</a:t>
            </a:r>
          </a:p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1. STANDARDIZOVANI INTERVJU (LIČNI INTERVJU SA UPITNIKOM)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Anketar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postavlja pitanja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beleži odgovore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Lični kontakt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 ispitanikom (npr. lice u lice)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Veća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kontrola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nad procesom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Anketar može objasniti pitanja ako su nejasna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Primer: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Istraživač u turističkoj agenciji intervjuše goste o kvalitetu usluga, postavljajući ista pitanja svima.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ANKETNI UPITNIK (SAMOSTALNO POPUNJAVANJE)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Ispitanik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samostalno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popunjava upitnik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Bez pomoći anketara (npr. online anketa ili papirni upitnik)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Nema mogućnosti dodatnog objašnjenja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Pogodno za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veći broj ispitanika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smanjenje troškova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Primer: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Gosti hotela dobijaju online upitnik putem e-maila nakon boravka.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Ključna razlika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Prisutnost i uloga anketara u procesu prikupljanja podataka</a:t>
            </a:r>
            <a:endParaRPr lang="sr-Latn-RS" sz="32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648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81790" y="1093245"/>
            <a:ext cx="15316200" cy="8302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CILJ ANKETNIH INTERVJUA – FOKUS NA POPULACIJU, NE POJEDINCA</a:t>
            </a:r>
          </a:p>
          <a:p>
            <a:r>
              <a:rPr lang="sr-Latn-RS" sz="3200" b="1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sr-Latn-R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Za razliku od</a:t>
            </a:r>
            <a:r>
              <a:rPr lang="sr-Latn-RS" sz="3200" b="1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...k</a:t>
            </a: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liničkih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intervjua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intervjua za posao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sličnih – cilj im je da saznaju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lične informacije o pojedincu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u anketnim istraživanjima: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Cilj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nije pojedinac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već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populacija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kojoj on pripada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Intervju služi za prikupljanje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opštih, grupnih podataka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Ispitanik je zanimljiv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samo kao predstavnik šire grupe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Rezultati ankete: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Numerički prikaz stavova i ponašanja grupe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Čak i kad znamo identitet ispitanika →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ostaje anoniman u obradi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Primer: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Ako istražujemo stavove turista o održivom turizmu, cilj nije opis pojedinačnog gosta, već </a:t>
            </a:r>
            <a:r>
              <a:rPr lang="sr-Latn-RS" sz="3200" b="1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opšti trendovi</a:t>
            </a:r>
            <a:r>
              <a:rPr lang="sr-Latn-RS" sz="32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razmišljanju turista koji su posetili destinaciju</a:t>
            </a:r>
            <a:r>
              <a:rPr lang="sr-Latn-RS" sz="11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sr-Latn-RS" sz="1100" i="1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9036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51220" y="894665"/>
            <a:ext cx="14774580" cy="8200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ANKETNI UPITNIK</a:t>
            </a:r>
          </a:p>
          <a:p>
            <a:endParaRPr lang="sr-Latn-RS" sz="2800" b="1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Šta </a:t>
            </a: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je anketni upitnik?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Instrument </a:t>
            </a:r>
            <a:r>
              <a:rPr lang="en-US" sz="2800" b="1" dirty="0" err="1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lang="en-U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prikupljanje</a:t>
            </a:r>
            <a:r>
              <a:rPr lang="en-U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podataka</a:t>
            </a:r>
            <a:r>
              <a:rPr lang="en-U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od </a:t>
            </a:r>
            <a:r>
              <a:rPr lang="en-US" sz="2800" b="1" dirty="0" err="1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ispitanika</a:t>
            </a:r>
            <a:r>
              <a:rPr lang="en-U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putem</a:t>
            </a:r>
            <a:r>
              <a:rPr lang="en-U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unapred</a:t>
            </a:r>
            <a:r>
              <a:rPr lang="en-U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definisanih</a:t>
            </a:r>
            <a:r>
              <a:rPr lang="en-U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pitanja</a:t>
            </a:r>
            <a:r>
              <a:rPr lang="en-U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Definicija: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Posebno pripremljen spisak pitanja za prikupljanje podataka od ispitanika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Pitanja su usklađena s ciljevima istraživanja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Koristi se u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sociološkim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marketinškim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psihološkim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tehnološkim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drugim istraživanjima</a:t>
            </a:r>
          </a:p>
          <a:p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Značaj: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Sistematično prikupljanje podataka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Analiza mišljenja, stavova i ponašanja većeg broja ljudi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Predviđanje razvojnih tendencija</a:t>
            </a:r>
          </a:p>
          <a:p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Cilj: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Prikupljanje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kvantitativnih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kvalitativnih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podataka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Donošenje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relevantnih zaključaka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 osnovu analize</a:t>
            </a:r>
            <a:endParaRPr lang="sr-Latn-RS" sz="28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505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33600" y="2095500"/>
            <a:ext cx="11658600" cy="5681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KLJUČNI ELEMENTI PRI SASTAVLJANJU ANKETNOG UPITNIKA</a:t>
            </a:r>
          </a:p>
          <a:p>
            <a:pPr algn="ctr"/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Sadržaj 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pitanja:</a:t>
            </a:r>
            <a:r>
              <a:rPr lang="sr-Latn-RS" sz="3200" dirty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mora biti relevantan za temu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Vrsta pitanja:</a:t>
            </a:r>
            <a:r>
              <a:rPr lang="sr-Latn-RS" sz="3200" dirty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otvorena, zatvorena, prilagođena cilju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Formulacija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sr-Latn-RS" sz="3200" dirty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jasna, jednostavna, precizna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Jednoznačnost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sr-Latn-RS" sz="3200" dirty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bez dvosmislenosti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Redosled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logičan i tematski povezan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Dužina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umerena – ne zamarati ispitanike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Uvod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objasniti cilj i način popunjavanja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12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sr-Latn-R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351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43000" y="800100"/>
            <a:ext cx="14706600" cy="794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PRINCIPI SASTAVLJANJA ANKET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NOG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UPITNIKA</a:t>
            </a:r>
          </a:p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endParaRPr lang="sr-Latn-RS" sz="32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marL="514350" lvl="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/>
            </a:pPr>
            <a:r>
              <a:rPr lang="en-US" sz="3200" b="1" dirty="0" err="1" smtClean="0">
                <a:solidFill>
                  <a:srgbClr val="00B0F0"/>
                </a:solidFill>
                <a:latin typeface="Trebuchet MS" panose="020B0603020202020204" pitchFamily="34" charset="0"/>
              </a:rPr>
              <a:t>Pitanje</a:t>
            </a:r>
            <a:r>
              <a:rPr lang="en-U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 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je</a:t>
            </a:r>
            <a:r>
              <a:rPr lang="en-U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 </a:t>
            </a:r>
            <a:r>
              <a:rPr lang="en-US" sz="3200" b="1" dirty="0" err="1">
                <a:solidFill>
                  <a:srgbClr val="00B0F0"/>
                </a:solidFill>
                <a:latin typeface="Trebuchet MS" panose="020B0603020202020204" pitchFamily="34" charset="0"/>
              </a:rPr>
              <a:t>osnovna</a:t>
            </a:r>
            <a:r>
              <a:rPr lang="en-U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 </a:t>
            </a:r>
            <a:r>
              <a:rPr lang="en-US" sz="3200" b="1" dirty="0" err="1">
                <a:solidFill>
                  <a:srgbClr val="00B0F0"/>
                </a:solidFill>
                <a:latin typeface="Trebuchet MS" panose="020B0603020202020204" pitchFamily="34" charset="0"/>
              </a:rPr>
              <a:t>jedinica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</a:rPr>
              <a:t>(</a:t>
            </a:r>
            <a:r>
              <a:rPr lang="sr-Latn-RS" sz="3200" dirty="0">
                <a:solidFill>
                  <a:srgbClr val="00B0F0"/>
                </a:solidFill>
                <a:latin typeface="Trebuchet MS" panose="020B0603020202020204" pitchFamily="34" charset="0"/>
              </a:rPr>
              <a:t>element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</a:rPr>
              <a:t>)</a:t>
            </a:r>
            <a:r>
              <a:rPr lang="sr-Latn-RS" sz="3200" dirty="0">
                <a:solidFill>
                  <a:srgbClr val="00B0F0"/>
                </a:solidFill>
                <a:latin typeface="Trebuchet MS" panose="020B0603020202020204" pitchFamily="34" charset="0"/>
              </a:rPr>
              <a:t> upitnika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: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Svako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pitanje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treba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biti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usklađeno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s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ciljevima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istraživanja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povezano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s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hipotezama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514350" lvl="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/>
            </a:pPr>
            <a:r>
              <a:rPr lang="en-US" sz="3200" b="1" dirty="0" err="1" smtClean="0">
                <a:solidFill>
                  <a:srgbClr val="00B0F0"/>
                </a:solidFill>
                <a:latin typeface="Trebuchet MS" panose="020B0603020202020204" pitchFamily="34" charset="0"/>
              </a:rPr>
              <a:t>Motivacija</a:t>
            </a:r>
            <a:r>
              <a:rPr lang="en-U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 </a:t>
            </a:r>
            <a:r>
              <a:rPr lang="en-US" sz="3200" b="1" dirty="0" err="1">
                <a:solidFill>
                  <a:srgbClr val="00B0F0"/>
                </a:solidFill>
                <a:latin typeface="Trebuchet MS" panose="020B0603020202020204" pitchFamily="34" charset="0"/>
              </a:rPr>
              <a:t>ispitanika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: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Pitanja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moraju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biti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formulirana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tako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da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motivišu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ispitanika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na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iskrene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precizne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odgovore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514350" lvl="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/>
            </a:pPr>
            <a:r>
              <a:rPr lang="en-US" sz="3200" b="1" dirty="0" err="1">
                <a:solidFill>
                  <a:srgbClr val="00B0F0"/>
                </a:solidFill>
                <a:latin typeface="Trebuchet MS" panose="020B0603020202020204" pitchFamily="34" charset="0"/>
              </a:rPr>
              <a:t>Aspekti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 izbora</a:t>
            </a:r>
            <a:r>
              <a:rPr lang="en-U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 </a:t>
            </a:r>
            <a:r>
              <a:rPr lang="en-US" sz="3200" b="1" dirty="0" err="1">
                <a:solidFill>
                  <a:srgbClr val="00B0F0"/>
                </a:solidFill>
                <a:latin typeface="Trebuchet MS" panose="020B0603020202020204" pitchFamily="34" charset="0"/>
              </a:rPr>
              <a:t>pitanja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</a:rPr>
              <a:t>:</a:t>
            </a:r>
            <a:endParaRPr lang="sr-Latn-RS" sz="3200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marL="457200" lvl="0" indent="-457200">
              <a:lnSpc>
                <a:spcPct val="9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  <a:defRPr/>
            </a:pPr>
            <a:r>
              <a:rPr lang="en-U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SADRŽAJ:</a:t>
            </a:r>
            <a:r>
              <a:rPr lang="en-US" sz="3200" dirty="0">
                <a:solidFill>
                  <a:srgbClr val="92D050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Pitanje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treba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da bude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jasno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relevantno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za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istraživanje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lvl="0" indent="-457200">
              <a:lnSpc>
                <a:spcPct val="9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  <a:defRPr/>
            </a:pPr>
            <a:r>
              <a:rPr lang="en-U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STRUKTURA: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Logička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povezanost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pitanja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lvl="0" indent="-457200">
              <a:lnSpc>
                <a:spcPct val="9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  <a:defRPr/>
            </a:pPr>
            <a:r>
              <a:rPr lang="en-U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FORMAT I REDOSLED: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Pitanja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moraju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biti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postavljena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u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odgovarajućem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redosledu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4. </a:t>
            </a:r>
            <a:r>
              <a:rPr lang="en-US" sz="3200" b="1" dirty="0" err="1">
                <a:solidFill>
                  <a:srgbClr val="00B0F0"/>
                </a:solidFill>
                <a:latin typeface="Trebuchet MS" panose="020B0603020202020204" pitchFamily="34" charset="0"/>
              </a:rPr>
              <a:t>Pouzdanost</a:t>
            </a:r>
            <a:r>
              <a:rPr lang="en-U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 </a:t>
            </a:r>
            <a:r>
              <a:rPr lang="en-US" sz="3200" b="1" dirty="0" err="1">
                <a:solidFill>
                  <a:srgbClr val="00B0F0"/>
                </a:solidFill>
                <a:latin typeface="Trebuchet MS" panose="020B0603020202020204" pitchFamily="34" charset="0"/>
              </a:rPr>
              <a:t>podataka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</a:rPr>
              <a:t>: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Pravil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n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o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sastavljanja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pitanja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je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ključno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za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dobijanje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tačnih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podataka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koji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omogućuju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analizu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uzročnih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veza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predviđanje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r>
              <a:rPr lang="sr-Latn-RS" sz="3200" dirty="0">
                <a:solidFill>
                  <a:srgbClr val="00B0F0"/>
                </a:solidFill>
                <a:latin typeface="Trebuchet MS" panose="020B0603020202020204" pitchFamily="34" charset="0"/>
              </a:rPr>
              <a:t>5. Struktura 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</a:rPr>
              <a:t>“</a:t>
            </a:r>
            <a:r>
              <a:rPr lang="sr-Latn-RS" sz="3200" dirty="0">
                <a:solidFill>
                  <a:srgbClr val="00B0F0"/>
                </a:solidFill>
                <a:latin typeface="Trebuchet MS" panose="020B0603020202020204" pitchFamily="34" charset="0"/>
              </a:rPr>
              <a:t>levka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</a:rPr>
              <a:t>”-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042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306450"/>
            <a:ext cx="17678400" cy="96295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PRINCIP "STRUKTURE LEVKA"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Princip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"strukture levka"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 sastavljanju anketnog upitnika odnosi se na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logički raspored pitanja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― od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opštih i lakših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ka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konkretnijim i osetljivijim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pitanjima. Naziv dolazi od oblika levka: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širok na vrhu, sužen na dnu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što 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simbolizuje </a:t>
            </a:r>
            <a:r>
              <a:rPr lang="sr-Latn-RS" sz="28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fokusiranje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razgovora ili ankete.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🔽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Struktura levka </a:t>
            </a:r>
            <a:r>
              <a:rPr lang="sr-Latn-RS" sz="28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objašnjenje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Opšta, lagana </a:t>
            </a: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pitanja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 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početku su jednostavna pitanja koja su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neopterećujuća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neutralna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(npr. demografski podaci, osnovne informacije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sr-Latn-RS" sz="2800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Cilj</a:t>
            </a:r>
            <a:r>
              <a:rPr lang="sr-Latn-RS" sz="2800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opustiti ispitanika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 podstaći saradnju.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lvl="0" indent="-514350">
              <a:lnSpc>
                <a:spcPct val="107000"/>
              </a:lnSpc>
              <a:spcAft>
                <a:spcPts val="800"/>
              </a:spcAft>
              <a:buSzPts val="1000"/>
              <a:buAutoNum type="arabicPeriod" startAt="2"/>
              <a:tabLst>
                <a:tab pos="457200" algn="l"/>
              </a:tabLst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Pitanja </a:t>
            </a: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srednje </a:t>
            </a: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složenosti</a:t>
            </a:r>
            <a:endParaRPr lang="sr-Latn-RS" sz="2800" dirty="0" smtClean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sredini se nalaze pitanja koja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ulaze dublje u temu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ali još nisu previše 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lična.</a:t>
            </a:r>
          </a:p>
          <a:p>
            <a:pPr marL="514350" lvl="0" indent="-51435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Ispitanik 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 već uključen i spremniji da razmisli o odgovorima.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Specifična </a:t>
            </a: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osetljivija </a:t>
            </a: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pitanja</a:t>
            </a:r>
            <a:endParaRPr lang="sr-Latn-RS" sz="2800" dirty="0" smtClean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 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kraju dolaze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intimnija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stavovska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ili </a:t>
            </a: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potencijalno kontroverzna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pitanja.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Ispitanik 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ih lakše prihvata kad je već ušao u tok ankete.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4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Zašto koristiti strukturu levka?</a:t>
            </a:r>
            <a:endParaRPr lang="sr-Latn-RS" sz="24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4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Povećava </a:t>
            </a:r>
            <a:r>
              <a:rPr lang="sr-Latn-RS" sz="24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tačnost odgovora</a:t>
            </a:r>
            <a:endParaRPr lang="sr-Latn-RS" sz="24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400" dirty="0">
                <a:latin typeface="Trebuchet MS" panose="020B06030202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✅</a:t>
            </a:r>
            <a:r>
              <a:rPr lang="sr-Latn-RS" sz="24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Smanjuje </a:t>
            </a:r>
            <a:r>
              <a:rPr lang="sr-Latn-RS" sz="24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anksioznost i otpor</a:t>
            </a:r>
            <a:endParaRPr lang="sr-Latn-RS" sz="24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400" dirty="0">
                <a:latin typeface="Trebuchet MS" panose="020B06030202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✅</a:t>
            </a:r>
            <a:r>
              <a:rPr lang="sr-Latn-RS" sz="24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Obezbeđuje </a:t>
            </a:r>
            <a:r>
              <a:rPr lang="sr-Latn-RS" sz="24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prirodan tok ispitivanja</a:t>
            </a:r>
            <a:endParaRPr lang="sr-Latn-RS" sz="24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489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66800" y="1239207"/>
            <a:ext cx="14395372" cy="7694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3200" b="1" dirty="0">
                <a:solidFill>
                  <a:srgbClr val="00B0F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PRIMER STRUKTURE "LEVKA" U ANKETNOM UPITNIKU </a:t>
            </a:r>
            <a:endParaRPr lang="sr-Latn-RS" sz="3200" b="1" dirty="0" smtClean="0">
              <a:solidFill>
                <a:srgbClr val="00B0F0"/>
              </a:solidFill>
              <a:latin typeface="Trebuchet MS" panose="020B0603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 </a:t>
            </a:r>
            <a:r>
              <a:rPr lang="en-US" sz="3200" dirty="0" err="1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strukture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sz="3200" dirty="0" err="1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levka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u </a:t>
            </a:r>
            <a:r>
              <a:rPr lang="en-US" sz="3200" dirty="0" err="1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anketnom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upitniku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može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izgledati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ovako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200" dirty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3200" b="1" dirty="0" err="1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Opšta</a:t>
            </a:r>
            <a:r>
              <a:rPr lang="en-U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pitanja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200" dirty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US" sz="3200" i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 </a:t>
            </a:r>
            <a:r>
              <a:rPr lang="en-US" sz="32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 </a:t>
            </a:r>
            <a:r>
              <a:rPr lang="en-US" sz="3200" i="1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</a:t>
            </a:r>
            <a:r>
              <a:rPr lang="en-US" sz="32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zadovoljni</a:t>
            </a:r>
            <a:r>
              <a:rPr lang="en-US" sz="32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svojim</a:t>
            </a:r>
            <a:r>
              <a:rPr lang="en-US" sz="32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životom</a:t>
            </a:r>
            <a:r>
              <a:rPr lang="en-US" sz="32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uopšte</a:t>
            </a:r>
            <a:r>
              <a:rPr lang="en-US" sz="3200" i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200" i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Srednje</a:t>
            </a:r>
            <a:r>
              <a:rPr lang="en-U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specifična</a:t>
            </a:r>
            <a:r>
              <a:rPr lang="en-U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pitanja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200" dirty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US" sz="3200" i="1" dirty="0" err="1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Kako</a:t>
            </a:r>
            <a:r>
              <a:rPr lang="en-US" sz="3200" i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ocenjujete</a:t>
            </a:r>
            <a:r>
              <a:rPr lang="en-US" sz="32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kvalitet</a:t>
            </a:r>
            <a:r>
              <a:rPr lang="en-US" sz="32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svog</a:t>
            </a:r>
            <a:r>
              <a:rPr lang="en-US" sz="32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radnog</a:t>
            </a:r>
            <a:r>
              <a:rPr lang="en-US" sz="32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mesta</a:t>
            </a:r>
            <a:r>
              <a:rPr lang="en-US" sz="3200" i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200" i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Specifična</a:t>
            </a:r>
            <a:r>
              <a:rPr lang="en-U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pitanja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200" dirty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US" sz="3200" i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 </a:t>
            </a:r>
            <a:r>
              <a:rPr lang="en-US" sz="32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 </a:t>
            </a:r>
            <a:r>
              <a:rPr lang="en-US" sz="3200" i="1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</a:t>
            </a:r>
            <a:r>
              <a:rPr lang="en-US" sz="32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zadovoljni</a:t>
            </a:r>
            <a:r>
              <a:rPr lang="en-US" sz="32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uslovima</a:t>
            </a:r>
            <a:r>
              <a:rPr lang="sr-Latn-RS" sz="32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rada</a:t>
            </a:r>
            <a:r>
              <a:rPr lang="en-US" sz="32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3200" i="1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vaš</a:t>
            </a:r>
            <a:r>
              <a:rPr lang="sr-Latn-RS" sz="32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2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timu</a:t>
            </a:r>
            <a:r>
              <a:rPr lang="en-US" sz="3200" i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sr-Latn-RS" sz="3200" i="1" dirty="0" smtClean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n-US" sz="3200" i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Ovaj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pristup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počinje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pitanjima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šireg obuhvata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postepeno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sužava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fokus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specifičnijim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temama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što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omogućava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ispitaniku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 se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postupno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zagreje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odgovaranje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specifič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nija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pitanja</a:t>
            </a:r>
            <a:r>
              <a:rPr lang="en-U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697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230600" y="0"/>
            <a:ext cx="20491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587682"/>
            <a:ext cx="16230600" cy="9382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SzPct val="80000"/>
            </a:pPr>
            <a:r>
              <a:rPr lang="en-US" sz="3200" b="1" dirty="0">
                <a:solidFill>
                  <a:srgbClr val="00B0F0"/>
                </a:solidFill>
                <a:latin typeface="Trebuchet MS" panose="020B0603020202020204"/>
              </a:rPr>
              <a:t>UVODNI D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/>
              </a:rPr>
              <a:t>E</a:t>
            </a:r>
            <a:r>
              <a:rPr lang="en-US" sz="3200" b="1" dirty="0">
                <a:solidFill>
                  <a:srgbClr val="00B0F0"/>
                </a:solidFill>
                <a:latin typeface="Trebuchet MS" panose="020B0603020202020204"/>
              </a:rPr>
              <a:t>O UPITNIKA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/>
              </a:rPr>
              <a:t>:</a:t>
            </a:r>
            <a:endParaRPr lang="en-US" sz="3200" b="1" dirty="0">
              <a:solidFill>
                <a:srgbClr val="00B0F0"/>
              </a:solidFill>
              <a:latin typeface="Trebuchet MS" panose="020B0603020202020204"/>
            </a:endParaRPr>
          </a:p>
          <a:p>
            <a:pPr lvl="0" defTabSz="457200"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SzPct val="80000"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/>
              </a:rPr>
              <a:t>1.</a:t>
            </a:r>
            <a:r>
              <a:rPr lang="en-US" sz="3200" b="1" dirty="0" smtClean="0">
                <a:solidFill>
                  <a:srgbClr val="00B0F0"/>
                </a:solidFill>
                <a:latin typeface="Trebuchet MS" panose="020B0603020202020204"/>
              </a:rPr>
              <a:t>JASNA </a:t>
            </a:r>
            <a:r>
              <a:rPr lang="en-US" sz="3200" b="1" dirty="0">
                <a:solidFill>
                  <a:srgbClr val="00B0F0"/>
                </a:solidFill>
                <a:latin typeface="Trebuchet MS" panose="020B0603020202020204"/>
              </a:rPr>
              <a:t>FORMULACIJA</a:t>
            </a:r>
            <a:endParaRPr lang="sr-Latn-RS" sz="3200" dirty="0">
              <a:solidFill>
                <a:srgbClr val="00B0F0"/>
              </a:solidFill>
              <a:latin typeface="Trebuchet MS" panose="020B0603020202020204"/>
            </a:endParaRPr>
          </a:p>
          <a:p>
            <a:pPr marL="457200" lvl="0" indent="-457200" defTabSz="457200"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Treba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sr-Latn-R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da bude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jasno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objašnjeno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ko</a:t>
            </a:r>
            <a:r>
              <a:rPr lang="sr-Latn-R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s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provodi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istraživanje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, </a:t>
            </a:r>
            <a:r>
              <a:rPr lang="sr-Latn-R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njegov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cilj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,</a:t>
            </a:r>
            <a:r>
              <a:rPr lang="sr-Latn-R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kao 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kako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će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se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koristiti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odgovori</a:t>
            </a:r>
            <a:r>
              <a:rPr lang="sr-Latn-R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.</a:t>
            </a:r>
          </a:p>
          <a:p>
            <a:pPr marL="457200" lvl="0" indent="-457200" defTabSz="457200"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SzPct val="80000"/>
              <a:buFont typeface="Courier New" panose="02070309020205020404" pitchFamily="49" charset="0"/>
              <a:buChar char="o"/>
            </a:pPr>
            <a:r>
              <a:rPr lang="sr-Latn-R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Zagarantovana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anonimnost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.</a:t>
            </a:r>
          </a:p>
          <a:p>
            <a:pPr lvl="0" defTabSz="457200"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SzPct val="80000"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/>
              </a:rPr>
              <a:t>1. </a:t>
            </a:r>
            <a:r>
              <a:rPr lang="en-US" sz="3200" b="1" dirty="0" smtClean="0">
                <a:solidFill>
                  <a:srgbClr val="00B0F0"/>
                </a:solidFill>
                <a:latin typeface="Trebuchet MS" panose="020B0603020202020204"/>
              </a:rPr>
              <a:t>ZAHVAL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/>
              </a:rPr>
              <a:t>NOST</a:t>
            </a:r>
            <a:r>
              <a:rPr lang="en-US" sz="3200" b="1" dirty="0">
                <a:solidFill>
                  <a:srgbClr val="00B0F0"/>
                </a:solidFill>
                <a:latin typeface="Trebuchet MS" panose="020B0603020202020204"/>
              </a:rPr>
              <a:t> ISPITANICIMA</a:t>
            </a:r>
            <a:r>
              <a:rPr lang="en-US" sz="32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/>
            </a:r>
            <a:br>
              <a:rPr lang="en-US" sz="32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</a:b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Na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kraju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uvodnog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dela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,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potrebno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je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zahvaliti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ispitanicima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na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njihovom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vremenu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s</a:t>
            </a:r>
            <a:r>
              <a:rPr lang="sr-Latn-R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a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radnji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.</a:t>
            </a:r>
          </a:p>
          <a:p>
            <a:pPr marL="457200" lvl="0" indent="-457200" defTabSz="457200"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sz="3200" b="1" dirty="0">
                <a:solidFill>
                  <a:srgbClr val="00B0F0"/>
                </a:solidFill>
                <a:latin typeface="Trebuchet MS" panose="020B0603020202020204"/>
              </a:rPr>
              <a:t>DALJE FAZE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/>
              </a:rPr>
              <a:t>FORMULACUJE UPITNIKA:</a:t>
            </a:r>
            <a:endParaRPr lang="en-US" sz="3200" b="1" dirty="0">
              <a:solidFill>
                <a:srgbClr val="00B0F0"/>
              </a:solidFill>
              <a:latin typeface="Trebuchet MS" panose="020B0603020202020204"/>
            </a:endParaRPr>
          </a:p>
          <a:p>
            <a:pPr marL="514350" lvl="0" indent="-514350" defTabSz="457200"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SzPct val="80000"/>
              <a:buAutoNum type="arabicPeriod"/>
            </a:pPr>
            <a:r>
              <a:rPr lang="en-US" sz="3200" b="1" dirty="0" smtClean="0">
                <a:solidFill>
                  <a:srgbClr val="00B0F0"/>
                </a:solidFill>
                <a:latin typeface="Trebuchet MS" panose="020B0603020202020204"/>
              </a:rPr>
              <a:t>OBRADA PODATAKA</a:t>
            </a:r>
            <a:endParaRPr lang="sr-Latn-RS" sz="3200" dirty="0" smtClean="0">
              <a:solidFill>
                <a:srgbClr val="00B0F0"/>
              </a:solidFill>
              <a:latin typeface="Trebuchet MS" panose="020B0603020202020204"/>
            </a:endParaRPr>
          </a:p>
          <a:p>
            <a:pPr marL="457200" lvl="0" indent="-457200" defTabSz="457200"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sz="3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Nakon</a:t>
            </a:r>
            <a:r>
              <a:rPr lang="en-US" sz="3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prikupljanja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podataka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,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sledi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obrada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,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analiza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opis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rezultata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.</a:t>
            </a:r>
          </a:p>
          <a:p>
            <a:pPr lvl="0" defTabSz="457200"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SzPct val="80000"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/>
              </a:rPr>
              <a:t>2. </a:t>
            </a:r>
            <a:r>
              <a:rPr lang="en-US" sz="3200" b="1" dirty="0" smtClean="0">
                <a:solidFill>
                  <a:srgbClr val="00B0F0"/>
                </a:solidFill>
                <a:latin typeface="Trebuchet MS" panose="020B0603020202020204"/>
              </a:rPr>
              <a:t>PROVERA HIPOTEZA</a:t>
            </a:r>
            <a:endParaRPr lang="sr-Latn-RS" sz="3200" u="sng" dirty="0" smtClean="0">
              <a:solidFill>
                <a:prstClr val="black">
                  <a:lumMod val="75000"/>
                  <a:lumOff val="25000"/>
                </a:prstClr>
              </a:solidFill>
              <a:latin typeface="Trebuchet MS" panose="020B0603020202020204"/>
            </a:endParaRPr>
          </a:p>
          <a:p>
            <a:pPr marL="457200" lvl="0" indent="-457200" defTabSz="457200"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sz="3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Na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temelju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rezultata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, </a:t>
            </a:r>
            <a:r>
              <a:rPr lang="sr-Latn-R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s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provodi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se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provera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postavljenih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hipoteza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.</a:t>
            </a:r>
          </a:p>
          <a:p>
            <a:pPr lvl="0" defTabSz="457200"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SzPct val="80000"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/>
              </a:rPr>
              <a:t>3. </a:t>
            </a:r>
            <a:r>
              <a:rPr lang="en-US" sz="3200" b="1" dirty="0" smtClean="0">
                <a:solidFill>
                  <a:srgbClr val="00B0F0"/>
                </a:solidFill>
                <a:latin typeface="Trebuchet MS" panose="020B0603020202020204"/>
              </a:rPr>
              <a:t>PRIKAZIVANJE REZULTATA</a:t>
            </a:r>
            <a:endParaRPr lang="sr-Latn-RS" sz="3200" dirty="0" smtClean="0">
              <a:solidFill>
                <a:srgbClr val="00B0F0"/>
              </a:solidFill>
              <a:latin typeface="Trebuchet MS" panose="020B0603020202020204"/>
            </a:endParaRPr>
          </a:p>
          <a:p>
            <a:pPr marL="457200" lvl="0" indent="-457200" defTabSz="457200"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sz="3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Rezultati</a:t>
            </a:r>
            <a:r>
              <a:rPr lang="en-US" sz="3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se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tablično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grafički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prikazuju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, a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zatim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primenjuju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za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praktičnu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upotrebu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kontrolu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.</a:t>
            </a:r>
            <a:endParaRPr lang="en-US" sz="3200" dirty="0">
              <a:solidFill>
                <a:prstClr val="black">
                  <a:lumMod val="75000"/>
                  <a:lumOff val="25000"/>
                </a:prstClr>
              </a:solidFill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4596870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77573" y="1217831"/>
            <a:ext cx="15849600" cy="8869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en-U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REDOSLED PITANJA I DUŽINA ANKETNOG </a:t>
            </a:r>
            <a:r>
              <a:rPr lang="en-U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UPITNIKA</a:t>
            </a:r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lvl="0" defTabSz="457200">
              <a:spcBef>
                <a:spcPts val="1000"/>
              </a:spcBef>
              <a:buClr>
                <a:srgbClr val="90C226"/>
              </a:buClr>
              <a:buSzPct val="80000"/>
            </a:pPr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lvl="0" defTabSz="457200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1. </a:t>
            </a:r>
            <a:r>
              <a:rPr lang="en-U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PSIHOLOŠKI </a:t>
            </a:r>
            <a:r>
              <a:rPr lang="en-U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REDOSLED</a:t>
            </a:r>
            <a:r>
              <a:rPr lang="en-US" sz="3200" u="sng" dirty="0">
                <a:solidFill>
                  <a:srgbClr val="92D050"/>
                </a:solidFill>
                <a:latin typeface="Trebuchet MS" panose="020B0603020202020204" pitchFamily="34" charset="0"/>
              </a:rPr>
              <a:t/>
            </a:r>
            <a:br>
              <a:rPr lang="en-US" sz="3200" u="sng" dirty="0">
                <a:solidFill>
                  <a:srgbClr val="92D050"/>
                </a:solidFill>
                <a:latin typeface="Trebuchet MS" panose="020B0603020202020204" pitchFamily="34" charset="0"/>
              </a:rPr>
            </a:b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Osetljivija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pitanja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treba</a:t>
            </a:r>
            <a:r>
              <a:rPr lang="sr-Latn-R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da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b</a:t>
            </a:r>
            <a:r>
              <a:rPr lang="sr-Latn-R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udu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postavljena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na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kraju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upitnika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kako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bi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ispitanici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stekli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poverenje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.</a:t>
            </a:r>
            <a:r>
              <a:rPr lang="sr-Latn-R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To su pitanja o ličnom zdravlju, finansijskom stanju, političkom stavu, manjinskim grupama isl.</a:t>
            </a:r>
            <a:endParaRPr lang="en-US" sz="3200" dirty="0">
              <a:solidFill>
                <a:prstClr val="black">
                  <a:lumMod val="75000"/>
                  <a:lumOff val="25000"/>
                </a:prstClr>
              </a:solidFill>
              <a:latin typeface="Trebuchet MS" panose="020B0603020202020204" pitchFamily="34" charset="0"/>
            </a:endParaRPr>
          </a:p>
          <a:p>
            <a:pPr lvl="0" defTabSz="457200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2. </a:t>
            </a:r>
            <a:r>
              <a:rPr lang="en-U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LOGIČKI </a:t>
            </a:r>
            <a:r>
              <a:rPr lang="en-U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REDOSLED</a:t>
            </a:r>
            <a:r>
              <a:rPr lang="en-US" sz="3200" dirty="0">
                <a:solidFill>
                  <a:srgbClr val="92D050"/>
                </a:solidFill>
                <a:latin typeface="Trebuchet MS" panose="020B0603020202020204" pitchFamily="34" charset="0"/>
              </a:rPr>
              <a:t/>
            </a:r>
            <a:br>
              <a:rPr lang="en-US" sz="3200" dirty="0">
                <a:solidFill>
                  <a:srgbClr val="92D050"/>
                </a:solidFill>
                <a:latin typeface="Trebuchet MS" panose="020B0603020202020204" pitchFamily="34" charset="0"/>
              </a:rPr>
            </a:b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Pitanja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treba</a:t>
            </a:r>
            <a:r>
              <a:rPr lang="sr-Latn-R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da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b</a:t>
            </a:r>
            <a:r>
              <a:rPr lang="sr-Latn-R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udu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postavljena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u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obliku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levka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, od op</a:t>
            </a:r>
            <a:r>
              <a:rPr lang="sr-Latn-R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šti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h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prema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specifičnim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pitanjima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.</a:t>
            </a:r>
          </a:p>
          <a:p>
            <a:pPr lvl="0" defTabSz="457200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3. </a:t>
            </a:r>
            <a:r>
              <a:rPr lang="en-U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DUŽINA </a:t>
            </a:r>
            <a:r>
              <a:rPr lang="en-U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ANKETNOG UPITNIKA</a:t>
            </a:r>
            <a:endParaRPr lang="sr-Latn-RS" sz="32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lvl="0" defTabSz="457200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Upitnik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ne </a:t>
            </a:r>
            <a:r>
              <a:rPr lang="sr-Latn-R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treba da bude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sr-Latn-R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previše dugačak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kako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bi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ispitanici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bili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motivirani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za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odgovaranje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.</a:t>
            </a:r>
          </a:p>
          <a:p>
            <a:pPr lvl="0" defTabSz="457200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4. </a:t>
            </a:r>
            <a:r>
              <a:rPr lang="en-U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OPTIMALNO </a:t>
            </a:r>
            <a:r>
              <a:rPr lang="en-U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VREME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 POPUNJAVANJA UPITNIKA</a:t>
            </a:r>
            <a:r>
              <a:rPr lang="en-US" sz="3200" b="1" u="sng" dirty="0">
                <a:solidFill>
                  <a:srgbClr val="92D050"/>
                </a:solidFill>
                <a:latin typeface="Trebuchet MS" panose="020B0603020202020204" pitchFamily="34" charset="0"/>
              </a:rPr>
              <a:t/>
            </a:r>
            <a:br>
              <a:rPr lang="en-US" sz="3200" b="1" u="sng" dirty="0">
                <a:solidFill>
                  <a:srgbClr val="92D050"/>
                </a:solidFill>
                <a:latin typeface="Trebuchet MS" panose="020B0603020202020204" pitchFamily="34" charset="0"/>
              </a:rPr>
            </a:b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Idealno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trajanje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ispunjavanja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upitnika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je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između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10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i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 15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minuta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.</a:t>
            </a:r>
            <a:endParaRPr lang="sr-Latn-RS" sz="3200" dirty="0">
              <a:solidFill>
                <a:prstClr val="black">
                  <a:lumMod val="75000"/>
                  <a:lumOff val="25000"/>
                </a:prstClr>
              </a:solidFill>
              <a:latin typeface="Trebuchet MS" panose="020B0603020202020204" pitchFamily="34" charset="0"/>
            </a:endParaRPr>
          </a:p>
          <a:p>
            <a:pPr lvl="0" defTabSz="457200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/>
            </a:r>
            <a:b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</a:br>
            <a:endParaRPr lang="en-US" sz="3200" dirty="0">
              <a:solidFill>
                <a:prstClr val="black">
                  <a:lumMod val="75000"/>
                  <a:lumOff val="25000"/>
                </a:prstClr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1049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571500"/>
            <a:ext cx="14325600" cy="9941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pl-PL" sz="3200" b="1" dirty="0">
                <a:solidFill>
                  <a:srgbClr val="00B0F0"/>
                </a:solidFill>
                <a:latin typeface="Trebuchet MS" panose="020B0603020202020204"/>
                <a:ea typeface="+mj-ea"/>
                <a:cs typeface="+mj-cs"/>
              </a:rPr>
              <a:t>OBLIKOVANJE PITANJA U ANKETNOM </a:t>
            </a:r>
            <a:r>
              <a:rPr lang="pl-PL" sz="3200" b="1" dirty="0" smtClean="0">
                <a:solidFill>
                  <a:srgbClr val="00B0F0"/>
                </a:solidFill>
                <a:latin typeface="Trebuchet MS" panose="020B0603020202020204"/>
                <a:ea typeface="+mj-ea"/>
                <a:cs typeface="+mj-cs"/>
              </a:rPr>
              <a:t>UPITNIKU</a:t>
            </a:r>
          </a:p>
          <a:p>
            <a:pPr lvl="0"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j-ea"/>
              <a:cs typeface="+mj-cs"/>
            </a:endParaRPr>
          </a:p>
          <a:p>
            <a:r>
              <a:rPr lang="sr-Latn-RS" sz="3600" b="1" dirty="0" smtClean="0">
                <a:solidFill>
                  <a:srgbClr val="00B0F0"/>
                </a:solidFill>
              </a:rPr>
              <a:t>1. </a:t>
            </a:r>
            <a:r>
              <a:rPr lang="en-US" sz="3600" b="1" dirty="0" smtClean="0">
                <a:solidFill>
                  <a:srgbClr val="00B0F0"/>
                </a:solidFill>
              </a:rPr>
              <a:t>IZBEGAVANJE </a:t>
            </a:r>
            <a:r>
              <a:rPr lang="en-US" sz="3600" b="1" dirty="0">
                <a:solidFill>
                  <a:srgbClr val="00B0F0"/>
                </a:solidFill>
              </a:rPr>
              <a:t>SUGESTIVNIH PITANJA</a:t>
            </a:r>
            <a:r>
              <a:rPr lang="en-US" sz="3600" dirty="0">
                <a:solidFill>
                  <a:srgbClr val="00B0F0"/>
                </a:solidFill>
              </a:rPr>
              <a:t/>
            </a:r>
            <a:br>
              <a:rPr lang="en-US" sz="3600" dirty="0">
                <a:solidFill>
                  <a:srgbClr val="00B0F0"/>
                </a:solidFill>
              </a:rPr>
            </a:br>
            <a:r>
              <a:rPr lang="en-US" sz="3600" dirty="0" err="1"/>
              <a:t>Pitanja</a:t>
            </a:r>
            <a:r>
              <a:rPr lang="en-US" sz="3600" dirty="0"/>
              <a:t> ne </a:t>
            </a:r>
            <a:r>
              <a:rPr lang="en-US" sz="3600" dirty="0" err="1"/>
              <a:t>sm</a:t>
            </a:r>
            <a:r>
              <a:rPr lang="sr-Latn-RS" sz="3600" dirty="0"/>
              <a:t>e</a:t>
            </a:r>
            <a:r>
              <a:rPr lang="en-US" sz="3600" dirty="0" err="1"/>
              <a:t>ju</a:t>
            </a:r>
            <a:r>
              <a:rPr lang="en-US" sz="3600" dirty="0"/>
              <a:t> </a:t>
            </a:r>
            <a:r>
              <a:rPr lang="en-US" sz="3600" dirty="0" err="1"/>
              <a:t>usmeravati</a:t>
            </a:r>
            <a:r>
              <a:rPr lang="en-US" sz="3600" dirty="0"/>
              <a:t> </a:t>
            </a:r>
            <a:r>
              <a:rPr lang="en-US" sz="3600" dirty="0" err="1"/>
              <a:t>odgovore</a:t>
            </a:r>
            <a:r>
              <a:rPr lang="en-US" sz="3600" dirty="0"/>
              <a:t> </a:t>
            </a:r>
            <a:r>
              <a:rPr lang="en-US" sz="3600" dirty="0" err="1"/>
              <a:t>ispitanika</a:t>
            </a:r>
            <a:r>
              <a:rPr lang="en-US" sz="3600" dirty="0"/>
              <a:t>.</a:t>
            </a:r>
          </a:p>
          <a:p>
            <a:r>
              <a:rPr lang="sr-Latn-RS" sz="3600" b="1" dirty="0" smtClean="0">
                <a:solidFill>
                  <a:srgbClr val="00B0F0"/>
                </a:solidFill>
              </a:rPr>
              <a:t>2. </a:t>
            </a:r>
            <a:r>
              <a:rPr lang="en-US" sz="3600" b="1" dirty="0" smtClean="0">
                <a:solidFill>
                  <a:srgbClr val="00B0F0"/>
                </a:solidFill>
              </a:rPr>
              <a:t>RAZUMLJIVE </a:t>
            </a:r>
            <a:r>
              <a:rPr lang="en-US" sz="3600" b="1" dirty="0">
                <a:solidFill>
                  <a:srgbClr val="00B0F0"/>
                </a:solidFill>
              </a:rPr>
              <a:t>REČI I STANDARDNI JEZIK</a:t>
            </a:r>
            <a:r>
              <a:rPr lang="en-US" sz="3600" dirty="0">
                <a:solidFill>
                  <a:srgbClr val="00B0F0"/>
                </a:solidFill>
              </a:rPr>
              <a:t/>
            </a:r>
            <a:br>
              <a:rPr lang="en-US" sz="3600" dirty="0">
                <a:solidFill>
                  <a:srgbClr val="00B0F0"/>
                </a:solidFill>
              </a:rPr>
            </a:br>
            <a:r>
              <a:rPr lang="en-US" sz="3600" dirty="0" err="1"/>
              <a:t>Pitanja</a:t>
            </a:r>
            <a:r>
              <a:rPr lang="en-US" sz="3600" dirty="0"/>
              <a:t> </a:t>
            </a:r>
            <a:r>
              <a:rPr lang="en-US" sz="3600" dirty="0" err="1"/>
              <a:t>treba</a:t>
            </a:r>
            <a:r>
              <a:rPr lang="en-US" sz="3600" dirty="0"/>
              <a:t> </a:t>
            </a:r>
            <a:r>
              <a:rPr lang="sr-Latn-RS" sz="3600" dirty="0"/>
              <a:t>da budu</a:t>
            </a:r>
            <a:r>
              <a:rPr lang="en-US" sz="3600" dirty="0"/>
              <a:t> </a:t>
            </a:r>
            <a:r>
              <a:rPr lang="en-US" sz="3600" dirty="0" err="1"/>
              <a:t>jasna</a:t>
            </a:r>
            <a:r>
              <a:rPr lang="sr-Latn-RS" sz="3600" dirty="0"/>
              <a:t> na</a:t>
            </a:r>
            <a:r>
              <a:rPr lang="en-US" sz="3600" dirty="0"/>
              <a:t> </a:t>
            </a:r>
            <a:r>
              <a:rPr lang="en-US" sz="3600" dirty="0" err="1"/>
              <a:t>standardn</a:t>
            </a:r>
            <a:r>
              <a:rPr lang="sr-Latn-RS" sz="3600" dirty="0"/>
              <a:t>o</a:t>
            </a:r>
            <a:r>
              <a:rPr lang="en-US" sz="3600" dirty="0"/>
              <a:t>m </a:t>
            </a:r>
            <a:r>
              <a:rPr lang="en-US" sz="3600" dirty="0" err="1"/>
              <a:t>književn</a:t>
            </a:r>
            <a:r>
              <a:rPr lang="sr-Latn-RS" sz="3600" dirty="0"/>
              <a:t>o</a:t>
            </a:r>
            <a:r>
              <a:rPr lang="en-US" sz="3600" dirty="0"/>
              <a:t>m </a:t>
            </a:r>
            <a:r>
              <a:rPr lang="en-US" sz="3600" dirty="0" err="1"/>
              <a:t>jezik</a:t>
            </a:r>
            <a:r>
              <a:rPr lang="sr-Latn-RS" sz="3600" dirty="0"/>
              <a:t>u</a:t>
            </a:r>
            <a:r>
              <a:rPr lang="en-US" sz="3600" dirty="0"/>
              <a:t>, bez </a:t>
            </a:r>
            <a:r>
              <a:rPr lang="en-US" sz="3600" dirty="0" err="1"/>
              <a:t>skraćenica</a:t>
            </a:r>
            <a:r>
              <a:rPr lang="en-US" sz="3600" dirty="0"/>
              <a:t>.</a:t>
            </a:r>
          </a:p>
          <a:p>
            <a:r>
              <a:rPr lang="sr-Latn-RS" sz="3600" b="1" dirty="0" smtClean="0">
                <a:solidFill>
                  <a:srgbClr val="00B0F0"/>
                </a:solidFill>
              </a:rPr>
              <a:t>3. </a:t>
            </a:r>
            <a:r>
              <a:rPr lang="en-US" sz="3600" b="1" dirty="0" smtClean="0">
                <a:solidFill>
                  <a:srgbClr val="00B0F0"/>
                </a:solidFill>
              </a:rPr>
              <a:t>PRECIZNOST </a:t>
            </a:r>
            <a:r>
              <a:rPr lang="en-US" sz="3600" b="1" dirty="0">
                <a:solidFill>
                  <a:srgbClr val="00B0F0"/>
                </a:solidFill>
              </a:rPr>
              <a:t>I JASNOĆA</a:t>
            </a:r>
            <a:br>
              <a:rPr lang="en-US" sz="3600" b="1" dirty="0">
                <a:solidFill>
                  <a:srgbClr val="00B0F0"/>
                </a:solidFill>
              </a:rPr>
            </a:br>
            <a:r>
              <a:rPr lang="en-US" sz="3600" dirty="0" err="1"/>
              <a:t>Svako</a:t>
            </a:r>
            <a:r>
              <a:rPr lang="en-US" sz="3600" dirty="0"/>
              <a:t> </a:t>
            </a:r>
            <a:r>
              <a:rPr lang="en-US" sz="3600" dirty="0" err="1"/>
              <a:t>pitanje</a:t>
            </a:r>
            <a:r>
              <a:rPr lang="en-US" sz="3600" dirty="0"/>
              <a:t> mora </a:t>
            </a:r>
            <a:r>
              <a:rPr lang="en-US" sz="3600" dirty="0" err="1"/>
              <a:t>biti</a:t>
            </a:r>
            <a:r>
              <a:rPr lang="en-US" sz="3600" dirty="0"/>
              <a:t> </a:t>
            </a:r>
            <a:r>
              <a:rPr lang="en-US" sz="3600" dirty="0" err="1"/>
              <a:t>jasno</a:t>
            </a:r>
            <a:r>
              <a:rPr lang="en-US" sz="3600" dirty="0"/>
              <a:t> </a:t>
            </a:r>
            <a:r>
              <a:rPr lang="en-US" sz="3600" dirty="0" err="1"/>
              <a:t>formulirano</a:t>
            </a:r>
            <a:r>
              <a:rPr lang="en-US" sz="3600" dirty="0"/>
              <a:t>, </a:t>
            </a:r>
            <a:r>
              <a:rPr lang="en-US" sz="3600" dirty="0" err="1"/>
              <a:t>kako</a:t>
            </a:r>
            <a:r>
              <a:rPr lang="en-US" sz="3600" dirty="0"/>
              <a:t> bi </a:t>
            </a:r>
            <a:r>
              <a:rPr lang="en-US" sz="3600" dirty="0" err="1"/>
              <a:t>svi</a:t>
            </a:r>
            <a:r>
              <a:rPr lang="en-US" sz="3600" dirty="0"/>
              <a:t> </a:t>
            </a:r>
            <a:r>
              <a:rPr lang="en-US" sz="3600" dirty="0" err="1"/>
              <a:t>ispitanici</a:t>
            </a:r>
            <a:r>
              <a:rPr lang="en-US" sz="3600" dirty="0"/>
              <a:t> </a:t>
            </a:r>
            <a:r>
              <a:rPr lang="sr-Latn-RS" sz="3600" dirty="0"/>
              <a:t>mogli da ga na isti način razumeju</a:t>
            </a:r>
            <a:r>
              <a:rPr lang="en-US" sz="3600" dirty="0"/>
              <a:t>.</a:t>
            </a:r>
          </a:p>
          <a:p>
            <a:r>
              <a:rPr lang="sr-Latn-RS" sz="3600" b="1" dirty="0" smtClean="0">
                <a:solidFill>
                  <a:srgbClr val="00B0F0"/>
                </a:solidFill>
              </a:rPr>
              <a:t>4. DUŽINA </a:t>
            </a:r>
            <a:r>
              <a:rPr lang="sr-Latn-RS" sz="3600" b="1" dirty="0">
                <a:solidFill>
                  <a:srgbClr val="00B0F0"/>
                </a:solidFill>
              </a:rPr>
              <a:t>PITANJA</a:t>
            </a:r>
            <a:r>
              <a:rPr lang="en-US" sz="3600" b="1" dirty="0">
                <a:solidFill>
                  <a:srgbClr val="00B0F0"/>
                </a:solidFill>
              </a:rPr>
              <a:t> I RAZUMEVANJE</a:t>
            </a:r>
            <a:r>
              <a:rPr lang="sr-Latn-RS" sz="3600" b="1" dirty="0">
                <a:solidFill>
                  <a:srgbClr val="00B0F0"/>
                </a:solidFill>
              </a:rPr>
              <a:t> SMISLA</a:t>
            </a:r>
            <a:r>
              <a:rPr lang="en-US" sz="3600" b="1" dirty="0">
                <a:solidFill>
                  <a:srgbClr val="00B0F0"/>
                </a:solidFill>
              </a:rPr>
              <a:t/>
            </a:r>
            <a:br>
              <a:rPr lang="en-US" sz="3600" b="1" dirty="0">
                <a:solidFill>
                  <a:srgbClr val="00B0F0"/>
                </a:solidFill>
              </a:rPr>
            </a:br>
            <a:r>
              <a:rPr lang="en-US" sz="3600" dirty="0" err="1"/>
              <a:t>Pitanja</a:t>
            </a:r>
            <a:r>
              <a:rPr lang="en-US" sz="3600" dirty="0"/>
              <a:t> bi </a:t>
            </a:r>
            <a:r>
              <a:rPr lang="en-US" sz="3600" dirty="0" err="1"/>
              <a:t>trebala</a:t>
            </a:r>
            <a:r>
              <a:rPr lang="en-US" sz="3600" dirty="0"/>
              <a:t> </a:t>
            </a:r>
            <a:r>
              <a:rPr lang="sr-Latn-RS" sz="3600" dirty="0"/>
              <a:t>da budu</a:t>
            </a:r>
            <a:r>
              <a:rPr lang="en-US" sz="3600" dirty="0"/>
              <a:t> </a:t>
            </a:r>
            <a:r>
              <a:rPr lang="en-US" sz="3600" dirty="0" err="1"/>
              <a:t>što</a:t>
            </a:r>
            <a:r>
              <a:rPr lang="en-US" sz="3600" dirty="0"/>
              <a:t> </a:t>
            </a:r>
            <a:r>
              <a:rPr lang="en-US" sz="3600" dirty="0" err="1"/>
              <a:t>kraća</a:t>
            </a:r>
            <a:r>
              <a:rPr lang="en-US" sz="3600" dirty="0"/>
              <a:t>, </a:t>
            </a:r>
            <a:r>
              <a:rPr lang="en-US" sz="3600" dirty="0" err="1"/>
              <a:t>ali</a:t>
            </a:r>
            <a:r>
              <a:rPr lang="en-US" sz="3600" dirty="0"/>
              <a:t> </a:t>
            </a:r>
            <a:r>
              <a:rPr lang="en-US" sz="3600" dirty="0" err="1"/>
              <a:t>uz</a:t>
            </a:r>
            <a:r>
              <a:rPr lang="en-US" sz="3600" dirty="0"/>
              <a:t> </a:t>
            </a:r>
            <a:r>
              <a:rPr lang="en-US" sz="3600" dirty="0" err="1"/>
              <a:t>očuvanje</a:t>
            </a:r>
            <a:r>
              <a:rPr lang="en-US" sz="3600" dirty="0"/>
              <a:t> </a:t>
            </a:r>
            <a:r>
              <a:rPr lang="en-US" sz="3600" dirty="0" err="1"/>
              <a:t>jasnoće</a:t>
            </a:r>
            <a:r>
              <a:rPr lang="en-US" sz="3600" dirty="0"/>
              <a:t> </a:t>
            </a:r>
            <a:r>
              <a:rPr lang="en-US" sz="3600" dirty="0" err="1"/>
              <a:t>i</a:t>
            </a:r>
            <a:r>
              <a:rPr lang="en-US" sz="3600" dirty="0"/>
              <a:t> </a:t>
            </a:r>
            <a:r>
              <a:rPr lang="en-US" sz="3600" dirty="0" err="1"/>
              <a:t>smisla</a:t>
            </a:r>
            <a:r>
              <a:rPr lang="en-US" sz="3600" dirty="0"/>
              <a:t>.</a:t>
            </a:r>
          </a:p>
          <a:p>
            <a:r>
              <a:rPr lang="sr-Latn-RS" sz="3600" b="1" dirty="0" smtClean="0">
                <a:solidFill>
                  <a:srgbClr val="00B0F0"/>
                </a:solidFill>
              </a:rPr>
              <a:t>5. </a:t>
            </a:r>
            <a:r>
              <a:rPr lang="en-US" sz="3600" b="1" dirty="0" smtClean="0">
                <a:solidFill>
                  <a:srgbClr val="00B0F0"/>
                </a:solidFill>
              </a:rPr>
              <a:t>JEDNOZNAČNOST </a:t>
            </a:r>
            <a:r>
              <a:rPr lang="en-US" sz="3600" b="1" dirty="0">
                <a:solidFill>
                  <a:srgbClr val="00B0F0"/>
                </a:solidFill>
              </a:rPr>
              <a:t>PITANJA</a:t>
            </a:r>
            <a:br>
              <a:rPr lang="en-US" sz="3600" b="1" dirty="0">
                <a:solidFill>
                  <a:srgbClr val="00B0F0"/>
                </a:solidFill>
              </a:rPr>
            </a:br>
            <a:r>
              <a:rPr lang="en-US" sz="3600" dirty="0" err="1"/>
              <a:t>Svako</a:t>
            </a:r>
            <a:r>
              <a:rPr lang="en-US" sz="3600" dirty="0"/>
              <a:t> </a:t>
            </a:r>
            <a:r>
              <a:rPr lang="en-US" sz="3600" dirty="0" err="1"/>
              <a:t>pitanje</a:t>
            </a:r>
            <a:r>
              <a:rPr lang="en-US" sz="3600" dirty="0"/>
              <a:t> </a:t>
            </a:r>
            <a:r>
              <a:rPr lang="en-US" sz="3600" dirty="0" err="1"/>
              <a:t>treba</a:t>
            </a:r>
            <a:r>
              <a:rPr lang="en-US" sz="3600" dirty="0"/>
              <a:t> </a:t>
            </a:r>
            <a:r>
              <a:rPr lang="sr-Latn-RS" sz="3600" dirty="0"/>
              <a:t>da bude</a:t>
            </a:r>
            <a:r>
              <a:rPr lang="en-US" sz="3600" dirty="0"/>
              <a:t> </a:t>
            </a:r>
            <a:r>
              <a:rPr lang="en-US" sz="3600" dirty="0" err="1"/>
              <a:t>razumljivo</a:t>
            </a:r>
            <a:r>
              <a:rPr lang="en-US" sz="3600" dirty="0"/>
              <a:t> </a:t>
            </a:r>
            <a:r>
              <a:rPr lang="en-US" sz="3600" dirty="0" err="1"/>
              <a:t>svim</a:t>
            </a:r>
            <a:r>
              <a:rPr lang="en-US" sz="3600" dirty="0"/>
              <a:t> </a:t>
            </a:r>
            <a:r>
              <a:rPr lang="en-US" sz="3600" dirty="0" err="1"/>
              <a:t>ispitanicima</a:t>
            </a:r>
            <a:r>
              <a:rPr lang="en-US" sz="3600" dirty="0"/>
              <a:t> </a:t>
            </a:r>
            <a:r>
              <a:rPr lang="en-US" sz="3600" dirty="0" err="1"/>
              <a:t>na</a:t>
            </a:r>
            <a:r>
              <a:rPr lang="en-US" sz="3600" dirty="0"/>
              <a:t> </a:t>
            </a:r>
            <a:r>
              <a:rPr lang="en-US" sz="3600" dirty="0" err="1"/>
              <a:t>isti</a:t>
            </a:r>
            <a:r>
              <a:rPr lang="en-US" sz="3600" dirty="0"/>
              <a:t> </a:t>
            </a:r>
            <a:r>
              <a:rPr lang="en-US" sz="3600" dirty="0" err="1"/>
              <a:t>način</a:t>
            </a:r>
            <a:r>
              <a:rPr lang="en-US" sz="3600" dirty="0"/>
              <a:t>.</a:t>
            </a:r>
          </a:p>
          <a:p>
            <a:r>
              <a:rPr lang="sr-Latn-RS" sz="3600" b="1" dirty="0" smtClean="0">
                <a:solidFill>
                  <a:srgbClr val="00B0F0"/>
                </a:solidFill>
              </a:rPr>
              <a:t>6. </a:t>
            </a:r>
            <a:r>
              <a:rPr lang="en-US" sz="3600" b="1" dirty="0" smtClean="0">
                <a:solidFill>
                  <a:srgbClr val="00B0F0"/>
                </a:solidFill>
              </a:rPr>
              <a:t>RAZDVAJANJE </a:t>
            </a:r>
            <a:r>
              <a:rPr lang="en-US" sz="3600" b="1" dirty="0">
                <a:solidFill>
                  <a:srgbClr val="00B0F0"/>
                </a:solidFill>
              </a:rPr>
              <a:t>VIŠESTRUKIH PITANJA</a:t>
            </a:r>
            <a:r>
              <a:rPr lang="en-US" sz="3600" dirty="0">
                <a:solidFill>
                  <a:srgbClr val="00B0F0"/>
                </a:solidFill>
              </a:rPr>
              <a:t/>
            </a:r>
            <a:br>
              <a:rPr lang="en-US" sz="3600" dirty="0">
                <a:solidFill>
                  <a:srgbClr val="00B0F0"/>
                </a:solidFill>
              </a:rPr>
            </a:br>
            <a:r>
              <a:rPr lang="en-US" sz="3600" dirty="0" err="1"/>
              <a:t>Svako</a:t>
            </a:r>
            <a:r>
              <a:rPr lang="en-US" sz="3600" dirty="0"/>
              <a:t> </a:t>
            </a:r>
            <a:r>
              <a:rPr lang="en-US" sz="3600" dirty="0" err="1"/>
              <a:t>pitanje</a:t>
            </a:r>
            <a:r>
              <a:rPr lang="en-US" sz="3600" dirty="0"/>
              <a:t> </a:t>
            </a:r>
            <a:r>
              <a:rPr lang="en-US" sz="3600" dirty="0" err="1"/>
              <a:t>treba</a:t>
            </a:r>
            <a:r>
              <a:rPr lang="en-US" sz="3600" dirty="0"/>
              <a:t> </a:t>
            </a:r>
            <a:r>
              <a:rPr lang="sr-Latn-RS" sz="3600" dirty="0"/>
              <a:t>da </a:t>
            </a:r>
            <a:r>
              <a:rPr lang="en-US" sz="3600" dirty="0" err="1"/>
              <a:t>sadrži</a:t>
            </a:r>
            <a:r>
              <a:rPr lang="en-US" sz="3600" dirty="0"/>
              <a:t> </a:t>
            </a:r>
            <a:r>
              <a:rPr lang="en-US" sz="3600" dirty="0" err="1"/>
              <a:t>samo</a:t>
            </a:r>
            <a:r>
              <a:rPr lang="en-US" sz="3600" dirty="0"/>
              <a:t> </a:t>
            </a:r>
            <a:r>
              <a:rPr lang="en-US" sz="3600" dirty="0" err="1"/>
              <a:t>jednu</a:t>
            </a:r>
            <a:r>
              <a:rPr lang="en-US" sz="3600" dirty="0"/>
              <a:t> </a:t>
            </a:r>
            <a:r>
              <a:rPr lang="en-US" sz="3600" dirty="0" err="1"/>
              <a:t>varijablu</a:t>
            </a:r>
            <a:r>
              <a:rPr lang="en-US" sz="3600" dirty="0"/>
              <a:t>.</a:t>
            </a:r>
          </a:p>
          <a:p>
            <a:endParaRPr lang="en-US" sz="3600" dirty="0"/>
          </a:p>
          <a:p>
            <a:pPr lvl="0">
              <a:defRPr/>
            </a:pPr>
            <a:endParaRPr kumimoji="0" lang="sr-Latn-RS" sz="36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281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740974" y="0"/>
            <a:ext cx="2538806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34374" y="894665"/>
            <a:ext cx="16263026" cy="8084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VRSTE PITANJA U ANKETNIM UPITNICIMA</a:t>
            </a:r>
            <a:endParaRPr kumimoji="0" lang="sr-Latn-RS" sz="3200" b="1" i="0" u="none" strike="noStrike" kern="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/>
              <a:ea typeface="+mj-ea"/>
              <a:cs typeface="+mj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r-Latn-RS" sz="3200" b="1" kern="0" dirty="0">
              <a:solidFill>
                <a:srgbClr val="00B0F0"/>
              </a:solidFill>
              <a:latin typeface="Trebuchet MS" panose="020B0603020202020204"/>
              <a:ea typeface="+mj-ea"/>
              <a:cs typeface="+mj-cs"/>
            </a:endParaRPr>
          </a:p>
          <a:p>
            <a:pPr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sz="3200" b="1" dirty="0" err="1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Vrsta</a:t>
            </a:r>
            <a:r>
              <a:rPr lang="en-U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pitanja</a:t>
            </a:r>
            <a:r>
              <a:rPr lang="en-U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odnosi</a:t>
            </a:r>
            <a:r>
              <a:rPr lang="en-U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3200" dirty="0" err="1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funkciju</a:t>
            </a:r>
            <a:r>
              <a:rPr lang="en-U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koju</a:t>
            </a:r>
            <a:r>
              <a:rPr lang="en-U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pitanje</a:t>
            </a:r>
            <a:r>
              <a:rPr lang="en-U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ima</a:t>
            </a:r>
            <a:r>
              <a:rPr lang="en-U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3200" dirty="0" err="1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anketi</a:t>
            </a:r>
            <a:r>
              <a:rPr lang="en-U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odnosno</a:t>
            </a:r>
            <a:r>
              <a:rPr lang="en-U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</a:t>
            </a:r>
            <a:r>
              <a:rPr lang="en-US" sz="3200" dirty="0" err="1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šta</a:t>
            </a:r>
            <a:r>
              <a:rPr lang="en-U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3200" dirty="0" err="1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pitanjem</a:t>
            </a:r>
            <a:r>
              <a:rPr lang="en-U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želi</a:t>
            </a:r>
            <a:r>
              <a:rPr lang="en-U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saznati</a:t>
            </a:r>
            <a:r>
              <a:rPr lang="en-U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sr-Latn-RS" sz="3200" dirty="0" smtClean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lvl="0" indent="-5143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AutoNum type="arabicPeriod"/>
              <a:tabLst>
                <a:tab pos="457200" algn="l"/>
              </a:tabLs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P</a:t>
            </a:r>
            <a:r>
              <a:rPr lang="en-US" sz="3200" b="1" dirty="0" err="1">
                <a:solidFill>
                  <a:srgbClr val="00B0F0"/>
                </a:solidFill>
                <a:latin typeface="Trebuchet MS" panose="020B0603020202020204" pitchFamily="34" charset="0"/>
              </a:rPr>
              <a:t>itanja</a:t>
            </a:r>
            <a:r>
              <a:rPr lang="en-U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 o </a:t>
            </a:r>
            <a:r>
              <a:rPr lang="en-US" sz="3200" b="1" dirty="0" err="1">
                <a:solidFill>
                  <a:srgbClr val="00B0F0"/>
                </a:solidFill>
                <a:latin typeface="Trebuchet MS" panose="020B0603020202020204" pitchFamily="34" charset="0"/>
              </a:rPr>
              <a:t>objektivnim</a:t>
            </a:r>
            <a:r>
              <a:rPr lang="en-U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 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osobinama</a:t>
            </a:r>
            <a:r>
              <a:rPr lang="en-U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 </a:t>
            </a:r>
            <a:r>
              <a:rPr lang="en-US" sz="3200" b="1" dirty="0" err="1">
                <a:solidFill>
                  <a:srgbClr val="00B0F0"/>
                </a:solidFill>
                <a:latin typeface="Trebuchet MS" panose="020B0603020202020204" pitchFamily="34" charset="0"/>
              </a:rPr>
              <a:t>ispitanika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odnose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osnovne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karakteristike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ispitanika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demografske posebno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(pol, </a:t>
            </a:r>
            <a:r>
              <a:rPr lang="sr-Latn-R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godine života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obrazovanje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itd</a:t>
            </a:r>
            <a:r>
              <a:rPr lang="en-U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  <a:endParaRPr lang="sr-Latn-RS" sz="3200" dirty="0" smtClean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AutoNum type="arabicPeriod"/>
              <a:tabLst>
                <a:tab pos="457200" algn="l"/>
              </a:tabLst>
            </a:pPr>
            <a:r>
              <a:rPr lang="en-US" sz="3200" b="1" dirty="0" err="1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Pitanja</a:t>
            </a:r>
            <a:r>
              <a:rPr lang="en-U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sz="3200" b="1" dirty="0" err="1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znanju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procenjuju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informiranost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ispitanika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nekoj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temi</a:t>
            </a:r>
            <a:r>
              <a:rPr lang="en-U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sz="3200" dirty="0" smtClean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AutoNum type="arabicPeriod"/>
              <a:tabLst>
                <a:tab pos="457200" algn="l"/>
              </a:tabLst>
            </a:pPr>
            <a:r>
              <a:rPr lang="en-US" sz="3200" b="1" dirty="0" err="1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Pitanja</a:t>
            </a:r>
            <a:r>
              <a:rPr lang="en-U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sz="3200" b="1" dirty="0" err="1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ponašanju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b="1" dirty="0" err="1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bihejvioristi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č</a:t>
            </a:r>
            <a:r>
              <a:rPr lang="en-US" sz="3200" b="1" dirty="0" err="1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ispitivanje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konkretnih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postupaka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ispitanika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npr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učestalost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korišćenja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proizvoda</a:t>
            </a:r>
            <a:r>
              <a:rPr lang="en-U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sr-Latn-RS" sz="3200" dirty="0" smtClean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AutoNum type="arabicPeriod"/>
              <a:tabLst>
                <a:tab pos="457200" algn="l"/>
              </a:tabLst>
            </a:pPr>
            <a:r>
              <a:rPr lang="en-US" sz="3200" b="1" dirty="0" err="1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Pitanja</a:t>
            </a:r>
            <a:r>
              <a:rPr lang="en-U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sz="3200" b="1" dirty="0" err="1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stavovima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mišljenjima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 očekivanjima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odnose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stavove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mišljenja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očekivanja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ispitanika</a:t>
            </a:r>
            <a:r>
              <a:rPr lang="en-U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sz="3200" dirty="0" smtClean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endParaRPr lang="sr-Latn-RS" sz="3200" dirty="0" smtClean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n-US" sz="3200" b="1" i="1" dirty="0" err="1" smtClean="0">
                <a:solidFill>
                  <a:prstClr val="black"/>
                </a:solidFill>
                <a:latin typeface="Trebuchet MS" panose="020B0603020202020204" pitchFamily="34" charset="0"/>
              </a:rPr>
              <a:t>Svaka</a:t>
            </a:r>
            <a:r>
              <a:rPr lang="en-US" sz="3200" b="1" i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rebuchet MS" panose="020B0603020202020204" pitchFamily="34" charset="0"/>
              </a:rPr>
              <a:t>vrsta</a:t>
            </a:r>
            <a:r>
              <a:rPr lang="en-US" sz="3200" b="1" i="1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rebuchet MS" panose="020B0603020202020204" pitchFamily="34" charset="0"/>
              </a:rPr>
              <a:t>pitanja</a:t>
            </a:r>
            <a:r>
              <a:rPr lang="en-US" sz="3200" b="1" i="1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rebuchet MS" panose="020B0603020202020204" pitchFamily="34" charset="0"/>
              </a:rPr>
              <a:t>treba</a:t>
            </a:r>
            <a:r>
              <a:rPr lang="en-US" sz="3200" b="1" i="1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sr-Latn-RS" sz="3200" b="1" i="1" dirty="0">
                <a:solidFill>
                  <a:prstClr val="black"/>
                </a:solidFill>
                <a:latin typeface="Trebuchet MS" panose="020B0603020202020204" pitchFamily="34" charset="0"/>
              </a:rPr>
              <a:t>da bude </a:t>
            </a:r>
            <a:r>
              <a:rPr lang="en-US" sz="3200" b="1" i="1" dirty="0" err="1">
                <a:solidFill>
                  <a:prstClr val="black"/>
                </a:solidFill>
                <a:latin typeface="Trebuchet MS" panose="020B0603020202020204" pitchFamily="34" charset="0"/>
              </a:rPr>
              <a:t>usklađena</a:t>
            </a:r>
            <a:r>
              <a:rPr lang="en-US" sz="3200" b="1" i="1" dirty="0">
                <a:solidFill>
                  <a:prstClr val="black"/>
                </a:solidFill>
                <a:latin typeface="Trebuchet MS" panose="020B0603020202020204" pitchFamily="34" charset="0"/>
              </a:rPr>
              <a:t> s</a:t>
            </a:r>
            <a:r>
              <a:rPr lang="sr-Latn-RS" sz="3200" b="1" i="1" dirty="0">
                <a:solidFill>
                  <a:prstClr val="black"/>
                </a:solidFill>
                <a:latin typeface="Trebuchet MS" panose="020B0603020202020204" pitchFamily="34" charset="0"/>
              </a:rPr>
              <a:t>a</a:t>
            </a:r>
            <a:r>
              <a:rPr lang="en-US" sz="3200" b="1" i="1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rebuchet MS" panose="020B0603020202020204" pitchFamily="34" charset="0"/>
              </a:rPr>
              <a:t>ciljevima</a:t>
            </a:r>
            <a:r>
              <a:rPr lang="en-US" sz="3200" b="1" i="1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rebuchet MS" panose="020B0603020202020204" pitchFamily="34" charset="0"/>
              </a:rPr>
              <a:t>i</a:t>
            </a:r>
            <a:r>
              <a:rPr lang="en-US" sz="3200" b="1" i="1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rebuchet MS" panose="020B0603020202020204" pitchFamily="34" charset="0"/>
              </a:rPr>
              <a:t>svrhom</a:t>
            </a:r>
            <a:r>
              <a:rPr lang="en-US" sz="3200" b="1" i="1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rebuchet MS" panose="020B0603020202020204" pitchFamily="34" charset="0"/>
              </a:rPr>
              <a:t>istraživanja</a:t>
            </a:r>
            <a:endParaRPr lang="en-US" sz="3200" b="1" i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311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7717" y="364038"/>
            <a:ext cx="14675183" cy="836112"/>
          </a:xfrm>
        </p:spPr>
        <p:txBody>
          <a:bodyPr>
            <a:normAutofit/>
          </a:bodyPr>
          <a:lstStyle/>
          <a:p>
            <a:pPr algn="ctr"/>
            <a:r>
              <a:rPr lang="sr-Latn-RS" sz="3600" b="1" dirty="0">
                <a:solidFill>
                  <a:srgbClr val="00B0F0"/>
                </a:solidFill>
                <a:latin typeface="Trebuchet MS" panose="020B0603020202020204" pitchFamily="34" charset="0"/>
              </a:rPr>
              <a:t>PRIMERI: </a:t>
            </a:r>
            <a:r>
              <a:rPr lang="en-US" sz="3600" b="1" dirty="0">
                <a:solidFill>
                  <a:srgbClr val="00B0F0"/>
                </a:solidFill>
                <a:latin typeface="Trebuchet MS" panose="020B0603020202020204" pitchFamily="34" charset="0"/>
              </a:rPr>
              <a:t>VRSTE </a:t>
            </a:r>
            <a:r>
              <a:rPr lang="en-US" sz="36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PITANJA </a:t>
            </a:r>
            <a:r>
              <a:rPr lang="en-US" sz="3600" b="1" dirty="0">
                <a:solidFill>
                  <a:srgbClr val="00B0F0"/>
                </a:solidFill>
                <a:latin typeface="Trebuchet MS" panose="020B0603020202020204" pitchFamily="34" charset="0"/>
              </a:rPr>
              <a:t>U ANKETNIM UPITNICIMA</a:t>
            </a:r>
            <a:endParaRPr lang="en-US" sz="36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86957" y="1333500"/>
            <a:ext cx="5456644" cy="86677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spcBef>
                <a:spcPts val="1500"/>
              </a:spcBef>
              <a:buClr>
                <a:srgbClr val="90C226"/>
              </a:buClr>
              <a:buSzPct val="80000"/>
              <a:defRPr/>
            </a:pPr>
            <a:r>
              <a:rPr lang="sr-Latn-RS" sz="2700" b="1" dirty="0" smtClean="0">
                <a:solidFill>
                  <a:srgbClr val="00B0F0"/>
                </a:solidFill>
                <a:latin typeface="Trebuchet MS" panose="020B0603020202020204"/>
              </a:rPr>
              <a:t>1. </a:t>
            </a:r>
            <a:r>
              <a:rPr lang="en-US" sz="2700" b="1" dirty="0" smtClean="0">
                <a:solidFill>
                  <a:srgbClr val="00B0F0"/>
                </a:solidFill>
                <a:latin typeface="Trebuchet MS" panose="020B0603020202020204"/>
              </a:rPr>
              <a:t>PITANJA </a:t>
            </a:r>
            <a:r>
              <a:rPr lang="en-US" sz="2700" b="1" dirty="0">
                <a:solidFill>
                  <a:srgbClr val="00B0F0"/>
                </a:solidFill>
                <a:latin typeface="Trebuchet MS" panose="020B0603020202020204"/>
              </a:rPr>
              <a:t>O OBJEKTIVNIM </a:t>
            </a:r>
            <a:r>
              <a:rPr lang="sr-Latn-RS" sz="2700" b="1" dirty="0">
                <a:solidFill>
                  <a:srgbClr val="00B0F0"/>
                </a:solidFill>
                <a:latin typeface="Trebuchet MS" panose="020B0603020202020204"/>
              </a:rPr>
              <a:t>OSOBINAMA</a:t>
            </a:r>
            <a:r>
              <a:rPr lang="en-US" sz="2700" b="1" dirty="0">
                <a:solidFill>
                  <a:srgbClr val="00B0F0"/>
                </a:solidFill>
                <a:latin typeface="Trebuchet MS" panose="020B0603020202020204"/>
              </a:rPr>
              <a:t> ISPITANIKA</a:t>
            </a:r>
            <a:endParaRPr lang="sr-Latn-RS" sz="2700" b="1" dirty="0">
              <a:solidFill>
                <a:srgbClr val="00B0F0"/>
              </a:solidFill>
              <a:latin typeface="Trebuchet MS" panose="020B0603020202020204"/>
            </a:endParaRPr>
          </a:p>
          <a:p>
            <a:pPr marL="428625" indent="-428625" algn="ctr" defTabSz="685800">
              <a:spcBef>
                <a:spcPts val="1500"/>
              </a:spcBef>
              <a:buClr>
                <a:srgbClr val="90C226"/>
              </a:buClr>
              <a:buSzPct val="80000"/>
              <a:buFont typeface="Wingdings" panose="05000000000000000000" pitchFamily="2" charset="2"/>
              <a:buChar char="ü"/>
            </a:pPr>
            <a:r>
              <a:rPr lang="en-US" sz="2700" dirty="0" err="1">
                <a:solidFill>
                  <a:prstClr val="black"/>
                </a:solidFill>
                <a:latin typeface="Trebuchet MS" panose="020B0603020202020204" pitchFamily="34" charset="0"/>
              </a:rPr>
              <a:t>Nisu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 pitchFamily="34" charset="0"/>
              </a:rPr>
              <a:t>direktno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 pitchFamily="34" charset="0"/>
              </a:rPr>
              <a:t>vezana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 pitchFamily="34" charset="0"/>
              </a:rPr>
              <a:t>za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 pitchFamily="34" charset="0"/>
              </a:rPr>
              <a:t>predmet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 pitchFamily="34" charset="0"/>
              </a:rPr>
              <a:t>istraživanja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 pitchFamily="34" charset="0"/>
              </a:rPr>
              <a:t>,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 pitchFamily="34" charset="0"/>
              </a:rPr>
              <a:t>ali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 pitchFamily="34" charset="0"/>
              </a:rPr>
              <a:t>su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 pitchFamily="34" charset="0"/>
              </a:rPr>
              <a:t>ključna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 pitchFamily="34" charset="0"/>
              </a:rPr>
              <a:t>za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 pitchFamily="34" charset="0"/>
              </a:rPr>
              <a:t>analizu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  <a:endParaRPr lang="sr-Latn-RS" sz="27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28625" lvl="1" indent="-428625" algn="ctr" defTabSz="685800">
              <a:spcBef>
                <a:spcPts val="1500"/>
              </a:spcBef>
              <a:buClr>
                <a:srgbClr val="90C226"/>
              </a:buClr>
              <a:buSzPct val="80000"/>
              <a:buFont typeface="Wingdings" panose="05000000000000000000" pitchFamily="2" charset="2"/>
              <a:buChar char="ü"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 pitchFamily="34" charset="0"/>
              </a:rPr>
              <a:t>Koriste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 pitchFamily="34" charset="0"/>
              </a:rPr>
              <a:t> se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 pitchFamily="34" charset="0"/>
              </a:rPr>
              <a:t>kao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 pitchFamily="34" charset="0"/>
              </a:rPr>
              <a:t>nezavisne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 pitchFamily="34" charset="0"/>
              </a:rPr>
              <a:t>varijable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 pitchFamily="34" charset="0"/>
              </a:rPr>
              <a:t>za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 pitchFamily="34" charset="0"/>
              </a:rPr>
              <a:t>objašnjenje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 pitchFamily="34" charset="0"/>
              </a:rPr>
              <a:t>istraživačkog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 pitchFamily="34" charset="0"/>
              </a:rPr>
              <a:t>problema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  <a:endParaRPr lang="sr-Latn-RS" sz="30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28625" lvl="1" indent="-428625" algn="ctr" defTabSz="685800">
              <a:spcBef>
                <a:spcPts val="1500"/>
              </a:spcBef>
              <a:buClr>
                <a:srgbClr val="90C226"/>
              </a:buClr>
              <a:buSzPct val="80000"/>
              <a:buFont typeface="Wingdings" panose="05000000000000000000" pitchFamily="2" charset="2"/>
              <a:buChar char="ü"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 pitchFamily="34" charset="0"/>
              </a:rPr>
              <a:t>Koriste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 pitchFamily="34" charset="0"/>
              </a:rPr>
              <a:t> se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 pitchFamily="34" charset="0"/>
              </a:rPr>
              <a:t>kao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 pitchFamily="34" charset="0"/>
              </a:rPr>
              <a:t>nezavisne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 pitchFamily="34" charset="0"/>
              </a:rPr>
              <a:t>varijable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 pitchFamily="34" charset="0"/>
              </a:rPr>
              <a:t>za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 pitchFamily="34" charset="0"/>
              </a:rPr>
              <a:t>objašnjenje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 pitchFamily="34" charset="0"/>
              </a:rPr>
              <a:t>istraživačkog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 pitchFamily="34" charset="0"/>
              </a:rPr>
              <a:t>problema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  <a:endParaRPr lang="en-US" sz="27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28625" indent="-428625" algn="ctr" defTabSz="685800">
              <a:spcBef>
                <a:spcPts val="1500"/>
              </a:spcBef>
              <a:buClr>
                <a:srgbClr val="90C226"/>
              </a:buClr>
              <a:buSzPct val="80000"/>
              <a:buFont typeface="Wingdings" panose="05000000000000000000" pitchFamily="2" charset="2"/>
              <a:buChar char="ü"/>
              <a:defRPr/>
            </a:pPr>
            <a:r>
              <a:rPr lang="en-US" sz="2700" b="1" dirty="0" err="1">
                <a:solidFill>
                  <a:schemeClr val="tx1"/>
                </a:solidFill>
                <a:latin typeface="Trebuchet MS" panose="020B0603020202020204"/>
              </a:rPr>
              <a:t>Primeri</a:t>
            </a:r>
            <a:r>
              <a:rPr lang="en-US" sz="2700" b="1" dirty="0" smtClean="0">
                <a:solidFill>
                  <a:schemeClr val="tx1"/>
                </a:solidFill>
                <a:latin typeface="Trebuchet MS" panose="020B0603020202020204"/>
              </a:rPr>
              <a:t>:</a:t>
            </a:r>
            <a:r>
              <a:rPr lang="sr-Latn-RS" sz="2700" b="1" dirty="0" smtClean="0">
                <a:solidFill>
                  <a:schemeClr val="tx1"/>
                </a:solidFill>
                <a:latin typeface="Trebuchet MS" panose="020B0603020202020204"/>
              </a:rPr>
              <a:t> </a:t>
            </a:r>
            <a:r>
              <a:rPr lang="sr-Latn-RS" sz="2700" dirty="0" smtClean="0">
                <a:solidFill>
                  <a:schemeClr val="tx1"/>
                </a:solidFill>
                <a:latin typeface="Trebuchet MS" panose="020B0603020202020204"/>
              </a:rPr>
              <a:t>P</a:t>
            </a:r>
            <a:r>
              <a:rPr lang="en-US" sz="2700" dirty="0" err="1">
                <a:solidFill>
                  <a:schemeClr val="tx1"/>
                </a:solidFill>
                <a:latin typeface="Trebuchet MS" panose="020B0603020202020204"/>
              </a:rPr>
              <a:t>ol</a:t>
            </a:r>
            <a:r>
              <a:rPr lang="sr-Latn-RS" sz="2700" dirty="0">
                <a:solidFill>
                  <a:schemeClr val="tx1"/>
                </a:solidFill>
                <a:latin typeface="Trebuchet MS" panose="020B0603020202020204"/>
              </a:rPr>
              <a:t>; Godine starosti; nacionalnost; </a:t>
            </a:r>
            <a:r>
              <a:rPr lang="en-US" sz="2700" dirty="0" err="1">
                <a:solidFill>
                  <a:schemeClr val="tx1"/>
                </a:solidFill>
                <a:latin typeface="Trebuchet MS" panose="020B0603020202020204"/>
              </a:rPr>
              <a:t>Obrazovanje</a:t>
            </a:r>
            <a:r>
              <a:rPr lang="sr-Latn-RS" sz="2700" dirty="0">
                <a:solidFill>
                  <a:schemeClr val="tx1"/>
                </a:solidFill>
                <a:latin typeface="Trebuchet MS" panose="020B0603020202020204"/>
              </a:rPr>
              <a:t>; Zaniman</a:t>
            </a:r>
            <a:r>
              <a:rPr lang="sr-Latn-RS" sz="2700" dirty="0">
                <a:solidFill>
                  <a:srgbClr val="FF0000"/>
                </a:solidFill>
                <a:latin typeface="Trebuchet MS" panose="020B0603020202020204"/>
              </a:rPr>
              <a:t>je</a:t>
            </a:r>
            <a:endParaRPr lang="en-US" sz="2700" dirty="0">
              <a:solidFill>
                <a:srgbClr val="FF0000"/>
              </a:solidFill>
              <a:latin typeface="Trebuchet MS" panose="020B0603020202020204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181604" y="1457325"/>
            <a:ext cx="3216371" cy="854392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sr-Latn-RS" altLang="en-US" sz="2700" b="1" dirty="0">
                <a:solidFill>
                  <a:srgbClr val="00B0F0"/>
                </a:solidFill>
                <a:latin typeface="Trebuchet MS" panose="020B0603020202020204"/>
              </a:rPr>
              <a:t>2. </a:t>
            </a:r>
            <a:r>
              <a:rPr lang="en-US" altLang="en-US" sz="2700" b="1" dirty="0">
                <a:solidFill>
                  <a:srgbClr val="00B0F0"/>
                </a:solidFill>
                <a:latin typeface="Trebuchet MS" panose="020B0603020202020204"/>
              </a:rPr>
              <a:t>PITANJA O ZNANJU </a:t>
            </a:r>
            <a:endParaRPr lang="sr-Latn-RS" altLang="en-US" sz="2700" b="1" dirty="0">
              <a:solidFill>
                <a:srgbClr val="00B0F0"/>
              </a:solidFill>
              <a:latin typeface="Trebuchet MS" panose="020B0603020202020204"/>
            </a:endParaRPr>
          </a:p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700" dirty="0">
              <a:solidFill>
                <a:srgbClr val="92D050"/>
              </a:solidFill>
              <a:latin typeface="Trebuchet MS" panose="020B0603020202020204"/>
            </a:endParaRPr>
          </a:p>
          <a:p>
            <a:pPr marL="428625" indent="-428625" algn="ctr" defTabSz="13716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en-US" altLang="en-US" sz="2700" dirty="0">
                <a:solidFill>
                  <a:prstClr val="black"/>
                </a:solidFill>
                <a:latin typeface="Trebuchet MS" panose="020B0603020202020204"/>
              </a:rPr>
              <a:t>P</a:t>
            </a:r>
            <a:r>
              <a:rPr lang="sr-Latn-RS" altLang="en-US" sz="2700" dirty="0">
                <a:solidFill>
                  <a:prstClr val="black"/>
                </a:solidFill>
                <a:latin typeface="Trebuchet MS" panose="020B0603020202020204"/>
              </a:rPr>
              <a:t>itanja koja se odnose na stečeno znanje ispitanika, kao i na</a:t>
            </a:r>
            <a:r>
              <a:rPr lang="en-US" alt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sr-Latn-RS" altLang="en-US" sz="2700" dirty="0">
                <a:solidFill>
                  <a:prstClr val="black"/>
                </a:solidFill>
                <a:latin typeface="Trebuchet MS" panose="020B0603020202020204"/>
              </a:rPr>
              <a:t>njihovu </a:t>
            </a:r>
            <a:r>
              <a:rPr lang="en-US" altLang="en-US" sz="2700" dirty="0" err="1">
                <a:solidFill>
                  <a:prstClr val="black"/>
                </a:solidFill>
                <a:latin typeface="Trebuchet MS" panose="020B0603020202020204"/>
              </a:rPr>
              <a:t>upućenost</a:t>
            </a:r>
            <a:r>
              <a:rPr lang="en-US" altLang="en-US" sz="2700" dirty="0">
                <a:solidFill>
                  <a:prstClr val="black"/>
                </a:solidFill>
                <a:latin typeface="Trebuchet MS" panose="020B0603020202020204"/>
              </a:rPr>
              <a:t>  u </a:t>
            </a:r>
            <a:r>
              <a:rPr lang="en-US" altLang="en-US" sz="2700" dirty="0" err="1">
                <a:solidFill>
                  <a:prstClr val="black"/>
                </a:solidFill>
                <a:latin typeface="Trebuchet MS" panose="020B0603020202020204"/>
              </a:rPr>
              <a:t>područje</a:t>
            </a:r>
            <a:r>
              <a:rPr lang="en-US" alt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sr-Latn-RS" altLang="en-US" sz="2700" dirty="0">
                <a:solidFill>
                  <a:prstClr val="black"/>
                </a:solidFill>
                <a:latin typeface="Trebuchet MS" panose="020B0603020202020204"/>
              </a:rPr>
              <a:t>ispitivanja</a:t>
            </a:r>
            <a:r>
              <a:rPr lang="en-US" altLang="en-US" sz="2700" dirty="0">
                <a:solidFill>
                  <a:prstClr val="black"/>
                </a:solidFill>
                <a:latin typeface="Trebuchet MS" panose="020B0603020202020204"/>
              </a:rPr>
              <a:t>.</a:t>
            </a:r>
            <a:r>
              <a:rPr lang="en-US" altLang="en-US" sz="2700" dirty="0">
                <a:solidFill>
                  <a:prstClr val="black"/>
                </a:solidFill>
                <a:latin typeface="Trebuchet MS" panose="020B0603020202020204"/>
              </a:rPr>
              <a:t/>
            </a:r>
            <a:br>
              <a:rPr lang="en-US" altLang="en-US" sz="2700" dirty="0">
                <a:solidFill>
                  <a:prstClr val="black"/>
                </a:solidFill>
                <a:latin typeface="Trebuchet MS" panose="020B0603020202020204"/>
              </a:rPr>
            </a:br>
            <a:r>
              <a:rPr lang="en-US" altLang="en-US" sz="2700" b="1" dirty="0">
                <a:solidFill>
                  <a:schemeClr val="tx1"/>
                </a:solidFill>
                <a:latin typeface="Trebuchet MS" panose="020B0603020202020204"/>
              </a:rPr>
              <a:t>Primer:</a:t>
            </a:r>
            <a:endParaRPr lang="en-US" altLang="en-US" sz="2700" dirty="0">
              <a:solidFill>
                <a:schemeClr val="tx1"/>
              </a:solidFill>
              <a:latin typeface="Trebuchet MS" panose="020B0603020202020204"/>
            </a:endParaRPr>
          </a:p>
          <a:p>
            <a:pPr marL="428625" indent="-428625" algn="ctr" defTabSz="13716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en-US" sz="2700" dirty="0" err="1">
                <a:solidFill>
                  <a:schemeClr val="tx1"/>
                </a:solidFill>
                <a:latin typeface="Trebuchet MS" panose="020B0603020202020204"/>
              </a:rPr>
              <a:t>Koliko</a:t>
            </a:r>
            <a:r>
              <a:rPr lang="en-US" altLang="en-US" sz="2700" dirty="0">
                <a:solidFill>
                  <a:schemeClr val="tx1"/>
                </a:solidFill>
                <a:latin typeface="Trebuchet MS" panose="020B0603020202020204"/>
              </a:rPr>
              <a:t> </a:t>
            </a:r>
            <a:r>
              <a:rPr lang="en-US" altLang="en-US" sz="2700" dirty="0" err="1">
                <a:solidFill>
                  <a:schemeClr val="tx1"/>
                </a:solidFill>
                <a:latin typeface="Trebuchet MS" panose="020B0603020202020204"/>
              </a:rPr>
              <a:t>ste</a:t>
            </a:r>
            <a:r>
              <a:rPr lang="en-US" altLang="en-US" sz="2700" dirty="0">
                <a:solidFill>
                  <a:schemeClr val="tx1"/>
                </a:solidFill>
                <a:latin typeface="Trebuchet MS" panose="020B0603020202020204"/>
              </a:rPr>
              <a:t> </a:t>
            </a:r>
            <a:r>
              <a:rPr lang="en-US" altLang="en-US" sz="2700" dirty="0" err="1">
                <a:solidFill>
                  <a:schemeClr val="tx1"/>
                </a:solidFill>
                <a:latin typeface="Trebuchet MS" panose="020B0603020202020204"/>
              </a:rPr>
              <a:t>informirani</a:t>
            </a:r>
            <a:r>
              <a:rPr lang="en-US" altLang="en-US" sz="2700" dirty="0">
                <a:solidFill>
                  <a:schemeClr val="tx1"/>
                </a:solidFill>
                <a:latin typeface="Trebuchet MS" panose="020B0603020202020204"/>
              </a:rPr>
              <a:t> o </a:t>
            </a:r>
            <a:r>
              <a:rPr lang="en-US" altLang="en-US" sz="2700" dirty="0" err="1">
                <a:solidFill>
                  <a:schemeClr val="tx1"/>
                </a:solidFill>
                <a:latin typeface="Trebuchet MS" panose="020B0603020202020204"/>
              </a:rPr>
              <a:t>ekološkim</a:t>
            </a:r>
            <a:r>
              <a:rPr lang="en-US" altLang="en-US" sz="2700" dirty="0">
                <a:solidFill>
                  <a:schemeClr val="tx1"/>
                </a:solidFill>
                <a:latin typeface="Trebuchet MS" panose="020B0603020202020204"/>
              </a:rPr>
              <a:t> </a:t>
            </a:r>
            <a:r>
              <a:rPr lang="en-US" altLang="en-US" sz="2700" dirty="0" err="1">
                <a:solidFill>
                  <a:schemeClr val="tx1"/>
                </a:solidFill>
                <a:latin typeface="Trebuchet MS" panose="020B0603020202020204"/>
              </a:rPr>
              <a:t>pitanjima</a:t>
            </a:r>
            <a:r>
              <a:rPr lang="en-US" altLang="en-US" sz="2700" dirty="0">
                <a:solidFill>
                  <a:schemeClr val="tx1"/>
                </a:solidFill>
                <a:latin typeface="Trebuchet MS" panose="020B0603020202020204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619765" y="1457326"/>
            <a:ext cx="4129958" cy="854392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/>
            <a:r>
              <a:rPr lang="sr-Latn-RS" sz="2700" b="1" dirty="0" smtClean="0">
                <a:solidFill>
                  <a:srgbClr val="00B0F0"/>
                </a:solidFill>
                <a:latin typeface="Trebuchet MS" panose="020B0603020202020204"/>
              </a:rPr>
              <a:t>3. </a:t>
            </a:r>
            <a:r>
              <a:rPr lang="en-US" sz="2700" b="1" dirty="0" smtClean="0">
                <a:solidFill>
                  <a:srgbClr val="00B0F0"/>
                </a:solidFill>
                <a:latin typeface="Trebuchet MS" panose="020B0603020202020204"/>
              </a:rPr>
              <a:t>BIHEJVIORISTIČKA </a:t>
            </a:r>
            <a:r>
              <a:rPr lang="en-US" sz="2700" b="1" dirty="0">
                <a:solidFill>
                  <a:srgbClr val="00B0F0"/>
                </a:solidFill>
                <a:latin typeface="Trebuchet MS" panose="020B0603020202020204"/>
              </a:rPr>
              <a:t>PITANJA</a:t>
            </a:r>
            <a:r>
              <a:rPr lang="sr-Latn-RS" sz="2700" b="1" dirty="0">
                <a:solidFill>
                  <a:srgbClr val="00B0F0"/>
                </a:solidFill>
                <a:latin typeface="Trebuchet MS" panose="020B0603020202020204"/>
              </a:rPr>
              <a:t> </a:t>
            </a:r>
            <a:endParaRPr lang="sr-Latn-RS" sz="2700" b="1" dirty="0">
              <a:solidFill>
                <a:srgbClr val="00B0F0"/>
              </a:solidFill>
              <a:latin typeface="Trebuchet MS" panose="020B0603020202020204"/>
            </a:endParaRPr>
          </a:p>
          <a:p>
            <a:pPr algn="ctr" defTabSz="1371600">
              <a:defRPr/>
            </a:pPr>
            <a:r>
              <a:rPr lang="en-US" sz="2700" b="1" dirty="0">
                <a:solidFill>
                  <a:srgbClr val="00B0F0"/>
                </a:solidFill>
                <a:latin typeface="Trebuchet MS" panose="020B0603020202020204"/>
              </a:rPr>
              <a:t>(PITANJA O PONAŠANJU) </a:t>
            </a:r>
            <a:endParaRPr lang="sr-Latn-RS" sz="2700" b="1" dirty="0">
              <a:solidFill>
                <a:srgbClr val="00B0F0"/>
              </a:solidFill>
              <a:latin typeface="Trebuchet MS" panose="020B0603020202020204"/>
            </a:endParaRPr>
          </a:p>
          <a:p>
            <a:pPr algn="ctr" defTabSz="1371600">
              <a:defRPr/>
            </a:pPr>
            <a:endParaRPr lang="en-US" sz="2700" dirty="0">
              <a:solidFill>
                <a:srgbClr val="92D050"/>
              </a:solidFill>
              <a:latin typeface="Trebuchet MS" panose="020B0603020202020204"/>
            </a:endParaRPr>
          </a:p>
          <a:p>
            <a:pPr marL="428625" indent="-428625" algn="ctr" defTabSz="1371600">
              <a:buFont typeface="Wingdings" panose="05000000000000000000" pitchFamily="2" charset="2"/>
              <a:buChar char="ü"/>
              <a:defRPr/>
            </a:pP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Pitanja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o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ponašanju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i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namerama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u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ve</a:t>
            </a:r>
            <a:r>
              <a:rPr lang="sr-Latn-RS" sz="2700" dirty="0">
                <a:solidFill>
                  <a:prstClr val="black"/>
                </a:solidFill>
                <a:latin typeface="Trebuchet MS" panose="020B0603020202020204"/>
              </a:rPr>
              <a:t>z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i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sa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pona</a:t>
            </a:r>
            <a:r>
              <a:rPr lang="sr-Latn-RS" sz="2700" dirty="0">
                <a:solidFill>
                  <a:prstClr val="black"/>
                </a:solidFill>
                <a:latin typeface="Trebuchet MS" panose="020B0603020202020204"/>
              </a:rPr>
              <a:t>š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anjem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ispitanika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.</a:t>
            </a:r>
            <a:endParaRPr lang="sr-Latn-RS" sz="2700" dirty="0">
              <a:solidFill>
                <a:prstClr val="black"/>
              </a:solidFill>
              <a:latin typeface="Trebuchet MS" panose="020B0603020202020204"/>
            </a:endParaRPr>
          </a:p>
          <a:p>
            <a:pPr algn="ctr" defTabSz="1371600">
              <a:defRPr/>
            </a:pP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/>
            </a:r>
            <a:br>
              <a:rPr lang="en-US" sz="2700" dirty="0">
                <a:solidFill>
                  <a:prstClr val="black"/>
                </a:solidFill>
                <a:latin typeface="Trebuchet MS" panose="020B0603020202020204"/>
              </a:rPr>
            </a:br>
            <a:r>
              <a:rPr lang="en-US" sz="2700" b="1" dirty="0">
                <a:solidFill>
                  <a:prstClr val="black"/>
                </a:solidFill>
                <a:latin typeface="Trebuchet MS" panose="020B0603020202020204"/>
              </a:rPr>
              <a:t>Primer:</a:t>
            </a:r>
            <a:endParaRPr lang="en-US" sz="2700" dirty="0">
              <a:solidFill>
                <a:prstClr val="black"/>
              </a:solidFill>
              <a:latin typeface="Trebuchet MS" panose="020B0603020202020204"/>
            </a:endParaRPr>
          </a:p>
          <a:p>
            <a:pPr marL="428625" indent="-428625" algn="ctr" defTabSz="1371600">
              <a:buFont typeface="Wingdings" panose="05000000000000000000" pitchFamily="2" charset="2"/>
              <a:buChar char="ü"/>
              <a:defRPr/>
            </a:pP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Koliko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često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kupujete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organsku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hranu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?</a:t>
            </a:r>
            <a:endParaRPr lang="en-US" sz="2700" dirty="0">
              <a:solidFill>
                <a:prstClr val="black"/>
              </a:solidFill>
              <a:latin typeface="Trebuchet MS" panose="020B0603020202020204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3971514" y="1200150"/>
            <a:ext cx="4024384" cy="88011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sr-Latn-RS" sz="2700" b="1" dirty="0" smtClean="0">
                <a:solidFill>
                  <a:srgbClr val="00B0F0"/>
                </a:solidFill>
                <a:latin typeface="Trebuchet MS" panose="020B0603020202020204"/>
              </a:rPr>
              <a:t>4. </a:t>
            </a:r>
            <a:r>
              <a:rPr lang="en-US" sz="2700" b="1" dirty="0" smtClean="0">
                <a:solidFill>
                  <a:srgbClr val="00B0F0"/>
                </a:solidFill>
                <a:latin typeface="Trebuchet MS" panose="020B0603020202020204"/>
              </a:rPr>
              <a:t>PITANJA </a:t>
            </a:r>
            <a:r>
              <a:rPr lang="en-US" sz="2700" b="1" dirty="0">
                <a:solidFill>
                  <a:srgbClr val="00B0F0"/>
                </a:solidFill>
                <a:latin typeface="Trebuchet MS" panose="020B0603020202020204"/>
              </a:rPr>
              <a:t>O STAVOVIMA, MIŠLJENJIMA I OČEKIVANJIMA</a:t>
            </a:r>
            <a:endParaRPr lang="sr-Latn-RS" sz="2700" b="1" dirty="0">
              <a:solidFill>
                <a:srgbClr val="00B0F0"/>
              </a:solidFill>
              <a:latin typeface="Trebuchet MS" panose="020B0603020202020204"/>
            </a:endParaRPr>
          </a:p>
          <a:p>
            <a:pPr algn="ctr" defTabSz="1371600">
              <a:defRPr/>
            </a:pPr>
            <a:endParaRPr lang="en-US" sz="2700" dirty="0">
              <a:solidFill>
                <a:srgbClr val="92D050"/>
              </a:solidFill>
              <a:latin typeface="Trebuchet MS" panose="020B0603020202020204"/>
            </a:endParaRPr>
          </a:p>
          <a:p>
            <a:pPr marL="428625" indent="-428625" algn="ctr" defTabSz="1371600">
              <a:buFont typeface="Wingdings" panose="05000000000000000000" pitchFamily="2" charset="2"/>
              <a:buChar char="ü"/>
              <a:defRPr/>
            </a:pP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Stavovi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i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mišljenja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ispitanika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o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određenim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temama</a:t>
            </a:r>
            <a:r>
              <a:rPr lang="sr-Latn-RS" sz="27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proizvodima</a:t>
            </a:r>
            <a:r>
              <a:rPr lang="sr-Latn-RS" sz="2700" dirty="0">
                <a:solidFill>
                  <a:prstClr val="black"/>
                </a:solidFill>
                <a:latin typeface="Trebuchet MS" panose="020B0603020202020204"/>
              </a:rPr>
              <a:t>, događajima isl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.</a:t>
            </a:r>
            <a:endParaRPr lang="sr-Latn-RS" sz="2700" dirty="0">
              <a:solidFill>
                <a:prstClr val="black"/>
              </a:solidFill>
              <a:latin typeface="Trebuchet MS" panose="020B0603020202020204"/>
            </a:endParaRPr>
          </a:p>
          <a:p>
            <a:pPr algn="ctr" defTabSz="1371600">
              <a:defRPr/>
            </a:pP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/>
            </a:r>
            <a:br>
              <a:rPr lang="en-US" sz="2700" dirty="0">
                <a:solidFill>
                  <a:prstClr val="black"/>
                </a:solidFill>
                <a:latin typeface="Trebuchet MS" panose="020B0603020202020204"/>
              </a:rPr>
            </a:br>
            <a:r>
              <a:rPr lang="en-US" sz="2700" b="1" dirty="0" err="1">
                <a:solidFill>
                  <a:prstClr val="black"/>
                </a:solidFill>
                <a:latin typeface="Trebuchet MS" panose="020B0603020202020204"/>
              </a:rPr>
              <a:t>Primeri</a:t>
            </a:r>
            <a:r>
              <a:rPr lang="en-US" sz="2700" b="1" dirty="0">
                <a:solidFill>
                  <a:prstClr val="black"/>
                </a:solidFill>
                <a:latin typeface="Trebuchet MS" panose="020B0603020202020204"/>
              </a:rPr>
              <a:t>:</a:t>
            </a:r>
            <a:endParaRPr lang="en-US" sz="2700" dirty="0">
              <a:solidFill>
                <a:prstClr val="black"/>
              </a:solidFill>
              <a:latin typeface="Trebuchet MS" panose="020B0603020202020204"/>
            </a:endParaRPr>
          </a:p>
          <a:p>
            <a:pPr marL="428625" indent="-428625" algn="ctr" defTabSz="1371600">
              <a:buFont typeface="Wingdings" panose="05000000000000000000" pitchFamily="2" charset="2"/>
              <a:buChar char="ü"/>
              <a:defRPr/>
            </a:pP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Kakav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je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vaš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stav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prema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obnovljivim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izvorima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energije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?</a:t>
            </a:r>
          </a:p>
          <a:p>
            <a:pPr marL="428625" indent="-428625" algn="ctr" defTabSz="1371600">
              <a:buFont typeface="Wingdings" panose="05000000000000000000" pitchFamily="2" charset="2"/>
              <a:buChar char="ü"/>
              <a:defRPr/>
            </a:pP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Što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mislite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o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novoj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aplikaciji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za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fitness?</a:t>
            </a:r>
          </a:p>
        </p:txBody>
      </p:sp>
    </p:spTree>
    <p:extLst>
      <p:ext uri="{BB962C8B-B14F-4D97-AF65-F5344CB8AC3E}">
        <p14:creationId xmlns:p14="http://schemas.microsoft.com/office/powerpoint/2010/main" val="361065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270172" y="2538482"/>
            <a:ext cx="6620726" cy="742705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1371600">
              <a:defRPr/>
            </a:pPr>
            <a:r>
              <a:rPr lang="sr-Latn-RS" sz="3000" b="1" dirty="0">
                <a:solidFill>
                  <a:srgbClr val="00B0F0"/>
                </a:solidFill>
                <a:latin typeface="Trebuchet MS" panose="020B0603020202020204"/>
              </a:rPr>
              <a:t>3. </a:t>
            </a:r>
            <a:r>
              <a:rPr lang="en-US" sz="3000" b="1" dirty="0">
                <a:solidFill>
                  <a:srgbClr val="00B0F0"/>
                </a:solidFill>
                <a:latin typeface="Trebuchet MS" panose="020B0603020202020204"/>
              </a:rPr>
              <a:t>PITANJE O PRIHODIMA:</a:t>
            </a:r>
            <a:r>
              <a:rPr lang="en-US" sz="3000" dirty="0">
                <a:solidFill>
                  <a:srgbClr val="00B0F0"/>
                </a:solidFill>
                <a:latin typeface="Trebuchet MS" panose="020B0603020202020204"/>
              </a:rPr>
              <a:t/>
            </a:r>
            <a:br>
              <a:rPr lang="en-US" sz="3000" dirty="0">
                <a:solidFill>
                  <a:srgbClr val="00B0F0"/>
                </a:solidFill>
                <a:latin typeface="Trebuchet MS" panose="020B0603020202020204"/>
              </a:rPr>
            </a:b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"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Koji je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vaš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mesečni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prihod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?„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685800" indent="-685800" defTabSz="1371600">
              <a:buFont typeface="+mj-lt"/>
              <a:buAutoNum type="alphaLcParenR"/>
              <a:defRPr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Manje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od 50.000 RSD, 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685800" indent="-685800" defTabSz="1371600">
              <a:buFont typeface="+mj-lt"/>
              <a:buAutoNum type="alphaLcParenR"/>
              <a:defRPr/>
            </a:pP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50.000-100.000 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RSD, 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685800" indent="-685800" defTabSz="1371600">
              <a:buFont typeface="+mj-lt"/>
              <a:buAutoNum type="alphaLcParenR"/>
              <a:defRPr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Više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od 100.000 RSD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.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defTabSz="1371600">
              <a:defRPr/>
            </a:pPr>
            <a:endParaRPr lang="en-U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defTabSz="1371600">
              <a:defRPr/>
            </a:pPr>
            <a:r>
              <a:rPr lang="sr-Latn-RS" sz="3000" b="1" dirty="0">
                <a:solidFill>
                  <a:srgbClr val="00B0F0"/>
                </a:solidFill>
                <a:latin typeface="Trebuchet MS" panose="020B0603020202020204"/>
              </a:rPr>
              <a:t>4. </a:t>
            </a:r>
            <a:r>
              <a:rPr lang="en-US" sz="3000" b="1" dirty="0">
                <a:solidFill>
                  <a:srgbClr val="00B0F0"/>
                </a:solidFill>
                <a:latin typeface="Trebuchet MS" panose="020B0603020202020204"/>
              </a:rPr>
              <a:t>PITANJE O OBRAZOVANJU:</a:t>
            </a:r>
            <a:r>
              <a:rPr lang="en-US" sz="3000" dirty="0">
                <a:solidFill>
                  <a:srgbClr val="00B0F0"/>
                </a:solidFill>
                <a:latin typeface="Trebuchet MS" panose="020B0603020202020204"/>
              </a:rPr>
              <a:t/>
            </a:r>
            <a:br>
              <a:rPr lang="en-US" sz="3000" dirty="0">
                <a:solidFill>
                  <a:srgbClr val="00B0F0"/>
                </a:solidFill>
                <a:latin typeface="Trebuchet MS" panose="020B0603020202020204"/>
              </a:rPr>
            </a:b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"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Koji je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vaš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najviši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stepen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obrazovanja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?„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685800" indent="-685800" defTabSz="1371600">
              <a:buFont typeface="+mj-lt"/>
              <a:buAutoNum type="alphaLcParenR"/>
              <a:defRPr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Osnovna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škola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685800" indent="-685800" defTabSz="1371600">
              <a:buFont typeface="+mj-lt"/>
              <a:buAutoNum type="alphaLcParenR"/>
              <a:defRPr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Srednja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škola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685800" indent="-685800" defTabSz="1371600">
              <a:buFont typeface="+mj-lt"/>
              <a:buAutoNum type="alphaLcParenR"/>
              <a:defRPr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Fakultet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685800" indent="-685800" defTabSz="1371600">
              <a:buFont typeface="+mj-lt"/>
              <a:buAutoNum type="alphaLcParenR"/>
              <a:defRPr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Postdiplomski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studij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.</a:t>
            </a:r>
            <a:endParaRPr lang="en-US" sz="3000" dirty="0">
              <a:solidFill>
                <a:prstClr val="black"/>
              </a:solidFill>
              <a:latin typeface="Trebuchet MS" panose="020B0603020202020204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14550" y="2538483"/>
            <a:ext cx="5479046" cy="742704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1371600">
              <a:defRPr/>
            </a:pPr>
            <a:r>
              <a:rPr lang="sr-Latn-RS" sz="3000" b="1" dirty="0">
                <a:solidFill>
                  <a:srgbClr val="00B0F0"/>
                </a:solidFill>
                <a:latin typeface="Trebuchet MS" panose="020B0603020202020204"/>
              </a:rPr>
              <a:t>1. </a:t>
            </a:r>
            <a:r>
              <a:rPr lang="en-US" sz="3000" b="1" dirty="0">
                <a:solidFill>
                  <a:srgbClr val="00B0F0"/>
                </a:solidFill>
                <a:latin typeface="Trebuchet MS" panose="020B0603020202020204"/>
              </a:rPr>
              <a:t>PITANJE O NACIONALNOSTI:</a:t>
            </a:r>
            <a:r>
              <a:rPr lang="en-US" sz="3000" dirty="0">
                <a:solidFill>
                  <a:srgbClr val="00B0F0"/>
                </a:solidFill>
                <a:latin typeface="Trebuchet MS" panose="020B0603020202020204"/>
              </a:rPr>
              <a:t/>
            </a:r>
            <a:br>
              <a:rPr lang="en-US" sz="3000" dirty="0">
                <a:solidFill>
                  <a:srgbClr val="00B0F0"/>
                </a:solidFill>
                <a:latin typeface="Trebuchet MS" panose="020B0603020202020204"/>
              </a:rPr>
            </a:b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"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Koja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je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vaša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nacionalnost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?"</a:t>
            </a:r>
          </a:p>
          <a:p>
            <a:pPr marL="1371600" lvl="1" indent="-685800" defTabSz="1371600">
              <a:buFont typeface="+mj-lt"/>
              <a:buAutoNum type="alphaLcParenR"/>
              <a:defRPr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Srbin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1371600" lvl="1" indent="-685800" defTabSz="1371600">
              <a:buFont typeface="+mj-lt"/>
              <a:buAutoNum type="alphaLcParenR"/>
              <a:defRPr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Hrvat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1371600" lvl="1" indent="-685800" defTabSz="1371600">
              <a:buFont typeface="+mj-lt"/>
              <a:buAutoNum type="alphaLcParenR"/>
              <a:defRPr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Mađar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685800" lvl="1" defTabSz="1371600">
              <a:defRPr/>
            </a:pPr>
            <a:endParaRPr lang="en-U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defTabSz="1371600">
              <a:defRPr/>
            </a:pPr>
            <a:r>
              <a:rPr lang="sr-Latn-RS" sz="3000" b="1" dirty="0">
                <a:solidFill>
                  <a:srgbClr val="00B0F0"/>
                </a:solidFill>
                <a:latin typeface="Trebuchet MS" panose="020B0603020202020204"/>
              </a:rPr>
              <a:t>2. </a:t>
            </a:r>
            <a:r>
              <a:rPr lang="en-US" sz="3000" b="1" dirty="0">
                <a:solidFill>
                  <a:srgbClr val="00B0F0"/>
                </a:solidFill>
                <a:latin typeface="Trebuchet MS" panose="020B0603020202020204"/>
              </a:rPr>
              <a:t>PITANJE O STAROSTI:</a:t>
            </a:r>
            <a:br>
              <a:rPr lang="en-US" sz="3000" b="1" dirty="0">
                <a:solidFill>
                  <a:srgbClr val="00B0F0"/>
                </a:solidFill>
                <a:latin typeface="Trebuchet MS" panose="020B0603020202020204"/>
              </a:rPr>
            </a:b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"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Koja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je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vaša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starosna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grupa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?„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685800" indent="-685800" defTabSz="1371600">
              <a:buFont typeface="+mj-lt"/>
              <a:buAutoNum type="alphaLcParenR"/>
              <a:defRPr/>
            </a:pP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18-24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685800" indent="-685800" defTabSz="1371600">
              <a:buFont typeface="+mj-lt"/>
              <a:buAutoNum type="alphaLcParenR"/>
              <a:defRPr/>
            </a:pP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25-34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685800" indent="-685800" defTabSz="1371600">
              <a:buFont typeface="+mj-lt"/>
              <a:buAutoNum type="alphaLcParenR"/>
              <a:defRPr/>
            </a:pP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35-44</a:t>
            </a:r>
            <a:endParaRPr lang="en-US" sz="3000" dirty="0">
              <a:solidFill>
                <a:prstClr val="black"/>
              </a:solidFill>
              <a:latin typeface="Trebuchet MS" panose="020B0603020202020204"/>
            </a:endParaRPr>
          </a:p>
        </p:txBody>
      </p:sp>
      <p:sp>
        <p:nvSpPr>
          <p:cNvPr id="6" name="Rounded Rectangle 5"/>
          <p:cNvSpPr/>
          <p:nvPr/>
        </p:nvSpPr>
        <p:spPr>
          <a:xfrm flipH="1">
            <a:off x="757450" y="532261"/>
            <a:ext cx="16273250" cy="174009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defTabSz="1371600">
              <a:defRPr/>
            </a:pPr>
            <a:r>
              <a:rPr lang="en-US" sz="3600" b="1" dirty="0">
                <a:solidFill>
                  <a:srgbClr val="00B0F0"/>
                </a:solidFill>
                <a:latin typeface="Trebuchet MS" panose="020B0603020202020204"/>
              </a:rPr>
              <a:t>1. DEMOGRAFSKA PITANJA</a:t>
            </a:r>
            <a:r>
              <a:rPr lang="sr-Latn-RS" sz="3600" b="1" dirty="0">
                <a:solidFill>
                  <a:srgbClr val="00B0F0"/>
                </a:solidFill>
                <a:latin typeface="Trebuchet MS" panose="020B0603020202020204"/>
              </a:rPr>
              <a:t>: PRIMERI</a:t>
            </a:r>
            <a:endParaRPr lang="en-US" sz="3600" b="1" dirty="0">
              <a:solidFill>
                <a:srgbClr val="00B0F0"/>
              </a:solidFill>
              <a:latin typeface="Trebuchet MS" panose="020B0603020202020204"/>
            </a:endParaRPr>
          </a:p>
          <a:p>
            <a:pPr defTabSz="1371600">
              <a:defRPr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Demografska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pitanja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se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koriste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kako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bi se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prikupili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podaci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o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karakteristikama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ispitanika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koji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mogu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uticati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na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istraživanje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. Ova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pitanja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obično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osnovna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ali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veoma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važna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za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analizu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 rot="10800000" flipV="1">
            <a:off x="13267474" y="2538483"/>
            <a:ext cx="4649048" cy="7427049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sr-Latn-RS" sz="3000" b="1" dirty="0">
                <a:solidFill>
                  <a:srgbClr val="00B0F0"/>
                </a:solidFill>
                <a:latin typeface="Trebuchet MS" panose="020B0603020202020204"/>
              </a:rPr>
              <a:t>5. </a:t>
            </a:r>
            <a:r>
              <a:rPr lang="en-US" sz="3000" b="1" dirty="0">
                <a:solidFill>
                  <a:srgbClr val="00B0F0"/>
                </a:solidFill>
                <a:latin typeface="Trebuchet MS" panose="020B0603020202020204"/>
              </a:rPr>
              <a:t>PITANJE O </a:t>
            </a:r>
            <a:r>
              <a:rPr lang="sr-Latn-RS" sz="3000" b="1" dirty="0">
                <a:solidFill>
                  <a:srgbClr val="00B0F0"/>
                </a:solidFill>
                <a:latin typeface="Trebuchet MS" panose="020B0603020202020204"/>
              </a:rPr>
              <a:t>ZANIMANJU</a:t>
            </a:r>
            <a:r>
              <a:rPr lang="en-US" sz="3000" b="1" dirty="0">
                <a:solidFill>
                  <a:srgbClr val="00B0F0"/>
                </a:solidFill>
                <a:latin typeface="Trebuchet MS" panose="020B0603020202020204"/>
              </a:rPr>
              <a:t>:</a:t>
            </a:r>
            <a:endParaRPr lang="sr-Latn-RS" sz="3000" b="1" dirty="0">
              <a:solidFill>
                <a:srgbClr val="00B0F0"/>
              </a:solidFill>
              <a:latin typeface="Trebuchet MS" panose="020B0603020202020204"/>
            </a:endParaRPr>
          </a:p>
          <a:p>
            <a:pPr defTabSz="1371600">
              <a:defRPr/>
            </a:pP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/>
            </a:r>
            <a:br>
              <a:rPr lang="en-US" sz="2700" dirty="0">
                <a:solidFill>
                  <a:prstClr val="black"/>
                </a:solidFill>
                <a:latin typeface="Trebuchet MS" panose="020B0603020202020204"/>
              </a:rPr>
            </a:b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"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Koja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je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vaša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trenutna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profesija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?"</a:t>
            </a: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Inženjer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sr-Latn-RS" sz="3000" dirty="0">
                <a:solidFill>
                  <a:prstClr val="black"/>
                </a:solidFill>
                <a:latin typeface="Trebuchet MS" panose="020B0603020202020204"/>
              </a:rPr>
              <a:t>Profesor</a:t>
            </a: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Lekar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Programer</a:t>
            </a:r>
            <a:endParaRPr lang="en-US" sz="3000" dirty="0">
              <a:solidFill>
                <a:prstClr val="black"/>
              </a:solidFill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2411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9928747" y="1433017"/>
            <a:ext cx="68579" cy="685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Trebuchet MS" panose="020B0603020202020204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34619" y="1023583"/>
            <a:ext cx="3715925" cy="876474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/>
            <a:r>
              <a:rPr lang="sr-Latn-RS" sz="3000" b="1" dirty="0">
                <a:solidFill>
                  <a:srgbClr val="00B0F0"/>
                </a:solidFill>
                <a:latin typeface="Trebuchet MS" panose="020B0603020202020204"/>
              </a:rPr>
              <a:t>2</a:t>
            </a:r>
            <a:r>
              <a:rPr lang="en-US" sz="3000" b="1" dirty="0">
                <a:solidFill>
                  <a:srgbClr val="00B0F0"/>
                </a:solidFill>
                <a:latin typeface="Trebuchet MS" panose="020B0603020202020204"/>
              </a:rPr>
              <a:t>. </a:t>
            </a:r>
            <a:r>
              <a:rPr lang="en-US" altLang="en-US" sz="3000" b="1" dirty="0">
                <a:solidFill>
                  <a:srgbClr val="00B0F0"/>
                </a:solidFill>
                <a:latin typeface="Trebuchet MS" panose="020B0603020202020204"/>
              </a:rPr>
              <a:t>PITANJA O ZNANJU I INFORMI</a:t>
            </a:r>
            <a:r>
              <a:rPr lang="sr-Latn-RS" altLang="en-US" sz="3000" b="1" dirty="0">
                <a:solidFill>
                  <a:srgbClr val="00B0F0"/>
                </a:solidFill>
                <a:latin typeface="Trebuchet MS" panose="020B0603020202020204"/>
              </a:rPr>
              <a:t>S</a:t>
            </a:r>
            <a:r>
              <a:rPr lang="en-US" altLang="en-US" sz="3000" b="1" dirty="0">
                <a:solidFill>
                  <a:srgbClr val="00B0F0"/>
                </a:solidFill>
                <a:latin typeface="Trebuchet MS" panose="020B0603020202020204"/>
              </a:rPr>
              <a:t>ANOSTI (</a:t>
            </a:r>
            <a:r>
              <a:rPr lang="en-US" sz="3000" b="1" dirty="0">
                <a:solidFill>
                  <a:srgbClr val="00B0F0"/>
                </a:solidFill>
                <a:latin typeface="Trebuchet MS" panose="020B0603020202020204"/>
              </a:rPr>
              <a:t>SAZNAJNA PITANJA)</a:t>
            </a:r>
            <a:endParaRPr lang="sr-Latn-RS" sz="3000" b="1" dirty="0">
              <a:solidFill>
                <a:srgbClr val="00B0F0"/>
              </a:solidFill>
              <a:latin typeface="Trebuchet MS" panose="020B0603020202020204"/>
            </a:endParaRPr>
          </a:p>
          <a:p>
            <a:pPr algn="ctr" defTabSz="1371600"/>
            <a:endParaRPr lang="sr-Latn-RS" sz="3000" b="1" dirty="0">
              <a:solidFill>
                <a:srgbClr val="00B0F0"/>
              </a:solidFill>
              <a:latin typeface="Trebuchet MS" panose="020B0603020202020204"/>
            </a:endParaRPr>
          </a:p>
          <a:p>
            <a:pPr algn="ctr" defTabSz="1371600"/>
            <a:r>
              <a:rPr lang="sr-Latn-RS" sz="3000" b="1" dirty="0">
                <a:solidFill>
                  <a:srgbClr val="00B0F0"/>
                </a:solidFill>
                <a:latin typeface="Trebuchet MS" panose="020B0603020202020204"/>
              </a:rPr>
              <a:t>PRIMERI:</a:t>
            </a:r>
          </a:p>
          <a:p>
            <a:pPr algn="ctr" defTabSz="1371600">
              <a:defRPr/>
            </a:pPr>
            <a:endParaRPr lang="en-US" sz="3000" b="1" dirty="0">
              <a:solidFill>
                <a:prstClr val="black"/>
              </a:solidFill>
              <a:latin typeface="Trebuchet MS" panose="020B0603020202020204"/>
            </a:endParaRPr>
          </a:p>
          <a:p>
            <a:pPr algn="ctr" defTabSz="1371600">
              <a:defRPr/>
            </a:pP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Ova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pitanja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se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odnose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na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stečeno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znanje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ispitanika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o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određenoj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temi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obično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vezanoj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za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predmet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istraživanja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.</a:t>
            </a:r>
          </a:p>
          <a:p>
            <a:pPr algn="ctr" defTabSz="1371600">
              <a:defRPr/>
            </a:pPr>
            <a:endParaRPr lang="en-US" sz="3000" dirty="0">
              <a:solidFill>
                <a:prstClr val="black"/>
              </a:solidFill>
              <a:latin typeface="Trebuchet MS" panose="020B0603020202020204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886327" y="739862"/>
            <a:ext cx="13013568" cy="904846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 defTabSz="1371600">
              <a:buFontTx/>
              <a:buAutoNum type="arabicPeriod"/>
              <a:defRPr/>
            </a:pPr>
            <a:r>
              <a:rPr lang="en-US" sz="3000" b="1" dirty="0">
                <a:solidFill>
                  <a:srgbClr val="00B0F0"/>
                </a:solidFill>
                <a:latin typeface="Trebuchet MS" panose="020B0603020202020204"/>
              </a:rPr>
              <a:t>PITANJE O ZDRAVLJU</a:t>
            </a:r>
            <a:r>
              <a:rPr lang="en-US" sz="3000" b="1" dirty="0">
                <a:solidFill>
                  <a:srgbClr val="92D050"/>
                </a:solidFill>
                <a:latin typeface="Trebuchet MS" panose="020B0603020202020204"/>
              </a:rPr>
              <a:t>:</a:t>
            </a:r>
            <a:r>
              <a:rPr lang="en-US" sz="3000" dirty="0">
                <a:solidFill>
                  <a:srgbClr val="92D050"/>
                </a:solidFill>
                <a:latin typeface="Trebuchet MS" panose="020B0603020202020204"/>
              </a:rPr>
              <a:t/>
            </a:r>
            <a:br>
              <a:rPr lang="en-US" sz="3000" dirty="0">
                <a:solidFill>
                  <a:srgbClr val="92D050"/>
                </a:solidFill>
                <a:latin typeface="Trebuchet MS" panose="020B0603020202020204"/>
              </a:rPr>
            </a:b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"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Koji je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preporučeni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broj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sati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sna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za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odraslu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osobu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?„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6-7 sati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7-9 sati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9-10 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sati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.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defTabSz="1371600">
              <a:defRPr/>
            </a:pPr>
            <a:endParaRPr lang="en-U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defTabSz="1371600">
              <a:defRPr/>
            </a:pPr>
            <a:r>
              <a:rPr lang="sr-Latn-RS" sz="3000" b="1" dirty="0">
                <a:solidFill>
                  <a:srgbClr val="00B0F0"/>
                </a:solidFill>
                <a:latin typeface="Trebuchet MS" panose="020B0603020202020204"/>
              </a:rPr>
              <a:t>2. </a:t>
            </a:r>
            <a:r>
              <a:rPr lang="en-US" sz="3000" b="1" dirty="0">
                <a:solidFill>
                  <a:srgbClr val="00B0F0"/>
                </a:solidFill>
                <a:latin typeface="Trebuchet MS" panose="020B0603020202020204"/>
              </a:rPr>
              <a:t>PITANJE O ZAŠTITI ŽIVOTNE SREDINE:</a:t>
            </a:r>
            <a:r>
              <a:rPr lang="en-US" sz="3000" dirty="0">
                <a:solidFill>
                  <a:srgbClr val="92D050"/>
                </a:solidFill>
                <a:latin typeface="Trebuchet MS" panose="020B0603020202020204"/>
              </a:rPr>
              <a:t/>
            </a:r>
            <a:br>
              <a:rPr lang="en-US" sz="3000" dirty="0">
                <a:solidFill>
                  <a:srgbClr val="92D050"/>
                </a:solidFill>
                <a:latin typeface="Trebuchet MS" panose="020B0603020202020204"/>
              </a:rPr>
            </a:b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"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Koje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od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sledećih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akcija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najefikasnije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za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smanjenje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emisije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ugljen-dioksida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?„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Korišćenje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javnog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prevoza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Sadnja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drveća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Reciklaža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otpada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defTabSz="1371600">
              <a:defRPr/>
            </a:pPr>
            <a:endParaRPr lang="en-U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defTabSz="1371600">
              <a:defRPr/>
            </a:pPr>
            <a:r>
              <a:rPr lang="sr-Latn-RS" sz="3000" b="1" dirty="0">
                <a:solidFill>
                  <a:srgbClr val="00B0F0"/>
                </a:solidFill>
                <a:latin typeface="Trebuchet MS" panose="020B0603020202020204"/>
              </a:rPr>
              <a:t>3. </a:t>
            </a:r>
            <a:r>
              <a:rPr lang="en-US" sz="3000" b="1" dirty="0">
                <a:solidFill>
                  <a:srgbClr val="00B0F0"/>
                </a:solidFill>
                <a:latin typeface="Trebuchet MS" panose="020B0603020202020204"/>
              </a:rPr>
              <a:t>PITANJE O TEHNOLOGIJI:</a:t>
            </a:r>
            <a:r>
              <a:rPr lang="en-US" sz="3000" dirty="0">
                <a:solidFill>
                  <a:srgbClr val="92D050"/>
                </a:solidFill>
                <a:latin typeface="Trebuchet MS" panose="020B0603020202020204"/>
              </a:rPr>
              <a:t/>
            </a:r>
            <a:br>
              <a:rPr lang="en-US" sz="3000" dirty="0">
                <a:solidFill>
                  <a:srgbClr val="92D050"/>
                </a:solidFill>
                <a:latin typeface="Trebuchet MS" panose="020B0603020202020204"/>
              </a:rPr>
            </a:b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"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Koja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je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glavna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svrha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uređaja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za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"cloud storage" (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oblačno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skladište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)?„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Čuvanje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podataka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online, 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Povezivanje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uređaja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Šifrovanje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podataka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0110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675566" y="655094"/>
            <a:ext cx="5003717" cy="902799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en-US" sz="3600" b="1" dirty="0">
                <a:solidFill>
                  <a:srgbClr val="00B0F0"/>
                </a:solidFill>
                <a:latin typeface="Trebuchet MS" panose="020B0603020202020204"/>
              </a:rPr>
              <a:t>3</a:t>
            </a:r>
            <a:r>
              <a:rPr lang="en-US" sz="3600" b="1" dirty="0">
                <a:solidFill>
                  <a:srgbClr val="00B0F0"/>
                </a:solidFill>
                <a:latin typeface="Trebuchet MS" panose="020B0603020202020204"/>
              </a:rPr>
              <a:t>. </a:t>
            </a:r>
            <a:r>
              <a:rPr lang="en-US" sz="3000" b="1" dirty="0">
                <a:solidFill>
                  <a:srgbClr val="00B0F0"/>
                </a:solidFill>
                <a:latin typeface="Trebuchet MS" panose="020B0603020202020204"/>
              </a:rPr>
              <a:t>BIHEJVIORISTIČKA PITANJA</a:t>
            </a:r>
            <a:endParaRPr lang="sr-Latn-RS" sz="3000" b="1" dirty="0">
              <a:solidFill>
                <a:srgbClr val="00B0F0"/>
              </a:solidFill>
              <a:latin typeface="Trebuchet MS" panose="020B0603020202020204"/>
            </a:endParaRPr>
          </a:p>
          <a:p>
            <a:pPr algn="ctr" defTabSz="1371600">
              <a:defRPr/>
            </a:pPr>
            <a:r>
              <a:rPr lang="sr-Latn-RS" sz="3000" b="1" dirty="0">
                <a:solidFill>
                  <a:srgbClr val="00B0F0"/>
                </a:solidFill>
                <a:latin typeface="Trebuchet MS" panose="020B0603020202020204"/>
              </a:rPr>
              <a:t>PRIMERI:</a:t>
            </a:r>
          </a:p>
          <a:p>
            <a:pPr algn="ctr" defTabSz="1371600">
              <a:defRPr/>
            </a:pPr>
            <a:r>
              <a:rPr lang="sr-Latn-RS" sz="3000" b="1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endParaRPr lang="en-US" sz="3000" b="1" dirty="0">
              <a:solidFill>
                <a:prstClr val="black"/>
              </a:solidFill>
              <a:latin typeface="Trebuchet MS" panose="020B0603020202020204"/>
            </a:endParaRPr>
          </a:p>
          <a:p>
            <a:pPr algn="ctr" defTabSz="1371600">
              <a:defRPr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Bihejvioristička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pitanja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se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fokusiraju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na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ponašanje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ispitanika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u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određenim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situacijama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ili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okolnostima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.</a:t>
            </a:r>
            <a:endParaRPr lang="en-US" sz="3000" dirty="0">
              <a:solidFill>
                <a:prstClr val="black"/>
              </a:solidFill>
              <a:latin typeface="Trebuchet MS" panose="020B0603020202020204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686550" y="655094"/>
            <a:ext cx="10611987" cy="902799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1371600">
              <a:defRPr/>
            </a:pPr>
            <a:r>
              <a:rPr lang="sr-Latn-RS" sz="3000" b="1" dirty="0">
                <a:solidFill>
                  <a:srgbClr val="00B0F0"/>
                </a:solidFill>
                <a:latin typeface="Trebuchet MS" panose="020B0603020202020204"/>
              </a:rPr>
              <a:t>1. </a:t>
            </a:r>
            <a:r>
              <a:rPr lang="en-US" sz="3000" b="1" dirty="0">
                <a:solidFill>
                  <a:srgbClr val="00B0F0"/>
                </a:solidFill>
                <a:latin typeface="Trebuchet MS" panose="020B0603020202020204"/>
              </a:rPr>
              <a:t>PITANJE O KUPOVNIM NAVIKAMA:</a:t>
            </a:r>
            <a:r>
              <a:rPr lang="en-US" sz="3000" dirty="0">
                <a:solidFill>
                  <a:srgbClr val="00B0F0"/>
                </a:solidFill>
                <a:latin typeface="Trebuchet MS" panose="020B0603020202020204"/>
              </a:rPr>
              <a:t/>
            </a:r>
            <a:br>
              <a:rPr lang="en-US" sz="3000" dirty="0">
                <a:solidFill>
                  <a:srgbClr val="00B0F0"/>
                </a:solidFill>
                <a:latin typeface="Trebuchet MS" panose="020B0603020202020204"/>
              </a:rPr>
            </a:b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"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Koliko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puta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mesečno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obično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kupujete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online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?„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1-2 puta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3-5 puta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više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od 5 puta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defTabSz="1371600">
              <a:defRPr/>
            </a:pPr>
            <a:endParaRPr lang="en-US" sz="3000" dirty="0">
              <a:solidFill>
                <a:srgbClr val="00B0F0"/>
              </a:solidFill>
              <a:latin typeface="Trebuchet MS" panose="020B0603020202020204"/>
            </a:endParaRPr>
          </a:p>
          <a:p>
            <a:pPr defTabSz="1371600">
              <a:defRPr/>
            </a:pPr>
            <a:r>
              <a:rPr lang="sr-Latn-RS" sz="3000" b="1" dirty="0">
                <a:solidFill>
                  <a:srgbClr val="92D050"/>
                </a:solidFill>
                <a:latin typeface="Trebuchet MS" panose="020B0603020202020204"/>
              </a:rPr>
              <a:t>2. </a:t>
            </a:r>
            <a:r>
              <a:rPr lang="en-US" sz="3000" b="1" dirty="0">
                <a:solidFill>
                  <a:srgbClr val="92D050"/>
                </a:solidFill>
                <a:latin typeface="Trebuchet MS" panose="020B0603020202020204"/>
              </a:rPr>
              <a:t>PITANJE O SLOBODNOM VREMENU:</a:t>
            </a:r>
            <a:r>
              <a:rPr lang="en-US" sz="3000" dirty="0">
                <a:solidFill>
                  <a:srgbClr val="92D050"/>
                </a:solidFill>
                <a:latin typeface="Trebuchet MS" panose="020B0603020202020204"/>
              </a:rPr>
              <a:t/>
            </a:r>
            <a:br>
              <a:rPr lang="en-US" sz="3000" dirty="0">
                <a:solidFill>
                  <a:srgbClr val="92D050"/>
                </a:solidFill>
                <a:latin typeface="Trebuchet MS" panose="020B0603020202020204"/>
              </a:rPr>
            </a:b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"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Kako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obično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provodite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slobodno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vreme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?„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Gledanje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filmova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Čitanje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knjiga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,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Igranje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video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igara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Trening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u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teretani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.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defTabSz="1371600">
              <a:defRPr/>
            </a:pPr>
            <a:endParaRPr lang="en-U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defTabSz="1371600">
              <a:defRPr/>
            </a:pPr>
            <a:r>
              <a:rPr lang="sr-Latn-RS" sz="3000" b="1" dirty="0">
                <a:solidFill>
                  <a:srgbClr val="00B0F0"/>
                </a:solidFill>
                <a:latin typeface="Trebuchet MS" panose="020B0603020202020204"/>
              </a:rPr>
              <a:t>3. </a:t>
            </a:r>
            <a:r>
              <a:rPr lang="en-US" sz="3000" b="1" dirty="0">
                <a:solidFill>
                  <a:srgbClr val="00B0F0"/>
                </a:solidFill>
                <a:latin typeface="Trebuchet MS" panose="020B0603020202020204"/>
              </a:rPr>
              <a:t>PITANJE O PUTOVANJIMA:</a:t>
            </a:r>
            <a:r>
              <a:rPr lang="en-US" sz="3000" dirty="0">
                <a:solidFill>
                  <a:srgbClr val="00B0F0"/>
                </a:solidFill>
                <a:latin typeface="Trebuchet MS" panose="020B0603020202020204"/>
              </a:rPr>
              <a:t/>
            </a:r>
            <a:br>
              <a:rPr lang="en-US" sz="3000" dirty="0">
                <a:solidFill>
                  <a:srgbClr val="00B0F0"/>
                </a:solidFill>
                <a:latin typeface="Trebuchet MS" panose="020B0603020202020204"/>
              </a:rPr>
            </a:b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"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Da li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poslednjih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12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meseci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putovali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izvan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zemlje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?„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Da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sr-Latn-R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Ne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561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886326" y="429905"/>
            <a:ext cx="12903536" cy="970355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 defTabSz="1371600">
              <a:buFontTx/>
              <a:buAutoNum type="arabicPeriod"/>
              <a:defRPr/>
            </a:pPr>
            <a:r>
              <a:rPr lang="en-US" sz="2850" b="1" dirty="0">
                <a:solidFill>
                  <a:srgbClr val="00B0F0"/>
                </a:solidFill>
                <a:latin typeface="Trebuchet MS" panose="020B0603020202020204" pitchFamily="34" charset="0"/>
              </a:rPr>
              <a:t>PITANJE O STAVOVIMA PREMA EKOLOGIJI:</a:t>
            </a:r>
            <a:br>
              <a:rPr lang="en-US" sz="2850" b="1" dirty="0">
                <a:solidFill>
                  <a:srgbClr val="00B0F0"/>
                </a:solidFill>
                <a:latin typeface="Trebuchet MS" panose="020B0603020202020204" pitchFamily="34" charset="0"/>
              </a:rPr>
            </a:b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"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Koliko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se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slažete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sa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tvrdnjom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: '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Zeleni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proizvodi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su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efikasniji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za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zaštitu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životne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sredine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,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ali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su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skuplji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.’</a:t>
            </a:r>
            <a:endParaRPr lang="sr-Latn-RS" sz="285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Potpuno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se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slažem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, </a:t>
            </a:r>
            <a:endParaRPr lang="sr-Latn-RS" sz="285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Slažem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se, </a:t>
            </a:r>
            <a:endParaRPr lang="sr-Latn-RS" sz="285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Ne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slažem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se, </a:t>
            </a:r>
            <a:endParaRPr lang="sr-Latn-RS" sz="285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Potpuno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se ne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slažem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  <a:endParaRPr lang="en-US" sz="285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defTabSz="1371600">
              <a:defRPr/>
            </a:pPr>
            <a:r>
              <a:rPr lang="sr-Latn-RS" sz="2850" b="1" dirty="0">
                <a:solidFill>
                  <a:srgbClr val="00B0F0"/>
                </a:solidFill>
                <a:latin typeface="Trebuchet MS" panose="020B0603020202020204" pitchFamily="34" charset="0"/>
              </a:rPr>
              <a:t>2. </a:t>
            </a:r>
            <a:r>
              <a:rPr lang="en-US" sz="2850" b="1" dirty="0">
                <a:solidFill>
                  <a:srgbClr val="00B0F0"/>
                </a:solidFill>
                <a:latin typeface="Trebuchet MS" panose="020B0603020202020204" pitchFamily="34" charset="0"/>
              </a:rPr>
              <a:t>PITANJE O MIŠLJENJU O OBRAZOVANJU:</a:t>
            </a:r>
            <a:r>
              <a:rPr lang="en-US" sz="2850" dirty="0">
                <a:solidFill>
                  <a:srgbClr val="00B0F0"/>
                </a:solidFill>
                <a:latin typeface="Trebuchet MS" panose="020B0603020202020204" pitchFamily="34" charset="0"/>
              </a:rPr>
              <a:t/>
            </a:r>
            <a:br>
              <a:rPr lang="en-US" sz="2850" dirty="0">
                <a:solidFill>
                  <a:srgbClr val="00B0F0"/>
                </a:solidFill>
                <a:latin typeface="Trebuchet MS" panose="020B0603020202020204" pitchFamily="34" charset="0"/>
              </a:rPr>
            </a:b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"Da li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smatrate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da bi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obrazovni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sistem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trebao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više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da se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fokusira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na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praktične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veštine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, a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manje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na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teorijsko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znanje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?„</a:t>
            </a:r>
            <a:endParaRPr lang="sr-Latn-RS" sz="285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Da</a:t>
            </a:r>
            <a:endParaRPr lang="sr-Latn-RS" sz="285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Ne</a:t>
            </a:r>
            <a:endParaRPr lang="sr-Latn-RS" sz="285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Nema</a:t>
            </a:r>
            <a:r>
              <a:rPr lang="sr-Latn-R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m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mišljenje</a:t>
            </a:r>
            <a:endParaRPr lang="en-US" sz="285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defTabSz="1371600">
              <a:defRPr/>
            </a:pPr>
            <a:r>
              <a:rPr lang="sr-Latn-RS" sz="2850" b="1" dirty="0">
                <a:solidFill>
                  <a:srgbClr val="00B0F0"/>
                </a:solidFill>
                <a:latin typeface="Trebuchet MS" panose="020B0603020202020204" pitchFamily="34" charset="0"/>
              </a:rPr>
              <a:t>3. </a:t>
            </a:r>
            <a:r>
              <a:rPr lang="en-US" sz="2850" b="1" dirty="0">
                <a:solidFill>
                  <a:srgbClr val="00B0F0"/>
                </a:solidFill>
                <a:latin typeface="Trebuchet MS" panose="020B0603020202020204" pitchFamily="34" charset="0"/>
              </a:rPr>
              <a:t>PITANJE O MIŠLJENJU O POLITIČKIM PITANJIMA:</a:t>
            </a:r>
            <a:r>
              <a:rPr lang="en-US" sz="2850" dirty="0">
                <a:solidFill>
                  <a:srgbClr val="00B0F0"/>
                </a:solidFill>
                <a:latin typeface="Trebuchet MS" panose="020B0603020202020204" pitchFamily="34" charset="0"/>
              </a:rPr>
              <a:t/>
            </a:r>
            <a:br>
              <a:rPr lang="en-US" sz="2850" dirty="0">
                <a:solidFill>
                  <a:srgbClr val="00B0F0"/>
                </a:solidFill>
                <a:latin typeface="Trebuchet MS" panose="020B0603020202020204" pitchFamily="34" charset="0"/>
              </a:rPr>
            </a:b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"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Kako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ocenjujete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trenutnu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politiku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u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vezi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sa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zapošljavanjem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mladih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u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zemlji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?„</a:t>
            </a:r>
            <a:endParaRPr lang="sr-Latn-RS" sz="285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Vrlo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pozitivno</a:t>
            </a:r>
            <a:endParaRPr lang="sr-Latn-RS" sz="285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Pozitivno</a:t>
            </a:r>
            <a:endParaRPr lang="sr-Latn-RS" sz="285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Negativno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,</a:t>
            </a:r>
            <a:endParaRPr lang="sr-Latn-RS" sz="285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514350" indent="-514350" defTabSz="1371600">
              <a:buFont typeface="+mj-lt"/>
              <a:buAutoNum type="alphaLcParenR"/>
              <a:defRPr/>
            </a:pP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Vrlo</a:t>
            </a:r>
            <a:r>
              <a:rPr lang="en-US" sz="285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50" dirty="0" err="1">
                <a:solidFill>
                  <a:prstClr val="black"/>
                </a:solidFill>
                <a:latin typeface="Trebuchet MS" panose="020B0603020202020204" pitchFamily="34" charset="0"/>
              </a:rPr>
              <a:t>negativno</a:t>
            </a:r>
            <a:endParaRPr lang="en-US" sz="285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78407" y="890516"/>
            <a:ext cx="4122156" cy="878233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en-US" sz="3000" b="1" dirty="0">
                <a:solidFill>
                  <a:srgbClr val="00B0F0"/>
                </a:solidFill>
                <a:latin typeface="Trebuchet MS" panose="020B0603020202020204"/>
              </a:rPr>
              <a:t>4</a:t>
            </a:r>
            <a:r>
              <a:rPr lang="en-US" sz="3000" b="1" dirty="0">
                <a:solidFill>
                  <a:srgbClr val="00B0F0"/>
                </a:solidFill>
                <a:latin typeface="Trebuchet MS" panose="020B0603020202020204"/>
              </a:rPr>
              <a:t>. PITANJA O STAVOVIMA, MIŠLJENJIMA I </a:t>
            </a:r>
            <a:r>
              <a:rPr lang="en-US" sz="3000" b="1" dirty="0">
                <a:solidFill>
                  <a:srgbClr val="00B0F0"/>
                </a:solidFill>
                <a:latin typeface="Trebuchet MS" panose="020B0603020202020204"/>
              </a:rPr>
              <a:t>OČEKIVANJIMA</a:t>
            </a:r>
            <a:endParaRPr lang="sr-Latn-RS" sz="3000" b="1" dirty="0">
              <a:solidFill>
                <a:srgbClr val="00B0F0"/>
              </a:solidFill>
              <a:latin typeface="Trebuchet MS" panose="020B0603020202020204"/>
            </a:endParaRPr>
          </a:p>
          <a:p>
            <a:pPr algn="ctr" defTabSz="1371600">
              <a:defRPr/>
            </a:pPr>
            <a:endParaRPr lang="sr-Latn-RS" sz="3000" b="1" dirty="0">
              <a:solidFill>
                <a:srgbClr val="00B0F0"/>
              </a:solidFill>
              <a:latin typeface="Trebuchet MS" panose="020B0603020202020204"/>
            </a:endParaRPr>
          </a:p>
          <a:p>
            <a:pPr algn="ctr" defTabSz="1371600">
              <a:defRPr/>
            </a:pPr>
            <a:r>
              <a:rPr lang="sr-Latn-RS" sz="3000" b="1" dirty="0">
                <a:solidFill>
                  <a:srgbClr val="00B0F0"/>
                </a:solidFill>
                <a:latin typeface="Trebuchet MS" panose="020B0603020202020204"/>
              </a:rPr>
              <a:t>PRIMERI:</a:t>
            </a:r>
            <a:endParaRPr lang="sr-Latn-RS" sz="3000" b="1" dirty="0">
              <a:solidFill>
                <a:srgbClr val="00B0F0"/>
              </a:solidFill>
              <a:latin typeface="Trebuchet MS" panose="020B0603020202020204"/>
            </a:endParaRPr>
          </a:p>
          <a:p>
            <a:pPr algn="ctr" defTabSz="1371600">
              <a:defRPr/>
            </a:pPr>
            <a:endParaRPr lang="en-US" sz="3000" b="1" dirty="0">
              <a:solidFill>
                <a:prstClr val="black"/>
              </a:solidFill>
              <a:latin typeface="Trebuchet MS" panose="020B0603020202020204"/>
            </a:endParaRPr>
          </a:p>
          <a:p>
            <a:pPr algn="ctr" defTabSz="1371600">
              <a:defRPr/>
            </a:pP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Ova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pitanja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istražuju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stavove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mišljenja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ispitanika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prema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određenim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temama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često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u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cilju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analize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njihovih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vrednosti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verovanja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888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200" y="659807"/>
            <a:ext cx="16764000" cy="885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TIPOVI PITANJA U ANKETNIM</a:t>
            </a: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 UPITNICIMA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r-Latn-RS" sz="3200" b="1" kern="0" dirty="0">
              <a:solidFill>
                <a:srgbClr val="00B0F0"/>
              </a:solidFill>
              <a:latin typeface="Trebuchet MS" panose="020B0603020202020204"/>
              <a:ea typeface="+mj-ea"/>
              <a:cs typeface="+mj-cs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tabLst>
                <a:tab pos="685800" algn="l"/>
              </a:tabLs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200" b="1" dirty="0" err="1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Tipovi</a:t>
            </a:r>
            <a:r>
              <a:rPr lang="en-U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pitanja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odnose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3200" dirty="0" err="1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strukturu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format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pitanja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odnosno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način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koji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odgovori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ponuđeni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kako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ispitanici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treba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odgovore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sr-Latn-RS" sz="3200" dirty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tabLst>
                <a:tab pos="685800" algn="l"/>
              </a:tabLst>
            </a:pPr>
            <a:r>
              <a:rPr lang="sr-Latn-RS" sz="3200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200" dirty="0" err="1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Tipovi</a:t>
            </a:r>
            <a:r>
              <a:rPr lang="en-US" sz="3200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pitanja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obuhvataju</a:t>
            </a:r>
            <a:r>
              <a:rPr lang="en-US" sz="3200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sr-Latn-RS" sz="3200" dirty="0" smtClean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en-US" sz="3200" b="1" dirty="0" err="1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Pitanja</a:t>
            </a:r>
            <a:r>
              <a:rPr lang="en-US" sz="32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ZATVORENOG </a:t>
            </a:r>
            <a:r>
              <a:rPr lang="en-US" sz="3200" b="1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tipa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ispitaniku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 nude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unapred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određeni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odgovori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kojih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bira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npr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da/ ne, rang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liste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Likertova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skala</a:t>
            </a:r>
            <a:r>
              <a:rPr lang="en-U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sr-Latn-RS" sz="3200" dirty="0" smtClean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en-US" sz="3200" b="1" dirty="0" err="1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Pitanja</a:t>
            </a:r>
            <a:r>
              <a:rPr lang="en-US" sz="32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OTVORENOG </a:t>
            </a:r>
            <a:r>
              <a:rPr lang="en-US" sz="3200" b="1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tipa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ispitanik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daje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odgovor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slobodnoj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formi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bez </a:t>
            </a:r>
            <a:r>
              <a:rPr lang="en-US" sz="3200" i="1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pon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uđenih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opcija</a:t>
            </a:r>
            <a:r>
              <a:rPr lang="en-U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sz="3200" dirty="0" smtClean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Pitanja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KOMBINOVANOG tipa-</a:t>
            </a:r>
            <a:r>
              <a:rPr lang="en-US" alt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Kombinacija</a:t>
            </a:r>
            <a:r>
              <a:rPr lang="en-US" alt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alt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zatvorenih</a:t>
            </a:r>
            <a:r>
              <a:rPr lang="en-US" alt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alt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i</a:t>
            </a:r>
            <a:r>
              <a:rPr lang="en-US" alt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altLang="en-US" sz="3200" dirty="0" err="1">
                <a:solidFill>
                  <a:prstClr val="black"/>
                </a:solidFill>
                <a:latin typeface="Trebuchet MS" panose="020B0603020202020204" pitchFamily="34" charset="0"/>
              </a:rPr>
              <a:t>otvorenih</a:t>
            </a:r>
            <a:r>
              <a:rPr lang="en-US" altLang="en-U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altLang="en-US" sz="3200" dirty="0" err="1" smtClean="0">
                <a:solidFill>
                  <a:prstClr val="black"/>
                </a:solidFill>
                <a:latin typeface="Trebuchet MS" panose="020B0603020202020204" pitchFamily="34" charset="0"/>
              </a:rPr>
              <a:t>pitanja</a:t>
            </a:r>
            <a:r>
              <a:rPr lang="en-US" altLang="en-U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  <a:endParaRPr lang="sr-Latn-RS" altLang="en-US" sz="3200" dirty="0" smtClean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en-US" sz="3200" b="1" dirty="0" err="1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Pitanja</a:t>
            </a:r>
            <a:r>
              <a:rPr lang="en-US" sz="32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32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VIŠESTRUKIM ODGOVORIMA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ispitanik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može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izabrati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više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sz="32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jednog</a:t>
            </a: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odgovora</a:t>
            </a:r>
            <a:r>
              <a:rPr lang="en-US" sz="32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sz="3200" dirty="0" smtClean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en-US" sz="3200" dirty="0" err="1" smtClean="0">
                <a:latin typeface="Trebuchet MS" panose="020B0603020202020204" pitchFamily="34" charset="0"/>
              </a:rPr>
              <a:t>Pitanja</a:t>
            </a:r>
            <a:r>
              <a:rPr lang="en-US" sz="3200" dirty="0" smtClean="0">
                <a:latin typeface="Trebuchet MS" panose="020B0603020202020204" pitchFamily="34" charset="0"/>
              </a:rPr>
              <a:t> </a:t>
            </a:r>
            <a:r>
              <a:rPr lang="en-US" sz="3200" dirty="0">
                <a:latin typeface="Trebuchet MS" panose="020B0603020202020204" pitchFamily="34" charset="0"/>
              </a:rPr>
              <a:t>SA SKALOM</a:t>
            </a:r>
            <a:r>
              <a:rPr lang="sr-Latn-RS" sz="3200" dirty="0">
                <a:latin typeface="Trebuchet MS" panose="020B0603020202020204" pitchFamily="34" charset="0"/>
              </a:rPr>
              <a:t>-</a:t>
            </a:r>
            <a:r>
              <a:rPr lang="en-US" sz="3200" dirty="0">
                <a:latin typeface="Trebuchet MS" panose="020B0603020202020204" pitchFamily="34" charset="0"/>
              </a:rPr>
              <a:t>se </a:t>
            </a:r>
            <a:r>
              <a:rPr lang="en-US" sz="3200" dirty="0" err="1">
                <a:latin typeface="Trebuchet MS" panose="020B0603020202020204" pitchFamily="34" charset="0"/>
              </a:rPr>
              <a:t>koriste</a:t>
            </a:r>
            <a:r>
              <a:rPr lang="en-US" sz="3200" dirty="0">
                <a:latin typeface="Trebuchet MS" panose="020B0603020202020204" pitchFamily="34" charset="0"/>
              </a:rPr>
              <a:t> u </a:t>
            </a:r>
            <a:r>
              <a:rPr lang="en-US" sz="3200" dirty="0" err="1">
                <a:latin typeface="Trebuchet MS" panose="020B0603020202020204" pitchFamily="34" charset="0"/>
              </a:rPr>
              <a:t>istraživanjima</a:t>
            </a:r>
            <a:r>
              <a:rPr lang="en-US" sz="3200" dirty="0">
                <a:latin typeface="Trebuchet MS" panose="020B0603020202020204" pitchFamily="34" charset="0"/>
              </a:rPr>
              <a:t>, </a:t>
            </a:r>
            <a:r>
              <a:rPr lang="en-US" sz="3200" dirty="0" err="1">
                <a:latin typeface="Trebuchet MS" panose="020B0603020202020204" pitchFamily="34" charset="0"/>
              </a:rPr>
              <a:t>anketama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i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testiranjima</a:t>
            </a:r>
            <a:r>
              <a:rPr lang="en-US" sz="3200" dirty="0">
                <a:latin typeface="Trebuchet MS" panose="020B0603020202020204" pitchFamily="34" charset="0"/>
              </a:rPr>
              <a:t> da bi se </a:t>
            </a:r>
            <a:r>
              <a:rPr lang="en-US" sz="3200" dirty="0" err="1">
                <a:latin typeface="Trebuchet MS" panose="020B0603020202020204" pitchFamily="34" charset="0"/>
              </a:rPr>
              <a:t>merila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mišljenja</a:t>
            </a:r>
            <a:r>
              <a:rPr lang="en-US" sz="3200" dirty="0">
                <a:latin typeface="Trebuchet MS" panose="020B0603020202020204" pitchFamily="34" charset="0"/>
              </a:rPr>
              <a:t>, </a:t>
            </a:r>
            <a:r>
              <a:rPr lang="en-US" sz="3200" dirty="0" err="1">
                <a:latin typeface="Trebuchet MS" panose="020B0603020202020204" pitchFamily="34" charset="0"/>
              </a:rPr>
              <a:t>stavovi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ili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ponašanja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ispitanika</a:t>
            </a:r>
            <a:r>
              <a:rPr lang="en-US" sz="3200" dirty="0">
                <a:latin typeface="Trebuchet MS" panose="020B0603020202020204" pitchFamily="34" charset="0"/>
              </a:rPr>
              <a:t>. </a:t>
            </a:r>
            <a:r>
              <a:rPr lang="sr-Latn-RS" sz="3200" dirty="0">
                <a:latin typeface="Trebuchet MS" panose="020B0603020202020204" pitchFamily="34" charset="0"/>
              </a:rPr>
              <a:t>K</a:t>
            </a:r>
            <a:r>
              <a:rPr lang="en-US" sz="3200" dirty="0" err="1">
                <a:latin typeface="Trebuchet MS" panose="020B0603020202020204" pitchFamily="34" charset="0"/>
              </a:rPr>
              <a:t>oriste</a:t>
            </a:r>
            <a:r>
              <a:rPr lang="sr-Latn-RS" sz="3200" dirty="0">
                <a:latin typeface="Trebuchet MS" panose="020B0603020202020204" pitchFamily="34" charset="0"/>
              </a:rPr>
              <a:t> se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različite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vrste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skala</a:t>
            </a:r>
            <a:r>
              <a:rPr lang="en-US" sz="3200" dirty="0">
                <a:latin typeface="Trebuchet MS" panose="020B0603020202020204" pitchFamily="34" charset="0"/>
              </a:rPr>
              <a:t>, </a:t>
            </a:r>
            <a:r>
              <a:rPr lang="en-US" sz="3200" dirty="0" err="1">
                <a:latin typeface="Trebuchet MS" panose="020B0603020202020204" pitchFamily="34" charset="0"/>
              </a:rPr>
              <a:t>kao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što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su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Likertova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skala</a:t>
            </a:r>
            <a:r>
              <a:rPr lang="en-US" sz="3200" dirty="0">
                <a:latin typeface="Trebuchet MS" panose="020B0603020202020204" pitchFamily="34" charset="0"/>
              </a:rPr>
              <a:t>, </a:t>
            </a:r>
            <a:r>
              <a:rPr lang="en-US" sz="3200" dirty="0" err="1">
                <a:latin typeface="Trebuchet MS" panose="020B0603020202020204" pitchFamily="34" charset="0"/>
              </a:rPr>
              <a:t>skala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frekvencije</a:t>
            </a:r>
            <a:r>
              <a:rPr lang="en-US" sz="3200" dirty="0">
                <a:latin typeface="Trebuchet MS" panose="020B0603020202020204" pitchFamily="34" charset="0"/>
              </a:rPr>
              <a:t>, </a:t>
            </a:r>
            <a:r>
              <a:rPr lang="en-US" sz="3200" dirty="0" err="1">
                <a:latin typeface="Trebuchet MS" panose="020B0603020202020204" pitchFamily="34" charset="0"/>
              </a:rPr>
              <a:t>skala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procene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ili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skala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intenziteta</a:t>
            </a:r>
            <a:r>
              <a:rPr lang="en-US" sz="3200" dirty="0" smtClean="0">
                <a:latin typeface="Trebuchet MS" panose="020B0603020202020204" pitchFamily="34" charset="0"/>
              </a:rPr>
              <a:t>.</a:t>
            </a:r>
            <a:endParaRPr lang="en-U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0520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724" y="235133"/>
            <a:ext cx="17557026" cy="912767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00B0F0"/>
                </a:solidFill>
                <a:latin typeface="Trebuchet MS" panose="020B0603020202020204" pitchFamily="34" charset="0"/>
              </a:rPr>
              <a:t>TIPOVI PITANJA U ANKETNIM</a:t>
            </a:r>
            <a:r>
              <a:rPr lang="sr-Latn-RS" sz="3600" b="1" dirty="0">
                <a:solidFill>
                  <a:srgbClr val="00B0F0"/>
                </a:solidFill>
                <a:latin typeface="Trebuchet MS" panose="020B0603020202020204" pitchFamily="34" charset="0"/>
              </a:rPr>
              <a:t> UPITNICIMA</a:t>
            </a:r>
            <a:r>
              <a:rPr lang="en-US" sz="4800" b="1" dirty="0"/>
              <a:t> </a:t>
            </a:r>
            <a:endParaRPr lang="en-US" sz="4800" b="1" dirty="0"/>
          </a:p>
        </p:txBody>
      </p:sp>
      <p:sp>
        <p:nvSpPr>
          <p:cNvPr id="4" name="Rounded Rectangle 3"/>
          <p:cNvSpPr/>
          <p:nvPr/>
        </p:nvSpPr>
        <p:spPr>
          <a:xfrm>
            <a:off x="509452" y="1312819"/>
            <a:ext cx="9424853" cy="87390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 defTabSz="137160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en-US" altLang="en-US" sz="2700" b="1" dirty="0">
                <a:solidFill>
                  <a:srgbClr val="00B0F0"/>
                </a:solidFill>
                <a:latin typeface="Trebuchet MS" panose="020B0603020202020204"/>
              </a:rPr>
              <a:t>PITANJA ZATVORENOG TIPA</a:t>
            </a:r>
            <a:endParaRPr lang="en-US" altLang="en-US" sz="2400" b="1" dirty="0">
              <a:solidFill>
                <a:srgbClr val="00B0F0"/>
              </a:solidFill>
              <a:latin typeface="Trebuchet MS" panose="020B0603020202020204"/>
            </a:endParaRPr>
          </a:p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Pitanja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s </a:t>
            </a: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ponuđenim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odgovorima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 (</a:t>
            </a: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npr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. </a:t>
            </a: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nabrajanje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ili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merne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skale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). </a:t>
            </a: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Ispitanik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bira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odgovor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sr-Latn-RS" altLang="en-US" sz="2400" dirty="0">
                <a:solidFill>
                  <a:prstClr val="black"/>
                </a:solidFill>
                <a:latin typeface="Trebuchet MS" panose="020B0603020202020204"/>
              </a:rPr>
              <a:t>od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ponuđenih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opcija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.</a:t>
            </a:r>
          </a:p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400" b="1" dirty="0">
              <a:solidFill>
                <a:prstClr val="black"/>
              </a:solidFill>
              <a:latin typeface="Trebuchet MS" panose="020B0603020202020204"/>
            </a:endParaRPr>
          </a:p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2400" b="1" dirty="0">
                <a:solidFill>
                  <a:prstClr val="black"/>
                </a:solidFill>
                <a:latin typeface="Trebuchet MS" panose="020B0603020202020204"/>
              </a:rPr>
              <a:t>PRIMER</a:t>
            </a:r>
            <a:r>
              <a:rPr lang="sr-Latn-RS" altLang="en-US" sz="2400" b="1" dirty="0">
                <a:solidFill>
                  <a:prstClr val="black"/>
                </a:solidFill>
                <a:latin typeface="Trebuchet MS" panose="020B0603020202020204"/>
              </a:rPr>
              <a:t>I</a:t>
            </a:r>
            <a:r>
              <a:rPr lang="en-US" altLang="en-US" sz="2400" b="1" dirty="0">
                <a:solidFill>
                  <a:prstClr val="black"/>
                </a:solidFill>
                <a:latin typeface="Trebuchet MS" panose="020B0603020202020204"/>
              </a:rPr>
              <a:t>:</a:t>
            </a:r>
            <a:endParaRPr lang="en-US" altLang="en-US" sz="2400" dirty="0">
              <a:solidFill>
                <a:prstClr val="black"/>
              </a:solidFill>
              <a:latin typeface="Trebuchet MS" panose="020B0603020202020204"/>
            </a:endParaRPr>
          </a:p>
          <a:p>
            <a:pPr marL="1200150" lvl="1" indent="-514350" defTabSz="13716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it-IT" sz="2400" b="1" dirty="0">
                <a:solidFill>
                  <a:prstClr val="black"/>
                </a:solidFill>
                <a:latin typeface="Trebuchet MS" panose="020B0603020202020204"/>
              </a:rPr>
              <a:t>Da li redovno prisustvujete predavanjima na master studijama</a:t>
            </a:r>
            <a:r>
              <a:rPr lang="it-IT" sz="2400" b="1" dirty="0">
                <a:solidFill>
                  <a:prstClr val="black"/>
                </a:solidFill>
                <a:latin typeface="Trebuchet MS" panose="020B0603020202020204"/>
              </a:rPr>
              <a:t>?</a:t>
            </a:r>
            <a:endParaRPr lang="sr-Latn-RS" sz="2400" b="1" dirty="0">
              <a:solidFill>
                <a:prstClr val="black"/>
              </a:solidFill>
              <a:latin typeface="Trebuchet MS" panose="020B0603020202020204"/>
            </a:endParaRPr>
          </a:p>
          <a:p>
            <a:pPr marL="1200150" lvl="1" indent="-514350" defTabSz="13716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arenR"/>
            </a:pPr>
            <a:r>
              <a:rPr lang="en-US" sz="24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Da</a:t>
            </a:r>
            <a:endParaRPr lang="sr-Latn-RS" sz="24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marL="1200150" lvl="1" indent="-514350" defTabSz="13716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arenR"/>
              <a:defRPr/>
            </a:pPr>
            <a:r>
              <a:rPr lang="en-US" sz="24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Ne</a:t>
            </a:r>
            <a:r>
              <a:rPr 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endParaRPr lang="sr-Latn-RS" sz="2400" dirty="0">
              <a:solidFill>
                <a:prstClr val="black"/>
              </a:solidFill>
              <a:latin typeface="Trebuchet MS" panose="020B0603020202020204"/>
            </a:endParaRPr>
          </a:p>
          <a:p>
            <a:pPr marL="685800" lvl="1"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sr-Latn-RS" sz="2400" dirty="0">
              <a:solidFill>
                <a:prstClr val="black"/>
              </a:solidFill>
              <a:latin typeface="Trebuchet MS" panose="020B0603020202020204"/>
            </a:endParaRPr>
          </a:p>
          <a:p>
            <a:pPr marL="685800" lvl="1"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sr-Latn-RS" sz="2400" dirty="0">
                <a:solidFill>
                  <a:prstClr val="black"/>
                </a:solidFill>
                <a:latin typeface="Trebuchet MS" panose="020B0603020202020204"/>
              </a:rPr>
              <a:t>2. </a:t>
            </a:r>
            <a:r>
              <a:rPr lang="en-US" sz="2400" b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Kako</a:t>
            </a:r>
            <a:r>
              <a:rPr lang="en-US" sz="2400" b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biste</a:t>
            </a:r>
            <a:r>
              <a:rPr lang="en-US" sz="2400" b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ocenili</a:t>
            </a:r>
            <a:r>
              <a:rPr lang="en-US" sz="2400" b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kvalitet</a:t>
            </a:r>
            <a:r>
              <a:rPr lang="en-US" sz="2400" b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nastave</a:t>
            </a:r>
            <a:r>
              <a:rPr lang="en-US" sz="2400" b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?</a:t>
            </a:r>
          </a:p>
          <a:p>
            <a:pPr marL="685800" lvl="1"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="1" dirty="0">
              <a:solidFill>
                <a:prstClr val="black"/>
              </a:solidFill>
              <a:latin typeface="Trebuchet MS" panose="020B0603020202020204"/>
            </a:endParaRPr>
          </a:p>
          <a:p>
            <a:pPr marL="685800" lvl="1"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sr-Latn-RS" sz="2400" dirty="0">
                <a:solidFill>
                  <a:prstClr val="black"/>
                </a:solidFill>
                <a:latin typeface="Trebuchet MS" panose="020B0603020202020204"/>
              </a:rPr>
              <a:t>     </a:t>
            </a:r>
            <a:r>
              <a:rPr lang="en-US" sz="2400" dirty="0">
                <a:solidFill>
                  <a:prstClr val="black"/>
                </a:solidFill>
                <a:latin typeface="Trebuchet MS" panose="020B0603020202020204"/>
              </a:rPr>
              <a:t>1              2             3             4            </a:t>
            </a:r>
            <a:r>
              <a:rPr lang="en-US" sz="2400" dirty="0">
                <a:solidFill>
                  <a:prstClr val="black"/>
                </a:solidFill>
                <a:latin typeface="Trebuchet MS" panose="020B0603020202020204"/>
              </a:rPr>
              <a:t>5 </a:t>
            </a:r>
            <a:endParaRPr lang="sr-Latn-RS" sz="2400" dirty="0">
              <a:solidFill>
                <a:prstClr val="black"/>
              </a:solidFill>
              <a:latin typeface="Trebuchet MS" panose="020B0603020202020204"/>
            </a:endParaRPr>
          </a:p>
          <a:p>
            <a:pPr marL="685800" lvl="1"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  <a:latin typeface="Trebuchet MS" panose="020B0603020202020204"/>
              </a:rPr>
              <a:t> (</a:t>
            </a:r>
            <a:r>
              <a:rPr lang="sr-Latn-RS" b="1" dirty="0">
                <a:solidFill>
                  <a:prstClr val="black"/>
                </a:solidFill>
                <a:latin typeface="Trebuchet MS" panose="020B0603020202020204"/>
              </a:rPr>
              <a:t>veoma loš</a:t>
            </a:r>
            <a:r>
              <a:rPr lang="en-US" b="1" dirty="0">
                <a:solidFill>
                  <a:prstClr val="black"/>
                </a:solidFill>
                <a:latin typeface="Trebuchet MS" panose="020B0603020202020204"/>
              </a:rPr>
              <a:t> ) </a:t>
            </a:r>
            <a:r>
              <a:rPr lang="sr-Latn-RS" b="1" dirty="0">
                <a:solidFill>
                  <a:prstClr val="black"/>
                </a:solidFill>
                <a:latin typeface="Trebuchet MS" panose="020B0603020202020204"/>
              </a:rPr>
              <a:t>                                                        </a:t>
            </a:r>
            <a:r>
              <a:rPr lang="en-US" b="1" dirty="0">
                <a:solidFill>
                  <a:prstClr val="black"/>
                </a:solidFill>
                <a:latin typeface="Trebuchet MS" panose="020B0603020202020204"/>
              </a:rPr>
              <a:t>(</a:t>
            </a:r>
            <a:r>
              <a:rPr lang="sr-Latn-RS" b="1" dirty="0">
                <a:solidFill>
                  <a:prstClr val="black"/>
                </a:solidFill>
                <a:latin typeface="Trebuchet MS" panose="020B0603020202020204"/>
              </a:rPr>
              <a:t>veoma dobar</a:t>
            </a:r>
            <a:r>
              <a:rPr lang="en-US" b="1" dirty="0">
                <a:solidFill>
                  <a:prstClr val="black"/>
                </a:solidFill>
                <a:latin typeface="Trebuchet MS" panose="020B0603020202020204"/>
              </a:rPr>
              <a:t>)</a:t>
            </a:r>
            <a:endParaRPr lang="sr-Latn-RS" altLang="en-US" sz="2400" b="1" dirty="0">
              <a:solidFill>
                <a:prstClr val="black"/>
              </a:solidFill>
              <a:latin typeface="Trebuchet MS" panose="020B0603020202020204"/>
            </a:endParaRPr>
          </a:p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endParaRPr lang="en-US" altLang="en-US" sz="2400" b="1" dirty="0">
              <a:solidFill>
                <a:prstClr val="black"/>
              </a:solidFill>
              <a:latin typeface="Trebuchet MS" panose="020B0603020202020204"/>
            </a:endParaRPr>
          </a:p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2400" b="1" dirty="0">
                <a:solidFill>
                  <a:prstClr val="black"/>
                </a:solidFill>
                <a:latin typeface="Trebuchet MS" panose="020B0603020202020204"/>
              </a:rPr>
              <a:t>PREDNOSTI:</a:t>
            </a:r>
          </a:p>
          <a:p>
            <a:pPr marL="1114425" lvl="1" indent="-428625" defTabSz="13716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Lakše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razumljivo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za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ispitanike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.</a:t>
            </a:r>
          </a:p>
          <a:p>
            <a:pPr marL="1114425" lvl="1" indent="-428625" defTabSz="13716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Brža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i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lakša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obrada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podataka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.</a:t>
            </a:r>
          </a:p>
          <a:p>
            <a:pPr marL="1114425" lvl="1" indent="-428625" defTabSz="13716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Manja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opasnost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 od </a:t>
            </a: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grešaka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.</a:t>
            </a:r>
          </a:p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2400" b="1" dirty="0">
                <a:solidFill>
                  <a:prstClr val="black"/>
                </a:solidFill>
                <a:latin typeface="Trebuchet MS" panose="020B0603020202020204"/>
              </a:rPr>
              <a:t>NEDOSTACI:</a:t>
            </a:r>
          </a:p>
          <a:p>
            <a:pPr marL="1114425" lvl="1" indent="-428625" defTabSz="13716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Mogućnost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sugestivnosti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.</a:t>
            </a:r>
          </a:p>
          <a:p>
            <a:pPr marL="1114425" lvl="1" indent="-428625" defTabSz="13716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Ograničena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sloboda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odgovora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.</a:t>
            </a:r>
          </a:p>
          <a:p>
            <a:pPr marL="1114425" lvl="1" indent="-428625" defTabSz="13716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Teže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sastavljanje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kvalitetnih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2400" dirty="0" err="1">
                <a:solidFill>
                  <a:prstClr val="black"/>
                </a:solidFill>
                <a:latin typeface="Trebuchet MS" panose="020B0603020202020204"/>
              </a:rPr>
              <a:t>pitanja</a:t>
            </a:r>
            <a:r>
              <a:rPr lang="en-US" altLang="en-US" sz="2400" dirty="0">
                <a:solidFill>
                  <a:prstClr val="black"/>
                </a:solidFill>
                <a:latin typeface="Trebuchet MS" panose="020B0603020202020204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561319" y="1312816"/>
            <a:ext cx="7441988" cy="859318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1371600">
              <a:defRPr/>
            </a:pPr>
            <a:r>
              <a:rPr lang="en-US" sz="2700" b="1" dirty="0">
                <a:solidFill>
                  <a:srgbClr val="00B0F0"/>
                </a:solidFill>
                <a:latin typeface="Trebuchet MS" panose="020B0603020202020204"/>
              </a:rPr>
              <a:t>2. </a:t>
            </a:r>
            <a:r>
              <a:rPr lang="en-US" sz="2700" b="1" dirty="0">
                <a:solidFill>
                  <a:srgbClr val="00B0F0"/>
                </a:solidFill>
                <a:latin typeface="Trebuchet MS" panose="020B0603020202020204"/>
              </a:rPr>
              <a:t>PITANJA OTVORENOG </a:t>
            </a:r>
            <a:r>
              <a:rPr lang="en-US" sz="2700" b="1" dirty="0" smtClean="0">
                <a:solidFill>
                  <a:srgbClr val="00B0F0"/>
                </a:solidFill>
                <a:latin typeface="Trebuchet MS" panose="020B0603020202020204"/>
              </a:rPr>
              <a:t>TIPA</a:t>
            </a:r>
            <a:endParaRPr lang="sr-Latn-RS" sz="2700" b="1" dirty="0" smtClean="0">
              <a:solidFill>
                <a:srgbClr val="00B0F0"/>
              </a:solidFill>
              <a:latin typeface="Trebuchet MS" panose="020B0603020202020204"/>
            </a:endParaRPr>
          </a:p>
          <a:p>
            <a:pPr defTabSz="1371600">
              <a:defRPr/>
            </a:pPr>
            <a:endParaRPr lang="en-US" sz="2700" b="1" dirty="0">
              <a:solidFill>
                <a:srgbClr val="00B0F0"/>
              </a:solidFill>
              <a:latin typeface="Trebuchet MS" panose="020B0603020202020204"/>
            </a:endParaRPr>
          </a:p>
          <a:p>
            <a:pPr defTabSz="1371600"/>
            <a:r>
              <a:rPr lang="en-US" altLang="en-US" sz="2700" dirty="0" err="1">
                <a:solidFill>
                  <a:prstClr val="black"/>
                </a:solidFill>
                <a:latin typeface="Trebuchet MS" panose="020B0603020202020204" pitchFamily="34" charset="0"/>
              </a:rPr>
              <a:t>Ispitanik</a:t>
            </a:r>
            <a:r>
              <a:rPr lang="en-US" altLang="en-US" sz="27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altLang="en-US" sz="2700" dirty="0" err="1">
                <a:solidFill>
                  <a:prstClr val="black"/>
                </a:solidFill>
                <a:latin typeface="Trebuchet MS" panose="020B0603020202020204" pitchFamily="34" charset="0"/>
              </a:rPr>
              <a:t>slobodno</a:t>
            </a:r>
            <a:r>
              <a:rPr lang="en-US" altLang="en-US" sz="27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altLang="en-US" sz="2700" dirty="0" err="1">
                <a:solidFill>
                  <a:prstClr val="black"/>
                </a:solidFill>
                <a:latin typeface="Trebuchet MS" panose="020B0603020202020204" pitchFamily="34" charset="0"/>
              </a:rPr>
              <a:t>izražava</a:t>
            </a:r>
            <a:r>
              <a:rPr lang="en-US" altLang="en-US" sz="27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altLang="en-US" sz="2700" dirty="0" err="1">
                <a:solidFill>
                  <a:prstClr val="black"/>
                </a:solidFill>
                <a:latin typeface="Trebuchet MS" panose="020B0603020202020204" pitchFamily="34" charset="0"/>
              </a:rPr>
              <a:t>svoje</a:t>
            </a:r>
            <a:r>
              <a:rPr lang="en-US" altLang="en-US" sz="27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altLang="en-US" sz="2700" dirty="0" err="1">
                <a:solidFill>
                  <a:prstClr val="black"/>
                </a:solidFill>
                <a:latin typeface="Trebuchet MS" panose="020B0603020202020204" pitchFamily="34" charset="0"/>
              </a:rPr>
              <a:t>mišljenje</a:t>
            </a:r>
            <a:r>
              <a:rPr lang="en-US" altLang="en-US" sz="2700" dirty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  <a:endParaRPr lang="en-US" sz="2700" b="1" dirty="0">
              <a:solidFill>
                <a:srgbClr val="92D050"/>
              </a:solidFill>
              <a:latin typeface="Trebuchet MS" panose="020B0603020202020204"/>
            </a:endParaRPr>
          </a:p>
          <a:p>
            <a:pPr defTabSz="1371600">
              <a:defRPr/>
            </a:pPr>
            <a:r>
              <a:rPr lang="en-US" sz="2400" dirty="0" err="1">
                <a:solidFill>
                  <a:prstClr val="black"/>
                </a:solidFill>
                <a:latin typeface="Trebuchet MS" panose="020B0603020202020204"/>
              </a:rPr>
              <a:t>Ispitanik</a:t>
            </a:r>
            <a:r>
              <a:rPr 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Trebuchet MS" panose="020B0603020202020204"/>
              </a:rPr>
              <a:t>mora </a:t>
            </a:r>
            <a:r>
              <a:rPr lang="en-US" sz="2400" dirty="0" err="1">
                <a:solidFill>
                  <a:prstClr val="black"/>
                </a:solidFill>
                <a:latin typeface="Trebuchet MS" panose="020B0603020202020204"/>
              </a:rPr>
              <a:t>sam</a:t>
            </a:r>
            <a:r>
              <a:rPr 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rebuchet MS" panose="020B0603020202020204"/>
              </a:rPr>
              <a:t>napisati</a:t>
            </a:r>
            <a:r>
              <a:rPr 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rebuchet MS" panose="020B0603020202020204"/>
              </a:rPr>
              <a:t>odgovor</a:t>
            </a:r>
            <a:r>
              <a:rPr lang="en-US" sz="2400" dirty="0">
                <a:solidFill>
                  <a:prstClr val="black"/>
                </a:solidFill>
                <a:latin typeface="Trebuchet MS" panose="020B0603020202020204"/>
              </a:rPr>
              <a:t>.</a:t>
            </a:r>
            <a:endParaRPr lang="en-US" sz="2400" b="1" dirty="0">
              <a:solidFill>
                <a:prstClr val="black"/>
              </a:solidFill>
              <a:latin typeface="Trebuchet MS" panose="020B0603020202020204"/>
            </a:endParaRPr>
          </a:p>
          <a:p>
            <a:pPr defTabSz="1371600">
              <a:defRPr/>
            </a:pPr>
            <a:r>
              <a:rPr lang="en-US" sz="2400" b="1" dirty="0">
                <a:solidFill>
                  <a:prstClr val="black"/>
                </a:solidFill>
                <a:latin typeface="Trebuchet MS" panose="020B0603020202020204"/>
              </a:rPr>
              <a:t>PRIMER:</a:t>
            </a:r>
            <a:endParaRPr lang="en-US" sz="2400" dirty="0">
              <a:solidFill>
                <a:prstClr val="black"/>
              </a:solidFill>
              <a:latin typeface="Trebuchet MS" panose="020B0603020202020204"/>
            </a:endParaRPr>
          </a:p>
          <a:p>
            <a:pPr marL="685800" lvl="1" defTabSz="1371600">
              <a:defRPr/>
            </a:pPr>
            <a:r>
              <a:rPr lang="sr-Latn-RS" sz="2400" b="1" dirty="0">
                <a:solidFill>
                  <a:prstClr val="black"/>
                </a:solidFill>
                <a:latin typeface="Trebuchet MS" panose="020B0603020202020204"/>
              </a:rPr>
              <a:t>1. </a:t>
            </a:r>
            <a:r>
              <a:rPr lang="en-US" sz="2400" b="1" dirty="0" err="1">
                <a:solidFill>
                  <a:prstClr val="black"/>
                </a:solidFill>
                <a:latin typeface="Trebuchet MS" panose="020B0603020202020204"/>
              </a:rPr>
              <a:t>Kako</a:t>
            </a:r>
            <a:r>
              <a:rPr lang="en-US" sz="2400" b="1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rebuchet MS" panose="020B0603020202020204"/>
              </a:rPr>
              <a:t>biste</a:t>
            </a:r>
            <a:r>
              <a:rPr lang="en-US" sz="2400" b="1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rebuchet MS" panose="020B0603020202020204"/>
              </a:rPr>
              <a:t>opisali</a:t>
            </a:r>
            <a:r>
              <a:rPr lang="en-US" sz="2400" b="1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rebuchet MS" panose="020B0603020202020204"/>
              </a:rPr>
              <a:t>svoje</a:t>
            </a:r>
            <a:r>
              <a:rPr lang="en-US" sz="2400" b="1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rebuchet MS" panose="020B0603020202020204"/>
              </a:rPr>
              <a:t>mišljenje</a:t>
            </a:r>
            <a:r>
              <a:rPr lang="en-US" sz="2400" b="1" dirty="0">
                <a:solidFill>
                  <a:prstClr val="black"/>
                </a:solidFill>
                <a:latin typeface="Trebuchet MS" panose="020B0603020202020204"/>
              </a:rPr>
              <a:t> o </a:t>
            </a:r>
            <a:r>
              <a:rPr lang="en-US" sz="2400" b="1" dirty="0" err="1">
                <a:solidFill>
                  <a:prstClr val="black"/>
                </a:solidFill>
                <a:latin typeface="Trebuchet MS" panose="020B0603020202020204"/>
              </a:rPr>
              <a:t>novom</a:t>
            </a:r>
            <a:r>
              <a:rPr lang="en-US" sz="2400" b="1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rebuchet MS" panose="020B0603020202020204"/>
              </a:rPr>
              <a:t>proizvodu</a:t>
            </a:r>
            <a:r>
              <a:rPr lang="en-US" sz="2400" b="1" dirty="0">
                <a:solidFill>
                  <a:prstClr val="black"/>
                </a:solidFill>
                <a:latin typeface="Trebuchet MS" panose="020B0603020202020204"/>
              </a:rPr>
              <a:t>?</a:t>
            </a:r>
            <a:endParaRPr lang="sr-Latn-RS" sz="2400" b="1" dirty="0">
              <a:solidFill>
                <a:prstClr val="black"/>
              </a:solidFill>
              <a:latin typeface="Trebuchet MS" panose="020B0603020202020204"/>
            </a:endParaRPr>
          </a:p>
          <a:p>
            <a:pPr marL="685800" lvl="1" defTabSz="1371600">
              <a:defRPr/>
            </a:pPr>
            <a:r>
              <a:rPr lang="en-US" sz="2400" i="1" dirty="0">
                <a:solidFill>
                  <a:prstClr val="black"/>
                </a:solidFill>
                <a:latin typeface="Trebuchet MS" panose="020B0603020202020204"/>
              </a:rPr>
              <a:t>____________________________________</a:t>
            </a:r>
            <a:endParaRPr lang="sr-Latn-RS" sz="2400" i="1" dirty="0">
              <a:solidFill>
                <a:prstClr val="black"/>
              </a:solidFill>
              <a:latin typeface="Trebuchet MS" panose="020B0603020202020204"/>
            </a:endParaRPr>
          </a:p>
          <a:p>
            <a:pPr marL="685800" lvl="1" defTabSz="1371600">
              <a:defRPr/>
            </a:pPr>
            <a:endParaRPr lang="en-US" sz="2400" dirty="0">
              <a:solidFill>
                <a:prstClr val="black"/>
              </a:solidFill>
              <a:latin typeface="Trebuchet MS" panose="020B0603020202020204"/>
            </a:endParaRPr>
          </a:p>
          <a:p>
            <a:pPr defTabSz="1371600">
              <a:defRPr/>
            </a:pPr>
            <a:r>
              <a:rPr lang="en-US" sz="2400" b="1" dirty="0">
                <a:solidFill>
                  <a:prstClr val="black"/>
                </a:solidFill>
                <a:latin typeface="Trebuchet MS" panose="020B0603020202020204"/>
              </a:rPr>
              <a:t>PREDNOSTI:</a:t>
            </a:r>
            <a:endParaRPr lang="en-US" sz="2400" dirty="0">
              <a:solidFill>
                <a:prstClr val="black"/>
              </a:solidFill>
              <a:latin typeface="Trebuchet MS" panose="020B0603020202020204"/>
            </a:endParaRPr>
          </a:p>
          <a:p>
            <a:pPr marL="1114425" lvl="1" indent="-428625" defTabSz="1371600">
              <a:buFont typeface="Wingdings" panose="05000000000000000000" pitchFamily="2" charset="2"/>
              <a:buChar char="ü"/>
              <a:defRPr/>
            </a:pPr>
            <a:r>
              <a:rPr lang="en-US" sz="2400" dirty="0" err="1">
                <a:solidFill>
                  <a:prstClr val="black"/>
                </a:solidFill>
                <a:latin typeface="Trebuchet MS" panose="020B0603020202020204"/>
              </a:rPr>
              <a:t>Veća</a:t>
            </a:r>
            <a:r>
              <a:rPr 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rebuchet MS" panose="020B0603020202020204"/>
              </a:rPr>
              <a:t>sloboda</a:t>
            </a:r>
            <a:r>
              <a:rPr lang="en-US" sz="2400" dirty="0">
                <a:solidFill>
                  <a:prstClr val="black"/>
                </a:solidFill>
                <a:latin typeface="Trebuchet MS" panose="020B0603020202020204"/>
              </a:rPr>
              <a:t> u </a:t>
            </a:r>
            <a:r>
              <a:rPr lang="en-US" sz="2400" dirty="0" err="1">
                <a:solidFill>
                  <a:prstClr val="black"/>
                </a:solidFill>
                <a:latin typeface="Trebuchet MS" panose="020B0603020202020204"/>
              </a:rPr>
              <a:t>izražavanju</a:t>
            </a:r>
            <a:r>
              <a:rPr 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rebuchet MS" panose="020B0603020202020204"/>
              </a:rPr>
              <a:t>odgovora</a:t>
            </a:r>
            <a:r>
              <a:rPr lang="en-US" sz="2400" dirty="0">
                <a:solidFill>
                  <a:prstClr val="black"/>
                </a:solidFill>
                <a:latin typeface="Trebuchet MS" panose="020B0603020202020204"/>
              </a:rPr>
              <a:t>.</a:t>
            </a:r>
          </a:p>
          <a:p>
            <a:pPr marL="1114425" lvl="1" indent="-428625" defTabSz="1371600">
              <a:buFont typeface="Wingdings" panose="05000000000000000000" pitchFamily="2" charset="2"/>
              <a:buChar char="ü"/>
              <a:defRPr/>
            </a:pPr>
            <a:r>
              <a:rPr lang="en-US" sz="2400" dirty="0" err="1">
                <a:solidFill>
                  <a:prstClr val="black"/>
                </a:solidFill>
                <a:latin typeface="Trebuchet MS" panose="020B0603020202020204"/>
              </a:rPr>
              <a:t>Manje</a:t>
            </a:r>
            <a:r>
              <a:rPr 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rebuchet MS" panose="020B0603020202020204"/>
              </a:rPr>
              <a:t>sugestivna</a:t>
            </a:r>
            <a:r>
              <a:rPr lang="en-US" sz="2400" dirty="0">
                <a:solidFill>
                  <a:prstClr val="black"/>
                </a:solidFill>
                <a:latin typeface="Trebuchet MS" panose="020B0603020202020204"/>
              </a:rPr>
              <a:t>.</a:t>
            </a:r>
          </a:p>
          <a:p>
            <a:pPr marL="1114425" lvl="1" indent="-428625" defTabSz="1371600">
              <a:buFont typeface="Wingdings" panose="05000000000000000000" pitchFamily="2" charset="2"/>
              <a:buChar char="ü"/>
              <a:defRPr/>
            </a:pPr>
            <a:r>
              <a:rPr lang="en-US" sz="2400" dirty="0" err="1">
                <a:solidFill>
                  <a:prstClr val="black"/>
                </a:solidFill>
                <a:latin typeface="Trebuchet MS" panose="020B0603020202020204"/>
              </a:rPr>
              <a:t>Lakše</a:t>
            </a:r>
            <a:r>
              <a:rPr 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rebuchet MS" panose="020B0603020202020204"/>
              </a:rPr>
              <a:t>sastavljanje</a:t>
            </a:r>
            <a:r>
              <a:rPr 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rebuchet MS" panose="020B0603020202020204"/>
              </a:rPr>
              <a:t>pitanja</a:t>
            </a:r>
            <a:r>
              <a:rPr lang="en-US" sz="2400" dirty="0">
                <a:solidFill>
                  <a:prstClr val="black"/>
                </a:solidFill>
                <a:latin typeface="Trebuchet MS" panose="020B0603020202020204"/>
              </a:rPr>
              <a:t>.</a:t>
            </a:r>
          </a:p>
          <a:p>
            <a:pPr defTabSz="1371600">
              <a:defRPr/>
            </a:pPr>
            <a:r>
              <a:rPr lang="en-US" sz="2400" b="1" dirty="0">
                <a:solidFill>
                  <a:prstClr val="black"/>
                </a:solidFill>
                <a:latin typeface="Trebuchet MS" panose="020B0603020202020204"/>
              </a:rPr>
              <a:t>NEDOSTACI:</a:t>
            </a:r>
          </a:p>
          <a:p>
            <a:pPr marL="1114425" lvl="1" indent="-428625" defTabSz="1371600">
              <a:buFont typeface="Wingdings" panose="05000000000000000000" pitchFamily="2" charset="2"/>
              <a:buChar char="ü"/>
              <a:defRPr/>
            </a:pPr>
            <a:r>
              <a:rPr lang="en-US" sz="2400" dirty="0" err="1">
                <a:solidFill>
                  <a:prstClr val="black"/>
                </a:solidFill>
                <a:latin typeface="Trebuchet MS" panose="020B0603020202020204"/>
              </a:rPr>
              <a:t>Veći</a:t>
            </a:r>
            <a:r>
              <a:rPr lang="en-US" sz="2400" dirty="0">
                <a:solidFill>
                  <a:prstClr val="black"/>
                </a:solidFill>
                <a:latin typeface="Trebuchet MS" panose="020B0603020202020204"/>
              </a:rPr>
              <a:t> p</a:t>
            </a:r>
            <a:r>
              <a:rPr lang="sr-Latn-RS" sz="2400" dirty="0">
                <a:solidFill>
                  <a:prstClr val="black"/>
                </a:solidFill>
                <a:latin typeface="Trebuchet MS" panose="020B0603020202020204"/>
              </a:rPr>
              <a:t>rocenat</a:t>
            </a:r>
            <a:r>
              <a:rPr 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rebuchet MS" panose="020B0603020202020204"/>
              </a:rPr>
              <a:t>izostanka</a:t>
            </a:r>
            <a:r>
              <a:rPr 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rebuchet MS" panose="020B0603020202020204"/>
              </a:rPr>
              <a:t>odgovora</a:t>
            </a:r>
            <a:r>
              <a:rPr lang="en-US" sz="2400" dirty="0">
                <a:solidFill>
                  <a:prstClr val="black"/>
                </a:solidFill>
                <a:latin typeface="Trebuchet MS" panose="020B0603020202020204"/>
              </a:rPr>
              <a:t>.</a:t>
            </a:r>
          </a:p>
          <a:p>
            <a:pPr marL="1114425" lvl="1" indent="-428625" defTabSz="1371600">
              <a:buFont typeface="Wingdings" panose="05000000000000000000" pitchFamily="2" charset="2"/>
              <a:buChar char="ü"/>
              <a:defRPr/>
            </a:pPr>
            <a:r>
              <a:rPr lang="en-US" sz="2400" dirty="0" err="1">
                <a:solidFill>
                  <a:prstClr val="black"/>
                </a:solidFill>
                <a:latin typeface="Trebuchet MS" panose="020B0603020202020204"/>
              </a:rPr>
              <a:t>Teža</a:t>
            </a:r>
            <a:r>
              <a:rPr 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rebuchet MS" panose="020B0603020202020204"/>
              </a:rPr>
              <a:t>obrada</a:t>
            </a:r>
            <a:r>
              <a:rPr 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rebuchet MS" panose="020B0603020202020204"/>
              </a:rPr>
              <a:t>podataka</a:t>
            </a:r>
            <a:r>
              <a:rPr lang="en-US" sz="2400" dirty="0">
                <a:solidFill>
                  <a:prstClr val="black"/>
                </a:solidFill>
                <a:latin typeface="Trebuchet MS" panose="020B0603020202020204"/>
              </a:rPr>
              <a:t>.</a:t>
            </a:r>
          </a:p>
          <a:p>
            <a:pPr marL="1114425" lvl="1" indent="-428625" defTabSz="1371600">
              <a:buFont typeface="Wingdings" panose="05000000000000000000" pitchFamily="2" charset="2"/>
              <a:buChar char="ü"/>
              <a:defRPr/>
            </a:pPr>
            <a:r>
              <a:rPr lang="en-US" sz="2400" dirty="0" err="1">
                <a:solidFill>
                  <a:prstClr val="black"/>
                </a:solidFill>
                <a:latin typeface="Trebuchet MS" panose="020B0603020202020204"/>
              </a:rPr>
              <a:t>Mogući</a:t>
            </a:r>
            <a:r>
              <a:rPr 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rebuchet MS" panose="020B0603020202020204"/>
              </a:rPr>
              <a:t>nedovoljno</a:t>
            </a:r>
            <a:r>
              <a:rPr 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rebuchet MS" panose="020B0603020202020204"/>
              </a:rPr>
              <a:t>precizni</a:t>
            </a:r>
            <a:r>
              <a:rPr 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rebuchet MS" panose="020B0603020202020204"/>
              </a:rPr>
              <a:t>ili</a:t>
            </a:r>
            <a:r>
              <a:rPr 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rebuchet MS" panose="020B0603020202020204"/>
              </a:rPr>
              <a:t>raspršeni</a:t>
            </a:r>
            <a:r>
              <a:rPr lang="en-US" sz="24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rebuchet MS" panose="020B0603020202020204"/>
              </a:rPr>
              <a:t>odgovori</a:t>
            </a:r>
            <a:endParaRPr lang="en-US" sz="2400" dirty="0">
              <a:solidFill>
                <a:prstClr val="black"/>
              </a:solidFill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84907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899" y="194991"/>
            <a:ext cx="14796746" cy="88269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3600" b="1" dirty="0">
                <a:solidFill>
                  <a:srgbClr val="00B0F0"/>
                </a:solidFill>
                <a:latin typeface="Trebuchet MS" panose="020B0603020202020204" pitchFamily="34" charset="0"/>
              </a:rPr>
              <a:t>TIPOVI PITANJA U ANKETNIM</a:t>
            </a:r>
            <a:r>
              <a:rPr lang="sr-Latn-RS" sz="3600" b="1" dirty="0">
                <a:solidFill>
                  <a:srgbClr val="00B0F0"/>
                </a:solidFill>
                <a:latin typeface="Trebuchet MS" panose="020B0603020202020204" pitchFamily="34" charset="0"/>
              </a:rPr>
              <a:t> </a:t>
            </a:r>
            <a:r>
              <a:rPr lang="sr-Latn-RS" sz="36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UPITNICIMA</a:t>
            </a:r>
            <a:r>
              <a:rPr lang="sr-Latn-RS" sz="36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+mn-ea"/>
                <a:cs typeface="+mn-cs"/>
              </a:rPr>
              <a:t>: </a:t>
            </a:r>
            <a:r>
              <a:rPr lang="sr-Latn-RS" sz="3600" b="1" dirty="0">
                <a:solidFill>
                  <a:srgbClr val="00B0F0"/>
                </a:solidFill>
                <a:latin typeface="Trebuchet MS" panose="020B0603020202020204" pitchFamily="34" charset="0"/>
                <a:ea typeface="+mn-ea"/>
                <a:cs typeface="+mn-cs"/>
              </a:rPr>
              <a:t>PRIMERI</a:t>
            </a:r>
            <a:r>
              <a:rPr lang="fi-FI" sz="3600" b="1" dirty="0">
                <a:solidFill>
                  <a:srgbClr val="00B0F0"/>
                </a:solidFill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lang="en-US" sz="3600" b="1" dirty="0">
                <a:solidFill>
                  <a:srgbClr val="92D050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3600" b="1" dirty="0">
                <a:solidFill>
                  <a:srgbClr val="92D050"/>
                </a:solidFill>
                <a:latin typeface="+mn-lt"/>
                <a:ea typeface="+mn-ea"/>
                <a:cs typeface="+mn-cs"/>
              </a:rPr>
            </a:br>
            <a:endParaRPr lang="en-US" sz="3600" dirty="0">
              <a:latin typeface="+mn-lt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04802" y="1676400"/>
            <a:ext cx="9105899" cy="813910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 algn="ctr" defTabSz="137160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en-US" altLang="en-US" sz="3000" b="1" dirty="0">
                <a:solidFill>
                  <a:srgbClr val="00B0F0"/>
                </a:solidFill>
                <a:latin typeface="Trebuchet MS" panose="020B0603020202020204"/>
              </a:rPr>
              <a:t>ZATVORENA PITANJA</a:t>
            </a:r>
            <a:endParaRPr lang="sr-Latn-RS" altLang="en-US" sz="3000" b="1" dirty="0">
              <a:solidFill>
                <a:srgbClr val="00B0F0"/>
              </a:solidFill>
              <a:latin typeface="Trebuchet MS" panose="020B0603020202020204"/>
            </a:endParaRPr>
          </a:p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3000" b="1" dirty="0">
              <a:solidFill>
                <a:srgbClr val="92D050"/>
              </a:solidFill>
              <a:latin typeface="Trebuchet MS" panose="020B0603020202020204"/>
            </a:endParaRPr>
          </a:p>
          <a:p>
            <a:pPr marL="342900" indent="-342900" algn="ctr" defTabSz="13716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en-US" altLang="en-US" sz="3000" dirty="0" err="1">
                <a:solidFill>
                  <a:prstClr val="black"/>
                </a:solidFill>
                <a:latin typeface="Trebuchet MS" panose="020B0603020202020204"/>
              </a:rPr>
              <a:t>Korisna</a:t>
            </a:r>
            <a:r>
              <a:rPr lang="en-US" alt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3000" dirty="0" err="1">
                <a:solidFill>
                  <a:prstClr val="black"/>
                </a:solidFill>
                <a:latin typeface="Trebuchet MS" panose="020B0603020202020204"/>
              </a:rPr>
              <a:t>za</a:t>
            </a:r>
            <a:r>
              <a:rPr lang="en-US" alt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3000" dirty="0" err="1">
                <a:solidFill>
                  <a:prstClr val="black"/>
                </a:solidFill>
                <a:latin typeface="Trebuchet MS" panose="020B0603020202020204"/>
              </a:rPr>
              <a:t>statističku</a:t>
            </a:r>
            <a:r>
              <a:rPr lang="en-US" alt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3000" dirty="0" err="1">
                <a:solidFill>
                  <a:prstClr val="black"/>
                </a:solidFill>
                <a:latin typeface="Trebuchet MS" panose="020B0603020202020204"/>
              </a:rPr>
              <a:t>obradu</a:t>
            </a:r>
            <a:r>
              <a:rPr lang="en-US" alt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3000" dirty="0" err="1">
                <a:solidFill>
                  <a:prstClr val="black"/>
                </a:solidFill>
                <a:latin typeface="Trebuchet MS" panose="020B0603020202020204"/>
              </a:rPr>
              <a:t>rezultata</a:t>
            </a:r>
            <a:r>
              <a:rPr lang="en-US" altLang="en-US" sz="3000" dirty="0">
                <a:solidFill>
                  <a:prstClr val="black"/>
                </a:solidFill>
                <a:latin typeface="Trebuchet MS" panose="020B0603020202020204"/>
              </a:rPr>
              <a:t>.</a:t>
            </a:r>
          </a:p>
          <a:p>
            <a:pPr marL="342900" indent="-342900" algn="ctr" defTabSz="13716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en-US" altLang="en-US" sz="3000" dirty="0" err="1">
                <a:solidFill>
                  <a:prstClr val="black"/>
                </a:solidFill>
                <a:latin typeface="Trebuchet MS" panose="020B0603020202020204"/>
              </a:rPr>
              <a:t>Prednosti</a:t>
            </a:r>
            <a:r>
              <a:rPr lang="en-US" altLang="en-US" sz="3000" dirty="0">
                <a:solidFill>
                  <a:prstClr val="black"/>
                </a:solidFill>
                <a:latin typeface="Trebuchet MS" panose="020B0603020202020204"/>
              </a:rPr>
              <a:t>: </a:t>
            </a:r>
            <a:r>
              <a:rPr lang="en-US" altLang="en-US" sz="3000" dirty="0" err="1">
                <a:solidFill>
                  <a:prstClr val="black"/>
                </a:solidFill>
                <a:latin typeface="Trebuchet MS" panose="020B0603020202020204"/>
              </a:rPr>
              <a:t>Jednostavna</a:t>
            </a:r>
            <a:r>
              <a:rPr lang="en-US" alt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3000" dirty="0" err="1">
                <a:solidFill>
                  <a:prstClr val="black"/>
                </a:solidFill>
                <a:latin typeface="Trebuchet MS" panose="020B0603020202020204"/>
              </a:rPr>
              <a:t>obrada</a:t>
            </a:r>
            <a:r>
              <a:rPr lang="en-US" altLang="en-US" sz="30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lang="en-US" altLang="en-US" sz="3000" dirty="0" err="1">
                <a:solidFill>
                  <a:prstClr val="black"/>
                </a:solidFill>
                <a:latin typeface="Trebuchet MS" panose="020B0603020202020204"/>
              </a:rPr>
              <a:t>jasno</a:t>
            </a:r>
            <a:r>
              <a:rPr lang="en-US" alt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3000" dirty="0" err="1">
                <a:solidFill>
                  <a:prstClr val="black"/>
                </a:solidFill>
                <a:latin typeface="Trebuchet MS" panose="020B0603020202020204"/>
              </a:rPr>
              <a:t>definisani</a:t>
            </a:r>
            <a:r>
              <a:rPr lang="en-US" alt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3000" dirty="0" err="1">
                <a:solidFill>
                  <a:prstClr val="black"/>
                </a:solidFill>
                <a:latin typeface="Trebuchet MS" panose="020B0603020202020204"/>
              </a:rPr>
              <a:t>odgovori</a:t>
            </a:r>
            <a:r>
              <a:rPr lang="en-US" altLang="en-US" sz="3000" dirty="0">
                <a:solidFill>
                  <a:prstClr val="black"/>
                </a:solidFill>
                <a:latin typeface="Trebuchet MS" panose="020B0603020202020204"/>
              </a:rPr>
              <a:t>.</a:t>
            </a:r>
          </a:p>
          <a:p>
            <a:pPr marL="342900" indent="-342900" algn="ctr" defTabSz="13716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en-US" altLang="en-US" sz="3000" dirty="0" err="1">
                <a:solidFill>
                  <a:prstClr val="black"/>
                </a:solidFill>
                <a:latin typeface="Trebuchet MS" panose="020B0603020202020204"/>
              </a:rPr>
              <a:t>Nedostaci</a:t>
            </a:r>
            <a:r>
              <a:rPr lang="en-US" altLang="en-US" sz="3000" dirty="0">
                <a:solidFill>
                  <a:prstClr val="black"/>
                </a:solidFill>
                <a:latin typeface="Trebuchet MS" panose="020B0603020202020204"/>
              </a:rPr>
              <a:t>: </a:t>
            </a:r>
            <a:r>
              <a:rPr lang="en-US" altLang="en-US" sz="3000" dirty="0" err="1">
                <a:solidFill>
                  <a:prstClr val="black"/>
                </a:solidFill>
                <a:latin typeface="Trebuchet MS" panose="020B0603020202020204"/>
              </a:rPr>
              <a:t>Moguće</a:t>
            </a:r>
            <a:r>
              <a:rPr lang="en-US" alt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3000" dirty="0" err="1">
                <a:solidFill>
                  <a:prstClr val="black"/>
                </a:solidFill>
                <a:latin typeface="Trebuchet MS" panose="020B0603020202020204"/>
              </a:rPr>
              <a:t>ograničavanje</a:t>
            </a:r>
            <a:r>
              <a:rPr lang="en-US" alt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3000" dirty="0" err="1">
                <a:solidFill>
                  <a:prstClr val="black"/>
                </a:solidFill>
                <a:latin typeface="Trebuchet MS" panose="020B0603020202020204"/>
              </a:rPr>
              <a:t>izražavanja</a:t>
            </a:r>
            <a:r>
              <a:rPr lang="en-US" alt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3000" dirty="0" err="1">
                <a:solidFill>
                  <a:prstClr val="black"/>
                </a:solidFill>
                <a:latin typeface="Trebuchet MS" panose="020B0603020202020204"/>
              </a:rPr>
              <a:t>suštinskih</a:t>
            </a:r>
            <a:r>
              <a:rPr lang="en-US" alt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3000" dirty="0" err="1">
                <a:solidFill>
                  <a:prstClr val="black"/>
                </a:solidFill>
                <a:latin typeface="Trebuchet MS" panose="020B0603020202020204"/>
              </a:rPr>
              <a:t>mišljenja</a:t>
            </a:r>
            <a:r>
              <a:rPr lang="en-US" alt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altLang="en-US" sz="3000" dirty="0" err="1">
                <a:solidFill>
                  <a:prstClr val="black"/>
                </a:solidFill>
                <a:latin typeface="Trebuchet MS" panose="020B0603020202020204"/>
              </a:rPr>
              <a:t>ispitanika</a:t>
            </a:r>
            <a:endParaRPr lang="sr-Latn-RS" altLang="en-U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algn="ctr" defTabSz="1371600">
              <a:lnSpc>
                <a:spcPct val="90000"/>
              </a:lnSpc>
              <a:spcBef>
                <a:spcPts val="1500"/>
              </a:spcBef>
              <a:defRPr/>
            </a:pPr>
            <a:r>
              <a:rPr lang="en-US" sz="3000" b="1" dirty="0">
                <a:solidFill>
                  <a:srgbClr val="FF0000"/>
                </a:solidFill>
                <a:latin typeface="Trebuchet MS" panose="020B0603020202020204"/>
              </a:rPr>
              <a:t>Primer:</a:t>
            </a:r>
            <a:endParaRPr lang="en-US" sz="3000" dirty="0">
              <a:solidFill>
                <a:srgbClr val="FF0000"/>
              </a:solidFill>
              <a:latin typeface="Trebuchet MS" panose="020B0603020202020204"/>
            </a:endParaRPr>
          </a:p>
          <a:p>
            <a:pPr algn="ctr" defTabSz="1371600">
              <a:lnSpc>
                <a:spcPct val="90000"/>
              </a:lnSpc>
              <a:spcBef>
                <a:spcPts val="1500"/>
              </a:spcBef>
              <a:defRPr/>
            </a:pPr>
            <a:r>
              <a:rPr lang="en-US" sz="3000" dirty="0" err="1">
                <a:solidFill>
                  <a:srgbClr val="FF0000"/>
                </a:solidFill>
                <a:latin typeface="Trebuchet MS" panose="020B0603020202020204"/>
              </a:rPr>
              <a:t>Kako</a:t>
            </a:r>
            <a:r>
              <a:rPr lang="en-US" sz="3000" dirty="0">
                <a:solidFill>
                  <a:srgbClr val="FF0000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rebuchet MS" panose="020B0603020202020204"/>
              </a:rPr>
              <a:t>ocenjujete</a:t>
            </a:r>
            <a:r>
              <a:rPr lang="en-US" sz="3000" dirty="0">
                <a:solidFill>
                  <a:srgbClr val="FF0000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rebuchet MS" panose="020B0603020202020204"/>
              </a:rPr>
              <a:t>kvalitet</a:t>
            </a:r>
            <a:r>
              <a:rPr lang="en-US" sz="3000" dirty="0">
                <a:solidFill>
                  <a:srgbClr val="FF0000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rebuchet MS" panose="020B0603020202020204"/>
              </a:rPr>
              <a:t>proizvoda</a:t>
            </a:r>
            <a:r>
              <a:rPr lang="en-US" sz="3000" dirty="0">
                <a:solidFill>
                  <a:srgbClr val="FF0000"/>
                </a:solidFill>
                <a:latin typeface="Trebuchet MS" panose="020B0603020202020204"/>
              </a:rPr>
              <a:t>?</a:t>
            </a:r>
          </a:p>
          <a:p>
            <a:pPr marL="685800" lvl="1" algn="ctr" defTabSz="1371600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sz="3000" dirty="0">
                <a:solidFill>
                  <a:srgbClr val="FF0000"/>
                </a:solidFill>
                <a:latin typeface="Trebuchet MS" panose="020B0603020202020204"/>
              </a:rPr>
              <a:t>A) </a:t>
            </a:r>
            <a:r>
              <a:rPr lang="en-US" sz="3000" dirty="0" err="1">
                <a:solidFill>
                  <a:srgbClr val="FF0000"/>
                </a:solidFill>
                <a:latin typeface="Trebuchet MS" panose="020B0603020202020204"/>
              </a:rPr>
              <a:t>Odličan</a:t>
            </a:r>
            <a:endParaRPr lang="en-US" sz="3000" dirty="0">
              <a:solidFill>
                <a:srgbClr val="FF0000"/>
              </a:solidFill>
              <a:latin typeface="Trebuchet MS" panose="020B0603020202020204"/>
            </a:endParaRPr>
          </a:p>
          <a:p>
            <a:pPr marL="685800" lvl="1" algn="ctr" defTabSz="1371600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sz="3000" dirty="0">
                <a:solidFill>
                  <a:srgbClr val="FF0000"/>
                </a:solidFill>
                <a:latin typeface="Trebuchet MS" panose="020B0603020202020204"/>
              </a:rPr>
              <a:t>B) Dobro</a:t>
            </a:r>
          </a:p>
          <a:p>
            <a:pPr marL="685800" lvl="1" algn="ctr" defTabSz="1371600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sz="3000" dirty="0">
                <a:solidFill>
                  <a:srgbClr val="FF0000"/>
                </a:solidFill>
                <a:latin typeface="Trebuchet MS" panose="020B0603020202020204"/>
              </a:rPr>
              <a:t>C) </a:t>
            </a:r>
            <a:r>
              <a:rPr lang="en-US" sz="3000" dirty="0" err="1">
                <a:solidFill>
                  <a:srgbClr val="FF0000"/>
                </a:solidFill>
                <a:latin typeface="Trebuchet MS" panose="020B0603020202020204"/>
              </a:rPr>
              <a:t>Osrednje</a:t>
            </a:r>
            <a:endParaRPr lang="en-US" sz="3000" dirty="0">
              <a:solidFill>
                <a:srgbClr val="FF0000"/>
              </a:solidFill>
              <a:latin typeface="Trebuchet MS" panose="020B0603020202020204"/>
            </a:endParaRPr>
          </a:p>
          <a:p>
            <a:pPr marL="685800" lvl="1" algn="ctr" defTabSz="1371600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sz="3000" dirty="0">
                <a:solidFill>
                  <a:srgbClr val="FF0000"/>
                </a:solidFill>
                <a:latin typeface="Trebuchet MS" panose="020B0603020202020204"/>
              </a:rPr>
              <a:t>D) </a:t>
            </a:r>
            <a:r>
              <a:rPr lang="en-US" sz="3000" dirty="0" err="1">
                <a:solidFill>
                  <a:srgbClr val="FF0000"/>
                </a:solidFill>
                <a:latin typeface="Trebuchet MS" panose="020B0603020202020204"/>
              </a:rPr>
              <a:t>Loše</a:t>
            </a:r>
            <a:endParaRPr lang="en-US" sz="3000" dirty="0">
              <a:solidFill>
                <a:srgbClr val="FF0000"/>
              </a:solidFill>
              <a:latin typeface="Trebuchet MS" panose="020B0603020202020204"/>
            </a:endParaRPr>
          </a:p>
          <a:p>
            <a:pPr marL="342900" indent="-342900" algn="ctr" defTabSz="13716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endParaRPr lang="en-US" altLang="en-US" sz="30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919472" y="1524000"/>
            <a:ext cx="7720829" cy="813910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sr-Latn-RS" altLang="en-US" sz="3000" b="1" dirty="0">
                <a:solidFill>
                  <a:srgbClr val="00B0F0"/>
                </a:solidFill>
                <a:latin typeface="Trebuchet MS" panose="020B0603020202020204" pitchFamily="34" charset="0"/>
              </a:rPr>
              <a:t>2. </a:t>
            </a:r>
            <a:r>
              <a:rPr lang="en-US" altLang="en-US" sz="3000" b="1" dirty="0">
                <a:solidFill>
                  <a:srgbClr val="00B0F0"/>
                </a:solidFill>
                <a:latin typeface="Trebuchet MS" panose="020B0603020202020204" pitchFamily="34" charset="0"/>
              </a:rPr>
              <a:t>OTVORENA PITANJA</a:t>
            </a:r>
            <a:endParaRPr lang="sr-Latn-RS" altLang="en-US" sz="30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3000" dirty="0">
              <a:solidFill>
                <a:srgbClr val="92D050"/>
              </a:solidFill>
              <a:latin typeface="Trebuchet MS" panose="020B0603020202020204" pitchFamily="34" charset="0"/>
            </a:endParaRPr>
          </a:p>
          <a:p>
            <a:pPr marL="342900" indent="-342900" algn="ctr" defTabSz="13716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en-US" sz="3000" dirty="0" err="1">
                <a:solidFill>
                  <a:prstClr val="black"/>
                </a:solidFill>
                <a:latin typeface="Trebuchet MS" panose="020B0603020202020204" pitchFamily="34" charset="0"/>
              </a:rPr>
              <a:t>Prednosti</a:t>
            </a:r>
            <a:r>
              <a:rPr lang="en-US" altLang="en-US" sz="3000" dirty="0">
                <a:solidFill>
                  <a:prstClr val="black"/>
                </a:solidFill>
                <a:latin typeface="Trebuchet MS" panose="020B0603020202020204" pitchFamily="34" charset="0"/>
              </a:rPr>
              <a:t>: </a:t>
            </a:r>
            <a:r>
              <a:rPr lang="en-US" altLang="en-US" sz="3000" dirty="0" err="1">
                <a:solidFill>
                  <a:prstClr val="black"/>
                </a:solidFill>
                <a:latin typeface="Trebuchet MS" panose="020B0603020202020204" pitchFamily="34" charset="0"/>
              </a:rPr>
              <a:t>Daje</a:t>
            </a:r>
            <a:r>
              <a:rPr lang="en-US" altLang="en-US" sz="30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solidFill>
                  <a:prstClr val="black"/>
                </a:solidFill>
                <a:latin typeface="Trebuchet MS" panose="020B0603020202020204" pitchFamily="34" charset="0"/>
              </a:rPr>
              <a:t>dublje</a:t>
            </a:r>
            <a:r>
              <a:rPr lang="en-US" altLang="en-US" sz="30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solidFill>
                  <a:prstClr val="black"/>
                </a:solidFill>
                <a:latin typeface="Trebuchet MS" panose="020B0603020202020204" pitchFamily="34" charset="0"/>
              </a:rPr>
              <a:t>uvid</a:t>
            </a:r>
            <a:r>
              <a:rPr lang="en-US" altLang="en-US" sz="3000" dirty="0">
                <a:solidFill>
                  <a:prstClr val="black"/>
                </a:solidFill>
                <a:latin typeface="Trebuchet MS" panose="020B0603020202020204" pitchFamily="34" charset="0"/>
              </a:rPr>
              <a:t> u </a:t>
            </a:r>
            <a:r>
              <a:rPr lang="en-US" altLang="en-US" sz="3000" dirty="0" err="1">
                <a:solidFill>
                  <a:prstClr val="black"/>
                </a:solidFill>
                <a:latin typeface="Trebuchet MS" panose="020B0603020202020204" pitchFamily="34" charset="0"/>
              </a:rPr>
              <a:t>stavove</a:t>
            </a:r>
            <a:r>
              <a:rPr lang="en-US" altLang="en-US" sz="30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solidFill>
                  <a:prstClr val="black"/>
                </a:solidFill>
                <a:latin typeface="Trebuchet MS" panose="020B0603020202020204" pitchFamily="34" charset="0"/>
              </a:rPr>
              <a:t>ispitanika</a:t>
            </a:r>
            <a:r>
              <a:rPr lang="en-US" altLang="en-US" sz="3000" dirty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</a:p>
          <a:p>
            <a:pPr marL="342900" indent="-342900" algn="ctr" defTabSz="13716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en-US" sz="3000" dirty="0" err="1">
                <a:solidFill>
                  <a:prstClr val="black"/>
                </a:solidFill>
                <a:latin typeface="Trebuchet MS" panose="020B0603020202020204" pitchFamily="34" charset="0"/>
              </a:rPr>
              <a:t>Nedostaci</a:t>
            </a:r>
            <a:r>
              <a:rPr lang="en-US" altLang="en-US" sz="3000" dirty="0">
                <a:solidFill>
                  <a:prstClr val="black"/>
                </a:solidFill>
                <a:latin typeface="Trebuchet MS" panose="020B0603020202020204" pitchFamily="34" charset="0"/>
              </a:rPr>
              <a:t>: </a:t>
            </a:r>
            <a:r>
              <a:rPr lang="en-US" altLang="en-US" sz="3000" dirty="0" err="1">
                <a:solidFill>
                  <a:prstClr val="black"/>
                </a:solidFill>
                <a:latin typeface="Trebuchet MS" panose="020B0603020202020204" pitchFamily="34" charset="0"/>
              </a:rPr>
              <a:t>Teža</a:t>
            </a:r>
            <a:r>
              <a:rPr lang="en-US" altLang="en-US" sz="30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solidFill>
                  <a:prstClr val="black"/>
                </a:solidFill>
                <a:latin typeface="Trebuchet MS" panose="020B0603020202020204" pitchFamily="34" charset="0"/>
              </a:rPr>
              <a:t>klasifikacija</a:t>
            </a:r>
            <a:r>
              <a:rPr lang="en-US" altLang="en-US" sz="30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solidFill>
                  <a:prstClr val="black"/>
                </a:solidFill>
                <a:latin typeface="Trebuchet MS" panose="020B0603020202020204" pitchFamily="34" charset="0"/>
              </a:rPr>
              <a:t>i</a:t>
            </a:r>
            <a:r>
              <a:rPr lang="en-US" altLang="en-US" sz="30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solidFill>
                  <a:prstClr val="black"/>
                </a:solidFill>
                <a:latin typeface="Trebuchet MS" panose="020B0603020202020204" pitchFamily="34" charset="0"/>
              </a:rPr>
              <a:t>obrada</a:t>
            </a:r>
            <a:r>
              <a:rPr lang="en-US" altLang="en-US" sz="3000" dirty="0">
                <a:solidFill>
                  <a:prstClr val="black"/>
                </a:solidFill>
                <a:latin typeface="Trebuchet MS" panose="020B0603020202020204" pitchFamily="34" charset="0"/>
              </a:rPr>
              <a:t>, </a:t>
            </a:r>
            <a:r>
              <a:rPr lang="en-US" altLang="en-US" sz="3000" dirty="0" err="1">
                <a:solidFill>
                  <a:prstClr val="black"/>
                </a:solidFill>
                <a:latin typeface="Trebuchet MS" panose="020B0603020202020204" pitchFamily="34" charset="0"/>
              </a:rPr>
              <a:t>manji</a:t>
            </a:r>
            <a:r>
              <a:rPr lang="en-US" altLang="en-US" sz="30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solidFill>
                  <a:prstClr val="black"/>
                </a:solidFill>
                <a:latin typeface="Trebuchet MS" panose="020B0603020202020204" pitchFamily="34" charset="0"/>
              </a:rPr>
              <a:t>odziv</a:t>
            </a:r>
            <a:r>
              <a:rPr lang="en-US" altLang="en-US" sz="3000" dirty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  <a:endParaRPr lang="sr-Latn-RS" altLang="en-US" sz="30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sr-Latn-RS" altLang="en-US" sz="30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algn="ctr" defTabSz="1371600">
              <a:defRPr/>
            </a:pPr>
            <a:r>
              <a:rPr lang="en-US" sz="3000" b="1" dirty="0">
                <a:solidFill>
                  <a:srgbClr val="FF0000"/>
                </a:solidFill>
                <a:latin typeface="Trebuchet MS" panose="020B0603020202020204"/>
              </a:rPr>
              <a:t>Primer:</a:t>
            </a:r>
            <a:endParaRPr lang="en-US" sz="3000" dirty="0">
              <a:solidFill>
                <a:srgbClr val="FF0000"/>
              </a:solidFill>
              <a:latin typeface="Trebuchet MS" panose="020B0603020202020204"/>
            </a:endParaRPr>
          </a:p>
          <a:p>
            <a:pPr algn="ctr" defTabSz="1371600">
              <a:defRPr/>
            </a:pPr>
            <a:r>
              <a:rPr lang="en-US" sz="3000" dirty="0" err="1">
                <a:solidFill>
                  <a:srgbClr val="FF0000"/>
                </a:solidFill>
                <a:latin typeface="Trebuchet MS" panose="020B0603020202020204"/>
              </a:rPr>
              <a:t>Šta</a:t>
            </a:r>
            <a:r>
              <a:rPr lang="en-US" sz="3000" dirty="0">
                <a:solidFill>
                  <a:srgbClr val="FF0000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rebuchet MS" panose="020B0603020202020204"/>
              </a:rPr>
              <a:t>vam</a:t>
            </a:r>
            <a:r>
              <a:rPr lang="en-US" sz="3000" dirty="0">
                <a:solidFill>
                  <a:srgbClr val="FF0000"/>
                </a:solidFill>
                <a:latin typeface="Trebuchet MS" panose="020B0603020202020204"/>
              </a:rPr>
              <a:t> se </a:t>
            </a:r>
            <a:r>
              <a:rPr lang="en-US" sz="3000" dirty="0" err="1">
                <a:solidFill>
                  <a:srgbClr val="FF0000"/>
                </a:solidFill>
                <a:latin typeface="Trebuchet MS" panose="020B0603020202020204"/>
              </a:rPr>
              <a:t>najviše</a:t>
            </a:r>
            <a:r>
              <a:rPr lang="en-US" sz="3000" dirty="0">
                <a:solidFill>
                  <a:srgbClr val="FF0000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rebuchet MS" panose="020B0603020202020204"/>
              </a:rPr>
              <a:t>dopalo</a:t>
            </a:r>
            <a:r>
              <a:rPr lang="en-US" sz="3000" dirty="0">
                <a:solidFill>
                  <a:srgbClr val="FF0000"/>
                </a:solidFill>
                <a:latin typeface="Trebuchet MS" panose="020B0603020202020204"/>
              </a:rPr>
              <a:t> u </a:t>
            </a:r>
            <a:r>
              <a:rPr lang="en-US" sz="3000" dirty="0" err="1">
                <a:solidFill>
                  <a:srgbClr val="FF0000"/>
                </a:solidFill>
                <a:latin typeface="Trebuchet MS" panose="020B0603020202020204"/>
              </a:rPr>
              <a:t>vezi</a:t>
            </a:r>
            <a:r>
              <a:rPr lang="en-US" sz="3000" dirty="0">
                <a:solidFill>
                  <a:srgbClr val="FF0000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rebuchet MS" panose="020B0603020202020204"/>
              </a:rPr>
              <a:t>sa</a:t>
            </a:r>
            <a:r>
              <a:rPr lang="en-US" sz="3000" dirty="0">
                <a:solidFill>
                  <a:srgbClr val="FF0000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rebuchet MS" panose="020B0603020202020204"/>
              </a:rPr>
              <a:t>našim</a:t>
            </a:r>
            <a:r>
              <a:rPr lang="en-US" sz="3000" dirty="0">
                <a:solidFill>
                  <a:srgbClr val="FF0000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rebuchet MS" panose="020B0603020202020204"/>
              </a:rPr>
              <a:t>proizvodom</a:t>
            </a:r>
            <a:r>
              <a:rPr lang="en-US" sz="3000" dirty="0">
                <a:solidFill>
                  <a:srgbClr val="FF0000"/>
                </a:solidFill>
                <a:latin typeface="Trebuchet MS" panose="020B0603020202020204"/>
              </a:rPr>
              <a:t>?</a:t>
            </a:r>
            <a:endParaRPr lang="sr-Latn-RS" sz="3000" dirty="0">
              <a:solidFill>
                <a:srgbClr val="FF0000"/>
              </a:solidFill>
              <a:latin typeface="Trebuchet MS" panose="020B0603020202020204"/>
            </a:endParaRPr>
          </a:p>
          <a:p>
            <a:pPr algn="ctr" defTabSz="1371600">
              <a:defRPr/>
            </a:pPr>
            <a:endParaRPr lang="sr-Latn-RS" altLang="en-US" sz="3000" dirty="0">
              <a:solidFill>
                <a:srgbClr val="FF0000"/>
              </a:solidFill>
              <a:latin typeface="Trebuchet MS" panose="020B0603020202020204"/>
            </a:endParaRPr>
          </a:p>
          <a:p>
            <a:pPr algn="ctr" defTabSz="1371600">
              <a:defRPr/>
            </a:pPr>
            <a:r>
              <a:rPr lang="en-US" altLang="en-US" sz="3000" dirty="0">
                <a:solidFill>
                  <a:srgbClr val="FF0000"/>
                </a:solidFill>
                <a:latin typeface="Trebuchet MS" panose="020B0603020202020204" pitchFamily="34" charset="0"/>
              </a:rPr>
              <a:t>______________________________</a:t>
            </a:r>
            <a:endParaRPr lang="en-US" altLang="en-US" sz="3000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79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0400" y="323850"/>
            <a:ext cx="10458450" cy="25146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00B0F0"/>
                </a:solidFill>
              </a:rPr>
              <a:t>KOMBINOVANA I PITANJA SA VI</a:t>
            </a:r>
            <a:r>
              <a:rPr lang="sr-Latn-RS" sz="3200" b="1" dirty="0">
                <a:solidFill>
                  <a:srgbClr val="00B0F0"/>
                </a:solidFill>
              </a:rPr>
              <a:t>Š</a:t>
            </a:r>
            <a:r>
              <a:rPr lang="en-US" sz="3200" b="1" dirty="0">
                <a:solidFill>
                  <a:srgbClr val="00B0F0"/>
                </a:solidFill>
              </a:rPr>
              <a:t>ESTRUKIM ODGOVORIMA</a:t>
            </a:r>
            <a:r>
              <a:rPr lang="sr-Latn-RS" sz="3200" b="1" dirty="0">
                <a:solidFill>
                  <a:srgbClr val="00B0F0"/>
                </a:solidFill>
              </a:rPr>
              <a:t/>
            </a:r>
            <a:br>
              <a:rPr lang="sr-Latn-RS" sz="3200" b="1" dirty="0">
                <a:solidFill>
                  <a:srgbClr val="00B0F0"/>
                </a:solidFill>
              </a:rPr>
            </a:br>
            <a:r>
              <a:rPr lang="en-US" sz="3200" b="1" dirty="0">
                <a:solidFill>
                  <a:srgbClr val="00B0F0"/>
                </a:solidFill>
              </a:rPr>
              <a:t>PRIMERI</a:t>
            </a:r>
            <a:endParaRPr lang="en-US" sz="3200" b="1" dirty="0">
              <a:solidFill>
                <a:srgbClr val="00B0F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609600" y="1224367"/>
            <a:ext cx="6699250" cy="904398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9029700" y="3043239"/>
            <a:ext cx="7810500" cy="69913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/>
            <a:r>
              <a:rPr lang="en-US" sz="3000" b="1" dirty="0">
                <a:solidFill>
                  <a:srgbClr val="00B0F0"/>
                </a:solidFill>
                <a:latin typeface="Trebuchet MS" panose="020B0603020202020204"/>
              </a:rPr>
              <a:t>PITANJE SA VIŠESTRUKIM ODGOVORIMA:</a:t>
            </a:r>
            <a:endParaRPr lang="sr-Latn-RS" sz="3000" b="1" dirty="0">
              <a:solidFill>
                <a:srgbClr val="00B0F0"/>
              </a:solidFill>
              <a:latin typeface="Trebuchet MS" panose="020B0603020202020204"/>
            </a:endParaRPr>
          </a:p>
          <a:p>
            <a:pPr algn="ctr" defTabSz="1371600"/>
            <a:endParaRPr lang="en-US" sz="3000" dirty="0">
              <a:solidFill>
                <a:srgbClr val="92D050"/>
              </a:solidFill>
              <a:latin typeface="Trebuchet MS" panose="020B0603020202020204"/>
            </a:endParaRPr>
          </a:p>
          <a:p>
            <a:pPr algn="ctr" defTabSz="1371600"/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Koje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od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sledećih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proizvoda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redovno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koristite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? (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možete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odabrati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više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odgovora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)</a:t>
            </a:r>
          </a:p>
          <a:p>
            <a:pPr algn="ctr" defTabSz="1371600"/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a)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Mleko</a:t>
            </a:r>
            <a:endParaRPr lang="en-U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algn="ctr" defTabSz="1371600"/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b)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Hleb</a:t>
            </a:r>
            <a:endParaRPr lang="en-U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algn="ctr" defTabSz="1371600"/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c)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Jaja</a:t>
            </a:r>
            <a:endParaRPr lang="en-U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algn="ctr" defTabSz="1371600"/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d)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Voće</a:t>
            </a:r>
            <a:endParaRPr lang="en-U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algn="ctr" defTabSz="1371600"/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e)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Povrće</a:t>
            </a:r>
            <a:endParaRPr lang="en-US" sz="3000" dirty="0">
              <a:solidFill>
                <a:prstClr val="black"/>
              </a:solidFill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97042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0" y="3314700"/>
            <a:ext cx="9277350" cy="1981200"/>
          </a:xfrm>
        </p:spPr>
        <p:txBody>
          <a:bodyPr>
            <a:normAutofit/>
          </a:bodyPr>
          <a:lstStyle/>
          <a:p>
            <a:pPr algn="ctr"/>
            <a:r>
              <a:rPr lang="sr-Latn-RS" b="1" dirty="0" smtClean="0">
                <a:solidFill>
                  <a:srgbClr val="92D050"/>
                </a:solidFill>
              </a:rPr>
              <a:t>VRSTE ANKETA</a:t>
            </a:r>
            <a:endParaRPr lang="en-US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30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991169" y="368489"/>
            <a:ext cx="15447560" cy="112594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>
              <a:lnSpc>
                <a:spcPct val="107000"/>
              </a:lnSpc>
              <a:spcBef>
                <a:spcPts val="300"/>
              </a:spcBef>
              <a:defRPr/>
            </a:pPr>
            <a:r>
              <a:rPr lang="en-US" sz="4800" b="1" dirty="0">
                <a:solidFill>
                  <a:srgbClr val="92D05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1. ANKETE PREMA BROJU PITANJA</a:t>
            </a:r>
            <a:endParaRPr lang="en-US" sz="4800" b="1" dirty="0">
              <a:solidFill>
                <a:srgbClr val="92D050"/>
              </a:solidFill>
              <a:latin typeface="Trebuchet MS" panose="020B0603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33104" y="1924337"/>
            <a:ext cx="4969052" cy="786111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sr-Latn-RS" sz="3300" b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1. </a:t>
            </a:r>
            <a:r>
              <a:rPr lang="en-US" sz="3300" b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b="1" dirty="0">
                <a:solidFill>
                  <a:srgbClr val="92D050"/>
                </a:solidFill>
                <a:latin typeface="Trebuchet MS" panose="020B0603020202020204"/>
                <a:ea typeface="Times New Roman" panose="02020603050405020304" pitchFamily="18" charset="0"/>
              </a:rPr>
              <a:t>KRATKE ANKETE</a:t>
            </a:r>
            <a:r>
              <a:rPr lang="en-US" sz="3000" dirty="0">
                <a:solidFill>
                  <a:srgbClr val="92D050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(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sa</a:t>
            </a:r>
            <a:r>
              <a:rPr lang="sr-Latn-R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mo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nekoliko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):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 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r>
              <a:rPr lang="en-US" sz="3000" b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Primer</a:t>
            </a:r>
            <a:r>
              <a:rPr lang="en-US" sz="3000" b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: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Anketa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o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zadovoljstvu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korisnika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proizvod</a:t>
            </a:r>
            <a:r>
              <a:rPr lang="sr-Latn-R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om</a:t>
            </a:r>
          </a:p>
          <a:p>
            <a:pPr algn="ctr" defTabSz="1371600">
              <a:defRPr/>
            </a:pPr>
            <a:r>
              <a:rPr lang="en-US" sz="3000" b="1" i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Pitanje</a:t>
            </a:r>
            <a:r>
              <a:rPr lang="en-US" sz="3000" b="1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1</a:t>
            </a:r>
            <a:r>
              <a:rPr lang="en-US" sz="30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: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Koliko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zadovoljni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kvalitetom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proizvoda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? (1-5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skala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)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r>
              <a:rPr lang="en-US" sz="3000" b="1" i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Pitanje</a:t>
            </a:r>
            <a:r>
              <a:rPr lang="en-US" sz="3000" b="1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b="1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2</a:t>
            </a:r>
            <a:r>
              <a:rPr lang="en-US" sz="30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: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Da li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biste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preporučili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ovaj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proizvod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prijateljima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? (Da/Ne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)</a:t>
            </a:r>
            <a:endParaRPr lang="en-US" sz="30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568287" y="1719620"/>
            <a:ext cx="12160155" cy="806582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1371600">
              <a:defRPr/>
            </a:pPr>
            <a:r>
              <a:rPr lang="sr-Latn-RS" sz="3300" b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2</a:t>
            </a:r>
            <a:r>
              <a:rPr lang="sr-Latn-RS" sz="3000" b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. </a:t>
            </a:r>
            <a:r>
              <a:rPr lang="en-US" sz="3000" b="1" dirty="0">
                <a:solidFill>
                  <a:srgbClr val="92D050"/>
                </a:solidFill>
                <a:latin typeface="Trebuchet MS" panose="020B0603020202020204"/>
                <a:ea typeface="Times New Roman" panose="02020603050405020304" pitchFamily="18" charset="0"/>
              </a:rPr>
              <a:t>DUGAČKE ANKETE 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(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velikim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brojem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):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defTabSz="1371600">
              <a:defRPr/>
            </a:pPr>
            <a:r>
              <a:rPr lang="en-US" sz="3000" b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Primer: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Anketa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o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socijalnim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stavovima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defTabSz="1371600">
              <a:defRPr/>
            </a:pP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Pitanje</a:t>
            </a:r>
            <a:r>
              <a:rPr lang="en-US" sz="3000" b="1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1: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Koliko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često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koristite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društvene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mreže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? (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Nikad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Povremeno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Često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Svakodnevno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) 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defTabSz="1371600">
              <a:defRPr/>
            </a:pPr>
            <a:r>
              <a:rPr lang="en-US" sz="3000" b="1" i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Pitanje</a:t>
            </a:r>
            <a:r>
              <a:rPr lang="en-US" sz="3000" b="1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2</a:t>
            </a:r>
            <a:r>
              <a:rPr lang="en-US" sz="30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: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Kako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ocenjujete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uticaj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društvenih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mreža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mentalno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zdravlje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? (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Vrlo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negativno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Negativno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Neutralno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Pozitivno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Vrlo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pozitivno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) 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defTabSz="1371600">
              <a:defRPr/>
            </a:pPr>
            <a:r>
              <a:rPr lang="en-US" sz="3000" b="1" i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Pitanje</a:t>
            </a:r>
            <a:r>
              <a:rPr lang="en-US" sz="3000" b="1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sr-Latn-RS" sz="3000" b="1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3</a:t>
            </a:r>
            <a:r>
              <a:rPr lang="en-US" sz="30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: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Koje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društvene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mreže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najviše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koristite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? (Facebook, Instagram, Twitter,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TikTok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) 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defTabSz="1371600">
              <a:defRPr/>
            </a:pPr>
            <a:r>
              <a:rPr lang="en-US" sz="3000" b="1" i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Pitanje</a:t>
            </a:r>
            <a:r>
              <a:rPr lang="en-US" sz="3000" b="1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sr-Latn-RS" sz="3000" b="1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4: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Da li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smatrate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da je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privatnost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mrežama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dovoljno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zaštićena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? (Da, Ne,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Nisam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siguran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)</a:t>
            </a:r>
          </a:p>
          <a:p>
            <a:pPr defTabSz="1371600">
              <a:defRPr/>
            </a:pPr>
            <a:endParaRPr lang="en-US" sz="3000" dirty="0">
              <a:solidFill>
                <a:prstClr val="black"/>
              </a:solidFill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5651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03913" y="245661"/>
            <a:ext cx="12568625" cy="94478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>
              <a:lnSpc>
                <a:spcPct val="107000"/>
              </a:lnSpc>
              <a:spcBef>
                <a:spcPts val="300"/>
              </a:spcBef>
              <a:defRPr/>
            </a:pPr>
            <a:r>
              <a:rPr lang="en-US" sz="4800" b="1" dirty="0">
                <a:solidFill>
                  <a:srgbClr val="92D05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2. ANKETE PREMA NAČINU DISTRIBUCIJE</a:t>
            </a:r>
            <a:endParaRPr lang="en-US" sz="4800" b="1" dirty="0">
              <a:solidFill>
                <a:srgbClr val="92D050"/>
              </a:solidFill>
              <a:latin typeface="Trebuchet MS" panose="020B0603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88189" y="1392074"/>
            <a:ext cx="5732834" cy="870083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 defTabSz="1371600">
              <a:buFontTx/>
              <a:buAutoNum type="arabicPeriod"/>
              <a:defRPr/>
            </a:pPr>
            <a:r>
              <a:rPr lang="en-US" sz="3000" b="1" dirty="0">
                <a:solidFill>
                  <a:srgbClr val="92D050"/>
                </a:solidFill>
                <a:latin typeface="Trebuchet MS" panose="020B0603020202020204"/>
                <a:ea typeface="Times New Roman" panose="02020603050405020304" pitchFamily="18" charset="0"/>
              </a:rPr>
              <a:t>ONLINE ANKETE </a:t>
            </a:r>
            <a:endParaRPr lang="sr-Latn-RS" sz="3000" b="1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r>
              <a:rPr lang="en-US" sz="3000" b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Primer</a:t>
            </a:r>
            <a:r>
              <a:rPr lang="en-US" sz="3000" b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: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Anketa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o online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kupovini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defTabSz="1371600">
              <a:defRPr/>
            </a:pPr>
            <a:endParaRPr lang="sr-Latn-RS" sz="3000" i="1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r>
              <a:rPr lang="en-US" sz="3000" i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Pitanje</a:t>
            </a:r>
            <a:r>
              <a:rPr lang="en-US" sz="30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1: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Koliko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često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kupujete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proizvode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putem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interneta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? (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Nikad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Povremeno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Često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Uvek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) </a:t>
            </a:r>
            <a:r>
              <a:rPr lang="en-US" sz="3000" i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Pitanje</a:t>
            </a:r>
            <a:r>
              <a:rPr lang="en-US" sz="30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2: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Koje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proizvode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najčešće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kupujete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online? (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Odeća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Elektronika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Hrana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Knjige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Drugi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) 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r>
              <a:rPr lang="en-US" sz="3000" i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Pitanje</a:t>
            </a:r>
            <a:r>
              <a:rPr lang="en-US" sz="30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3: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Da li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zadovoljni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iskustvom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kupovine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internetu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? (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Veoma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nezadovoljan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Nezadovoljan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Zadovoljan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Veoma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zadovoljan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)</a:t>
            </a:r>
            <a:endParaRPr lang="en-US" sz="30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591869" y="1392073"/>
            <a:ext cx="5726652" cy="870083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sr-Latn-RS" sz="2700" b="1" dirty="0">
              <a:solidFill>
                <a:srgbClr val="92D050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r>
              <a:rPr lang="sr-Latn-RS" sz="3000" b="1" dirty="0">
                <a:solidFill>
                  <a:srgbClr val="92D050"/>
                </a:solidFill>
                <a:latin typeface="Trebuchet MS" panose="020B0603020202020204"/>
                <a:ea typeface="Times New Roman" panose="02020603050405020304" pitchFamily="18" charset="0"/>
              </a:rPr>
              <a:t>2. </a:t>
            </a:r>
            <a:r>
              <a:rPr lang="en-US" sz="3000" b="1" dirty="0">
                <a:solidFill>
                  <a:srgbClr val="92D050"/>
                </a:solidFill>
                <a:latin typeface="Trebuchet MS" panose="020B0603020202020204"/>
                <a:ea typeface="Times New Roman" panose="02020603050405020304" pitchFamily="18" charset="0"/>
              </a:rPr>
              <a:t>TELEFONSKE ANKETE  </a:t>
            </a:r>
            <a:endParaRPr lang="sr-Latn-RS" sz="3000" b="1" dirty="0">
              <a:solidFill>
                <a:srgbClr val="92D050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r>
              <a:rPr lang="en-US" sz="3000" b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Primer</a:t>
            </a:r>
            <a:r>
              <a:rPr lang="en-US" sz="3000" b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: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Anketa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o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zadovoljstvu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korisnika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uslugama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mobilnog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operatera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endParaRPr lang="sr-Latn-RS" sz="30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i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Pitanje</a:t>
            </a:r>
            <a:r>
              <a:rPr lang="en-US" sz="30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1: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Koliko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zadovoljni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kvalitetom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mobilne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mreže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? (1-5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skala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) - </a:t>
            </a:r>
            <a:r>
              <a:rPr lang="en-US" sz="3000" i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Pitanje</a:t>
            </a:r>
            <a:r>
              <a:rPr lang="en-US" sz="30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2: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Da li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ikada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imali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problema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signalom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? (Da/Ne) 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r>
              <a:rPr lang="en-US" sz="3000" i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Pitanje</a:t>
            </a:r>
            <a:r>
              <a:rPr lang="en-US" sz="30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3: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Koliko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zadovoljni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korisničkom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podrškom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? (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Vrlo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nezadovoljan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Nezadovoljan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Zadovoljan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Veoma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zadovoljan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)</a:t>
            </a:r>
          </a:p>
          <a:p>
            <a:pPr algn="ctr" defTabSz="1371600">
              <a:defRPr/>
            </a:pPr>
            <a:endParaRPr lang="en-US" sz="3000" dirty="0">
              <a:solidFill>
                <a:prstClr val="black"/>
              </a:solidFill>
              <a:latin typeface="Trebuchet MS" panose="020B0603020202020204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3172537" y="245661"/>
            <a:ext cx="4740921" cy="967304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sr-Latn-RS" sz="3000" b="1" dirty="0">
                <a:solidFill>
                  <a:srgbClr val="92D050"/>
                </a:solidFill>
                <a:latin typeface="Trebuchet MS" panose="020B0603020202020204"/>
                <a:ea typeface="Times New Roman" panose="02020603050405020304" pitchFamily="18" charset="0"/>
              </a:rPr>
              <a:t>3. </a:t>
            </a:r>
            <a:r>
              <a:rPr lang="en-US" sz="3000" b="1" dirty="0">
                <a:solidFill>
                  <a:srgbClr val="92D050"/>
                </a:solidFill>
                <a:latin typeface="Trebuchet MS" panose="020B0603020202020204"/>
                <a:ea typeface="Times New Roman" panose="02020603050405020304" pitchFamily="18" charset="0"/>
              </a:rPr>
              <a:t>ANKETNI UPITNICI U </a:t>
            </a:r>
            <a:r>
              <a:rPr lang="sr-Latn-RS" sz="3000" b="1" dirty="0">
                <a:solidFill>
                  <a:srgbClr val="92D050"/>
                </a:solidFill>
                <a:latin typeface="Trebuchet MS" panose="020B0603020202020204"/>
                <a:ea typeface="Times New Roman" panose="02020603050405020304" pitchFamily="18" charset="0"/>
              </a:rPr>
              <a:t>PISANOJ</a:t>
            </a:r>
            <a:r>
              <a:rPr lang="en-US" sz="3000" b="1" dirty="0">
                <a:solidFill>
                  <a:srgbClr val="92D050"/>
                </a:solidFill>
                <a:latin typeface="Trebuchet MS" panose="020B0603020202020204"/>
                <a:ea typeface="Times New Roman" panose="02020603050405020304" pitchFamily="18" charset="0"/>
              </a:rPr>
              <a:t> FORMI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b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Primer: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Anketa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o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navikama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čitanja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u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biblioteci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endParaRPr lang="sr-Latn-RS" sz="30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r>
              <a:rPr lang="en-US" sz="3000" i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Pitanje</a:t>
            </a:r>
            <a:r>
              <a:rPr lang="en-US" sz="30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1: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Koliko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puta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mesečno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posećujete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biblioteku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? (1-2 puta, 3-4 puta,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više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od 5 puta) 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i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Pitanje</a:t>
            </a:r>
            <a:r>
              <a:rPr lang="en-US" sz="30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2: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Koje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vrste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knjiga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najviše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čitate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? (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Fikcija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Nefikcija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Stručna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literatura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Deca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Drugo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) 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r>
              <a:rPr lang="en-US" sz="3000" i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Pitanje</a:t>
            </a:r>
            <a:r>
              <a:rPr lang="en-US" sz="30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3: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Da li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biste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želeli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više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događanja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u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biblioteci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? (Da, Ne)</a:t>
            </a:r>
          </a:p>
          <a:p>
            <a:pPr algn="ctr" defTabSz="1371600">
              <a:defRPr/>
            </a:pPr>
            <a:endParaRPr lang="en-US" sz="2700" dirty="0">
              <a:solidFill>
                <a:prstClr val="black"/>
              </a:solidFill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5605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39949" y="363443"/>
            <a:ext cx="17001894" cy="1371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>
              <a:lnSpc>
                <a:spcPct val="107000"/>
              </a:lnSpc>
              <a:spcBef>
                <a:spcPts val="300"/>
              </a:spcBef>
              <a:defRPr/>
            </a:pPr>
            <a:r>
              <a:rPr lang="sr-Latn-RS" sz="3600" b="1" dirty="0" smtClean="0">
                <a:solidFill>
                  <a:srgbClr val="00B0F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en-US" sz="3600" b="1" dirty="0" smtClean="0">
                <a:solidFill>
                  <a:srgbClr val="00B0F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ANKETE PREMA </a:t>
            </a:r>
            <a:r>
              <a:rPr lang="sr-Latn-RS" sz="3600" b="1" dirty="0">
                <a:solidFill>
                  <a:srgbClr val="00B0F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TIPU</a:t>
            </a:r>
            <a:r>
              <a:rPr lang="en-US" sz="3600" b="1" dirty="0">
                <a:solidFill>
                  <a:srgbClr val="00B0F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 PITANJA</a:t>
            </a:r>
            <a:endParaRPr lang="en-US" sz="3600" b="1" dirty="0">
              <a:solidFill>
                <a:srgbClr val="00B0F0"/>
              </a:solidFill>
              <a:latin typeface="Trebuchet MS" panose="020B0603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39948" y="1965279"/>
            <a:ext cx="5906264" cy="798393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en-US" sz="3200" b="1" dirty="0">
                <a:solidFill>
                  <a:srgbClr val="00B0F0"/>
                </a:solidFill>
                <a:latin typeface="Trebuchet MS" panose="020B0603020202020204"/>
                <a:ea typeface="Times New Roman" panose="02020603050405020304" pitchFamily="18" charset="0"/>
              </a:rPr>
              <a:t>OTVORENA PITANJA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(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koja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omogućavaju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slobodan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odgovor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ispitanika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)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.</a:t>
            </a:r>
          </a:p>
          <a:p>
            <a:pPr algn="ctr" defTabSz="1371600">
              <a:defRPr/>
            </a:pP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Primer: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Anketa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o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zadovoljstvu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zaposlenih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- </a:t>
            </a:r>
            <a:r>
              <a:rPr lang="en-US" sz="3200" i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Pitanje</a:t>
            </a:r>
            <a:r>
              <a:rPr lang="en-US" sz="32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1: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Šta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biste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promenili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u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radnom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okruženju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da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biste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poboljšali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produktivnost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? - </a:t>
            </a:r>
            <a:r>
              <a:rPr lang="en-US" sz="3200" i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Pitanje</a:t>
            </a:r>
            <a:r>
              <a:rPr lang="en-US" sz="32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2: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Koji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su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vaši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predlozi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za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poboljšanje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komunikacije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u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timu</a:t>
            </a:r>
            <a:r>
              <a:rPr lang="en-US" sz="36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96587" y="1965279"/>
            <a:ext cx="5384040" cy="798393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en-US" sz="3200" b="1" dirty="0">
                <a:solidFill>
                  <a:srgbClr val="00B0F0"/>
                </a:solidFill>
                <a:latin typeface="Trebuchet MS" panose="020B0603020202020204"/>
                <a:ea typeface="Times New Roman" panose="02020603050405020304" pitchFamily="18" charset="0"/>
              </a:rPr>
              <a:t>ZATVORENA PITANJA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(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unapred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definisanim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odgovorima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)</a:t>
            </a:r>
            <a:endParaRPr lang="sr-Latn-RS" sz="32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Primer: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Anketa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o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zdravlju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ishrani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- </a:t>
            </a:r>
            <a:r>
              <a:rPr lang="en-US" sz="3200" i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Pitanje</a:t>
            </a:r>
            <a:r>
              <a:rPr lang="en-US" sz="32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1: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- </a:t>
            </a:r>
            <a:r>
              <a:rPr lang="en-US" sz="3200" i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Pitanje</a:t>
            </a:r>
            <a:r>
              <a:rPr lang="en-US" sz="32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2: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Koliko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puta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nedeljno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konzumirate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brzu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hranu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? (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Nikada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1-2 puta, 3-4 puta, 5+ puta)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426288" y="1965280"/>
            <a:ext cx="5384040" cy="798393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en-US" sz="27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00B0F0"/>
                </a:solidFill>
                <a:latin typeface="Trebuchet MS" panose="020B0603020202020204"/>
                <a:ea typeface="Times New Roman" panose="02020603050405020304" pitchFamily="18" charset="0"/>
              </a:rPr>
              <a:t>SKALA VREDNOSTI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(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ocenjivanje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skali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npr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. 1-5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ili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1-7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)</a:t>
            </a:r>
            <a:endParaRPr lang="sr-Latn-RS" sz="32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Primer: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Anketa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o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kvalitetu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usluge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restorana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endParaRPr lang="sr-Latn-RS" sz="32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r>
              <a:rPr lang="en-US" sz="3200" i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Pitanje</a:t>
            </a:r>
            <a:r>
              <a:rPr lang="en-US" sz="32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1: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Kako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biste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ocenili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kvalitet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hrane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? (1 -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loše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5 -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odlično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) - </a:t>
            </a:r>
            <a:r>
              <a:rPr lang="en-US" sz="3200" i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Pitanje</a:t>
            </a:r>
            <a:r>
              <a:rPr lang="en-US" sz="32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2: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Kako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biste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ocenili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uslugu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konobara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? (1 -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loše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5 - </a:t>
            </a:r>
            <a:r>
              <a:rPr lang="en-US" sz="32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odlično</a:t>
            </a:r>
            <a:r>
              <a:rPr lang="en-US" sz="32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796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237706" y="212616"/>
            <a:ext cx="15773400" cy="123736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>
              <a:lnSpc>
                <a:spcPct val="107000"/>
              </a:lnSpc>
              <a:spcBef>
                <a:spcPts val="300"/>
              </a:spcBef>
              <a:defRPr/>
            </a:pPr>
            <a:r>
              <a:rPr lang="en-US" sz="3600" b="1" dirty="0">
                <a:solidFill>
                  <a:srgbClr val="00B0F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4. ANKETE PREMA CILJANOJ PUBLICI</a:t>
            </a:r>
            <a:endParaRPr lang="en-US" sz="3600" b="1" dirty="0">
              <a:solidFill>
                <a:srgbClr val="00B0F0"/>
              </a:solidFill>
              <a:latin typeface="Trebuchet MS" panose="020B0603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39948" y="1626326"/>
            <a:ext cx="7730870" cy="832289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en-US" sz="3200" b="1" dirty="0">
                <a:solidFill>
                  <a:srgbClr val="00B0F0"/>
                </a:solidFill>
                <a:latin typeface="Trebuchet MS" panose="020B0603020202020204"/>
                <a:ea typeface="Times New Roman" panose="02020603050405020304" pitchFamily="18" charset="0"/>
              </a:rPr>
              <a:t>OPŠTE ANKETE</a:t>
            </a:r>
            <a:endParaRPr lang="sr-Latn-RS" sz="3200" b="1" dirty="0">
              <a:solidFill>
                <a:srgbClr val="00B0F0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r>
              <a:rPr lang="en-US" sz="3600" dirty="0">
                <a:solidFill>
                  <a:srgbClr val="92D050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(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namenjene</a:t>
            </a:r>
            <a:r>
              <a:rPr lang="sr-Latn-RS" sz="3000" dirty="0">
                <a:solidFill>
                  <a:prstClr val="black"/>
                </a:solidFill>
                <a:latin typeface="Trebuchet MS" panose="020B0603020202020204"/>
              </a:rPr>
              <a:t> su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široj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javnosti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mogu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biti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usmerene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na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sve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sr-Latn-RS" sz="3000" dirty="0">
                <a:solidFill>
                  <a:prstClr val="black"/>
                </a:solidFill>
                <a:latin typeface="Trebuchet MS" panose="020B0603020202020204"/>
              </a:rPr>
              <a:t>jedinice populacije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bez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obzira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na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specifične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karakteristike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ili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stručnost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)</a:t>
            </a:r>
            <a:r>
              <a:rPr lang="sr-Latn-R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.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One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prikupljaju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osnovne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informacije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o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opštem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mišljenju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stavovima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ponašanju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ili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demografskim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podacima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endParaRPr lang="sr-Latn-RS" sz="3000" b="1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r>
              <a:rPr lang="en-US" sz="3000" b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Primer</a:t>
            </a:r>
            <a:r>
              <a:rPr lang="en-US" sz="3000" b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: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Anketa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o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stavovima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prema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obrazovnom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sistemu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- </a:t>
            </a:r>
            <a:r>
              <a:rPr lang="en-US" sz="3000" i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Pitanje</a:t>
            </a:r>
            <a:r>
              <a:rPr lang="en-US" sz="30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1: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Smatrate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li da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obrazovni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sistem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u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vašoj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zemlji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treba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reformu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? (Da/Ne) - </a:t>
            </a:r>
            <a:r>
              <a:rPr lang="en-US" sz="3000" i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Pitanje</a:t>
            </a:r>
            <a:r>
              <a:rPr lang="en-US" sz="30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2: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Kako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ocenjujete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kvalitet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nastave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u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osnovnim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srednjim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školama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? (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Vrlo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loše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Loše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Dobar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Vrlo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dobar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327571" y="1449978"/>
            <a:ext cx="9601200" cy="866067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en-US" sz="3200" b="1" dirty="0">
                <a:solidFill>
                  <a:srgbClr val="00B0F0"/>
                </a:solidFill>
                <a:latin typeface="Trebuchet MS" panose="020B0603020202020204"/>
                <a:ea typeface="Times New Roman" panose="02020603050405020304" pitchFamily="18" charset="0"/>
              </a:rPr>
              <a:t>SPECIJALIZOVANE ANKETE</a:t>
            </a:r>
            <a:endParaRPr lang="sr-Latn-RS" sz="3200" b="1" dirty="0">
              <a:solidFill>
                <a:srgbClr val="00B0F0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r>
              <a:rPr lang="en-US" sz="3600" dirty="0">
                <a:solidFill>
                  <a:srgbClr val="92D050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6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(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namenjene</a:t>
            </a:r>
            <a:r>
              <a:rPr lang="sr-Latn-R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su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određenim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grupama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ljudi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koje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imaju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specifična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znanja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iskustva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ili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interesovanja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)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To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mogu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biti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stručnjaci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profesionalci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ili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ciljne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grupe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kao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što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pacijenti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studenti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ili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zaposleni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u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određenim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industrijama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. Ove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ankete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često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prikupljaju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detaljnije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specifične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informacije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koje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nisu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dostupne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široj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javnosti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.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r>
              <a:rPr lang="en-US" sz="36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endParaRPr lang="sr-Latn-RS" sz="36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r>
              <a:rPr lang="en-US" sz="2700" b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Primer</a:t>
            </a:r>
            <a:r>
              <a:rPr lang="en-US" sz="2700" b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: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Anketa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sr-Latn-R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namenjena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IT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stručnja</a:t>
            </a:r>
            <a:r>
              <a:rPr lang="sr-Latn-R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cima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o </a:t>
            </a:r>
            <a:r>
              <a:rPr lang="sr-Latn-R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primeni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novi</a:t>
            </a:r>
            <a:r>
              <a:rPr lang="sr-Latn-R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h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tehnologija</a:t>
            </a:r>
            <a:r>
              <a:rPr lang="sr-Latn-R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.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2700" i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Pitanje</a:t>
            </a:r>
            <a:r>
              <a:rPr lang="en-US" sz="27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1: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Koliko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ste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upoznati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tehnologijom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veštačke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inteligencije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? (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Nimalo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Povremeno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Dovoljno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Veoma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dobro) - </a:t>
            </a:r>
            <a:r>
              <a:rPr lang="en-US" sz="2700" i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Pitanje</a:t>
            </a:r>
            <a:r>
              <a:rPr lang="en-US" sz="27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2: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Da li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mislite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da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će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AI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značajno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promeniti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način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rada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u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vašem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sektoru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? (Da, Ne,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Nisam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siguran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8687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52737" y="337841"/>
            <a:ext cx="17219280" cy="151490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>
              <a:lnSpc>
                <a:spcPct val="107000"/>
              </a:lnSpc>
              <a:spcBef>
                <a:spcPts val="300"/>
              </a:spcBef>
              <a:defRPr/>
            </a:pPr>
            <a:r>
              <a:rPr lang="en-US" sz="3600" b="1" dirty="0">
                <a:solidFill>
                  <a:srgbClr val="00B0F0"/>
                </a:solidFill>
                <a:latin typeface="Trebuchet MS" panose="020B0603020202020204"/>
                <a:ea typeface="Times New Roman" panose="02020603050405020304" pitchFamily="18" charset="0"/>
                <a:cs typeface="Times New Roman" panose="02020603050405020304" pitchFamily="18" charset="0"/>
              </a:rPr>
              <a:t>5. ANKETE PREMA CILJU ISTRAŽIVANJA</a:t>
            </a:r>
            <a:endParaRPr lang="en-US" sz="3600" b="1" dirty="0">
              <a:solidFill>
                <a:srgbClr val="00B0F0"/>
              </a:solidFill>
              <a:latin typeface="Trebuchet MS" panose="020B0603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52735" y="1852743"/>
            <a:ext cx="7578894" cy="819912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sr-Latn-RS" sz="3600" b="1" dirty="0">
              <a:solidFill>
                <a:srgbClr val="92D050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r>
              <a:rPr lang="en-US" sz="3600" b="1" dirty="0">
                <a:solidFill>
                  <a:srgbClr val="00B0F0"/>
                </a:solidFill>
                <a:latin typeface="Trebuchet MS" panose="020B0603020202020204"/>
                <a:ea typeface="Times New Roman" panose="02020603050405020304" pitchFamily="18" charset="0"/>
              </a:rPr>
              <a:t>DESKRIPTIVNE </a:t>
            </a:r>
            <a:r>
              <a:rPr lang="en-US" sz="3600" b="1" dirty="0" smtClean="0">
                <a:solidFill>
                  <a:srgbClr val="00B0F0"/>
                </a:solidFill>
                <a:latin typeface="Trebuchet MS" panose="020B0603020202020204"/>
                <a:ea typeface="Times New Roman" panose="02020603050405020304" pitchFamily="18" charset="0"/>
              </a:rPr>
              <a:t>ANKETE</a:t>
            </a:r>
            <a:endParaRPr lang="sr-Latn-RS" sz="3600" b="1" dirty="0">
              <a:solidFill>
                <a:srgbClr val="00B0F0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r>
              <a:rPr lang="en-US" sz="3600" dirty="0">
                <a:solidFill>
                  <a:srgbClr val="92D050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(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služe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za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prikupljanje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osnovnih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podataka</a:t>
            </a:r>
            <a:r>
              <a:rPr lang="sr-Latn-R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koji </a:t>
            </a:r>
            <a:r>
              <a:rPr lang="sr-Latn-R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detaljno </a:t>
            </a:r>
            <a:r>
              <a:rPr lang="sr-Latn-R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opisuju strukturu posmatrane pojave ili </a:t>
            </a:r>
            <a:r>
              <a:rPr lang="sr-Latn-RS" sz="3000" dirty="0">
                <a:solidFill>
                  <a:prstClr val="black"/>
                </a:solidFill>
                <a:latin typeface="Trebuchet MS" panose="020B0603020202020204"/>
              </a:rPr>
              <a:t>obeležja te </a:t>
            </a:r>
            <a:r>
              <a:rPr lang="sr-Latn-RS" sz="3000" dirty="0">
                <a:solidFill>
                  <a:prstClr val="black"/>
                </a:solidFill>
                <a:latin typeface="Trebuchet MS" panose="020B0603020202020204"/>
              </a:rPr>
              <a:t>pojave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) 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endParaRPr lang="sr-Latn-RS" sz="36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r>
              <a:rPr lang="en-US" sz="36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b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Primer: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Anketa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o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navikama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u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konzumaciji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sr-Latn-R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napitaka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- </a:t>
            </a:r>
            <a:r>
              <a:rPr lang="en-US" sz="3000" i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Pitanje</a:t>
            </a:r>
            <a:r>
              <a:rPr lang="en-US" sz="30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1: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Koliko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često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konzumirate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alkohol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? (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Nikada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Povremeno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Često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Svakodnevno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) - </a:t>
            </a:r>
            <a:r>
              <a:rPr lang="en-US" sz="3000" i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Pitanje</a:t>
            </a:r>
            <a:r>
              <a:rPr lang="en-US" sz="30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2: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Koji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alkoholni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napitak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najčešće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pijete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? (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Pivo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Vino,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Žestoka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pića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543111" y="1852742"/>
            <a:ext cx="9503226" cy="801459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en-US" sz="3600" b="1" dirty="0">
                <a:solidFill>
                  <a:srgbClr val="00B0F0"/>
                </a:solidFill>
                <a:latin typeface="Trebuchet MS" panose="020B0603020202020204"/>
                <a:ea typeface="Times New Roman" panose="02020603050405020304" pitchFamily="18" charset="0"/>
              </a:rPr>
              <a:t>ANALITIČKE ANKETE</a:t>
            </a:r>
            <a:endParaRPr lang="sr-Latn-RS" sz="3600" b="1" dirty="0">
              <a:solidFill>
                <a:srgbClr val="00B0F0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r>
              <a:rPr lang="en-US" sz="3600" dirty="0">
                <a:solidFill>
                  <a:srgbClr val="92D050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(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služe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za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sr-Latn-R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otkrivanje odnosa i</a:t>
            </a:r>
            <a:r>
              <a:rPr lang="sr-Latn-RS" sz="3000" dirty="0">
                <a:solidFill>
                  <a:prstClr val="black"/>
                </a:solidFill>
                <a:latin typeface="Trebuchet MS" panose="020B0603020202020204"/>
              </a:rPr>
              <a:t> zavisnosti između pojava ili obeležja te pojave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pomažu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u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razumevanju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predviđanju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sr-Latn-RS" sz="3000" dirty="0">
                <a:solidFill>
                  <a:prstClr val="black"/>
                </a:solidFill>
                <a:latin typeface="Trebuchet MS" panose="020B0603020202020204"/>
              </a:rPr>
              <a:t>razvoja pojava tokom vremeba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.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algn="ctr" defTabSz="1371600">
              <a:defRPr/>
            </a:pPr>
            <a:endParaRPr lang="sr-Latn-RS" sz="3600" dirty="0">
              <a:solidFill>
                <a:prstClr val="black"/>
              </a:solidFill>
              <a:latin typeface="Trebuchet MS" panose="020B0603020202020204"/>
              <a:ea typeface="Times New Roman" panose="02020603050405020304" pitchFamily="18" charset="0"/>
            </a:endParaRPr>
          </a:p>
          <a:p>
            <a:pPr algn="ctr" defTabSz="1371600">
              <a:defRPr/>
            </a:pP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b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Primer: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Anketa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o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vezama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između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obrazovanja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sr-Latn-R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zarada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- </a:t>
            </a:r>
            <a:r>
              <a:rPr lang="en-US" sz="3000" i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Pitanje</a:t>
            </a:r>
            <a:r>
              <a:rPr lang="en-US" sz="30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1: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Koji je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vaš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najviši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stepen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obrazovanja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? (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Osnovno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Srednje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Fakultetsko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Postdiplomsko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) - </a:t>
            </a:r>
            <a:r>
              <a:rPr lang="en-US" sz="3000" i="1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Pitanje</a:t>
            </a:r>
            <a:r>
              <a:rPr lang="en-US" sz="3000" i="1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2: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Koji je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vaš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mesečni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prihod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? (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Manje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od 50.000 RSD, 50.000-100.000 RSD,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Više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 od 100.000 RSD</a:t>
            </a:r>
            <a:r>
              <a:rPr lang="en-US" sz="3600" dirty="0">
                <a:solidFill>
                  <a:prstClr val="black"/>
                </a:solidFill>
                <a:latin typeface="Trebuchet MS" panose="020B0603020202020204"/>
                <a:ea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2471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284795"/>
            <a:ext cx="14925615" cy="1008429"/>
          </a:xfrm>
        </p:spPr>
        <p:txBody>
          <a:bodyPr>
            <a:normAutofit/>
          </a:bodyPr>
          <a:lstStyle/>
          <a:p>
            <a:pPr algn="ctr"/>
            <a:r>
              <a:rPr lang="sr-Latn-RS" sz="36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6. </a:t>
            </a:r>
            <a:r>
              <a:rPr lang="sv-SE" sz="36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ANKET</a:t>
            </a:r>
            <a:r>
              <a:rPr lang="sr-Latn-RS" sz="3600" b="1" dirty="0">
                <a:solidFill>
                  <a:srgbClr val="00B0F0"/>
                </a:solidFill>
                <a:latin typeface="Trebuchet MS" panose="020B0603020202020204" pitchFamily="34" charset="0"/>
              </a:rPr>
              <a:t>E</a:t>
            </a:r>
            <a:r>
              <a:rPr lang="sv-SE" sz="3600" b="1" dirty="0">
                <a:solidFill>
                  <a:srgbClr val="00B0F0"/>
                </a:solidFill>
                <a:latin typeface="Trebuchet MS" panose="020B0603020202020204" pitchFamily="34" charset="0"/>
              </a:rPr>
              <a:t> PREMA KARAKTERISTIKA</a:t>
            </a:r>
            <a:r>
              <a:rPr lang="sr-Latn-RS" sz="3600" b="1" dirty="0">
                <a:solidFill>
                  <a:srgbClr val="00B0F0"/>
                </a:solidFill>
                <a:latin typeface="Trebuchet MS" panose="020B0603020202020204" pitchFamily="34" charset="0"/>
              </a:rPr>
              <a:t>MA</a:t>
            </a:r>
            <a:r>
              <a:rPr lang="sv-SE" sz="3600" b="1" dirty="0">
                <a:solidFill>
                  <a:srgbClr val="00B0F0"/>
                </a:solidFill>
                <a:latin typeface="Trebuchet MS" panose="020B0603020202020204" pitchFamily="34" charset="0"/>
              </a:rPr>
              <a:t> UPITNIKA</a:t>
            </a:r>
            <a:endParaRPr lang="en-US" sz="36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31074" y="1645920"/>
            <a:ext cx="8719457" cy="8229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spcBef>
                <a:spcPts val="1500"/>
              </a:spcBef>
              <a:buClr>
                <a:srgbClr val="90C226"/>
              </a:buClr>
              <a:buSzPct val="80000"/>
              <a:defRPr/>
            </a:pPr>
            <a:r>
              <a:rPr lang="sr-Latn-RS" sz="3000" b="1" dirty="0" smtClean="0">
                <a:solidFill>
                  <a:srgbClr val="00B0F0"/>
                </a:solidFill>
                <a:latin typeface="Trebuchet MS" panose="020B0603020202020204"/>
              </a:rPr>
              <a:t>1. </a:t>
            </a:r>
            <a:r>
              <a:rPr lang="en-US" sz="3000" b="1" dirty="0" smtClean="0">
                <a:solidFill>
                  <a:srgbClr val="00B0F0"/>
                </a:solidFill>
                <a:latin typeface="Trebuchet MS" panose="020B0603020202020204"/>
              </a:rPr>
              <a:t>FORMALIZOVANE </a:t>
            </a:r>
            <a:r>
              <a:rPr lang="en-US" sz="3000" b="1" dirty="0">
                <a:solidFill>
                  <a:srgbClr val="00B0F0"/>
                </a:solidFill>
                <a:latin typeface="Trebuchet MS" panose="020B0603020202020204"/>
              </a:rPr>
              <a:t>(STANDARDIZOVANE) ANKETE</a:t>
            </a:r>
            <a:endParaRPr lang="sr-Latn-RS" sz="3000" b="1" dirty="0">
              <a:solidFill>
                <a:srgbClr val="00B0F0"/>
              </a:solidFill>
              <a:latin typeface="Trebuchet MS" panose="020B0603020202020204"/>
            </a:endParaRPr>
          </a:p>
          <a:p>
            <a:pPr marL="514350" indent="-514350" algn="ctr" defTabSz="685800">
              <a:spcBef>
                <a:spcPts val="1500"/>
              </a:spcBef>
              <a:buClr>
                <a:srgbClr val="90C226"/>
              </a:buClr>
              <a:buSzPct val="80000"/>
              <a:buFont typeface="Wingdings" panose="05000000000000000000" pitchFamily="2" charset="2"/>
              <a:buChar char="ü"/>
              <a:defRPr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koriste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se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kada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je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potrebno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prikupiti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podatke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na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dosledan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način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koristeći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ista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pitanja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isti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format</a:t>
            </a:r>
            <a:r>
              <a:rPr lang="sr-Latn-RS" sz="3000" dirty="0">
                <a:solidFill>
                  <a:prstClr val="black"/>
                </a:solidFill>
                <a:latin typeface="Trebuchet MS" panose="020B0603020202020204"/>
              </a:rPr>
              <a:t> upitnika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za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sve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ispitanike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. </a:t>
            </a:r>
            <a:r>
              <a:rPr lang="sr-Latn-RS" sz="3000" dirty="0">
                <a:solidFill>
                  <a:prstClr val="black"/>
                </a:solidFill>
                <a:latin typeface="Trebuchet MS" panose="020B0603020202020204"/>
              </a:rPr>
              <a:t>Najčešće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se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koriste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u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istraživanjima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koja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zahtevaju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objektivnost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uporedivost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odgovora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kao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što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naučna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istraživanja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istraživanja</a:t>
            </a:r>
            <a:r>
              <a:rPr lang="sr-Latn-RS" sz="3000" dirty="0">
                <a:solidFill>
                  <a:prstClr val="black"/>
                </a:solidFill>
                <a:latin typeface="Trebuchet MS" panose="020B0603020202020204"/>
              </a:rPr>
              <a:t> tržišta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ili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procene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zadovoljstva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korisnika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. </a:t>
            </a:r>
            <a:endParaRPr lang="en-US" sz="3000" b="1" dirty="0">
              <a:solidFill>
                <a:srgbClr val="92D050"/>
              </a:solidFill>
              <a:latin typeface="Trebuchet MS" panose="020B0603020202020204"/>
            </a:endParaRPr>
          </a:p>
          <a:p>
            <a:pPr marL="514350" indent="-514350" algn="ctr" defTabSz="685800">
              <a:spcBef>
                <a:spcPts val="15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sr-Latn-RS" sz="3000" dirty="0">
                <a:solidFill>
                  <a:prstClr val="black"/>
                </a:solidFill>
                <a:latin typeface="Trebuchet MS" panose="020B0603020202020204"/>
              </a:rPr>
              <a:t>U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pitnici</a:t>
            </a:r>
            <a:r>
              <a:rPr lang="sr-Latn-RS" sz="3000" dirty="0">
                <a:solidFill>
                  <a:prstClr val="black"/>
                </a:solidFill>
                <a:latin typeface="Trebuchet MS" panose="020B0603020202020204"/>
              </a:rPr>
              <a:t> su p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recizno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konstruisani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.</a:t>
            </a:r>
            <a:endParaRPr lang="en-U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514350" indent="-514350" algn="ctr" defTabSz="685800">
              <a:spcBef>
                <a:spcPts val="15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Pitanja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imaju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definisane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odgovore</a:t>
            </a:r>
            <a:endParaRPr lang="sr-Latn-RS" sz="3000" dirty="0">
              <a:solidFill>
                <a:prstClr val="black"/>
              </a:solidFill>
              <a:latin typeface="Trebuchet MS" panose="020B0603020202020204"/>
            </a:endParaRPr>
          </a:p>
          <a:p>
            <a:pPr marL="514350" indent="-514350" algn="ctr" defTabSz="685800">
              <a:spcBef>
                <a:spcPts val="15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Najčešće</a:t>
            </a:r>
            <a:r>
              <a:rPr lang="sr-Latn-RS" sz="3000" dirty="0">
                <a:solidFill>
                  <a:prstClr val="black"/>
                </a:solidFill>
                <a:latin typeface="Trebuchet MS" panose="020B0603020202020204"/>
              </a:rPr>
              <a:t> se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kori</a:t>
            </a:r>
            <a:r>
              <a:rPr lang="sr-Latn-RS" sz="3000" dirty="0">
                <a:solidFill>
                  <a:prstClr val="black"/>
                </a:solidFill>
                <a:latin typeface="Trebuchet MS" panose="020B0603020202020204"/>
              </a:rPr>
              <a:t>ste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u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kvantitativnim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istraživanjima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427439" y="1508760"/>
            <a:ext cx="8599305" cy="836676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spcBef>
                <a:spcPts val="1500"/>
              </a:spcBef>
              <a:buClr>
                <a:srgbClr val="90C226"/>
              </a:buClr>
              <a:buSzPct val="80000"/>
              <a:defRPr/>
            </a:pPr>
            <a:r>
              <a:rPr lang="sr-Latn-RS" sz="3000" b="1" dirty="0">
                <a:solidFill>
                  <a:srgbClr val="00B0F0"/>
                </a:solidFill>
                <a:latin typeface="Trebuchet MS" panose="020B0603020202020204"/>
              </a:rPr>
              <a:t>2. </a:t>
            </a:r>
            <a:r>
              <a:rPr lang="en-US" sz="3000" b="1" dirty="0">
                <a:solidFill>
                  <a:srgbClr val="00B0F0"/>
                </a:solidFill>
                <a:latin typeface="Trebuchet MS" panose="020B0603020202020204"/>
              </a:rPr>
              <a:t>NEFORMALIZOVANE (NESTANDARDIZOVANE) ANKETE</a:t>
            </a:r>
            <a:endParaRPr lang="sr-Latn-RS" sz="3000" b="1" dirty="0">
              <a:solidFill>
                <a:srgbClr val="00B0F0"/>
              </a:solidFill>
              <a:latin typeface="Trebuchet MS" panose="020B0603020202020204"/>
            </a:endParaRPr>
          </a:p>
          <a:p>
            <a:pPr algn="ctr" defTabSz="685800">
              <a:spcBef>
                <a:spcPts val="1500"/>
              </a:spcBef>
              <a:buClr>
                <a:srgbClr val="90C226"/>
              </a:buClr>
              <a:buSzPct val="80000"/>
              <a:defRPr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koriste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se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kada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istraživač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želi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da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prikupi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fleksibilne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“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neuredne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”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odgovore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često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u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manje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kontrolisanim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uslovima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.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Razlikuju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se od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formalizovanih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anketa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jer</a:t>
            </a:r>
            <a:r>
              <a:rPr lang="sr-Latn-RS" sz="3000" dirty="0">
                <a:solidFill>
                  <a:prstClr val="black"/>
                </a:solidFill>
                <a:latin typeface="Trebuchet MS" panose="020B0603020202020204"/>
              </a:rPr>
              <a:t>: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</a:p>
          <a:p>
            <a:pPr marL="514350" indent="-514350" algn="ctr" defTabSz="685800">
              <a:spcBef>
                <a:spcPts val="1500"/>
              </a:spcBef>
              <a:buClr>
                <a:srgbClr val="90C226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nemaju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striktno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definisana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pitanja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ili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odgovore</a:t>
            </a:r>
            <a:r>
              <a:rPr lang="sr-Latn-R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(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pitanja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otvorena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),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što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omogućava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ispitanicima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da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slobodnije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izraze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svoje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mišljenje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.</a:t>
            </a:r>
            <a:endParaRPr lang="en-US" sz="3000" b="1" dirty="0">
              <a:solidFill>
                <a:srgbClr val="92D050"/>
              </a:solidFill>
              <a:latin typeface="Trebuchet MS" panose="020B0603020202020204"/>
            </a:endParaRPr>
          </a:p>
          <a:p>
            <a:pPr marL="1114425" lvl="1" indent="-428625" algn="ctr" defTabSz="685800">
              <a:spcBef>
                <a:spcPts val="1500"/>
              </a:spcBef>
              <a:buClr>
                <a:srgbClr val="90C226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Omogućuju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dublje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analize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objašnjenja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stavova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mišljenja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.</a:t>
            </a:r>
          </a:p>
          <a:p>
            <a:pPr marL="514350" indent="-514350" algn="ctr" defTabSz="685800">
              <a:spcBef>
                <a:spcPts val="1500"/>
              </a:spcBef>
              <a:buClr>
                <a:srgbClr val="90C226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Naj</a:t>
            </a:r>
            <a:r>
              <a:rPr lang="sr-Latn-RS" sz="3000" dirty="0">
                <a:solidFill>
                  <a:prstClr val="black"/>
                </a:solidFill>
                <a:latin typeface="Trebuchet MS" panose="020B0603020202020204"/>
              </a:rPr>
              <a:t>čeđće se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koriste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u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kvalitativnim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istraživanjima</a:t>
            </a:r>
            <a:r>
              <a:rPr lang="sr-Latn-RS" sz="3000" dirty="0">
                <a:solidFill>
                  <a:prstClr val="black"/>
                </a:solidFill>
                <a:latin typeface="Trebuchet MS" panose="020B0603020202020204"/>
              </a:rPr>
              <a:t>-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poput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intervjua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ili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fokus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grupa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gde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je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cilj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dobiti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dublje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personalizovane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uvide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.</a:t>
            </a:r>
            <a:endParaRPr lang="en-US" sz="3000" dirty="0">
              <a:solidFill>
                <a:prstClr val="black">
                  <a:lumMod val="75000"/>
                  <a:lumOff val="25000"/>
                </a:prstClr>
              </a:solidFill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15125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318" y="287384"/>
            <a:ext cx="17342205" cy="1123406"/>
          </a:xfrm>
        </p:spPr>
        <p:txBody>
          <a:bodyPr>
            <a:normAutofit/>
          </a:bodyPr>
          <a:lstStyle/>
          <a:p>
            <a:pPr algn="ctr"/>
            <a:r>
              <a:rPr lang="sr-Latn-RS" sz="3600" b="1" dirty="0">
                <a:solidFill>
                  <a:srgbClr val="00B0F0"/>
                </a:solidFill>
                <a:latin typeface="Trebuchet MS" panose="020B0603020202020204" pitchFamily="34" charset="0"/>
              </a:rPr>
              <a:t>6. </a:t>
            </a:r>
            <a:r>
              <a:rPr lang="sv-SE" sz="3600" b="1" dirty="0">
                <a:solidFill>
                  <a:srgbClr val="00B0F0"/>
                </a:solidFill>
                <a:latin typeface="Trebuchet MS" panose="020B0603020202020204" pitchFamily="34" charset="0"/>
              </a:rPr>
              <a:t>ANKET</a:t>
            </a:r>
            <a:r>
              <a:rPr lang="sr-Latn-RS" sz="3600" b="1" dirty="0">
                <a:solidFill>
                  <a:srgbClr val="00B0F0"/>
                </a:solidFill>
                <a:latin typeface="Trebuchet MS" panose="020B0603020202020204" pitchFamily="34" charset="0"/>
              </a:rPr>
              <a:t>E</a:t>
            </a:r>
            <a:r>
              <a:rPr lang="sv-SE" sz="3600" b="1" dirty="0">
                <a:solidFill>
                  <a:srgbClr val="00B0F0"/>
                </a:solidFill>
                <a:latin typeface="Trebuchet MS" panose="020B0603020202020204" pitchFamily="34" charset="0"/>
              </a:rPr>
              <a:t> PREMA KARAKTERISTIKA</a:t>
            </a:r>
            <a:r>
              <a:rPr lang="sr-Latn-RS" sz="3600" b="1" dirty="0">
                <a:solidFill>
                  <a:srgbClr val="00B0F0"/>
                </a:solidFill>
                <a:latin typeface="Trebuchet MS" panose="020B0603020202020204" pitchFamily="34" charset="0"/>
              </a:rPr>
              <a:t>MA</a:t>
            </a:r>
            <a:r>
              <a:rPr lang="sv-SE" sz="3600" b="1" dirty="0">
                <a:solidFill>
                  <a:srgbClr val="00B0F0"/>
                </a:solidFill>
                <a:latin typeface="Trebuchet MS" panose="020B0603020202020204" pitchFamily="34" charset="0"/>
              </a:rPr>
              <a:t> UPITNIKA</a:t>
            </a:r>
            <a:endParaRPr lang="en-US" sz="36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33317" y="1214847"/>
            <a:ext cx="4971930" cy="793838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685800">
              <a:spcBef>
                <a:spcPts val="1500"/>
              </a:spcBef>
              <a:buClr>
                <a:srgbClr val="90C226"/>
              </a:buClr>
              <a:buSzPct val="80000"/>
              <a:defRPr/>
            </a:pPr>
            <a:r>
              <a:rPr lang="sr-Latn-RS" sz="3000" b="1" dirty="0" smtClean="0">
                <a:solidFill>
                  <a:srgbClr val="00B0F0"/>
                </a:solidFill>
                <a:latin typeface="Trebuchet MS" panose="020B0603020202020204"/>
              </a:rPr>
              <a:t>     </a:t>
            </a:r>
            <a:r>
              <a:rPr lang="en-US" sz="3000" b="1" dirty="0" smtClean="0">
                <a:solidFill>
                  <a:srgbClr val="00B0F0"/>
                </a:solidFill>
                <a:latin typeface="Trebuchet MS" panose="020B0603020202020204"/>
              </a:rPr>
              <a:t>USMENA </a:t>
            </a:r>
            <a:r>
              <a:rPr lang="en-US" sz="3000" b="1" dirty="0">
                <a:solidFill>
                  <a:srgbClr val="00B0F0"/>
                </a:solidFill>
                <a:latin typeface="Trebuchet MS" panose="020B0603020202020204"/>
              </a:rPr>
              <a:t>ANKETA</a:t>
            </a:r>
            <a:endParaRPr lang="sr-Latn-RS" sz="3000" b="1" dirty="0">
              <a:solidFill>
                <a:srgbClr val="00B0F0"/>
              </a:solidFill>
              <a:latin typeface="Trebuchet MS" panose="020B0603020202020204"/>
            </a:endParaRPr>
          </a:p>
          <a:p>
            <a:pPr marL="514350" indent="-514350" defTabSz="685800">
              <a:spcBef>
                <a:spcPts val="15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Istraživač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postavlja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pitanja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b="1" dirty="0" err="1">
                <a:solidFill>
                  <a:prstClr val="black"/>
                </a:solidFill>
                <a:latin typeface="Trebuchet MS" panose="020B0603020202020204"/>
              </a:rPr>
              <a:t>direktno</a:t>
            </a:r>
            <a:r>
              <a:rPr lang="en-US" sz="3000" b="1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b="1" dirty="0" err="1">
                <a:solidFill>
                  <a:prstClr val="black"/>
                </a:solidFill>
                <a:latin typeface="Trebuchet MS" panose="020B0603020202020204"/>
              </a:rPr>
              <a:t>ispitanicima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kao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što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je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razgovor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na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ulici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ili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u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malim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grupama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kako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bi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prikupio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rebuchet MS" panose="020B0603020202020204"/>
              </a:rPr>
              <a:t>odgovore</a:t>
            </a:r>
            <a:r>
              <a:rPr lang="en-US" sz="3000" dirty="0">
                <a:solidFill>
                  <a:prstClr val="black"/>
                </a:solidFill>
                <a:latin typeface="Trebuchet MS" panose="020B0603020202020204"/>
              </a:rPr>
              <a:t>.</a:t>
            </a:r>
            <a:endParaRPr lang="en-US" sz="3000" b="1" dirty="0">
              <a:solidFill>
                <a:srgbClr val="92D050"/>
              </a:solidFill>
              <a:latin typeface="Trebuchet MS" panose="020B0603020202020204"/>
            </a:endParaRPr>
          </a:p>
          <a:p>
            <a:pPr marL="1114425" lvl="1" indent="-428625" algn="ctr" defTabSz="685800">
              <a:spcBef>
                <a:spcPts val="15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en-US" sz="2700" b="1" dirty="0" err="1">
                <a:solidFill>
                  <a:prstClr val="black"/>
                </a:solidFill>
                <a:latin typeface="Trebuchet MS" panose="020B0603020202020204"/>
              </a:rPr>
              <a:t>Prednosti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: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Brza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interaktivna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komunikacija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.</a:t>
            </a:r>
          </a:p>
          <a:p>
            <a:pPr marL="1114425" lvl="1" indent="-428625" algn="ctr" defTabSz="685800">
              <a:spcBef>
                <a:spcPts val="15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en-US" sz="2700" b="1" dirty="0" err="1">
                <a:solidFill>
                  <a:prstClr val="black"/>
                </a:solidFill>
                <a:latin typeface="Trebuchet MS" panose="020B0603020202020204"/>
              </a:rPr>
              <a:t>Ograničenja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: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Veći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rizik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od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pritisaka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i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ne</a:t>
            </a:r>
            <a:r>
              <a:rPr lang="sr-Latn-RS" sz="2700" dirty="0">
                <a:solidFill>
                  <a:prstClr val="black"/>
                </a:solidFill>
                <a:latin typeface="Trebuchet MS" panose="020B0603020202020204"/>
              </a:rPr>
              <a:t>objektiv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nosti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u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odgovorima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06924" y="1214847"/>
            <a:ext cx="5091557" cy="793838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spcBef>
                <a:spcPts val="1500"/>
              </a:spcBef>
              <a:buClr>
                <a:srgbClr val="90C226"/>
              </a:buClr>
              <a:buSzPct val="80000"/>
              <a:defRPr/>
            </a:pPr>
            <a:r>
              <a:rPr lang="en-US" sz="3000" b="1" dirty="0">
                <a:solidFill>
                  <a:srgbClr val="00B0F0"/>
                </a:solidFill>
                <a:latin typeface="Trebuchet MS" panose="020B0603020202020204"/>
              </a:rPr>
              <a:t>PISMENA ANKETA</a:t>
            </a:r>
            <a:endParaRPr lang="sr-Latn-RS" sz="3000" b="1" dirty="0">
              <a:solidFill>
                <a:srgbClr val="00B0F0"/>
              </a:solidFill>
              <a:latin typeface="Trebuchet MS" panose="020B0603020202020204"/>
            </a:endParaRPr>
          </a:p>
          <a:p>
            <a:pPr marL="514350" indent="-514350" defTabSz="685800">
              <a:spcBef>
                <a:spcPts val="15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Ispitanici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popunjavaju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anketu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u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pisanoj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formi</a:t>
            </a:r>
            <a:r>
              <a:rPr lang="sr-Latn-RS" sz="2700" dirty="0">
                <a:solidFill>
                  <a:prstClr val="black"/>
                </a:solidFill>
                <a:latin typeface="Trebuchet MS" panose="020B0603020202020204"/>
              </a:rPr>
              <a:t>-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online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ili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u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papiru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, bez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direktne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interakcije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sa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istraživačem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.</a:t>
            </a:r>
            <a:endParaRPr lang="en-US" sz="2700" dirty="0">
              <a:solidFill>
                <a:srgbClr val="92D050"/>
              </a:solidFill>
              <a:latin typeface="Trebuchet MS" panose="020B0603020202020204"/>
            </a:endParaRPr>
          </a:p>
          <a:p>
            <a:pPr marL="1114425" lvl="1" indent="-428625" algn="ctr" defTabSz="685800">
              <a:spcBef>
                <a:spcPts val="15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en-US" sz="27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Prednosti</a:t>
            </a:r>
            <a:r>
              <a:rPr lang="en-US" sz="2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: </a:t>
            </a:r>
            <a:r>
              <a:rPr lang="en-US" sz="27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Ekonomičnost</a:t>
            </a:r>
            <a:r>
              <a:rPr lang="en-US" sz="2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, </a:t>
            </a:r>
            <a:r>
              <a:rPr lang="en-US" sz="27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veća</a:t>
            </a:r>
            <a:r>
              <a:rPr lang="en-US" sz="2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privatnost</a:t>
            </a:r>
            <a:r>
              <a:rPr lang="en-US" sz="2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.</a:t>
            </a:r>
          </a:p>
          <a:p>
            <a:pPr marL="1114425" lvl="1" indent="-428625" algn="ctr" defTabSz="685800">
              <a:spcBef>
                <a:spcPts val="15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en-US" sz="27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Ograničenja</a:t>
            </a:r>
            <a:r>
              <a:rPr lang="en-US" sz="2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: </a:t>
            </a:r>
            <a:r>
              <a:rPr lang="en-US" sz="27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Slaba</a:t>
            </a:r>
            <a:r>
              <a:rPr lang="en-US" sz="2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pismenost</a:t>
            </a:r>
            <a:r>
              <a:rPr lang="en-US" sz="2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ispitanika</a:t>
            </a:r>
            <a:r>
              <a:rPr lang="en-US" sz="2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može</a:t>
            </a:r>
            <a:r>
              <a:rPr lang="en-US" sz="2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ograničiti</a:t>
            </a:r>
            <a:r>
              <a:rPr lang="en-US" sz="2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efikasnost</a:t>
            </a:r>
            <a:r>
              <a:rPr lang="en-US" sz="2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120681" y="1214848"/>
            <a:ext cx="6554843" cy="79383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spcBef>
                <a:spcPts val="1500"/>
              </a:spcBef>
              <a:buClr>
                <a:srgbClr val="90C226"/>
              </a:buClr>
              <a:buSzPct val="80000"/>
              <a:defRPr/>
            </a:pPr>
            <a:r>
              <a:rPr lang="en-US" sz="3000" b="1" dirty="0">
                <a:solidFill>
                  <a:srgbClr val="00B0F0"/>
                </a:solidFill>
                <a:latin typeface="Trebuchet MS" panose="020B0603020202020204"/>
              </a:rPr>
              <a:t>KOMBINOVANI OBLIK</a:t>
            </a:r>
            <a:endParaRPr lang="sr-Latn-RS" sz="3000" b="1" dirty="0">
              <a:solidFill>
                <a:srgbClr val="00B0F0"/>
              </a:solidFill>
              <a:latin typeface="Trebuchet MS" panose="020B0603020202020204"/>
            </a:endParaRPr>
          </a:p>
          <a:p>
            <a:pPr marL="514350" indent="-514350" defTabSz="685800">
              <a:spcBef>
                <a:spcPts val="15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Kombinacija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usmenih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i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pisanih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metoda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gde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istraživač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može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koristiti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usmena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pitanja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za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prikupljanje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informacija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, a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potom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zatražiti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dodatne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pisane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rebuchet MS" panose="020B0603020202020204"/>
              </a:rPr>
              <a:t>odgovore</a:t>
            </a:r>
            <a:r>
              <a:rPr lang="en-US" sz="2700" dirty="0">
                <a:solidFill>
                  <a:prstClr val="black"/>
                </a:solidFill>
                <a:latin typeface="Trebuchet MS" panose="020B0603020202020204"/>
              </a:rPr>
              <a:t>.</a:t>
            </a:r>
            <a:endParaRPr lang="sr-Latn-RS" sz="2700" dirty="0">
              <a:solidFill>
                <a:srgbClr val="92D050"/>
              </a:solidFill>
              <a:latin typeface="Trebuchet MS" panose="020B0603020202020204"/>
            </a:endParaRPr>
          </a:p>
          <a:p>
            <a:pPr marL="514350" indent="-514350" algn="ctr" defTabSz="685800">
              <a:spcBef>
                <a:spcPts val="15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en-US" sz="27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Prednosti</a:t>
            </a:r>
            <a:r>
              <a:rPr lang="en-US" sz="2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: </a:t>
            </a:r>
            <a:r>
              <a:rPr lang="en-US" sz="27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Pruža</a:t>
            </a:r>
            <a:r>
              <a:rPr lang="en-US" sz="2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dodatnu</a:t>
            </a:r>
            <a:r>
              <a:rPr lang="en-US" sz="2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pomoć</a:t>
            </a:r>
            <a:r>
              <a:rPr lang="en-US" sz="2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ispitanicima</a:t>
            </a:r>
            <a:r>
              <a:rPr lang="en-US" sz="2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.</a:t>
            </a:r>
          </a:p>
          <a:p>
            <a:pPr marL="514350" indent="-514350" algn="ctr" defTabSz="685800">
              <a:spcBef>
                <a:spcPts val="15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en-US" sz="27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Ograničenja</a:t>
            </a:r>
            <a:r>
              <a:rPr lang="en-US" sz="2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: </a:t>
            </a:r>
            <a:r>
              <a:rPr lang="en-US" sz="27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Postepeno</a:t>
            </a:r>
            <a:r>
              <a:rPr lang="en-US" sz="2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gubi</a:t>
            </a:r>
            <a:r>
              <a:rPr lang="en-US" sz="2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karakteristike</a:t>
            </a:r>
            <a:r>
              <a:rPr lang="en-US" sz="2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čistih</a:t>
            </a:r>
            <a:r>
              <a:rPr lang="en-US" sz="2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</a:t>
            </a:r>
            <a:r>
              <a:rPr lang="en-US" sz="27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anketa</a:t>
            </a:r>
            <a:r>
              <a:rPr lang="en-US" sz="2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.</a:t>
            </a:r>
            <a:endParaRPr lang="sr-Latn-RS" sz="2700" dirty="0">
              <a:solidFill>
                <a:prstClr val="black">
                  <a:lumMod val="75000"/>
                  <a:lumOff val="25000"/>
                </a:prstClr>
              </a:solidFill>
              <a:latin typeface="Trebuchet MS" panose="020B0603020202020204"/>
            </a:endParaRPr>
          </a:p>
          <a:p>
            <a:pPr marL="514350" indent="-514350" algn="ctr" defTabSz="685800">
              <a:spcBef>
                <a:spcPts val="15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sr-Latn-RS" sz="2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Kobinacija metoda može povećati tačnost podataka, ali smanjuje prednosti svakog pojedinačnog metoda</a:t>
            </a:r>
            <a:endParaRPr lang="sr-Latn-RS" sz="2700" dirty="0">
              <a:solidFill>
                <a:prstClr val="black">
                  <a:lumMod val="75000"/>
                  <a:lumOff val="25000"/>
                </a:prstClr>
              </a:solidFill>
              <a:latin typeface="Trebuchet MS" panose="020B0603020202020204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66231" y="9153229"/>
            <a:ext cx="16891353" cy="83615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 defTabSz="685800">
              <a:spcBef>
                <a:spcPts val="15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endParaRPr lang="sr-Latn-RS" sz="3600" b="1" dirty="0">
              <a:solidFill>
                <a:srgbClr val="92D050"/>
              </a:solidFill>
              <a:latin typeface="Trebuchet MS" panose="020B0603020202020204"/>
            </a:endParaRPr>
          </a:p>
          <a:p>
            <a:pPr marL="514350" indent="-514350" algn="ctr" defTabSz="685800">
              <a:spcBef>
                <a:spcPts val="15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sr-Latn-RS" sz="2700" b="1" dirty="0">
                <a:solidFill>
                  <a:srgbClr val="00B0F0"/>
                </a:solidFill>
                <a:latin typeface="Trebuchet MS" panose="020B0603020202020204"/>
              </a:rPr>
              <a:t>IZBOR</a:t>
            </a:r>
            <a:r>
              <a:rPr lang="en-US" sz="2700" b="1" dirty="0">
                <a:solidFill>
                  <a:srgbClr val="00B0F0"/>
                </a:solidFill>
                <a:latin typeface="Trebuchet MS" panose="020B0603020202020204"/>
              </a:rPr>
              <a:t> METODE ZAVISI OD CILJA ISTRAŽIVANJA, VRSTE ISPITANIKA I ŽELJENOG TIPA PODATAKA.</a:t>
            </a:r>
          </a:p>
          <a:p>
            <a:pPr marL="1114425" lvl="1" indent="-428625" defTabSz="685800">
              <a:spcBef>
                <a:spcPts val="15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endParaRPr lang="sr-Latn-RS" sz="2700" b="1" dirty="0">
              <a:solidFill>
                <a:srgbClr val="00B0F0"/>
              </a:solidFill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31388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0600" y="571500"/>
            <a:ext cx="6248400" cy="9264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3. TEST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r-Latn-RS" sz="3200" kern="0" dirty="0">
              <a:solidFill>
                <a:srgbClr val="90C226"/>
              </a:solidFill>
              <a:latin typeface="Trebuchet MS" panose="020B0603020202020204" pitchFamily="34" charset="0"/>
              <a:ea typeface="+mj-ea"/>
              <a:cs typeface="+mj-cs"/>
            </a:endParaRPr>
          </a:p>
          <a:p>
            <a:pPr lvl="0"/>
            <a:r>
              <a:rPr lang="en-US" sz="2800" b="1" dirty="0">
                <a:solidFill>
                  <a:prstClr val="black"/>
                </a:solidFill>
                <a:latin typeface="Trebuchet MS" panose="020B0603020202020204" pitchFamily="34" charset="0"/>
              </a:rPr>
              <a:t>Test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je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metod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koji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se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koristi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za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merenje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specifičnih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veština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znanja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ili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sposobnosti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ispitanika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.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Testovi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su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obično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strukturisani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sa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pitanjima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koja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imaju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tačne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odgovore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, a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cilj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je da se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proceni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nivo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određenih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sposobnosti</a:t>
            </a:r>
            <a:r>
              <a:rPr lang="en-US" sz="28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  <a:endParaRPr lang="sr-Latn-RS" sz="2800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/>
            <a:endParaRPr lang="en-U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r>
              <a:rPr lang="en-US" sz="2800" b="1" dirty="0" err="1">
                <a:latin typeface="Trebuchet MS" panose="020B0603020202020204" pitchFamily="34" charset="0"/>
              </a:rPr>
              <a:t>Testiranje</a:t>
            </a:r>
            <a:r>
              <a:rPr lang="en-US" sz="2800" dirty="0">
                <a:latin typeface="Trebuchet MS" panose="020B0603020202020204" pitchFamily="34" charset="0"/>
              </a:rPr>
              <a:t>: </a:t>
            </a:r>
            <a:r>
              <a:rPr lang="en-US" sz="2800" dirty="0" err="1">
                <a:latin typeface="Trebuchet MS" panose="020B0603020202020204" pitchFamily="34" charset="0"/>
              </a:rPr>
              <a:t>Primena</a:t>
            </a:r>
            <a:r>
              <a:rPr lang="en-US" sz="2800" dirty="0"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latin typeface="Trebuchet MS" panose="020B0603020202020204" pitchFamily="34" charset="0"/>
              </a:rPr>
              <a:t>standardizovanih</a:t>
            </a:r>
            <a:r>
              <a:rPr lang="en-US" sz="2800" dirty="0"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latin typeface="Trebuchet MS" panose="020B0603020202020204" pitchFamily="34" charset="0"/>
              </a:rPr>
              <a:t>testova</a:t>
            </a:r>
            <a:r>
              <a:rPr lang="en-US" sz="2800" dirty="0"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latin typeface="Trebuchet MS" panose="020B0603020202020204" pitchFamily="34" charset="0"/>
              </a:rPr>
              <a:t>za</a:t>
            </a:r>
            <a:r>
              <a:rPr lang="en-US" sz="2800" dirty="0"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latin typeface="Trebuchet MS" panose="020B0603020202020204" pitchFamily="34" charset="0"/>
              </a:rPr>
              <a:t>procenu</a:t>
            </a:r>
            <a:r>
              <a:rPr lang="en-US" sz="2800" dirty="0"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latin typeface="Trebuchet MS" panose="020B0603020202020204" pitchFamily="34" charset="0"/>
              </a:rPr>
              <a:t>različitih</a:t>
            </a:r>
            <a:r>
              <a:rPr lang="en-US" sz="2800" dirty="0">
                <a:latin typeface="Trebuchet MS" panose="020B0603020202020204" pitchFamily="34" charset="0"/>
              </a:rPr>
              <a:t> </a:t>
            </a:r>
            <a:r>
              <a:rPr lang="en-US" sz="2800" dirty="0" err="1" smtClean="0">
                <a:latin typeface="Trebuchet MS" panose="020B0603020202020204" pitchFamily="34" charset="0"/>
              </a:rPr>
              <a:t>karakteristika</a:t>
            </a:r>
            <a:r>
              <a:rPr lang="en-US" sz="2800" dirty="0" smtClean="0">
                <a:latin typeface="Trebuchet MS" panose="020B0603020202020204" pitchFamily="34" charset="0"/>
              </a:rPr>
              <a:t>.</a:t>
            </a:r>
            <a:endParaRPr lang="sr-Latn-RS" sz="2800" dirty="0" smtClean="0">
              <a:latin typeface="Trebuchet MS" panose="020B0603020202020204" pitchFamily="34" charset="0"/>
            </a:endParaRPr>
          </a:p>
          <a:p>
            <a:endParaRPr lang="en-U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/>
            <a:r>
              <a:rPr lang="en-US" sz="2800" b="1" dirty="0">
                <a:solidFill>
                  <a:prstClr val="black"/>
                </a:solidFill>
                <a:latin typeface="Trebuchet MS" panose="020B0603020202020204" pitchFamily="34" charset="0"/>
              </a:rPr>
              <a:t>Primer: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/>
            </a:r>
            <a:b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</a:b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Zaimo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da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učitelj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želi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da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oceni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znanje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učenika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iz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matematike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. On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im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daje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test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koji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misluključuje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pitanja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kao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što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su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: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"Koji je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rezultat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5 + 3?"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"Koji je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kvadrat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broja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6?"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"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Rešite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 pitchFamily="34" charset="0"/>
              </a:rPr>
              <a:t>jedna</a:t>
            </a: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či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u: 2x + 3 = 11</a:t>
            </a:r>
            <a:r>
              <a:rPr lang="en-US" sz="28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"</a:t>
            </a:r>
            <a:endParaRPr lang="en-U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220200" y="732418"/>
            <a:ext cx="5715000" cy="590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US" sz="2800" b="1" dirty="0">
                <a:solidFill>
                  <a:srgbClr val="00B0F0"/>
                </a:solidFill>
                <a:latin typeface="Trebuchet MS" panose="020B0603020202020204"/>
              </a:rPr>
              <a:t>KLJUČNE KARAKTERISTIKE TESTA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sr-Latn-RS" sz="2800" dirty="0" smtClean="0">
              <a:solidFill>
                <a:prstClr val="black"/>
              </a:solidFill>
              <a:latin typeface="Trebuchet MS" panose="020B0603020202020204"/>
            </a:endParaRPr>
          </a:p>
          <a:p>
            <a:pPr marL="514350" lvl="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800" dirty="0" err="1" smtClean="0">
                <a:solidFill>
                  <a:prstClr val="black"/>
                </a:solidFill>
                <a:latin typeface="Trebuchet MS" panose="020B0603020202020204"/>
              </a:rPr>
              <a:t>Testira</a:t>
            </a:r>
            <a:r>
              <a:rPr lang="en-US" sz="2800" dirty="0" smtClean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/>
              </a:rPr>
              <a:t>specifične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/>
              </a:rPr>
              <a:t>veštine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/>
              </a:rPr>
              <a:t>znanje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/>
              </a:rPr>
              <a:t>ili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/>
              </a:rPr>
              <a:t>sposobnosti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/>
              </a:rPr>
              <a:t>.</a:t>
            </a:r>
          </a:p>
          <a:p>
            <a:pPr marL="514350" lvl="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800" dirty="0" err="1">
                <a:solidFill>
                  <a:prstClr val="black"/>
                </a:solidFill>
                <a:latin typeface="Trebuchet MS" panose="020B0603020202020204"/>
              </a:rPr>
              <a:t>Pitanja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/>
              </a:rPr>
              <a:t>imaju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/>
              </a:rPr>
              <a:t>tačne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/>
              </a:rPr>
              <a:t>odgovore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/>
              </a:rPr>
              <a:t> (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/>
              </a:rPr>
              <a:t>mogu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/>
              </a:rPr>
              <a:t>biti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/>
              </a:rPr>
              <a:t>višestruki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/>
              </a:rPr>
              <a:t>izbor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/>
              </a:rPr>
              <a:t>numerički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/>
              </a:rPr>
              <a:t>odgovori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/>
              </a:rPr>
              <a:t>itd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/>
              </a:rPr>
              <a:t>.).</a:t>
            </a:r>
          </a:p>
          <a:p>
            <a:pPr marL="514350" lvl="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800" dirty="0" err="1">
                <a:solidFill>
                  <a:prstClr val="black"/>
                </a:solidFill>
                <a:latin typeface="Trebuchet MS" panose="020B0603020202020204"/>
              </a:rPr>
              <a:t>Obično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/>
              </a:rPr>
              <a:t> se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/>
              </a:rPr>
              <a:t>koristi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/>
              </a:rPr>
              <a:t>za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/>
              </a:rPr>
              <a:t>ocenjivanje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/>
              </a:rPr>
              <a:t>učinka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/>
              </a:rPr>
              <a:t>ili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/>
              </a:rPr>
              <a:t>sposobnosti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/>
              </a:rPr>
              <a:t>.</a:t>
            </a:r>
          </a:p>
          <a:p>
            <a:pPr marL="514350" lvl="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800" dirty="0" err="1">
                <a:solidFill>
                  <a:prstClr val="black"/>
                </a:solidFill>
                <a:latin typeface="Trebuchet MS" panose="020B0603020202020204"/>
              </a:rPr>
              <a:t>Mogu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/>
              </a:rPr>
              <a:t>biti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/>
              </a:rPr>
              <a:t>standardizovani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/>
              </a:rPr>
              <a:t>i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/>
              </a:rPr>
              <a:t> u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/>
              </a:rPr>
              <a:t>kontrolisanim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rebuchet MS" panose="020B0603020202020204"/>
              </a:rPr>
              <a:t>uslovima</a:t>
            </a:r>
            <a:r>
              <a:rPr lang="en-US" sz="2800" dirty="0" smtClean="0">
                <a:solidFill>
                  <a:prstClr val="black"/>
                </a:solidFill>
                <a:latin typeface="Trebuchet MS" panose="020B0603020202020204"/>
              </a:rPr>
              <a:t>.</a:t>
            </a:r>
            <a:endParaRPr lang="sr-Latn-RS" sz="2800" dirty="0" smtClean="0">
              <a:solidFill>
                <a:prstClr val="black"/>
              </a:solidFill>
              <a:latin typeface="Trebuchet MS" panose="020B0603020202020204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en-US" sz="2800" dirty="0">
              <a:solidFill>
                <a:prstClr val="black"/>
              </a:solidFill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336710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73486" y="925443"/>
            <a:ext cx="8475314" cy="8463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METODOLOŠKI ASPEKTI TESTIRANJA</a:t>
            </a:r>
            <a:endParaRPr lang="sr-Latn-RS" sz="3200" b="1" kern="0" dirty="0">
              <a:solidFill>
                <a:srgbClr val="00B0F0"/>
              </a:solidFill>
              <a:latin typeface="Trebuchet MS" panose="020B0603020202020204" pitchFamily="34" charset="0"/>
              <a:ea typeface="+mj-ea"/>
              <a:cs typeface="+mj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0" cap="none" spc="0" normalizeH="0" baseline="0" noProof="0" dirty="0" smtClean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  <a:p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ULOGA TESTA U </a:t>
            </a:r>
            <a:r>
              <a:rPr lang="en-U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U ISTRAŽIVANJIMA</a:t>
            </a:r>
            <a:r>
              <a:rPr lang="en-U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:</a:t>
            </a:r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endParaRPr lang="en-US" sz="32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200" dirty="0" err="1">
                <a:latin typeface="Trebuchet MS" panose="020B0603020202020204" pitchFamily="34" charset="0"/>
              </a:rPr>
              <a:t>Predistraživanje</a:t>
            </a:r>
            <a:endParaRPr lang="en-US" sz="3200" dirty="0">
              <a:latin typeface="Trebuchet MS" panose="020B0603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200" dirty="0" err="1">
                <a:latin typeface="Trebuchet MS" panose="020B0603020202020204" pitchFamily="34" charset="0"/>
              </a:rPr>
              <a:t>Glavna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metoda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istraživanja</a:t>
            </a:r>
            <a:endParaRPr lang="en-US" sz="3200" dirty="0">
              <a:latin typeface="Trebuchet MS" panose="020B0603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200" dirty="0" err="1">
                <a:latin typeface="Trebuchet MS" panose="020B0603020202020204" pitchFamily="34" charset="0"/>
              </a:rPr>
              <a:t>Jedna</a:t>
            </a:r>
            <a:r>
              <a:rPr lang="en-US" sz="3200" dirty="0">
                <a:latin typeface="Trebuchet MS" panose="020B0603020202020204" pitchFamily="34" charset="0"/>
              </a:rPr>
              <a:t> od </a:t>
            </a:r>
            <a:r>
              <a:rPr lang="en-US" sz="3200" dirty="0" err="1">
                <a:latin typeface="Trebuchet MS" panose="020B0603020202020204" pitchFamily="34" charset="0"/>
              </a:rPr>
              <a:t>metoda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istraživanja</a:t>
            </a:r>
            <a:endParaRPr lang="sr-Latn-RS" sz="3200" dirty="0">
              <a:latin typeface="Trebuchet MS" panose="020B0603020202020204" pitchFamily="34" charset="0"/>
            </a:endParaRPr>
          </a:p>
          <a:p>
            <a:endParaRPr lang="en-US" sz="3200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r>
              <a:rPr lang="en-U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BITNI ZAHTEVI ZA VALJANOST TESTOVA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</a:rPr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>
                <a:latin typeface="Trebuchet MS" panose="020B0603020202020204" pitchFamily="34" charset="0"/>
              </a:rPr>
              <a:t>Test mora </a:t>
            </a:r>
            <a:r>
              <a:rPr lang="en-US" sz="3200" dirty="0" err="1">
                <a:latin typeface="Trebuchet MS" panose="020B0603020202020204" pitchFamily="34" charset="0"/>
              </a:rPr>
              <a:t>biti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konzistentan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i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odgovarati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predmetu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istraživanja</a:t>
            </a:r>
            <a:r>
              <a:rPr lang="en-US" sz="3200" dirty="0"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>
                <a:latin typeface="Trebuchet MS" panose="020B0603020202020204" pitchFamily="34" charset="0"/>
              </a:rPr>
              <a:t> Test mora </a:t>
            </a:r>
            <a:r>
              <a:rPr lang="en-US" sz="3200" dirty="0" err="1">
                <a:latin typeface="Trebuchet MS" panose="020B0603020202020204" pitchFamily="34" charset="0"/>
              </a:rPr>
              <a:t>biti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naučno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i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praktično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proveren</a:t>
            </a:r>
            <a:r>
              <a:rPr lang="en-US" sz="3200" dirty="0"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 err="1">
                <a:latin typeface="Trebuchet MS" panose="020B0603020202020204" pitchFamily="34" charset="0"/>
              </a:rPr>
              <a:t>Sprečavanje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višeznačnosti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zadataka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i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njihovih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rešenja</a:t>
            </a:r>
            <a:r>
              <a:rPr lang="en-US" sz="3200" dirty="0"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endParaRPr lang="en-US" sz="3200" dirty="0">
              <a:latin typeface="Trebuchet MS" panose="020B0603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5928943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621000" y="0"/>
            <a:ext cx="26587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71600" y="666292"/>
            <a:ext cx="15316200" cy="8463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KLASIFIKACIJA TESTOVA U ISTRAŽIVANJIMA</a:t>
            </a:r>
            <a:endParaRPr kumimoji="0" lang="sr-Latn-RS" sz="3200" b="1" i="0" u="none" strike="noStrike" kern="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r-Latn-RS" sz="3200" b="1" kern="0" dirty="0">
              <a:solidFill>
                <a:srgbClr val="90C226"/>
              </a:solidFill>
              <a:latin typeface="Trebuchet MS" panose="020B0603020202020204" pitchFamily="34" charset="0"/>
              <a:ea typeface="+mj-ea"/>
              <a:cs typeface="+mj-cs"/>
            </a:endParaRPr>
          </a:p>
          <a:p>
            <a:pPr marL="457200" indent="-457200">
              <a:buAutoNum type="arabicPeriod"/>
            </a:pPr>
            <a:r>
              <a:rPr lang="en-US" sz="3200" b="1" dirty="0">
                <a:latin typeface="Trebuchet MS" panose="020B0603020202020204" pitchFamily="34" charset="0"/>
              </a:rPr>
              <a:t>OSNOVNE VRSTE </a:t>
            </a:r>
            <a:r>
              <a:rPr lang="en-US" sz="3200" b="1" dirty="0" smtClean="0">
                <a:latin typeface="Trebuchet MS" panose="020B0603020202020204" pitchFamily="34" charset="0"/>
              </a:rPr>
              <a:t>TESTOVA</a:t>
            </a:r>
            <a:endParaRPr lang="sr-Latn-RS" sz="3200" b="1" dirty="0" smtClean="0">
              <a:latin typeface="Trebuchet MS" panose="020B0603020202020204" pitchFamily="34" charset="0"/>
            </a:endParaRPr>
          </a:p>
          <a:p>
            <a:endParaRPr lang="sr-Latn-RS" sz="3200" b="1" dirty="0" smtClean="0">
              <a:latin typeface="Trebuchet MS" panose="020B0603020202020204" pitchFamily="34" charset="0"/>
            </a:endParaRPr>
          </a:p>
          <a:p>
            <a:pPr marL="457200" indent="-457200">
              <a:buFont typeface="+mj-lt"/>
              <a:buAutoNum type="alphaLcParenR"/>
            </a:pPr>
            <a:r>
              <a:rPr lang="en-U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TESTOVI </a:t>
            </a:r>
            <a:r>
              <a:rPr lang="en-U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ZNANJA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</a:rPr>
              <a:t>: </a:t>
            </a:r>
            <a:r>
              <a:rPr lang="en-US" sz="3200" dirty="0" err="1">
                <a:latin typeface="Trebuchet MS" panose="020B0603020202020204" pitchFamily="34" charset="0"/>
              </a:rPr>
              <a:t>Istražuju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znanje</a:t>
            </a:r>
            <a:r>
              <a:rPr lang="en-US" sz="3200" dirty="0">
                <a:latin typeface="Trebuchet MS" panose="020B0603020202020204" pitchFamily="34" charset="0"/>
              </a:rPr>
              <a:t>, </a:t>
            </a:r>
            <a:r>
              <a:rPr lang="en-US" sz="3200" dirty="0" err="1">
                <a:latin typeface="Trebuchet MS" panose="020B0603020202020204" pitchFamily="34" charset="0"/>
              </a:rPr>
              <a:t>obrazovanje</a:t>
            </a:r>
            <a:r>
              <a:rPr lang="en-US" sz="3200" dirty="0">
                <a:latin typeface="Trebuchet MS" panose="020B0603020202020204" pitchFamily="34" charset="0"/>
              </a:rPr>
              <a:t>, </a:t>
            </a:r>
            <a:r>
              <a:rPr lang="en-US" sz="3200" dirty="0" err="1">
                <a:latin typeface="Trebuchet MS" panose="020B0603020202020204" pitchFamily="34" charset="0"/>
              </a:rPr>
              <a:t>veštine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i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navike</a:t>
            </a:r>
            <a:r>
              <a:rPr lang="en-US" sz="3200" dirty="0">
                <a:latin typeface="Trebuchet MS" panose="020B0603020202020204" pitchFamily="34" charset="0"/>
              </a:rPr>
              <a:t>. </a:t>
            </a:r>
            <a:r>
              <a:rPr lang="en-US" sz="3200" dirty="0" err="1">
                <a:latin typeface="Trebuchet MS" panose="020B0603020202020204" pitchFamily="34" charset="0"/>
              </a:rPr>
              <a:t>Merenje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efekta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obrazovnog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uticaja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kroz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razliku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između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inicijalnog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i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finalnog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stanja</a:t>
            </a:r>
            <a:r>
              <a:rPr lang="en-US" sz="3200" dirty="0">
                <a:latin typeface="Trebuchet MS" panose="020B0603020202020204" pitchFamily="34" charset="0"/>
              </a:rPr>
              <a:t>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i="1" dirty="0" err="1">
                <a:latin typeface="Trebuchet MS" panose="020B0603020202020204" pitchFamily="34" charset="0"/>
              </a:rPr>
              <a:t>Podvrsta</a:t>
            </a:r>
            <a:r>
              <a:rPr lang="en-US" sz="3200" dirty="0">
                <a:latin typeface="Trebuchet MS" panose="020B0603020202020204" pitchFamily="34" charset="0"/>
              </a:rPr>
              <a:t>: </a:t>
            </a:r>
            <a:r>
              <a:rPr lang="en-US" sz="3200" dirty="0" err="1">
                <a:latin typeface="Trebuchet MS" panose="020B0603020202020204" pitchFamily="34" charset="0"/>
              </a:rPr>
              <a:t>Testovi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poznavanja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činjenica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i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testovi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primene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znanja</a:t>
            </a:r>
            <a:r>
              <a:rPr lang="en-US" sz="3200" dirty="0"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TESTOVI SPOSOBNOSTI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</a:rPr>
              <a:t>: </a:t>
            </a:r>
            <a:r>
              <a:rPr lang="en-US" sz="3200" dirty="0" err="1">
                <a:latin typeface="Trebuchet MS" panose="020B0603020202020204" pitchFamily="34" charset="0"/>
              </a:rPr>
              <a:t>Merenje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senzorne</a:t>
            </a:r>
            <a:r>
              <a:rPr lang="en-US" sz="3200" dirty="0">
                <a:latin typeface="Trebuchet MS" panose="020B0603020202020204" pitchFamily="34" charset="0"/>
              </a:rPr>
              <a:t>, </a:t>
            </a:r>
            <a:r>
              <a:rPr lang="en-US" sz="3200" dirty="0" err="1">
                <a:latin typeface="Trebuchet MS" panose="020B0603020202020204" pitchFamily="34" charset="0"/>
              </a:rPr>
              <a:t>mentalne</a:t>
            </a:r>
            <a:r>
              <a:rPr lang="en-US" sz="3200" dirty="0">
                <a:latin typeface="Trebuchet MS" panose="020B0603020202020204" pitchFamily="34" charset="0"/>
              </a:rPr>
              <a:t>, </a:t>
            </a:r>
            <a:r>
              <a:rPr lang="en-US" sz="3200" dirty="0" err="1">
                <a:latin typeface="Trebuchet MS" panose="020B0603020202020204" pitchFamily="34" charset="0"/>
              </a:rPr>
              <a:t>mehaničke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i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motoričke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sposobnosti</a:t>
            </a:r>
            <a:r>
              <a:rPr lang="en-US" sz="3200" dirty="0">
                <a:latin typeface="Trebuchet MS" panose="020B0603020202020204" pitchFamily="34" charset="0"/>
              </a:rPr>
              <a:t>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i="1" dirty="0" err="1">
                <a:latin typeface="Trebuchet MS" panose="020B0603020202020204" pitchFamily="34" charset="0"/>
              </a:rPr>
              <a:t>Senzorne</a:t>
            </a:r>
            <a:r>
              <a:rPr lang="en-US" sz="3200" i="1" dirty="0">
                <a:latin typeface="Trebuchet MS" panose="020B0603020202020204" pitchFamily="34" charset="0"/>
              </a:rPr>
              <a:t> </a:t>
            </a:r>
            <a:r>
              <a:rPr lang="en-US" sz="3200" i="1" dirty="0" err="1">
                <a:latin typeface="Trebuchet MS" panose="020B0603020202020204" pitchFamily="34" charset="0"/>
              </a:rPr>
              <a:t>sposobnosti</a:t>
            </a:r>
            <a:r>
              <a:rPr lang="en-US" sz="3200" dirty="0">
                <a:latin typeface="Trebuchet MS" panose="020B0603020202020204" pitchFamily="34" charset="0"/>
              </a:rPr>
              <a:t>: vid, </a:t>
            </a:r>
            <a:r>
              <a:rPr lang="en-US" sz="3200" dirty="0" err="1">
                <a:latin typeface="Trebuchet MS" panose="020B0603020202020204" pitchFamily="34" charset="0"/>
              </a:rPr>
              <a:t>sluh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itd</a:t>
            </a:r>
            <a:r>
              <a:rPr lang="en-US" sz="3200" dirty="0">
                <a:latin typeface="Trebuchet MS" panose="020B0603020202020204" pitchFamily="34" charset="0"/>
              </a:rPr>
              <a:t>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i="1" dirty="0" err="1">
                <a:latin typeface="Trebuchet MS" panose="020B0603020202020204" pitchFamily="34" charset="0"/>
              </a:rPr>
              <a:t>Mentalne</a:t>
            </a:r>
            <a:r>
              <a:rPr lang="en-US" sz="3200" i="1" dirty="0">
                <a:latin typeface="Trebuchet MS" panose="020B0603020202020204" pitchFamily="34" charset="0"/>
              </a:rPr>
              <a:t> </a:t>
            </a:r>
            <a:r>
              <a:rPr lang="en-US" sz="3200" i="1" dirty="0" err="1">
                <a:latin typeface="Trebuchet MS" panose="020B0603020202020204" pitchFamily="34" charset="0"/>
              </a:rPr>
              <a:t>sposobnosti</a:t>
            </a:r>
            <a:r>
              <a:rPr lang="en-US" sz="3200" dirty="0">
                <a:latin typeface="Trebuchet MS" panose="020B0603020202020204" pitchFamily="34" charset="0"/>
              </a:rPr>
              <a:t>: </a:t>
            </a:r>
            <a:r>
              <a:rPr lang="en-US" sz="3200" dirty="0" err="1">
                <a:latin typeface="Trebuchet MS" panose="020B0603020202020204" pitchFamily="34" charset="0"/>
              </a:rPr>
              <a:t>opšta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i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posebna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inteligencija</a:t>
            </a:r>
            <a:r>
              <a:rPr lang="en-US" sz="3200" dirty="0"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TESTOVI LIČNOSTI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</a:rPr>
              <a:t>: </a:t>
            </a:r>
            <a:r>
              <a:rPr lang="en-US" sz="3200" dirty="0" err="1">
                <a:latin typeface="Trebuchet MS" panose="020B0603020202020204" pitchFamily="34" charset="0"/>
              </a:rPr>
              <a:t>Merenje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složenih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osobina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ličnosti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kao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što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su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interesi</a:t>
            </a:r>
            <a:r>
              <a:rPr lang="en-US" sz="3200" dirty="0">
                <a:latin typeface="Trebuchet MS" panose="020B0603020202020204" pitchFamily="34" charset="0"/>
              </a:rPr>
              <a:t>, </a:t>
            </a:r>
            <a:r>
              <a:rPr lang="en-US" sz="3200" dirty="0" err="1">
                <a:latin typeface="Trebuchet MS" panose="020B0603020202020204" pitchFamily="34" charset="0"/>
              </a:rPr>
              <a:t>stavovi</a:t>
            </a:r>
            <a:r>
              <a:rPr lang="en-US" sz="3200" dirty="0">
                <a:latin typeface="Trebuchet MS" panose="020B0603020202020204" pitchFamily="34" charset="0"/>
              </a:rPr>
              <a:t>, </a:t>
            </a:r>
            <a:r>
              <a:rPr lang="en-US" sz="3200" dirty="0" err="1">
                <a:latin typeface="Trebuchet MS" panose="020B0603020202020204" pitchFamily="34" charset="0"/>
              </a:rPr>
              <a:t>karakter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i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emocionalne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karakteristike</a:t>
            </a:r>
            <a:r>
              <a:rPr lang="en-US" sz="3200" dirty="0">
                <a:latin typeface="Trebuchet MS" panose="020B0603020202020204" pitchFamily="34" charset="0"/>
              </a:rPr>
              <a:t>. </a:t>
            </a:r>
            <a:r>
              <a:rPr lang="en-US" sz="3200" dirty="0" err="1">
                <a:latin typeface="Trebuchet MS" panose="020B0603020202020204" pitchFamily="34" charset="0"/>
              </a:rPr>
              <a:t>Osnova</a:t>
            </a:r>
            <a:r>
              <a:rPr lang="en-US" sz="3200" dirty="0">
                <a:latin typeface="Trebuchet MS" panose="020B0603020202020204" pitchFamily="34" charset="0"/>
              </a:rPr>
              <a:t> je </a:t>
            </a:r>
            <a:r>
              <a:rPr lang="en-US" sz="3200" dirty="0" err="1">
                <a:latin typeface="Trebuchet MS" panose="020B0603020202020204" pitchFamily="34" charset="0"/>
              </a:rPr>
              <a:t>iskrenost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ispitanika</a:t>
            </a:r>
            <a:r>
              <a:rPr lang="en-US" sz="3200" dirty="0"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PROJEKTIVNI TESTOVI</a:t>
            </a:r>
            <a:r>
              <a:rPr lang="en-US" sz="3200" dirty="0">
                <a:solidFill>
                  <a:srgbClr val="00B0F0"/>
                </a:solidFill>
                <a:latin typeface="Trebuchet MS" panose="020B0603020202020204" pitchFamily="34" charset="0"/>
              </a:rPr>
              <a:t>: </a:t>
            </a:r>
            <a:r>
              <a:rPr lang="en-US" sz="3200" dirty="0" err="1">
                <a:latin typeface="Trebuchet MS" panose="020B0603020202020204" pitchFamily="34" charset="0"/>
              </a:rPr>
              <a:t>Fokusirani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na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ličnost</a:t>
            </a:r>
            <a:r>
              <a:rPr lang="en-US" sz="3200" dirty="0">
                <a:latin typeface="Trebuchet MS" panose="020B0603020202020204" pitchFamily="34" charset="0"/>
              </a:rPr>
              <a:t>, </a:t>
            </a:r>
            <a:r>
              <a:rPr lang="en-US" sz="3200" dirty="0" err="1">
                <a:latin typeface="Trebuchet MS" panose="020B0603020202020204" pitchFamily="34" charset="0"/>
              </a:rPr>
              <a:t>kako</a:t>
            </a:r>
            <a:r>
              <a:rPr lang="en-US" sz="3200" dirty="0">
                <a:latin typeface="Trebuchet MS" panose="020B0603020202020204" pitchFamily="34" charset="0"/>
              </a:rPr>
              <a:t> bi </a:t>
            </a:r>
            <a:r>
              <a:rPr lang="en-US" sz="3200" dirty="0" err="1">
                <a:latin typeface="Trebuchet MS" panose="020B0603020202020204" pitchFamily="34" charset="0"/>
              </a:rPr>
              <a:t>procenili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unutrašnje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mentalne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procese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i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emocionalno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stanje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ispitanika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kroz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njihove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interpretacije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</a:rPr>
              <a:t>odgovarajućih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apstraktnih</a:t>
            </a:r>
            <a:r>
              <a:rPr lang="en-US" sz="3200" dirty="0">
                <a:latin typeface="Trebuchet MS" panose="020B0603020202020204" pitchFamily="34" charset="0"/>
              </a:rPr>
              <a:t> </a:t>
            </a:r>
            <a:r>
              <a:rPr lang="en-US" sz="3200" dirty="0" err="1">
                <a:latin typeface="Trebuchet MS" panose="020B0603020202020204" pitchFamily="34" charset="0"/>
              </a:rPr>
              <a:t>slika</a:t>
            </a:r>
            <a:r>
              <a:rPr lang="en-US" sz="3200" dirty="0">
                <a:latin typeface="Trebuchet MS" panose="020B0603020202020204" pitchFamily="34" charset="0"/>
              </a:rPr>
              <a:t>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2422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"/>
            <a:ext cx="14706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sr-Latn-RS" sz="3600" b="1" dirty="0" smtClean="0">
                <a:solidFill>
                  <a:srgbClr val="00B0F0"/>
                </a:solidFill>
                <a:latin typeface="Trebuchet MS" panose="020B0603020202020204"/>
                <a:ea typeface="+mj-ea"/>
                <a:cs typeface="+mj-cs"/>
              </a:rPr>
              <a:t>KLJUČNE RAZLIKE U FORMULACIJI PITANJA</a:t>
            </a:r>
            <a:endParaRPr lang="sr-Latn-RS" sz="3600" b="1" dirty="0">
              <a:solidFill>
                <a:srgbClr val="00B0F0"/>
              </a:solidFill>
              <a:latin typeface="Trebuchet MS" panose="020B0603020202020204"/>
              <a:ea typeface="+mj-ea"/>
              <a:cs typeface="+mj-cs"/>
            </a:endParaRPr>
          </a:p>
          <a:p>
            <a:pPr lvl="0"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graphicFrame>
        <p:nvGraphicFramePr>
          <p:cNvPr id="5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6861373"/>
              </p:ext>
            </p:extLst>
          </p:nvPr>
        </p:nvGraphicFramePr>
        <p:xfrm>
          <a:off x="1676400" y="2247900"/>
          <a:ext cx="15087600" cy="6487160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3771900">
                  <a:extLst>
                    <a:ext uri="{9D8B030D-6E8A-4147-A177-3AD203B41FA5}">
                      <a16:colId xmlns:a16="http://schemas.microsoft.com/office/drawing/2014/main" val="3625605191"/>
                    </a:ext>
                  </a:extLst>
                </a:gridCol>
                <a:gridCol w="3771900">
                  <a:extLst>
                    <a:ext uri="{9D8B030D-6E8A-4147-A177-3AD203B41FA5}">
                      <a16:colId xmlns:a16="http://schemas.microsoft.com/office/drawing/2014/main" val="890545801"/>
                    </a:ext>
                  </a:extLst>
                </a:gridCol>
                <a:gridCol w="3771900">
                  <a:extLst>
                    <a:ext uri="{9D8B030D-6E8A-4147-A177-3AD203B41FA5}">
                      <a16:colId xmlns:a16="http://schemas.microsoft.com/office/drawing/2014/main" val="1198140410"/>
                    </a:ext>
                  </a:extLst>
                </a:gridCol>
                <a:gridCol w="3771900">
                  <a:extLst>
                    <a:ext uri="{9D8B030D-6E8A-4147-A177-3AD203B41FA5}">
                      <a16:colId xmlns:a16="http://schemas.microsoft.com/office/drawing/2014/main" val="1689128081"/>
                    </a:ext>
                  </a:extLst>
                </a:gridCol>
              </a:tblGrid>
              <a:tr h="966652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r-Latn-RS" sz="2800" dirty="0" smtClean="0">
                        <a:solidFill>
                          <a:srgbClr val="00B0F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800" dirty="0" smtClean="0">
                          <a:solidFill>
                            <a:srgbClr val="00B0F0"/>
                          </a:solidFill>
                          <a:effectLst/>
                          <a:latin typeface="Trebuchet MS" panose="020B0603020202020204" pitchFamily="34" charset="0"/>
                        </a:rPr>
                        <a:t>RAZLIKE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solidFill>
                          <a:srgbClr val="00B0F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solidFill>
                            <a:srgbClr val="00B0F0"/>
                          </a:solidFill>
                          <a:effectLst/>
                          <a:latin typeface="Trebuchet MS" panose="020B0603020202020204" pitchFamily="34" charset="0"/>
                        </a:rPr>
                        <a:t>UPITNIK</a:t>
                      </a:r>
                      <a:endParaRPr lang="en-US" sz="2800" dirty="0">
                        <a:solidFill>
                          <a:srgbClr val="00B0F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B0F0"/>
                          </a:solidFill>
                          <a:effectLst/>
                          <a:latin typeface="Trebuchet MS" panose="020B0603020202020204" pitchFamily="34" charset="0"/>
                        </a:rPr>
                        <a:t>INTERVJU</a:t>
                      </a:r>
                      <a:endParaRPr lang="en-US" sz="2800" dirty="0">
                        <a:solidFill>
                          <a:srgbClr val="00B0F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B0F0"/>
                          </a:solidFill>
                          <a:effectLst/>
                          <a:latin typeface="Trebuchet MS" panose="020B0603020202020204" pitchFamily="34" charset="0"/>
                        </a:rPr>
                        <a:t>TEST</a:t>
                      </a:r>
                      <a:endParaRPr lang="en-US" sz="2800" dirty="0">
                        <a:solidFill>
                          <a:srgbClr val="00B0F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10444757"/>
                  </a:ext>
                </a:extLst>
              </a:tr>
              <a:tr h="997568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B0F0"/>
                          </a:solidFill>
                          <a:effectLst/>
                          <a:latin typeface="Trebuchet MS" panose="020B0603020202020204" pitchFamily="34" charset="0"/>
                        </a:rPr>
                        <a:t>VRSTA PITANJA</a:t>
                      </a:r>
                      <a:endParaRPr lang="en-US" sz="2800" dirty="0">
                        <a:solidFill>
                          <a:srgbClr val="00B0F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rebuchet MS" panose="020B0603020202020204" pitchFamily="34" charset="0"/>
                        </a:rPr>
                        <a:t>Zatvorena (Da/Ne, više opcija)</a:t>
                      </a:r>
                      <a:endParaRPr lang="en-US" sz="28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err="1">
                          <a:effectLst/>
                          <a:latin typeface="Trebuchet MS" panose="020B0603020202020204" pitchFamily="34" charset="0"/>
                        </a:rPr>
                        <a:t>Otvorena</a:t>
                      </a: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 (</a:t>
                      </a:r>
                      <a:r>
                        <a:rPr lang="en-US" sz="2800" dirty="0" err="1">
                          <a:effectLst/>
                          <a:latin typeface="Trebuchet MS" panose="020B0603020202020204" pitchFamily="34" charset="0"/>
                        </a:rPr>
                        <a:t>detaljan</a:t>
                      </a: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Trebuchet MS" panose="020B0603020202020204" pitchFamily="34" charset="0"/>
                        </a:rPr>
                        <a:t>odgovor</a:t>
                      </a: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)</a:t>
                      </a:r>
                      <a:endParaRPr lang="en-U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err="1">
                          <a:effectLst/>
                          <a:latin typeface="Trebuchet MS" panose="020B0603020202020204" pitchFamily="34" charset="0"/>
                        </a:rPr>
                        <a:t>Zatvorena</a:t>
                      </a: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 (</a:t>
                      </a:r>
                      <a:r>
                        <a:rPr lang="en-US" sz="2800" dirty="0" err="1">
                          <a:effectLst/>
                          <a:latin typeface="Trebuchet MS" panose="020B0603020202020204" pitchFamily="34" charset="0"/>
                        </a:rPr>
                        <a:t>tačan</a:t>
                      </a: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Trebuchet MS" panose="020B0603020202020204" pitchFamily="34" charset="0"/>
                        </a:rPr>
                        <a:t>odgovor</a:t>
                      </a: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, </a:t>
                      </a:r>
                      <a:r>
                        <a:rPr lang="en-US" sz="2800" dirty="0" err="1">
                          <a:effectLst/>
                          <a:latin typeface="Trebuchet MS" panose="020B0603020202020204" pitchFamily="34" charset="0"/>
                        </a:rPr>
                        <a:t>višestruki</a:t>
                      </a: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Trebuchet MS" panose="020B0603020202020204" pitchFamily="34" charset="0"/>
                        </a:rPr>
                        <a:t>izbor</a:t>
                      </a: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)</a:t>
                      </a:r>
                      <a:endParaRPr lang="en-U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737843893"/>
                  </a:ext>
                </a:extLst>
              </a:tr>
              <a:tr h="997568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B0F0"/>
                          </a:solidFill>
                          <a:effectLst/>
                          <a:latin typeface="Trebuchet MS" panose="020B0603020202020204" pitchFamily="34" charset="0"/>
                        </a:rPr>
                        <a:t>CILJ</a:t>
                      </a:r>
                      <a:endParaRPr lang="en-US" sz="2800" dirty="0">
                        <a:solidFill>
                          <a:srgbClr val="00B0F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rebuchet MS" panose="020B0603020202020204" pitchFamily="34" charset="0"/>
                        </a:rPr>
                        <a:t>Kvantitativno istraživanje stavova, mišljenja</a:t>
                      </a:r>
                      <a:endParaRPr lang="en-US" sz="28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rebuchet MS" panose="020B0603020202020204" pitchFamily="34" charset="0"/>
                        </a:rPr>
                        <a:t>Kvalitativno istraživanje iskustava i mišljenja</a:t>
                      </a:r>
                      <a:endParaRPr lang="en-US" sz="28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err="1">
                          <a:effectLst/>
                          <a:latin typeface="Trebuchet MS" panose="020B0603020202020204" pitchFamily="34" charset="0"/>
                        </a:rPr>
                        <a:t>Merenje</a:t>
                      </a: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Trebuchet MS" panose="020B0603020202020204" pitchFamily="34" charset="0"/>
                        </a:rPr>
                        <a:t>znanja</a:t>
                      </a: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, </a:t>
                      </a:r>
                      <a:r>
                        <a:rPr lang="en-US" sz="2800" dirty="0" err="1">
                          <a:effectLst/>
                          <a:latin typeface="Trebuchet MS" panose="020B0603020202020204" pitchFamily="34" charset="0"/>
                        </a:rPr>
                        <a:t>veština</a:t>
                      </a: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Trebuchet MS" panose="020B0603020202020204" pitchFamily="34" charset="0"/>
                        </a:rPr>
                        <a:t>ili</a:t>
                      </a: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Trebuchet MS" panose="020B0603020202020204" pitchFamily="34" charset="0"/>
                        </a:rPr>
                        <a:t>sposobnosti</a:t>
                      </a:r>
                      <a:endParaRPr lang="en-U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780319137"/>
                  </a:ext>
                </a:extLst>
              </a:tr>
              <a:tr h="753523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B0F0"/>
                          </a:solidFill>
                          <a:effectLst/>
                          <a:latin typeface="Trebuchet MS" panose="020B0603020202020204" pitchFamily="34" charset="0"/>
                        </a:rPr>
                        <a:t>ODGOVORI</a:t>
                      </a:r>
                      <a:endParaRPr lang="en-US" sz="2800" dirty="0">
                        <a:solidFill>
                          <a:srgbClr val="00B0F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rebuchet MS" panose="020B0603020202020204" pitchFamily="34" charset="0"/>
                        </a:rPr>
                        <a:t>Standardizovani odgovori (jednostavni)</a:t>
                      </a:r>
                      <a:endParaRPr lang="en-US" sz="28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rebuchet MS" panose="020B0603020202020204" pitchFamily="34" charset="0"/>
                        </a:rPr>
                        <a:t>Slobodni odgovori, detaljan opis</a:t>
                      </a:r>
                      <a:endParaRPr lang="en-US" sz="28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err="1">
                          <a:effectLst/>
                          <a:latin typeface="Trebuchet MS" panose="020B0603020202020204" pitchFamily="34" charset="0"/>
                        </a:rPr>
                        <a:t>Jedan</a:t>
                      </a: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Trebuchet MS" panose="020B0603020202020204" pitchFamily="34" charset="0"/>
                        </a:rPr>
                        <a:t>tačan</a:t>
                      </a: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Trebuchet MS" panose="020B0603020202020204" pitchFamily="34" charset="0"/>
                        </a:rPr>
                        <a:t>odgovor</a:t>
                      </a:r>
                      <a:endParaRPr lang="en-U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32596795"/>
                  </a:ext>
                </a:extLst>
              </a:tr>
              <a:tr h="1127662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B0F0"/>
                          </a:solidFill>
                          <a:effectLst/>
                          <a:latin typeface="Trebuchet MS" panose="020B0603020202020204" pitchFamily="34" charset="0"/>
                        </a:rPr>
                        <a:t>PRIMER</a:t>
                      </a:r>
                      <a:endParaRPr lang="en-US" sz="2800" dirty="0">
                        <a:solidFill>
                          <a:srgbClr val="00B0F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"Da li </a:t>
                      </a:r>
                      <a:r>
                        <a:rPr lang="en-US" sz="2800" dirty="0" err="1">
                          <a:effectLst/>
                          <a:latin typeface="Trebuchet MS" panose="020B0603020202020204" pitchFamily="34" charset="0"/>
                        </a:rPr>
                        <a:t>ste</a:t>
                      </a: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Trebuchet MS" panose="020B0603020202020204" pitchFamily="34" charset="0"/>
                        </a:rPr>
                        <a:t>zadovoljni</a:t>
                      </a: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2800" dirty="0" smtClean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Trebuchet MS" panose="020B0603020202020204" pitchFamily="34" charset="0"/>
                        </a:rPr>
                        <a:t>svojom</a:t>
                      </a: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</a:rPr>
                        <a:t>zaradom</a:t>
                      </a:r>
                      <a:r>
                        <a:rPr lang="en-US" sz="2800" dirty="0" smtClean="0">
                          <a:effectLst/>
                          <a:latin typeface="Trebuchet MS" panose="020B0603020202020204" pitchFamily="34" charset="0"/>
                        </a:rPr>
                        <a:t>?" </a:t>
                      </a: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(Da/Ne)</a:t>
                      </a:r>
                      <a:endParaRPr lang="en-U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"</a:t>
                      </a:r>
                      <a:r>
                        <a:rPr lang="en-US" sz="2800" dirty="0" err="1">
                          <a:effectLst/>
                          <a:latin typeface="Trebuchet MS" panose="020B0603020202020204" pitchFamily="34" charset="0"/>
                        </a:rPr>
                        <a:t>Šta</a:t>
                      </a: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Trebuchet MS" panose="020B0603020202020204" pitchFamily="34" charset="0"/>
                        </a:rPr>
                        <a:t>vam</a:t>
                      </a: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Trebuchet MS" panose="020B0603020202020204" pitchFamily="34" charset="0"/>
                        </a:rPr>
                        <a:t>najviše</a:t>
                      </a: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Trebuchet MS" panose="020B0603020202020204" pitchFamily="34" charset="0"/>
                        </a:rPr>
                        <a:t>prija</a:t>
                      </a: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Trebuchet MS" panose="020B0603020202020204" pitchFamily="34" charset="0"/>
                        </a:rPr>
                        <a:t>na</a:t>
                      </a: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Trebuchet MS" panose="020B0603020202020204" pitchFamily="34" charset="0"/>
                        </a:rPr>
                        <a:t>vašem</a:t>
                      </a: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Trebuchet MS" panose="020B0603020202020204" pitchFamily="34" charset="0"/>
                        </a:rPr>
                        <a:t>poslu</a:t>
                      </a: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?"</a:t>
                      </a:r>
                      <a:endParaRPr lang="en-U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"Koji je </a:t>
                      </a:r>
                      <a:r>
                        <a:rPr lang="en-US" sz="2800" dirty="0" err="1">
                          <a:effectLst/>
                          <a:latin typeface="Trebuchet MS" panose="020B0603020202020204" pitchFamily="34" charset="0"/>
                        </a:rPr>
                        <a:t>glavni</a:t>
                      </a: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 grad </a:t>
                      </a:r>
                      <a:r>
                        <a:rPr lang="en-US" sz="2800" dirty="0" err="1">
                          <a:effectLst/>
                          <a:latin typeface="Trebuchet MS" panose="020B0603020202020204" pitchFamily="34" charset="0"/>
                        </a:rPr>
                        <a:t>Italije</a:t>
                      </a: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?" (Rim)</a:t>
                      </a:r>
                      <a:endParaRPr lang="en-U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983189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83072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544800" y="0"/>
            <a:ext cx="27349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423535"/>
            <a:ext cx="17678400" cy="932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4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PITANJA ZA DISKUSIJU:</a:t>
            </a:r>
          </a:p>
          <a:p>
            <a:pPr>
              <a:buFont typeface="+mj-lt"/>
              <a:buAutoNum type="arabicPeriod"/>
            </a:pPr>
            <a:r>
              <a:rPr lang="sr-Latn-RS" sz="2400" b="1" dirty="0" smtClean="0">
                <a:latin typeface="Trebuchet MS" panose="020B0603020202020204" pitchFamily="34" charset="0"/>
              </a:rPr>
              <a:t>Koje </a:t>
            </a:r>
            <a:r>
              <a:rPr lang="sr-Latn-RS" sz="2400" b="1" dirty="0">
                <a:latin typeface="Trebuchet MS" panose="020B0603020202020204" pitchFamily="34" charset="0"/>
              </a:rPr>
              <a:t>su ključne razlike između upitnika sa samoadministracijom i standardizovanog intervjua?</a:t>
            </a:r>
            <a:endParaRPr lang="sr-Latn-RS" sz="2400" dirty="0">
              <a:latin typeface="Trebuchet MS" panose="020B0603020202020204" pitchFamily="34" charset="0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sr-Latn-RS" sz="2400" dirty="0">
                <a:latin typeface="Trebuchet MS" panose="020B0603020202020204" pitchFamily="34" charset="0"/>
              </a:rPr>
              <a:t>Koje prednosti i mane ima svaka metoda?</a:t>
            </a:r>
          </a:p>
          <a:p>
            <a:pPr marL="742950" lvl="1" indent="-285750">
              <a:buFont typeface="+mj-lt"/>
              <a:buAutoNum type="arabicPeriod"/>
            </a:pPr>
            <a:r>
              <a:rPr lang="sr-Latn-RS" sz="2400" dirty="0">
                <a:latin typeface="Trebuchet MS" panose="020B0603020202020204" pitchFamily="34" charset="0"/>
              </a:rPr>
              <a:t>Kada biste izabrali jednu metodu, a kada drugu?</a:t>
            </a:r>
          </a:p>
          <a:p>
            <a:pPr>
              <a:buFont typeface="+mj-lt"/>
              <a:buAutoNum type="arabicPeriod"/>
            </a:pPr>
            <a:r>
              <a:rPr lang="sr-Latn-RS" sz="2400" b="1" dirty="0">
                <a:latin typeface="Trebuchet MS" panose="020B0603020202020204" pitchFamily="34" charset="0"/>
              </a:rPr>
              <a:t>Kako struktura anketnog upitnika (npr. početak, sredina, kraj) utiče na kvalitet prikupljenih podataka?</a:t>
            </a:r>
            <a:endParaRPr lang="sr-Latn-RS" sz="2400" dirty="0">
              <a:latin typeface="Trebuchet MS" panose="020B0603020202020204" pitchFamily="34" charset="0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sr-Latn-RS" sz="2400" dirty="0">
                <a:latin typeface="Trebuchet MS" panose="020B0603020202020204" pitchFamily="34" charset="0"/>
              </a:rPr>
              <a:t>Zašto je važno koristiti "strukturu levka" prilikom sastavljanja upitnika?</a:t>
            </a:r>
          </a:p>
          <a:p>
            <a:pPr marL="742950" lvl="1" indent="-285750">
              <a:buFont typeface="+mj-lt"/>
              <a:buAutoNum type="arabicPeriod"/>
            </a:pPr>
            <a:r>
              <a:rPr lang="sr-Latn-RS" sz="2400" dirty="0">
                <a:latin typeface="Trebuchet MS" panose="020B0603020202020204" pitchFamily="34" charset="0"/>
              </a:rPr>
              <a:t>Kako bi loš redosled pitanja mogao uticati na odgovore ispitanika?</a:t>
            </a:r>
          </a:p>
          <a:p>
            <a:pPr>
              <a:buFont typeface="+mj-lt"/>
              <a:buAutoNum type="arabicPeriod"/>
            </a:pPr>
            <a:r>
              <a:rPr lang="sr-Latn-RS" sz="2400" b="1" dirty="0">
                <a:latin typeface="Trebuchet MS" panose="020B0603020202020204" pitchFamily="34" charset="0"/>
              </a:rPr>
              <a:t>Kada bi bilo bolje koristiti polustandardizovani intervju, a kada slobodan intervju?</a:t>
            </a:r>
            <a:endParaRPr lang="sr-Latn-RS" sz="2400" dirty="0">
              <a:latin typeface="Trebuchet MS" panose="020B0603020202020204" pitchFamily="34" charset="0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sr-Latn-RS" sz="2400" dirty="0">
                <a:latin typeface="Trebuchet MS" panose="020B0603020202020204" pitchFamily="34" charset="0"/>
              </a:rPr>
              <a:t>Kakve prednosti donosi veća sloboda u postavljanju pitanja u odnosu na strogu strukturu?</a:t>
            </a:r>
          </a:p>
          <a:p>
            <a:pPr marL="742950" lvl="1" indent="-285750">
              <a:buFont typeface="+mj-lt"/>
              <a:buAutoNum type="arabicPeriod"/>
            </a:pPr>
            <a:r>
              <a:rPr lang="sr-Latn-RS" sz="2400" dirty="0">
                <a:latin typeface="Trebuchet MS" panose="020B0603020202020204" pitchFamily="34" charset="0"/>
              </a:rPr>
              <a:t>Možete li zamisliti scenario iz svakodnevnog života kada biste koristili svaki od ova dva intervjua?</a:t>
            </a:r>
          </a:p>
          <a:p>
            <a:pPr>
              <a:buFont typeface="+mj-lt"/>
              <a:buAutoNum type="arabicPeriod"/>
            </a:pPr>
            <a:r>
              <a:rPr lang="sr-Latn-RS" sz="2400" b="1" dirty="0">
                <a:latin typeface="Trebuchet MS" panose="020B0603020202020204" pitchFamily="34" charset="0"/>
              </a:rPr>
              <a:t>Kako bi promena u formulaciji pitanja mogla uticati na rezultate anketa ili intervjua?</a:t>
            </a:r>
            <a:endParaRPr lang="sr-Latn-RS" sz="2400" dirty="0">
              <a:latin typeface="Trebuchet MS" panose="020B0603020202020204" pitchFamily="34" charset="0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sr-Latn-RS" sz="2400" dirty="0">
                <a:latin typeface="Trebuchet MS" panose="020B0603020202020204" pitchFamily="34" charset="0"/>
              </a:rPr>
              <a:t>Kako se nositi sa "nejasnim" ili "dvosmislenim" pitanjima u anketama?</a:t>
            </a:r>
          </a:p>
          <a:p>
            <a:pPr marL="742950" lvl="1" indent="-285750">
              <a:buFont typeface="+mj-lt"/>
              <a:buAutoNum type="arabicPeriod"/>
            </a:pPr>
            <a:r>
              <a:rPr lang="sr-Latn-RS" sz="2400" dirty="0">
                <a:latin typeface="Trebuchet MS" panose="020B0603020202020204" pitchFamily="34" charset="0"/>
              </a:rPr>
              <a:t>Koje tehnike bi anketar trebalo da koristi kako bi obezbedio jasne i tačne odgovore?</a:t>
            </a:r>
          </a:p>
          <a:p>
            <a:pPr>
              <a:buFont typeface="+mj-lt"/>
              <a:buAutoNum type="arabicPeriod"/>
            </a:pPr>
            <a:r>
              <a:rPr lang="sr-Latn-RS" sz="2400" b="1" dirty="0">
                <a:latin typeface="Trebuchet MS" panose="020B0603020202020204" pitchFamily="34" charset="0"/>
              </a:rPr>
              <a:t>Kako bi upotreba instrumenata za prikupljanje podataka (upitnik, intervju) mogla uticati na etičke aspekte istraživanja?</a:t>
            </a:r>
            <a:endParaRPr lang="sr-Latn-RS" sz="2400" dirty="0">
              <a:latin typeface="Trebuchet MS" panose="020B0603020202020204" pitchFamily="34" charset="0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sr-Latn-RS" sz="2400" dirty="0">
                <a:latin typeface="Trebuchet MS" panose="020B0603020202020204" pitchFamily="34" charset="0"/>
              </a:rPr>
              <a:t>Šta mislite o anonimnosti ispitanika u anketama i intervjuima?</a:t>
            </a:r>
          </a:p>
          <a:p>
            <a:pPr marL="742950" lvl="1" indent="-285750">
              <a:buFont typeface="+mj-lt"/>
              <a:buAutoNum type="arabicPeriod"/>
            </a:pPr>
            <a:r>
              <a:rPr lang="sr-Latn-RS" sz="2400" dirty="0">
                <a:latin typeface="Trebuchet MS" panose="020B0603020202020204" pitchFamily="34" charset="0"/>
              </a:rPr>
              <a:t>Koje bi etičke smernice trebalo poštovati prilikom prikupljanja podataka?</a:t>
            </a:r>
          </a:p>
          <a:p>
            <a:pPr>
              <a:buFont typeface="+mj-lt"/>
              <a:buAutoNum type="arabicPeriod"/>
            </a:pPr>
            <a:r>
              <a:rPr lang="sr-Latn-RS" sz="2400" b="1" dirty="0">
                <a:latin typeface="Trebuchet MS" panose="020B0603020202020204" pitchFamily="34" charset="0"/>
              </a:rPr>
              <a:t>Koje su prednosti i mane korišćenja digitalnih (online) upitnika u poređenju sa tradicionalnim papirnim upitnicima?</a:t>
            </a:r>
            <a:endParaRPr lang="sr-Latn-RS" sz="2400" dirty="0">
              <a:latin typeface="Trebuchet MS" panose="020B0603020202020204" pitchFamily="34" charset="0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sr-Latn-RS" sz="2400" dirty="0">
                <a:latin typeface="Trebuchet MS" panose="020B0603020202020204" pitchFamily="34" charset="0"/>
              </a:rPr>
              <a:t>Koje izazove donosi online prikupljanje podataka (npr. pristup internetu, digitalna pismenost)?</a:t>
            </a:r>
          </a:p>
          <a:p>
            <a:pPr marL="742950" lvl="1" indent="-285750">
              <a:buFont typeface="+mj-lt"/>
              <a:buAutoNum type="arabicPeriod"/>
            </a:pPr>
            <a:r>
              <a:rPr lang="sr-Latn-RS" sz="2400" dirty="0">
                <a:latin typeface="Trebuchet MS" panose="020B0603020202020204" pitchFamily="34" charset="0"/>
              </a:rPr>
              <a:t>Kako bi digitalni upitnici mogli uticati na demografske podatke ispitanika?</a:t>
            </a:r>
          </a:p>
          <a:p>
            <a:pPr>
              <a:buFont typeface="+mj-lt"/>
              <a:buAutoNum type="arabicPeriod"/>
            </a:pPr>
            <a:r>
              <a:rPr lang="sr-Latn-RS" sz="2400" b="1" dirty="0">
                <a:latin typeface="Trebuchet MS" panose="020B0603020202020204" pitchFamily="34" charset="0"/>
              </a:rPr>
              <a:t>Kako se može osigurati validnost i pouzdanost podataka prikupljenih različitim instrumentima (upitnici, intervjui)?</a:t>
            </a:r>
            <a:endParaRPr lang="sr-Latn-RS" sz="2400" dirty="0">
              <a:latin typeface="Trebuchet MS" panose="020B0603020202020204" pitchFamily="34" charset="0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sr-Latn-RS" sz="2400" dirty="0">
                <a:latin typeface="Trebuchet MS" panose="020B0603020202020204" pitchFamily="34" charset="0"/>
              </a:rPr>
              <a:t>Koje mere mogu pomoći u smanjenju grešaka u prikupljanju podataka?</a:t>
            </a:r>
          </a:p>
          <a:p>
            <a:pPr>
              <a:buFont typeface="+mj-lt"/>
              <a:buAutoNum type="arabicPeriod"/>
            </a:pPr>
            <a:r>
              <a:rPr lang="sr-Latn-RS" sz="2400" b="1" dirty="0">
                <a:latin typeface="Trebuchet MS" panose="020B0603020202020204" pitchFamily="34" charset="0"/>
              </a:rPr>
              <a:t>Kada bi bilo korisno koristiti intervjue sa više ispitanika (panel intervju)?</a:t>
            </a:r>
            <a:endParaRPr lang="sr-Latn-RS" sz="2400" dirty="0">
              <a:latin typeface="Trebuchet MS" panose="020B0603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sr-Latn-RS" sz="2400" b="1" dirty="0" smtClean="0">
                <a:latin typeface="Trebuchet MS" panose="020B0603020202020204" pitchFamily="34" charset="0"/>
              </a:rPr>
              <a:t>ko </a:t>
            </a:r>
            <a:r>
              <a:rPr lang="sr-Latn-RS" sz="2400" b="1" dirty="0">
                <a:latin typeface="Trebuchet MS" panose="020B0603020202020204" pitchFamily="34" charset="0"/>
              </a:rPr>
              <a:t>da odlučimo koji instrument prikupljanja podataka koristiti za specifičnu vrstu istraživanja (npr. sociološka, marketinška, psihološka istraživanja</a:t>
            </a:r>
            <a:r>
              <a:rPr lang="sr-Latn-RS" sz="2400" b="1" dirty="0" smtClean="0">
                <a:latin typeface="Trebuchet MS" panose="020B0603020202020204" pitchFamily="34" charset="0"/>
              </a:rPr>
              <a:t>)?</a:t>
            </a:r>
            <a:endParaRPr lang="sr-Latn-RS" sz="2400" dirty="0">
              <a:latin typeface="Trebuchet MS" panose="020B0603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sr-Latn-RS" sz="2400" b="1" dirty="0">
                <a:latin typeface="Trebuchet MS" panose="020B0603020202020204" pitchFamily="34" charset="0"/>
              </a:rPr>
              <a:t>Šta mislite o pitanju „da li bi anketar trebalo da se prilagodi svakom ispitaniku tokom intervjua</a:t>
            </a:r>
            <a:r>
              <a:rPr lang="sr-Latn-RS" sz="2400" b="1" dirty="0" smtClean="0">
                <a:latin typeface="Trebuchet MS" panose="020B0603020202020204" pitchFamily="34" charset="0"/>
              </a:rPr>
              <a:t>“</a:t>
            </a:r>
            <a:endParaRPr lang="sr-Latn-RS" sz="2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8285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369319" y="0"/>
            <a:ext cx="8910461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09800" y="2552700"/>
            <a:ext cx="715951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4400" b="1" dirty="0" smtClean="0">
                <a:solidFill>
                  <a:srgbClr val="00B0F0"/>
                </a:solidFill>
                <a:latin typeface="Trebuchet MS" panose="020B0603020202020204"/>
              </a:rPr>
              <a:t>HVALA VAM NA PAŽNJI!</a:t>
            </a:r>
            <a:endParaRPr lang="sr-Latn-RS" sz="4400" dirty="0"/>
          </a:p>
        </p:txBody>
      </p:sp>
    </p:spTree>
    <p:extLst>
      <p:ext uri="{BB962C8B-B14F-4D97-AF65-F5344CB8AC3E}">
        <p14:creationId xmlns:p14="http://schemas.microsoft.com/office/powerpoint/2010/main" val="1259746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9949</TotalTime>
  <Words>4404</Words>
  <Application>Microsoft Office PowerPoint</Application>
  <PresentationFormat>Custom</PresentationFormat>
  <Paragraphs>584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4" baseType="lpstr">
      <vt:lpstr>Calibri</vt:lpstr>
      <vt:lpstr>Courier New</vt:lpstr>
      <vt:lpstr>Lucida Sans Unicode</vt:lpstr>
      <vt:lpstr>Segoe UI Symbol</vt:lpstr>
      <vt:lpstr>Symbol</vt:lpstr>
      <vt:lpstr>Times New Roman</vt:lpstr>
      <vt:lpstr>Trebuchet MS</vt:lpstr>
      <vt:lpstr>Verdana</vt:lpstr>
      <vt:lpstr>Wingdings</vt:lpstr>
      <vt:lpstr>Wingdings 3</vt:lpstr>
      <vt:lpstr>Office Theme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PRIMERI: VRSTE PITANJA U ANKETNIM UPITNICIMA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TIPOVI PITANJA U ANKETNIM UPITNICIMA </vt:lpstr>
      <vt:lpstr>TIPOVI PITANJA U ANKETNIM UPITNICIMA: PRIMERI  </vt:lpstr>
      <vt:lpstr>KOMBINOVANA I PITANJA SA VIŠESTRUKIM ODGOVORIMA PRIMERI</vt:lpstr>
      <vt:lpstr>VRSTE ANKETA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6. ANKETE PREMA KARAKTERISTIKAMA UPITNIKA</vt:lpstr>
      <vt:lpstr>6. ANKETE PREMA KARAKTERISTIKAMA UPITNIKA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Black and White Corporate Geometric Business Plan Business Presentation</dc:title>
  <dc:creator>Teodora Tosic</dc:creator>
  <cp:keywords>DAGUTGA4ku8,BAFr0oLcL60</cp:keywords>
  <cp:lastModifiedBy>Toshiba</cp:lastModifiedBy>
  <cp:revision>113</cp:revision>
  <dcterms:created xsi:type="dcterms:W3CDTF">2024-11-03T20:59:27Z</dcterms:created>
  <dcterms:modified xsi:type="dcterms:W3CDTF">2025-05-09T13:07:05Z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2024-10-22T00:00:00Z</vt:filetime>
  </property>
  <property fmtid="{D5CDD505-2E9C-101B-9397-08002B2CF9AE}" pid="3" name="Creator">
    <vt:lpwstr>Canva</vt:lpwstr>
  </property>
  <property fmtid="{D5CDD505-2E9C-101B-9397-08002B2CF9AE}" pid="4" name="LastSaved">
    <vt:filetime>2024-11-03T00:00:00Z</vt:filetime>
  </property>
</Properties>
</file>