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49" r:id="rId3"/>
    <p:sldId id="350" r:id="rId4"/>
    <p:sldId id="355" r:id="rId5"/>
    <p:sldId id="357" r:id="rId6"/>
    <p:sldId id="354" r:id="rId7"/>
    <p:sldId id="353" r:id="rId8"/>
    <p:sldId id="352" r:id="rId9"/>
    <p:sldId id="361" r:id="rId10"/>
    <p:sldId id="351" r:id="rId11"/>
    <p:sldId id="360" r:id="rId12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>
      <p:cViewPr varScale="1">
        <p:scale>
          <a:sx n="42" d="100"/>
          <a:sy n="42" d="100"/>
        </p:scale>
        <p:origin x="54" y="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705100"/>
            <a:ext cx="9727461" cy="1264449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lvl="0" algn="ctr">
              <a:spcBef>
                <a:spcPts val="635"/>
              </a:spcBef>
            </a:pPr>
            <a:r>
              <a:rPr lang="sr-Latn-RS" sz="4400" spc="25">
                <a:latin typeface="Trebuchet MS" panose="020B0603020202020204" pitchFamily="34" charset="0"/>
              </a:rPr>
              <a:t/>
            </a:r>
            <a:br>
              <a:rPr lang="sr-Latn-RS" sz="4400" spc="25">
                <a:latin typeface="Trebuchet MS" panose="020B0603020202020204" pitchFamily="34" charset="0"/>
              </a:rPr>
            </a:br>
            <a:endParaRPr sz="2700" dirty="0"/>
          </a:p>
        </p:txBody>
      </p:sp>
      <p:sp>
        <p:nvSpPr>
          <p:cNvPr id="3" name="Rectangle 2"/>
          <p:cNvSpPr/>
          <p:nvPr/>
        </p:nvSpPr>
        <p:spPr>
          <a:xfrm>
            <a:off x="825130" y="2074158"/>
            <a:ext cx="9829800" cy="126188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sr-Latn-RS" sz="4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METOD ANKETNOG ISTRAŽIVANJA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5130" y="6667500"/>
            <a:ext cx="9144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Zajednička osobina svih anketa: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/>
            </a:r>
            <a:b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Bez obzira na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vrstu,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ankete nastoje da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na osnovu uzorka daju procene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za širu populaciju, u okvirima koje određuju društveni, ekonomski i socijalni kontekst.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(De Leeuw et al., 2008)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429943"/>
            <a:ext cx="16687800" cy="9330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KLJUČNA PITANJA PRE ODLUČIVANJA O ANKETNOM ISTRAŽIVANJU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KOJE SU NAM INFORMACIJE NEOPHODNE?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već raspolažemo podacima?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 li se koristiti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sekundarni podaci (arhivski)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umesto prikupljanja novih (primarnih)?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li su dostupni podaci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tačni, relevantni i bez pristrasnosti?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ZAŠTO SU NAM TE INFORMACIJE POTREBNE?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Koliko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razlozi za prikupljanje informacija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važni i opravdani?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Možemo li ciljeve ostvariti i bez svih planiranih podataka?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li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potencijalna korist opravdava trošak ankete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KAKO ĆE REZULTATI ANKETE UTICATI NA ODLUKE?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Kolika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važnost preciznosti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podataka?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Koja 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moguća cena pogrešnih zaključaka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li će rezultati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zaista doprineti kvalitetu odluka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koje planiramo?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Odgovori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ova pitanja </a:t>
            </a:r>
            <a:r>
              <a:rPr lang="sr-Latn-R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 da pomognu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proceni da li je anketno istraživanje zaista neophodno i isplativo.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8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894665"/>
            <a:ext cx="15697200" cy="776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KADA JE ANKETNO ISTRAŽIVANJE ODGOVARAJUĆA METODA?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Anketno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istraživanje je posebno korisno kada su ispunjeni sledeći uslovi: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NEMA DOSTUPNIH ILI RELEVANTNIH SEKUNDARNIH PODATAKA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Potrebno je prikupiti informacije direktno iz izvora.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POSTOJI POTREBA DA SE REZULTATI SA UZORKA PRIMENE NA CELU POPULACIJU</a:t>
            </a:r>
            <a:b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Želimo da dobijene uvide generalizujemo.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KADA JE CILJNA POPULACIJA JE DOSTUPNA ZA ISPITIVANJE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Postoji mogućnost da se dođe do ispitanika i prikupi reprezentativan uzorak.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KADA NAS ZANIMAJU MIŠLJENJA, STAVOVI I ISKUSTVA LJUDI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Podaci se temelje na ličnim odgovorima ispitanika (samoizveštaj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ovakvim situacijama, anketa je efikasan i opravdan istraživački </a:t>
            </a:r>
            <a:r>
              <a:rPr lang="sr-Latn-R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1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6357" y="571220"/>
            <a:ext cx="12271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ANKETA U ŠIREM I UŽEM SMISLU – RAZLIKE</a:t>
            </a:r>
            <a:endParaRPr lang="sr-Latn-RS" sz="3600" b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6357" y="2156480"/>
            <a:ext cx="6861243" cy="6894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KRITERIJUM 1: NIVO FORMALNOSTI 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UŽI SMISAO: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Standardizovan upitnik; Svi ispitanici dobijaju ista pitanja, istim redosledom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Online anketa o zadovoljstvu uslugom 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hotela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ŠIRI SMISAO: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Fleksibilniji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pristup, ne mora biti strogo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strukturiran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Polustrukturisani intervju sa turistima o putovanjima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46149" y="1866593"/>
            <a:ext cx="8779851" cy="735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KRITERIJUM 2: NAČIN 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ODGOVARANJA 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UŽI SMISAO: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 čita i popunjava upitnik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Anketa putem e-maila ili na kiosku u 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muzeju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ŠIRI SMISAO: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Ispitivač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postavlja pitanja i beleži odgovore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 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Telefonski 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intervjui o stavovima birača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užem smislu anketa je strogo formalna i samostalno popunjena. U širem, uključuje i druge oblike prikupljanja podataka.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6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3590" y="190500"/>
            <a:ext cx="16730010" cy="9911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KLASIFIKACIJA ANKETNIH ISTRAŽIVANJA – PREMA NAMENI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Anketna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 se mogu svrstati u različite grupe u zavisnosti od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svrhe i cilja prikupljanja podataka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1.MARKETINŠKA ISTRAŽIVANJA</a:t>
            </a:r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Ispituju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potrošačko ponašanje, stavove o proizvodima i navike kupovine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Da li biste kupili proizvod ako se promeni pakovanje?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2. MEDIJSKA ISTRAŽIVANJA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Bave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analizom gledanosti, slušanosti, čitanosti i poverenja u medije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Koliko često gledate određeni TV kanal?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3. POLITIKOLOŠKA ISTRAŽIVANJA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Proučavaju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političke stavove, poverenje u institucije i izborne preferencije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Za koju stranku biste glasali da su izbori danas?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4. SOCIOEKONOMSKA ISTRAŽIVANJA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Obuhvataju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podatke o obrazovanju, zanimanju i materijalnom statusu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Koji je vaš mesečni prihod?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5. SOCIOPSIHOLOŠKA ISTRAŽIVANJA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Usmerena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vrednosti, stil života, navike i verovanja ispitanika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Koliko često vežbate ili učestvujete u kulturnim aktivnostima?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📌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Razumevanje svrhe istraživanja ključno je za izbor metode i formulaciju upitnika.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43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875615"/>
            <a:ext cx="16040100" cy="8795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PODELA ANKETNIH ISTRAŽIVANJA PREMA CILJU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 EKSPLORATIVNA ISTRAŽIVANJA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Sticanje osnovnog uvida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pojavu kada znamo malo o njoj.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REZULTATI: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Prosečne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vrednosti, frekvencije,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procenti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 među turistima o tome koje destinacije su im najprivlačnije – bez unapred postavljenih pretpostavki.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2. KONFIRMATIVNA ISTRAŽIVANJA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CILJ: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Provera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hipoteza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potvrđivanje ili odbacivanje prethodnih pretpostavki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REZULTATI: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Statistički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testovi (npr.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 kvadra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test, t-test, regresija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 iz turizma: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Hipoteza: Turisti mlađi od 30 godina češće koriste online rezervacije u odnosu na starije grupe.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konfirmativna istraživanja često su potrebni veći i pažljivo izabrani uzorci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bi se mogli primeniti odgovarajući statistički testovi.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1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650" y="266700"/>
            <a:ext cx="17049750" cy="181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METODE PRIKUPLJANJA PODATAKA U ANKETNIM ISTRAŽIVANJIMA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Anketna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istraživanja se klasifikuju i prema načinu na koji se podaci prikupljaju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Najčešće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metode su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" y="2622065"/>
            <a:ext cx="9144000" cy="70076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LICEM U LICE (FACE-TO-FACE)</a:t>
            </a:r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ispitanik su u direktnom kontaktu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Veća kontrola nad postupkom, ali skuplje i vremenski zahtevno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GRUPNE ANKETE</a:t>
            </a:r>
            <a:endParaRPr lang="sr-Latn-RS" sz="28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 popunjava upitnik u isto vreme i prostoru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Efikasno u školama, radionicama, fokus grupama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TELEFONSKE ANKETE</a:t>
            </a:r>
            <a:endParaRPr lang="sr-Latn-RS" sz="28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postavljaju putem telefona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Brze, ali sa ograničenim vremenom i mogućim prekidima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POŠTANSKE ANKETE</a:t>
            </a:r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Upitnik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šalje i vraća poštom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Jeftine, ali često imaju nizak odziv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91800" y="2326769"/>
            <a:ext cx="7086600" cy="7600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ANKETE SA LIČNOM DOSTAVOM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 dostavlja upitnik i kasnije ga preuzima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Viši odziv nego kod poštanskih, ali zahteva više vremena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INTERNET ANKETE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Upitnik se popunjava online (e-mail, link, platforme)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Brze, jeftine i dostupne, ali može biti problem reprezentativnosti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Izbor metode zavisi od ciljne populacije, dostupnih resursa i prirode istraživanja.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080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552450"/>
            <a:ext cx="16383000" cy="922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ANKETNA ISTRAŽIVANJA PREMA ISTRAŽIVAČKOM NACRTU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OPSERVACIONA (EKSPLORATIVNA / OPISNA)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Ispitivanje pojava u prirodnim uslovima, bez manipulacije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varijablama</a:t>
            </a: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Veća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prirodnost → bolje generalizovanje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nalaza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Manja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kontrola → slabija mogućnost zaključivanja o uzročno-posledičnim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vezama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Istraživanje zadovoljstva turista u različitim hotelima bez uticaja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istraživača</a:t>
            </a:r>
            <a:endParaRPr lang="sr-Latn-RS" sz="28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EKSPERIMENTALNA ANKETNA ISTRAŽIVANJA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Uključuju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manipulaciju nezavisnom varijablom da bi se ispitali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uzroci</a:t>
            </a: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 testiranje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kauzalnosti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 biti manje realistična (posebno u online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okruženjima)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(marketing):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Dve grupe ispitanika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izložene su različitim sredstvima promocije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meri se uticaj na želju za posetom destinaciji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Eksperimenti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unutar anketa mogu povećati saznanja o uzrocima ponašanja, ali zahtevaju pažljiv dizajn i veću kontrolu uslova.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48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66700"/>
            <a:ext cx="17526000" cy="9922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EKSPERIMENTALNI I KVAZI-EKSPERIMENTALNI NACRTI U ANKETNIM ISTRAŽIVANJIMA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dirty="0" smtClean="0">
                <a:latin typeface="Trebuchet MS" panose="020B0603020202020204" pitchFamily="34" charset="0"/>
              </a:rPr>
              <a:t>U </a:t>
            </a:r>
            <a:r>
              <a:rPr lang="sr-Latn-RS" sz="2400" b="1" i="1" dirty="0">
                <a:latin typeface="Trebuchet MS" panose="020B0603020202020204" pitchFamily="34" charset="0"/>
              </a:rPr>
              <a:t>eksperimentalnim </a:t>
            </a:r>
            <a:r>
              <a:rPr lang="sr-Latn-RS" sz="2400" dirty="0">
                <a:latin typeface="Trebuchet MS" panose="020B0603020202020204" pitchFamily="34" charset="0"/>
              </a:rPr>
              <a:t>anketnim istraživanjima postoje najmanje dve grupe </a:t>
            </a:r>
            <a:r>
              <a:rPr lang="sr-Latn-RS" sz="2400" dirty="0" smtClean="0">
                <a:latin typeface="Trebuchet MS" panose="020B0603020202020204" pitchFamily="34" charset="0"/>
              </a:rPr>
              <a:t>ispitanika. Ispitanici </a:t>
            </a:r>
            <a:r>
              <a:rPr lang="sr-Latn-RS" sz="24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podeljeni u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najmanje dve </a:t>
            </a: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sr-Latn-RS" sz="24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Eksperimentalna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prima </a:t>
            </a:r>
            <a:r>
              <a:rPr lang="sr-Latn-RS" sz="24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tretman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Kontrolna grupa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ne prima tretman (osnov za poređenje</a:t>
            </a:r>
            <a:r>
              <a:rPr lang="sr-Latn-RS" sz="24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</a:rPr>
              <a:t>U zavisnosti od načina razvrstavanja ispitanika u grupe možemo razlikovati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eksperimentalne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</a:rPr>
              <a:t>i kvazi-eksperimentalne nacrte. </a:t>
            </a:r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EKSPERIMENTALNI NACRT (NACRT SA EKVIVALENTNIM GRUPAMA)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formiraju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slučajnim izborom (randomizacija)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Jednačenjem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ispitanici se pažljivo raspoređuju kako bi grupe bile slične po ključnim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karakteristikama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pouzdane zaključke o uzročno-posledičnim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odnosima</a:t>
            </a: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Turistima se nasumično prikazuju dve različite promotivne brošure – meri se razlika u interesovanju za destinaciju.</a:t>
            </a:r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KVAZI-EKSPERIMENTALNI NACRT</a:t>
            </a:r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nisu formirane slučajno, već ispitanici pripadaju postojećim grupama</a:t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(npr. razredi, zaposleni u firmama, posetioci određenih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mesta)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Manja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kontrola → otežano utvrđivanje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kauzalnosti</a:t>
            </a: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Poređenje stavova o održivom turizmu između zaposlenih u dva različita hotela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03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279055"/>
            <a:ext cx="7696200" cy="8283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osnovu vremena posmatranja delimo ih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1.TRANSVERZALNA ISTRAŽIVANJA</a:t>
            </a:r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Ispituju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pojavu u jednom vremenskom tremutku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prate promene kroz vreme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 Ispitivanje stavova o EU u 2024. godini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LONGITUDINALNA ISTRAŽIVANJA</a:t>
            </a:r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Ispituju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promene kroz vreme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Pomažu u otkrivanju uzročno-posledičnih </a:t>
            </a: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veza</a:t>
            </a:r>
            <a:endParaRPr lang="sr-Latn-RS" sz="2400" b="1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Primeri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Stavovi prema EU iz godine u godinu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Promene u zaposlenosti</a:t>
            </a:r>
            <a:endParaRPr lang="sr-Latn-RS" sz="2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Navike potrošača tokom mera </a:t>
            </a:r>
            <a:r>
              <a:rPr lang="sr-Latn-RS" sz="24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štednje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3.ISTRAŽIVANJA TRENDA</a:t>
            </a:r>
            <a:endParaRPr lang="sr-Latn-RS" sz="28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Ispituju pojavu kroz vreme</a:t>
            </a:r>
            <a:endParaRPr lang="sr-Latn-RS" sz="2400" b="1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 se isti ili sličan upitnik,a  različiti uzorci</a:t>
            </a:r>
            <a:endParaRPr lang="sr-Latn-RS" sz="2400" b="1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sr-Latn-RS" sz="28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84947"/>
            <a:ext cx="1333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PODELA ANKETNIH ISTRAŽIVANJA PREMA VREMENU POSMATRANJA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29600" y="1217831"/>
            <a:ext cx="9544050" cy="8195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PANEL ISTRAŽIVANJA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 smtClean="0">
                <a:latin typeface="Trebuchet MS" panose="020B0603020202020204" pitchFamily="34" charset="0"/>
              </a:rPr>
              <a:t>Koriste </a:t>
            </a:r>
            <a:r>
              <a:rPr lang="sr-Latn-RS" sz="2400" b="1" dirty="0">
                <a:latin typeface="Trebuchet MS" panose="020B0603020202020204" pitchFamily="34" charset="0"/>
              </a:rPr>
              <a:t>isti/sličan upitnik</a:t>
            </a:r>
            <a:r>
              <a:rPr lang="sr-Latn-RS" sz="2400" dirty="0">
                <a:latin typeface="Trebuchet MS" panose="020B0603020202020204" pitchFamily="34" charset="0"/>
              </a:rPr>
              <a:t> u više vremenskih </a:t>
            </a:r>
            <a:r>
              <a:rPr lang="sr-Latn-RS" sz="2400" dirty="0" smtClean="0">
                <a:latin typeface="Trebuchet MS" panose="020B0603020202020204" pitchFamily="34" charset="0"/>
              </a:rPr>
              <a:t>perioda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>
                <a:latin typeface="Trebuchet MS" panose="020B0603020202020204" pitchFamily="34" charset="0"/>
              </a:rPr>
              <a:t>Ispituju </a:t>
            </a:r>
            <a:r>
              <a:rPr lang="sr-Latn-RS" sz="2400" b="1" dirty="0">
                <a:latin typeface="Trebuchet MS" panose="020B0603020202020204" pitchFamily="34" charset="0"/>
              </a:rPr>
              <a:t>isti uzorak</a:t>
            </a:r>
            <a:r>
              <a:rPr lang="sr-Latn-RS" sz="2400" dirty="0">
                <a:latin typeface="Trebuchet MS" panose="020B0603020202020204" pitchFamily="34" charset="0"/>
              </a:rPr>
              <a:t> ispitanika kroz vreme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>
                <a:latin typeface="Trebuchet MS" panose="020B0603020202020204" pitchFamily="34" charset="0"/>
              </a:rPr>
              <a:t>Omogućavaju </a:t>
            </a:r>
            <a:r>
              <a:rPr lang="sr-Latn-RS" sz="2400" b="1" dirty="0">
                <a:latin typeface="Trebuchet MS" panose="020B0603020202020204" pitchFamily="34" charset="0"/>
              </a:rPr>
              <a:t>praćenje promena kod istih </a:t>
            </a:r>
            <a:r>
              <a:rPr lang="sr-Latn-RS" sz="2400" b="1" dirty="0" smtClean="0">
                <a:latin typeface="Trebuchet MS" panose="020B0603020202020204" pitchFamily="34" charset="0"/>
              </a:rPr>
              <a:t>ispitanika</a:t>
            </a:r>
            <a:endParaRPr lang="sr-Latn-RS" sz="2400" dirty="0">
              <a:latin typeface="Trebuchet MS" panose="020B0603020202020204" pitchFamily="34" charset="0"/>
            </a:endParaRPr>
          </a:p>
          <a:p>
            <a:pPr lvl="0"/>
            <a:r>
              <a:rPr lang="sr-Latn-RS" sz="2400" b="1" dirty="0">
                <a:latin typeface="Trebuchet MS" panose="020B0603020202020204" pitchFamily="34" charset="0"/>
              </a:rPr>
              <a:t>Cilj panel istraživanja:</a:t>
            </a:r>
            <a:r>
              <a:rPr lang="sr-Latn-RS" sz="2400" dirty="0">
                <a:latin typeface="Trebuchet MS" panose="020B0603020202020204" pitchFamily="34" charset="0"/>
              </a:rPr>
              <a:t> je da se prati </a:t>
            </a:r>
            <a:r>
              <a:rPr lang="sr-Latn-RS" sz="2400" b="1" dirty="0">
                <a:latin typeface="Trebuchet MS" panose="020B0603020202020204" pitchFamily="34" charset="0"/>
              </a:rPr>
              <a:t>kako se stavovi, ponašanje ili uslovi života menjaju kod istih osoba kroz vreme</a:t>
            </a:r>
            <a:r>
              <a:rPr lang="sr-Latn-RS" sz="2400" dirty="0" smtClean="0">
                <a:latin typeface="Trebuchet MS" panose="020B0603020202020204" pitchFamily="34" charset="0"/>
              </a:rPr>
              <a:t>.</a:t>
            </a:r>
          </a:p>
          <a:p>
            <a:pPr lvl="0"/>
            <a:r>
              <a:rPr lang="sr-Latn-RS" sz="2400" b="1" dirty="0" smtClean="0">
                <a:latin typeface="Trebuchet MS" panose="020B0603020202020204" pitchFamily="34" charset="0"/>
              </a:rPr>
              <a:t> </a:t>
            </a:r>
            <a:r>
              <a:rPr lang="sr-Latn-RS" sz="2400" b="1" dirty="0">
                <a:latin typeface="Trebuchet MS" panose="020B0603020202020204" pitchFamily="34" charset="0"/>
              </a:rPr>
              <a:t>Prednosti: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>
                <a:latin typeface="Trebuchet MS" panose="020B0603020202020204" pitchFamily="34" charset="0"/>
              </a:rPr>
              <a:t>Prvi talas: </a:t>
            </a:r>
            <a:r>
              <a:rPr lang="sr-Latn-RS" sz="2400" dirty="0" smtClean="0">
                <a:latin typeface="Trebuchet MS" panose="020B0603020202020204" pitchFamily="34" charset="0"/>
              </a:rPr>
              <a:t>Početno </a:t>
            </a:r>
            <a:r>
              <a:rPr lang="sr-Latn-RS" sz="2400" dirty="0">
                <a:latin typeface="Trebuchet MS" panose="020B0603020202020204" pitchFamily="34" charset="0"/>
              </a:rPr>
              <a:t>prikupljanje podataka, </a:t>
            </a:r>
            <a:r>
              <a:rPr lang="sr-Latn-RS" sz="2400" dirty="0" smtClean="0">
                <a:latin typeface="Trebuchet MS" panose="020B0603020202020204" pitchFamily="34" charset="0"/>
              </a:rPr>
              <a:t>obično počinje </a:t>
            </a:r>
            <a:r>
              <a:rPr lang="sr-Latn-RS" sz="2400" dirty="0">
                <a:latin typeface="Trebuchet MS" panose="020B0603020202020204" pitchFamily="34" charset="0"/>
              </a:rPr>
              <a:t>licem u lice, radi motivacije i obezbeđenja saradnje.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>
                <a:latin typeface="Trebuchet MS" panose="020B0603020202020204" pitchFamily="34" charset="0"/>
              </a:rPr>
              <a:t>Sledeći talasi: </a:t>
            </a:r>
            <a:r>
              <a:rPr lang="sr-Latn-RS" sz="2400" dirty="0" smtClean="0">
                <a:latin typeface="Trebuchet MS" panose="020B0603020202020204" pitchFamily="34" charset="0"/>
              </a:rPr>
              <a:t>Ponovna </a:t>
            </a:r>
            <a:r>
              <a:rPr lang="sr-Latn-RS" sz="2400" dirty="0">
                <a:latin typeface="Trebuchet MS" panose="020B0603020202020204" pitchFamily="34" charset="0"/>
              </a:rPr>
              <a:t>merenja (npr. na 6 meseci/godišnje) putem telefona, e-maila ili pošte – jeftinije i jednostavnije.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sr-Latn-RS" sz="2400" dirty="0" smtClean="0">
                <a:latin typeface="Trebuchet MS" panose="020B0603020202020204" pitchFamily="34" charset="0"/>
              </a:rPr>
              <a:t>Time se smanjuju ukupni troškovi istraživanja</a:t>
            </a:r>
          </a:p>
          <a:p>
            <a:pPr lvl="0"/>
            <a:endParaRPr lang="sr-Latn-RS" sz="24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</a:rPr>
              <a:t>Panel istraživanje o kvalitetu života u Srbiji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 smtClean="0">
                <a:latin typeface="Trebuchet MS" panose="020B0603020202020204" pitchFamily="34" charset="0"/>
              </a:rPr>
              <a:t>Prvi </a:t>
            </a:r>
            <a:r>
              <a:rPr lang="sr-Latn-RS" sz="2400" dirty="0">
                <a:latin typeface="Trebuchet MS" panose="020B0603020202020204" pitchFamily="34" charset="0"/>
              </a:rPr>
              <a:t>talas: 2020 – upitnik o životnim uslovima, zdravlju i prihodima (licem u lice)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>
                <a:latin typeface="Trebuchet MS" panose="020B0603020202020204" pitchFamily="34" charset="0"/>
              </a:rPr>
              <a:t>Sledeći talasi: 2021, 2022, 2023 – ista pitanja putem e-maila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400" dirty="0">
                <a:latin typeface="Trebuchet MS" panose="020B0603020202020204" pitchFamily="34" charset="0"/>
              </a:rPr>
              <a:t>Rezultat: Praćenje </a:t>
            </a:r>
            <a:r>
              <a:rPr lang="sr-Latn-RS" sz="2400" b="1" dirty="0">
                <a:latin typeface="Trebuchet MS" panose="020B0603020202020204" pitchFamily="34" charset="0"/>
              </a:rPr>
              <a:t>promena u ličnim prihodima i zadovoljstvu životom</a:t>
            </a:r>
            <a:endParaRPr lang="sr-Latn-RS" sz="2400" dirty="0">
              <a:latin typeface="Trebuchet MS" panose="020B0603020202020204" pitchFamily="34" charset="0"/>
            </a:endParaRPr>
          </a:p>
          <a:p>
            <a:r>
              <a:rPr lang="sr-Latn-RS" sz="2400" dirty="0">
                <a:latin typeface="Trebuchet MS" panose="020B0603020202020204" pitchFamily="34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57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1198781"/>
            <a:ext cx="14249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PITANJA ZA DISKUSIJU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Zašto </a:t>
            </a:r>
            <a:r>
              <a:rPr lang="sr-Latn-RS" sz="3200" b="1" dirty="0">
                <a:latin typeface="Trebuchet MS" panose="020B0603020202020204" pitchFamily="34" charset="0"/>
              </a:rPr>
              <a:t>su anketna istraživanja popularna u </a:t>
            </a:r>
            <a:r>
              <a:rPr lang="sr-Latn-RS" sz="3200" b="1" dirty="0" smtClean="0">
                <a:latin typeface="Trebuchet MS" panose="020B0603020202020204" pitchFamily="34" charset="0"/>
              </a:rPr>
              <a:t>turizmu?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– Koje su njihove prednosti u odnosu na druge metode?</a:t>
            </a:r>
          </a:p>
          <a:p>
            <a:pPr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se razlikuju transverzalna i longitudinalna anketna istraživanja?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– Kada bi koristili jedno, a kada drugo?</a:t>
            </a:r>
          </a:p>
          <a:p>
            <a:pPr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Koje su prednosti i mane panel istraživanja?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– Da li biste vi pristali da učestvujete u višegodišnjoj anketi?</a:t>
            </a:r>
          </a:p>
          <a:p>
            <a:pPr>
              <a:buFont typeface="+mj-lt"/>
              <a:buAutoNum type="arabicPeriod"/>
            </a:pPr>
            <a:r>
              <a:rPr lang="sr-Latn-RS" sz="3200" b="1" smtClean="0">
                <a:latin typeface="Trebuchet MS" panose="020B0603020202020204" pitchFamily="34" charset="0"/>
              </a:rPr>
              <a:t>Koliko </a:t>
            </a:r>
            <a:r>
              <a:rPr lang="sr-Latn-RS" sz="3200" b="1" dirty="0">
                <a:latin typeface="Trebuchet MS" panose="020B0603020202020204" pitchFamily="34" charset="0"/>
              </a:rPr>
              <a:t>su validni podaci kada se ispitanici oslanjaju na prisećanje prošlih događaja ili stavova?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– Može li se tim podacima verovati?</a:t>
            </a:r>
          </a:p>
          <a:p>
            <a:pPr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biste rešili problem osipanja uzorka u panel istraživanjima?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– Da li bi motivacija ispitanika mogla biti ključna?</a:t>
            </a:r>
          </a:p>
        </p:txBody>
      </p:sp>
    </p:spTree>
    <p:extLst>
      <p:ext uri="{BB962C8B-B14F-4D97-AF65-F5344CB8AC3E}">
        <p14:creationId xmlns:p14="http://schemas.microsoft.com/office/powerpoint/2010/main" val="2573664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9085</TotalTime>
  <Words>877</Words>
  <Application>Microsoft Office PowerPoint</Application>
  <PresentationFormat>Custom</PresentationFormat>
  <Paragraphs>151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Wingdings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99</cp:revision>
  <dcterms:created xsi:type="dcterms:W3CDTF">2024-11-03T20:59:27Z</dcterms:created>
  <dcterms:modified xsi:type="dcterms:W3CDTF">2025-05-21T21:22:36Z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