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56" r:id="rId2"/>
    <p:sldId id="342" r:id="rId3"/>
    <p:sldId id="257" r:id="rId4"/>
    <p:sldId id="258" r:id="rId5"/>
    <p:sldId id="259" r:id="rId6"/>
    <p:sldId id="260" r:id="rId7"/>
    <p:sldId id="261"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62"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6" r:id="rId68"/>
    <p:sldId id="322" r:id="rId69"/>
    <p:sldId id="323" r:id="rId70"/>
    <p:sldId id="324" r:id="rId71"/>
    <p:sldId id="325" r:id="rId72"/>
    <p:sldId id="329" r:id="rId73"/>
    <p:sldId id="330" r:id="rId74"/>
    <p:sldId id="331" r:id="rId75"/>
    <p:sldId id="332" r:id="rId76"/>
    <p:sldId id="333" r:id="rId77"/>
    <p:sldId id="334" r:id="rId78"/>
    <p:sldId id="335" r:id="rId79"/>
    <p:sldId id="336" r:id="rId80"/>
    <p:sldId id="337" r:id="rId81"/>
    <p:sldId id="338" r:id="rId82"/>
    <p:sldId id="339" r:id="rId83"/>
    <p:sldId id="340" r:id="rId84"/>
    <p:sldId id="341" r:id="rId85"/>
  </p:sldIdLst>
  <p:sldSz cx="9144000" cy="6858000" type="screen4x3"/>
  <p:notesSz cx="6858000" cy="9144000"/>
  <p:defaultTextStyle>
    <a:defPPr>
      <a:defRPr lang="sr-Latn-R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5" autoAdjust="0"/>
    <p:restoredTop sz="94737" autoAdjust="0"/>
  </p:normalViewPr>
  <p:slideViewPr>
    <p:cSldViewPr>
      <p:cViewPr varScale="1">
        <p:scale>
          <a:sx n="106" d="100"/>
          <a:sy n="106" d="100"/>
        </p:scale>
        <p:origin x="1158" y="114"/>
      </p:cViewPr>
      <p:guideLst>
        <p:guide orient="horz" pos="2160"/>
        <p:guide pos="2880"/>
      </p:guideLst>
    </p:cSldViewPr>
  </p:slideViewPr>
  <p:outlineViewPr>
    <p:cViewPr>
      <p:scale>
        <a:sx n="33" d="100"/>
        <a:sy n="33" d="100"/>
      </p:scale>
      <p:origin x="106" y="73891"/>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tableStyles" Target="tableStyle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viewProps" Target="view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descr="sphere1.png"/>
          <p:cNvPicPr>
            <a:picLocks noChangeAspect="1"/>
          </p:cNvPicPr>
          <p:nvPr/>
        </p:nvPicPr>
        <p:blipFill>
          <a:blip r:embed="rId2" cstate="print"/>
          <a:stretch>
            <a:fillRect/>
          </a:stretch>
        </p:blipFill>
        <p:spPr>
          <a:xfrm>
            <a:off x="6850374" y="0"/>
            <a:ext cx="2293626" cy="6858000"/>
          </a:xfrm>
          <a:prstGeom prst="rect">
            <a:avLst/>
          </a:prstGeom>
        </p:spPr>
      </p:pic>
      <p:sp>
        <p:nvSpPr>
          <p:cNvPr id="3" name="Subtitle 2"/>
          <p:cNvSpPr>
            <a:spLocks noGrp="1"/>
          </p:cNvSpPr>
          <p:nvPr>
            <p:ph type="subTitle" idx="1"/>
          </p:nvPr>
        </p:nvSpPr>
        <p:spPr>
          <a:xfrm>
            <a:off x="2438400" y="3581400"/>
            <a:ext cx="3962400" cy="2133600"/>
          </a:xfrm>
        </p:spPr>
        <p:txBody>
          <a:bodyPr anchor="t">
            <a:normAutofit/>
          </a:bodyPr>
          <a:lstStyle>
            <a:lvl1pPr marL="0" indent="0" algn="r">
              <a:buNone/>
              <a:defRPr sz="14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6" name="Title 15"/>
          <p:cNvSpPr>
            <a:spLocks noGrp="1"/>
          </p:cNvSpPr>
          <p:nvPr>
            <p:ph type="title"/>
          </p:nvPr>
        </p:nvSpPr>
        <p:spPr>
          <a:xfrm>
            <a:off x="2438400" y="1447800"/>
            <a:ext cx="3962400" cy="2133600"/>
          </a:xfrm>
        </p:spPr>
        <p:txBody>
          <a:bodyPr anchor="b"/>
          <a:lstStyle/>
          <a:p>
            <a:r>
              <a:rPr lang="en-US" smtClean="0"/>
              <a:t>Click to edit Master title style</a:t>
            </a:r>
            <a:endParaRPr lang="en-US" dirty="0"/>
          </a:p>
        </p:txBody>
      </p:sp>
      <p:sp>
        <p:nvSpPr>
          <p:cNvPr id="13" name="Date Placeholder 12"/>
          <p:cNvSpPr>
            <a:spLocks noGrp="1"/>
          </p:cNvSpPr>
          <p:nvPr>
            <p:ph type="dt" sz="half" idx="10"/>
          </p:nvPr>
        </p:nvSpPr>
        <p:spPr>
          <a:xfrm>
            <a:off x="3582988" y="6426201"/>
            <a:ext cx="2819399" cy="126999"/>
          </a:xfrm>
        </p:spPr>
        <p:txBody>
          <a:bodyPr/>
          <a:lstStyle/>
          <a:p>
            <a:fld id="{6A9D94BF-FED5-4C8A-9CA0-A8FC19ABCD30}" type="datetimeFigureOut">
              <a:rPr lang="sr-Latn-RS" smtClean="0"/>
              <a:t>6.10.2023.</a:t>
            </a:fld>
            <a:endParaRPr lang="sr-Latn-RS"/>
          </a:p>
        </p:txBody>
      </p:sp>
      <p:sp>
        <p:nvSpPr>
          <p:cNvPr id="14" name="Slide Number Placeholder 13"/>
          <p:cNvSpPr>
            <a:spLocks noGrp="1"/>
          </p:cNvSpPr>
          <p:nvPr>
            <p:ph type="sldNum" sz="quarter" idx="11"/>
          </p:nvPr>
        </p:nvSpPr>
        <p:spPr>
          <a:xfrm>
            <a:off x="6414976" y="6400800"/>
            <a:ext cx="457200" cy="152400"/>
          </a:xfrm>
        </p:spPr>
        <p:txBody>
          <a:bodyPr/>
          <a:lstStyle>
            <a:lvl1pPr algn="r">
              <a:defRPr/>
            </a:lvl1pPr>
          </a:lstStyle>
          <a:p>
            <a:fld id="{6382D7CF-4BC5-4DD7-9895-F53D785798E2}" type="slidenum">
              <a:rPr lang="sr-Latn-RS" smtClean="0"/>
              <a:t>‹#›</a:t>
            </a:fld>
            <a:endParaRPr lang="sr-Latn-RS"/>
          </a:p>
        </p:txBody>
      </p:sp>
      <p:sp>
        <p:nvSpPr>
          <p:cNvPr id="15" name="Footer Placeholder 14"/>
          <p:cNvSpPr>
            <a:spLocks noGrp="1"/>
          </p:cNvSpPr>
          <p:nvPr>
            <p:ph type="ftr" sz="quarter" idx="12"/>
          </p:nvPr>
        </p:nvSpPr>
        <p:spPr>
          <a:xfrm>
            <a:off x="3581400" y="6296248"/>
            <a:ext cx="2820987" cy="152400"/>
          </a:xfrm>
        </p:spPr>
        <p:txBody>
          <a:bodyPr/>
          <a:lstStyle/>
          <a:p>
            <a:endParaRPr lang="sr-Latn-RS"/>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3657600" cy="5714999"/>
          </a:xfrm>
        </p:spPr>
        <p:txBody>
          <a:bodyPr/>
          <a:lstStyle>
            <a:lvl5pPr>
              <a:defRPr/>
            </a:lvl5pPr>
            <a:lvl6pPr>
              <a:defRPr/>
            </a:lvl6pPr>
            <a:lvl7pPr>
              <a:defRPr/>
            </a:lvl7pPr>
            <a:lvl8pPr>
              <a:defRPr/>
            </a:lvl8pPr>
            <a:lvl9pP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itle 15"/>
          <p:cNvSpPr>
            <a:spLocks noGrp="1"/>
          </p:cNvSpPr>
          <p:nvPr>
            <p:ph type="title"/>
          </p:nvPr>
        </p:nvSpPr>
        <p:spPr/>
        <p:txBody>
          <a:bodyPr/>
          <a:lstStyle/>
          <a:p>
            <a:r>
              <a:rPr lang="en-US" smtClean="0"/>
              <a:t>Click to edit Master title style</a:t>
            </a:r>
            <a:endParaRPr lang="en-US"/>
          </a:p>
        </p:txBody>
      </p:sp>
      <p:sp>
        <p:nvSpPr>
          <p:cNvPr id="10" name="Date Placeholder 9"/>
          <p:cNvSpPr>
            <a:spLocks noGrp="1"/>
          </p:cNvSpPr>
          <p:nvPr>
            <p:ph type="dt" sz="half" idx="10"/>
          </p:nvPr>
        </p:nvSpPr>
        <p:spPr/>
        <p:txBody>
          <a:bodyPr/>
          <a:lstStyle/>
          <a:p>
            <a:fld id="{6A9D94BF-FED5-4C8A-9CA0-A8FC19ABCD30}" type="datetimeFigureOut">
              <a:rPr lang="sr-Latn-RS" smtClean="0"/>
              <a:t>6.10.2023.</a:t>
            </a:fld>
            <a:endParaRPr lang="sr-Latn-RS"/>
          </a:p>
        </p:txBody>
      </p:sp>
      <p:sp>
        <p:nvSpPr>
          <p:cNvPr id="11" name="Slide Number Placeholder 10"/>
          <p:cNvSpPr>
            <a:spLocks noGrp="1"/>
          </p:cNvSpPr>
          <p:nvPr>
            <p:ph type="sldNum" sz="quarter" idx="11"/>
          </p:nvPr>
        </p:nvSpPr>
        <p:spPr/>
        <p:txBody>
          <a:bodyPr/>
          <a:lstStyle/>
          <a:p>
            <a:fld id="{6382D7CF-4BC5-4DD7-9895-F53D785798E2}" type="slidenum">
              <a:rPr lang="sr-Latn-RS" smtClean="0"/>
              <a:t>‹#›</a:t>
            </a:fld>
            <a:endParaRPr lang="sr-Latn-RS"/>
          </a:p>
        </p:txBody>
      </p:sp>
      <p:sp>
        <p:nvSpPr>
          <p:cNvPr id="12" name="Footer Placeholder 11"/>
          <p:cNvSpPr>
            <a:spLocks noGrp="1"/>
          </p:cNvSpPr>
          <p:nvPr>
            <p:ph type="ftr" sz="quarter" idx="12"/>
          </p:nvPr>
        </p:nvSpPr>
        <p:spPr/>
        <p:txBody>
          <a:bodyPr/>
          <a:lstStyle/>
          <a:p>
            <a:endParaRPr lang="sr-Latn-RS"/>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7" name="Picture 6" descr="sphere1.png"/>
          <p:cNvPicPr>
            <a:picLocks noChangeAspect="1"/>
          </p:cNvPicPr>
          <p:nvPr/>
        </p:nvPicPr>
        <p:blipFill>
          <a:blip r:embed="rId2" cstate="print"/>
          <a:stretch>
            <a:fillRect/>
          </a:stretch>
        </p:blipFill>
        <p:spPr>
          <a:xfrm>
            <a:off x="6858000" y="0"/>
            <a:ext cx="2293626" cy="6858000"/>
          </a:xfrm>
          <a:prstGeom prst="rect">
            <a:avLst/>
          </a:prstGeom>
        </p:spPr>
      </p:pic>
      <p:sp>
        <p:nvSpPr>
          <p:cNvPr id="12" name="Date Placeholder 11"/>
          <p:cNvSpPr>
            <a:spLocks noGrp="1"/>
          </p:cNvSpPr>
          <p:nvPr>
            <p:ph type="dt" sz="half" idx="10"/>
          </p:nvPr>
        </p:nvSpPr>
        <p:spPr>
          <a:xfrm>
            <a:off x="839788" y="6426201"/>
            <a:ext cx="2819399" cy="126999"/>
          </a:xfrm>
        </p:spPr>
        <p:txBody>
          <a:bodyPr/>
          <a:lstStyle/>
          <a:p>
            <a:fld id="{6A9D94BF-FED5-4C8A-9CA0-A8FC19ABCD30}" type="datetimeFigureOut">
              <a:rPr lang="sr-Latn-RS" smtClean="0"/>
              <a:t>6.10.2023.</a:t>
            </a:fld>
            <a:endParaRPr lang="sr-Latn-RS"/>
          </a:p>
        </p:txBody>
      </p:sp>
      <p:sp>
        <p:nvSpPr>
          <p:cNvPr id="13" name="Slide Number Placeholder 12"/>
          <p:cNvSpPr>
            <a:spLocks noGrp="1"/>
          </p:cNvSpPr>
          <p:nvPr>
            <p:ph type="sldNum" sz="quarter" idx="11"/>
          </p:nvPr>
        </p:nvSpPr>
        <p:spPr>
          <a:xfrm>
            <a:off x="4116388" y="6400800"/>
            <a:ext cx="533400" cy="152400"/>
          </a:xfrm>
        </p:spPr>
        <p:txBody>
          <a:bodyPr/>
          <a:lstStyle/>
          <a:p>
            <a:fld id="{6382D7CF-4BC5-4DD7-9895-F53D785798E2}" type="slidenum">
              <a:rPr lang="sr-Latn-RS" smtClean="0"/>
              <a:t>‹#›</a:t>
            </a:fld>
            <a:endParaRPr lang="sr-Latn-RS"/>
          </a:p>
        </p:txBody>
      </p:sp>
      <p:sp>
        <p:nvSpPr>
          <p:cNvPr id="14" name="Footer Placeholder 13"/>
          <p:cNvSpPr>
            <a:spLocks noGrp="1"/>
          </p:cNvSpPr>
          <p:nvPr>
            <p:ph type="ftr" sz="quarter" idx="12"/>
          </p:nvPr>
        </p:nvSpPr>
        <p:spPr>
          <a:xfrm>
            <a:off x="838200" y="6296248"/>
            <a:ext cx="2820987" cy="152400"/>
          </a:xfrm>
        </p:spPr>
        <p:txBody>
          <a:bodyPr/>
          <a:lstStyle/>
          <a:p>
            <a:endParaRPr lang="sr-Latn-RS"/>
          </a:p>
        </p:txBody>
      </p:sp>
      <p:sp>
        <p:nvSpPr>
          <p:cNvPr id="15" name="Title 14"/>
          <p:cNvSpPr>
            <a:spLocks noGrp="1"/>
          </p:cNvSpPr>
          <p:nvPr>
            <p:ph type="title"/>
          </p:nvPr>
        </p:nvSpPr>
        <p:spPr>
          <a:xfrm>
            <a:off x="457200" y="1828800"/>
            <a:ext cx="3200400" cy="1752600"/>
          </a:xfrm>
        </p:spPr>
        <p:txBody>
          <a:bodyPr anchor="b"/>
          <a:lstStyle/>
          <a:p>
            <a:r>
              <a:rPr lang="en-US" smtClean="0"/>
              <a:t>Click to edit Master title style</a:t>
            </a:r>
            <a:endParaRPr lang="en-US"/>
          </a:p>
        </p:txBody>
      </p:sp>
      <p:sp>
        <p:nvSpPr>
          <p:cNvPr id="3" name="Text Placeholder 2"/>
          <p:cNvSpPr>
            <a:spLocks noGrp="1"/>
          </p:cNvSpPr>
          <p:nvPr>
            <p:ph type="body" sz="quarter" idx="13"/>
          </p:nvPr>
        </p:nvSpPr>
        <p:spPr>
          <a:xfrm>
            <a:off x="457200" y="3578224"/>
            <a:ext cx="3200645" cy="1459767"/>
          </a:xfrm>
        </p:spPr>
        <p:txBody>
          <a:bodyPr anchor="t">
            <a:normAutofit/>
          </a:bodyPr>
          <a:lstStyle>
            <a:lvl1pPr marL="0" indent="0" algn="r" defTabSz="914400" rtl="0" eaLnBrk="1" latinLnBrk="0" hangingPunct="1">
              <a:spcBef>
                <a:spcPct val="20000"/>
              </a:spcBef>
              <a:buClr>
                <a:schemeClr val="tx1">
                  <a:lumMod val="50000"/>
                  <a:lumOff val="50000"/>
                </a:schemeClr>
              </a:buClr>
              <a:buFont typeface="Wingdings" pitchFamily="2" charset="2"/>
              <a:buNone/>
              <a:defRPr lang="en-US" sz="1400" kern="1200" dirty="0" smtClean="0">
                <a:solidFill>
                  <a:schemeClr val="tx2"/>
                </a:solidFill>
                <a:latin typeface="+mn-lt"/>
                <a:ea typeface="+mn-ea"/>
                <a:cs typeface="+mn-cs"/>
              </a:defRPr>
            </a:lvl1pPr>
          </a:lstStyle>
          <a:p>
            <a:pPr lvl="0"/>
            <a:r>
              <a:rPr lang="en-US" smtClean="0"/>
              <a:t>Click to edit Master text styles</a:t>
            </a:r>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3429000"/>
            <a:ext cx="3124200" cy="2667000"/>
          </a:xfrm>
        </p:spPr>
        <p:txBody>
          <a:bodyPr>
            <a:normAutofit/>
          </a:bodyPr>
          <a:lstStyle>
            <a:lvl1pPr marL="228600" indent="-182880">
              <a:defRPr sz="1400"/>
            </a:lvl1pPr>
            <a:lvl2pPr>
              <a:defRPr sz="14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57200" y="457200"/>
            <a:ext cx="3124200" cy="2667000"/>
          </a:xfrm>
        </p:spPr>
        <p:txBody>
          <a:bodyPr>
            <a:normAutofit/>
          </a:bodyPr>
          <a:lstStyle>
            <a:lvl1pPr marL="228600" indent="-182880">
              <a:defRPr sz="1400"/>
            </a:lvl1pPr>
            <a:lvl2pPr>
              <a:defRPr sz="14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Title 1"/>
          <p:cNvSpPr>
            <a:spLocks noGrp="1"/>
          </p:cNvSpPr>
          <p:nvPr>
            <p:ph type="title"/>
          </p:nvPr>
        </p:nvSpPr>
        <p:spPr>
          <a:xfrm>
            <a:off x="4876800" y="457200"/>
            <a:ext cx="2819400" cy="5714999"/>
          </a:xfrm>
        </p:spPr>
        <p:txBody>
          <a:bodyPr/>
          <a:lstStyle/>
          <a:p>
            <a:r>
              <a:rPr lang="en-US" smtClean="0"/>
              <a:t>Click to edit Master title style</a:t>
            </a:r>
            <a:endParaRPr lang="en-US"/>
          </a:p>
        </p:txBody>
      </p:sp>
      <p:sp>
        <p:nvSpPr>
          <p:cNvPr id="9" name="Date Placeholder 8"/>
          <p:cNvSpPr>
            <a:spLocks noGrp="1"/>
          </p:cNvSpPr>
          <p:nvPr>
            <p:ph type="dt" sz="half" idx="10"/>
          </p:nvPr>
        </p:nvSpPr>
        <p:spPr/>
        <p:txBody>
          <a:bodyPr/>
          <a:lstStyle/>
          <a:p>
            <a:fld id="{6A9D94BF-FED5-4C8A-9CA0-A8FC19ABCD30}" type="datetimeFigureOut">
              <a:rPr lang="sr-Latn-RS" smtClean="0"/>
              <a:t>6.10.2023.</a:t>
            </a:fld>
            <a:endParaRPr lang="sr-Latn-RS"/>
          </a:p>
        </p:txBody>
      </p:sp>
      <p:sp>
        <p:nvSpPr>
          <p:cNvPr id="13" name="Slide Number Placeholder 12"/>
          <p:cNvSpPr>
            <a:spLocks noGrp="1"/>
          </p:cNvSpPr>
          <p:nvPr>
            <p:ph type="sldNum" sz="quarter" idx="11"/>
          </p:nvPr>
        </p:nvSpPr>
        <p:spPr/>
        <p:txBody>
          <a:bodyPr/>
          <a:lstStyle/>
          <a:p>
            <a:fld id="{6382D7CF-4BC5-4DD7-9895-F53D785798E2}" type="slidenum">
              <a:rPr lang="sr-Latn-RS" smtClean="0"/>
              <a:t>‹#›</a:t>
            </a:fld>
            <a:endParaRPr lang="sr-Latn-RS"/>
          </a:p>
        </p:txBody>
      </p:sp>
      <p:sp>
        <p:nvSpPr>
          <p:cNvPr id="14" name="Footer Placeholder 13"/>
          <p:cNvSpPr>
            <a:spLocks noGrp="1"/>
          </p:cNvSpPr>
          <p:nvPr>
            <p:ph type="ftr" sz="quarter" idx="12"/>
          </p:nvPr>
        </p:nvSpPr>
        <p:spPr/>
        <p:txBody>
          <a:bodyPr/>
          <a:lstStyle/>
          <a:p>
            <a:endParaRPr lang="sr-Latn-R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275238"/>
            <a:ext cx="3581400" cy="411162"/>
          </a:xfrm>
        </p:spPr>
        <p:txBody>
          <a:bodyPr anchor="b">
            <a:noAutofit/>
          </a:bodyPr>
          <a:lstStyle>
            <a:lvl1pPr marL="0" indent="0" algn="ctr">
              <a:buNone/>
              <a:defRPr sz="1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675288"/>
            <a:ext cx="3581400" cy="2525112"/>
          </a:xfrm>
        </p:spPr>
        <p:txBody>
          <a:bodyPr anchor="t">
            <a:normAutofit/>
          </a:bodyPr>
          <a:lstStyle>
            <a:lvl1pPr marL="228600" indent="-182880">
              <a:defRPr sz="1400"/>
            </a:lvl1pPr>
            <a:lvl2pPr>
              <a:defRPr sz="1400"/>
            </a:lvl2pPr>
            <a:lvl3pPr>
              <a:defRPr sz="1400"/>
            </a:lvl3pPr>
            <a:lvl4pPr>
              <a:defRPr sz="1400" baseline="0"/>
            </a:lvl4pPr>
            <a:lvl5pPr>
              <a:buFont typeface="Wingdings" pitchFamily="2" charset="2"/>
              <a:buChar char="§"/>
              <a:defRPr sz="1400"/>
            </a:lvl5pPr>
            <a:lvl6pPr>
              <a:buFont typeface="Wingdings" pitchFamily="2" charset="2"/>
              <a:buChar cha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5" name="Text Placeholder 4"/>
          <p:cNvSpPr>
            <a:spLocks noGrp="1"/>
          </p:cNvSpPr>
          <p:nvPr>
            <p:ph type="body" sz="quarter" idx="3"/>
          </p:nvPr>
        </p:nvSpPr>
        <p:spPr>
          <a:xfrm>
            <a:off x="457199" y="3429000"/>
            <a:ext cx="3581400" cy="411162"/>
          </a:xfrm>
        </p:spPr>
        <p:txBody>
          <a:bodyPr anchor="b">
            <a:noAutofit/>
          </a:bodyPr>
          <a:lstStyle>
            <a:lvl1pPr marL="0" indent="0" algn="ctr">
              <a:buNone/>
              <a:defRPr sz="1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57199" y="3840162"/>
            <a:ext cx="3581400" cy="2515198"/>
          </a:xfrm>
        </p:spPr>
        <p:txBody>
          <a:bodyPr anchor="t">
            <a:normAutofit/>
          </a:bodyPr>
          <a:lstStyle>
            <a:lvl1pPr marL="228600" indent="-182880">
              <a:defRPr sz="1400"/>
            </a:lvl1pPr>
            <a:lvl2pPr>
              <a:defRPr sz="14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1" name="Title 1"/>
          <p:cNvSpPr>
            <a:spLocks noGrp="1"/>
          </p:cNvSpPr>
          <p:nvPr>
            <p:ph type="title"/>
          </p:nvPr>
        </p:nvSpPr>
        <p:spPr>
          <a:xfrm>
            <a:off x="4876800" y="457200"/>
            <a:ext cx="2819400" cy="5714999"/>
          </a:xfrm>
        </p:spPr>
        <p:txBody>
          <a:bodyPr/>
          <a:lstStyle/>
          <a:p>
            <a:r>
              <a:rPr lang="en-US" smtClean="0"/>
              <a:t>Click to edit Master title style</a:t>
            </a:r>
            <a:endParaRPr lang="en-US"/>
          </a:p>
        </p:txBody>
      </p:sp>
      <p:sp>
        <p:nvSpPr>
          <p:cNvPr id="12" name="Date Placeholder 11"/>
          <p:cNvSpPr>
            <a:spLocks noGrp="1"/>
          </p:cNvSpPr>
          <p:nvPr>
            <p:ph type="dt" sz="half" idx="10"/>
          </p:nvPr>
        </p:nvSpPr>
        <p:spPr/>
        <p:txBody>
          <a:bodyPr/>
          <a:lstStyle/>
          <a:p>
            <a:fld id="{6A9D94BF-FED5-4C8A-9CA0-A8FC19ABCD30}" type="datetimeFigureOut">
              <a:rPr lang="sr-Latn-RS" smtClean="0"/>
              <a:t>6.10.2023.</a:t>
            </a:fld>
            <a:endParaRPr lang="sr-Latn-RS"/>
          </a:p>
        </p:txBody>
      </p:sp>
      <p:sp>
        <p:nvSpPr>
          <p:cNvPr id="14" name="Slide Number Placeholder 13"/>
          <p:cNvSpPr>
            <a:spLocks noGrp="1"/>
          </p:cNvSpPr>
          <p:nvPr>
            <p:ph type="sldNum" sz="quarter" idx="11"/>
          </p:nvPr>
        </p:nvSpPr>
        <p:spPr/>
        <p:txBody>
          <a:bodyPr/>
          <a:lstStyle/>
          <a:p>
            <a:fld id="{6382D7CF-4BC5-4DD7-9895-F53D785798E2}" type="slidenum">
              <a:rPr lang="sr-Latn-RS" smtClean="0"/>
              <a:t>‹#›</a:t>
            </a:fld>
            <a:endParaRPr lang="sr-Latn-RS"/>
          </a:p>
        </p:txBody>
      </p:sp>
      <p:sp>
        <p:nvSpPr>
          <p:cNvPr id="16" name="Footer Placeholder 15"/>
          <p:cNvSpPr>
            <a:spLocks noGrp="1"/>
          </p:cNvSpPr>
          <p:nvPr>
            <p:ph type="ftr" sz="quarter" idx="12"/>
          </p:nvPr>
        </p:nvSpPr>
        <p:spPr/>
        <p:txBody>
          <a:bodyPr/>
          <a:lstStyle/>
          <a:p>
            <a:endParaRPr lang="sr-Latn-RS"/>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733800" y="457200"/>
            <a:ext cx="3962400" cy="5715000"/>
          </a:xfrm>
        </p:spPr>
        <p:txBody>
          <a:bodyPr/>
          <a:lstStyle/>
          <a:p>
            <a:r>
              <a:rPr lang="en-US" smtClean="0"/>
              <a:t>Click to edit Master title style</a:t>
            </a:r>
            <a:endParaRPr lang="en-US" dirty="0"/>
          </a:p>
        </p:txBody>
      </p:sp>
      <p:sp>
        <p:nvSpPr>
          <p:cNvPr id="9" name="Date Placeholder 8"/>
          <p:cNvSpPr>
            <a:spLocks noGrp="1"/>
          </p:cNvSpPr>
          <p:nvPr>
            <p:ph type="dt" sz="half" idx="10"/>
          </p:nvPr>
        </p:nvSpPr>
        <p:spPr/>
        <p:txBody>
          <a:bodyPr/>
          <a:lstStyle/>
          <a:p>
            <a:fld id="{6A9D94BF-FED5-4C8A-9CA0-A8FC19ABCD30}" type="datetimeFigureOut">
              <a:rPr lang="sr-Latn-RS" smtClean="0"/>
              <a:t>6.10.2023.</a:t>
            </a:fld>
            <a:endParaRPr lang="sr-Latn-RS"/>
          </a:p>
        </p:txBody>
      </p:sp>
      <p:sp>
        <p:nvSpPr>
          <p:cNvPr id="10" name="Slide Number Placeholder 9"/>
          <p:cNvSpPr>
            <a:spLocks noGrp="1"/>
          </p:cNvSpPr>
          <p:nvPr>
            <p:ph type="sldNum" sz="quarter" idx="11"/>
          </p:nvPr>
        </p:nvSpPr>
        <p:spPr/>
        <p:txBody>
          <a:bodyPr/>
          <a:lstStyle/>
          <a:p>
            <a:fld id="{6382D7CF-4BC5-4DD7-9895-F53D785798E2}" type="slidenum">
              <a:rPr lang="sr-Latn-RS" smtClean="0"/>
              <a:t>‹#›</a:t>
            </a:fld>
            <a:endParaRPr lang="sr-Latn-RS"/>
          </a:p>
        </p:txBody>
      </p:sp>
      <p:sp>
        <p:nvSpPr>
          <p:cNvPr id="11" name="Footer Placeholder 10"/>
          <p:cNvSpPr>
            <a:spLocks noGrp="1"/>
          </p:cNvSpPr>
          <p:nvPr>
            <p:ph type="ftr" sz="quarter" idx="12"/>
          </p:nvPr>
        </p:nvSpPr>
        <p:spPr/>
        <p:txBody>
          <a:bodyPr/>
          <a:lstStyle/>
          <a:p>
            <a:endParaRPr lang="sr-Latn-RS"/>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8" name="Date Placeholder 7"/>
          <p:cNvSpPr>
            <a:spLocks noGrp="1"/>
          </p:cNvSpPr>
          <p:nvPr>
            <p:ph type="dt" sz="half" idx="10"/>
          </p:nvPr>
        </p:nvSpPr>
        <p:spPr/>
        <p:txBody>
          <a:bodyPr/>
          <a:lstStyle/>
          <a:p>
            <a:fld id="{6A9D94BF-FED5-4C8A-9CA0-A8FC19ABCD30}" type="datetimeFigureOut">
              <a:rPr lang="sr-Latn-RS" smtClean="0"/>
              <a:t>6.10.2023.</a:t>
            </a:fld>
            <a:endParaRPr lang="sr-Latn-RS"/>
          </a:p>
        </p:txBody>
      </p:sp>
      <p:sp>
        <p:nvSpPr>
          <p:cNvPr id="9" name="Slide Number Placeholder 8"/>
          <p:cNvSpPr>
            <a:spLocks noGrp="1"/>
          </p:cNvSpPr>
          <p:nvPr>
            <p:ph type="sldNum" sz="quarter" idx="11"/>
          </p:nvPr>
        </p:nvSpPr>
        <p:spPr/>
        <p:txBody>
          <a:bodyPr/>
          <a:lstStyle/>
          <a:p>
            <a:fld id="{6382D7CF-4BC5-4DD7-9895-F53D785798E2}" type="slidenum">
              <a:rPr lang="sr-Latn-RS" smtClean="0"/>
              <a:t>‹#›</a:t>
            </a:fld>
            <a:endParaRPr lang="sr-Latn-RS"/>
          </a:p>
        </p:txBody>
      </p:sp>
      <p:sp>
        <p:nvSpPr>
          <p:cNvPr id="10" name="Footer Placeholder 9"/>
          <p:cNvSpPr>
            <a:spLocks noGrp="1"/>
          </p:cNvSpPr>
          <p:nvPr>
            <p:ph type="ftr" sz="quarter" idx="12"/>
          </p:nvPr>
        </p:nvSpPr>
        <p:spPr/>
        <p:txBody>
          <a:bodyPr/>
          <a:lstStyle/>
          <a:p>
            <a:endParaRPr lang="sr-Latn-RS"/>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181600" y="1676400"/>
            <a:ext cx="2514600" cy="1874837"/>
          </a:xfrm>
        </p:spPr>
        <p:txBody>
          <a:bodyPr anchor="b">
            <a:normAutofit/>
          </a:bodyPr>
          <a:lstStyle>
            <a:lvl1pPr algn="r">
              <a:defRPr sz="2000" b="0">
                <a:effectLst/>
              </a:defRPr>
            </a:lvl1pPr>
          </a:lstStyle>
          <a:p>
            <a:r>
              <a:rPr lang="en-US" smtClean="0"/>
              <a:t>Click to edit Master title style</a:t>
            </a:r>
            <a:endParaRPr lang="en-US" dirty="0"/>
          </a:p>
        </p:txBody>
      </p:sp>
      <p:sp>
        <p:nvSpPr>
          <p:cNvPr id="3" name="Content Placeholder 2"/>
          <p:cNvSpPr>
            <a:spLocks noGrp="1"/>
          </p:cNvSpPr>
          <p:nvPr>
            <p:ph idx="1"/>
          </p:nvPr>
        </p:nvSpPr>
        <p:spPr>
          <a:xfrm>
            <a:off x="304800" y="1676400"/>
            <a:ext cx="4700016" cy="3505200"/>
          </a:xfrm>
        </p:spPr>
        <p:txBody>
          <a:bodyPr>
            <a:normAutofit/>
          </a:bodyPr>
          <a:lstStyle>
            <a:lvl1pPr marL="228600" indent="-182880">
              <a:defRPr sz="1200"/>
            </a:lvl1pPr>
            <a:lvl2pPr>
              <a:defRPr sz="1200"/>
            </a:lvl2pPr>
            <a:lvl3pPr>
              <a:defRPr sz="12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4" name="Text Placeholder 3"/>
          <p:cNvSpPr>
            <a:spLocks noGrp="1"/>
          </p:cNvSpPr>
          <p:nvPr>
            <p:ph type="body" sz="half" idx="2"/>
          </p:nvPr>
        </p:nvSpPr>
        <p:spPr>
          <a:xfrm>
            <a:off x="5486400" y="3552372"/>
            <a:ext cx="2209800" cy="1629228"/>
          </a:xfrm>
        </p:spPr>
        <p:txBody>
          <a:bodyPr anchor="t">
            <a:normAutofit/>
          </a:bodyPr>
          <a:lstStyle>
            <a:lvl1pPr marL="0" indent="0" algn="r">
              <a:buNone/>
              <a:defRPr sz="12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5" name="Date Placeholder 14"/>
          <p:cNvSpPr>
            <a:spLocks noGrp="1"/>
          </p:cNvSpPr>
          <p:nvPr>
            <p:ph type="dt" sz="half" idx="10"/>
          </p:nvPr>
        </p:nvSpPr>
        <p:spPr/>
        <p:txBody>
          <a:bodyPr/>
          <a:lstStyle/>
          <a:p>
            <a:fld id="{6A9D94BF-FED5-4C8A-9CA0-A8FC19ABCD30}" type="datetimeFigureOut">
              <a:rPr lang="sr-Latn-RS" smtClean="0"/>
              <a:t>6.10.2023.</a:t>
            </a:fld>
            <a:endParaRPr lang="sr-Latn-RS"/>
          </a:p>
        </p:txBody>
      </p:sp>
      <p:sp>
        <p:nvSpPr>
          <p:cNvPr id="16" name="Slide Number Placeholder 15"/>
          <p:cNvSpPr>
            <a:spLocks noGrp="1"/>
          </p:cNvSpPr>
          <p:nvPr>
            <p:ph type="sldNum" sz="quarter" idx="11"/>
          </p:nvPr>
        </p:nvSpPr>
        <p:spPr/>
        <p:txBody>
          <a:bodyPr/>
          <a:lstStyle/>
          <a:p>
            <a:fld id="{6382D7CF-4BC5-4DD7-9895-F53D785798E2}" type="slidenum">
              <a:rPr lang="sr-Latn-RS" smtClean="0"/>
              <a:t>‹#›</a:t>
            </a:fld>
            <a:endParaRPr lang="sr-Latn-RS"/>
          </a:p>
        </p:txBody>
      </p:sp>
      <p:sp>
        <p:nvSpPr>
          <p:cNvPr id="17" name="Footer Placeholder 16"/>
          <p:cNvSpPr>
            <a:spLocks noGrp="1"/>
          </p:cNvSpPr>
          <p:nvPr>
            <p:ph type="ftr" sz="quarter" idx="12"/>
          </p:nvPr>
        </p:nvSpPr>
        <p:spPr/>
        <p:txBody>
          <a:bodyPr/>
          <a:lstStyle/>
          <a:p>
            <a:endParaRPr lang="sr-Latn-RS"/>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304800" y="1676400"/>
            <a:ext cx="4696967" cy="35052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11" name="Title 1"/>
          <p:cNvSpPr>
            <a:spLocks noGrp="1"/>
          </p:cNvSpPr>
          <p:nvPr>
            <p:ph type="title"/>
          </p:nvPr>
        </p:nvSpPr>
        <p:spPr>
          <a:xfrm>
            <a:off x="5181600" y="1676400"/>
            <a:ext cx="2514600" cy="1875972"/>
          </a:xfrm>
        </p:spPr>
        <p:txBody>
          <a:bodyPr anchor="b">
            <a:normAutofit/>
          </a:bodyPr>
          <a:lstStyle>
            <a:lvl1pPr algn="r">
              <a:defRPr sz="2000" b="0">
                <a:effectLst/>
              </a:defRPr>
            </a:lvl1pPr>
          </a:lstStyle>
          <a:p>
            <a:r>
              <a:rPr lang="en-US" smtClean="0"/>
              <a:t>Click to edit Master title style</a:t>
            </a:r>
            <a:endParaRPr lang="en-US" dirty="0"/>
          </a:p>
        </p:txBody>
      </p:sp>
      <p:sp>
        <p:nvSpPr>
          <p:cNvPr id="12" name="Text Placeholder 3"/>
          <p:cNvSpPr>
            <a:spLocks noGrp="1"/>
          </p:cNvSpPr>
          <p:nvPr>
            <p:ph type="body" sz="half" idx="2"/>
          </p:nvPr>
        </p:nvSpPr>
        <p:spPr>
          <a:xfrm>
            <a:off x="5486400" y="3552372"/>
            <a:ext cx="2209800" cy="1629228"/>
          </a:xfrm>
        </p:spPr>
        <p:txBody>
          <a:bodyPr anchor="t">
            <a:normAutofit/>
          </a:bodyPr>
          <a:lstStyle>
            <a:lvl1pPr marL="0" indent="0" algn="r">
              <a:buNone/>
              <a:defRPr sz="12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6" name="Date Placeholder 15"/>
          <p:cNvSpPr>
            <a:spLocks noGrp="1"/>
          </p:cNvSpPr>
          <p:nvPr>
            <p:ph type="dt" sz="half" idx="10"/>
          </p:nvPr>
        </p:nvSpPr>
        <p:spPr/>
        <p:txBody>
          <a:bodyPr/>
          <a:lstStyle/>
          <a:p>
            <a:fld id="{6A9D94BF-FED5-4C8A-9CA0-A8FC19ABCD30}" type="datetimeFigureOut">
              <a:rPr lang="sr-Latn-RS" smtClean="0"/>
              <a:t>6.10.2023.</a:t>
            </a:fld>
            <a:endParaRPr lang="sr-Latn-RS"/>
          </a:p>
        </p:txBody>
      </p:sp>
      <p:sp>
        <p:nvSpPr>
          <p:cNvPr id="17" name="Slide Number Placeholder 16"/>
          <p:cNvSpPr>
            <a:spLocks noGrp="1"/>
          </p:cNvSpPr>
          <p:nvPr>
            <p:ph type="sldNum" sz="quarter" idx="11"/>
          </p:nvPr>
        </p:nvSpPr>
        <p:spPr/>
        <p:txBody>
          <a:bodyPr/>
          <a:lstStyle/>
          <a:p>
            <a:fld id="{6382D7CF-4BC5-4DD7-9895-F53D785798E2}" type="slidenum">
              <a:rPr lang="sr-Latn-RS" smtClean="0"/>
              <a:t>‹#›</a:t>
            </a:fld>
            <a:endParaRPr lang="sr-Latn-RS"/>
          </a:p>
        </p:txBody>
      </p:sp>
      <p:sp>
        <p:nvSpPr>
          <p:cNvPr id="18" name="Footer Placeholder 17"/>
          <p:cNvSpPr>
            <a:spLocks noGrp="1"/>
          </p:cNvSpPr>
          <p:nvPr>
            <p:ph type="ftr" sz="quarter" idx="12"/>
          </p:nvPr>
        </p:nvSpPr>
        <p:spPr/>
        <p:txBody>
          <a:bodyPr/>
          <a:lstStyle/>
          <a:p>
            <a:endParaRPr lang="sr-Latn-RS"/>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Date Placeholder 12"/>
          <p:cNvSpPr>
            <a:spLocks noGrp="1"/>
          </p:cNvSpPr>
          <p:nvPr>
            <p:ph type="dt" sz="half" idx="10"/>
          </p:nvPr>
        </p:nvSpPr>
        <p:spPr/>
        <p:txBody>
          <a:bodyPr/>
          <a:lstStyle/>
          <a:p>
            <a:fld id="{6A9D94BF-FED5-4C8A-9CA0-A8FC19ABCD30}" type="datetimeFigureOut">
              <a:rPr lang="sr-Latn-RS" smtClean="0"/>
              <a:t>6.10.2023.</a:t>
            </a:fld>
            <a:endParaRPr lang="sr-Latn-RS"/>
          </a:p>
        </p:txBody>
      </p:sp>
      <p:sp>
        <p:nvSpPr>
          <p:cNvPr id="14" name="Slide Number Placeholder 13"/>
          <p:cNvSpPr>
            <a:spLocks noGrp="1"/>
          </p:cNvSpPr>
          <p:nvPr>
            <p:ph type="sldNum" sz="quarter" idx="11"/>
          </p:nvPr>
        </p:nvSpPr>
        <p:spPr/>
        <p:txBody>
          <a:bodyPr/>
          <a:lstStyle/>
          <a:p>
            <a:fld id="{6382D7CF-4BC5-4DD7-9895-F53D785798E2}" type="slidenum">
              <a:rPr lang="sr-Latn-RS" smtClean="0"/>
              <a:t>‹#›</a:t>
            </a:fld>
            <a:endParaRPr lang="sr-Latn-RS"/>
          </a:p>
        </p:txBody>
      </p:sp>
      <p:sp>
        <p:nvSpPr>
          <p:cNvPr id="15" name="Footer Placeholder 14"/>
          <p:cNvSpPr>
            <a:spLocks noGrp="1"/>
          </p:cNvSpPr>
          <p:nvPr>
            <p:ph type="ftr" sz="quarter" idx="12"/>
          </p:nvPr>
        </p:nvSpPr>
        <p:spPr/>
        <p:txBody>
          <a:bodyPr/>
          <a:lstStyle/>
          <a:p>
            <a:endParaRPr lang="sr-Latn-RS"/>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Date Placeholder 12"/>
          <p:cNvSpPr>
            <a:spLocks noGrp="1"/>
          </p:cNvSpPr>
          <p:nvPr>
            <p:ph type="dt" sz="half" idx="10"/>
          </p:nvPr>
        </p:nvSpPr>
        <p:spPr/>
        <p:txBody>
          <a:bodyPr/>
          <a:lstStyle/>
          <a:p>
            <a:fld id="{6A9D94BF-FED5-4C8A-9CA0-A8FC19ABCD30}" type="datetimeFigureOut">
              <a:rPr lang="sr-Latn-RS" smtClean="0"/>
              <a:t>6.10.2023.</a:t>
            </a:fld>
            <a:endParaRPr lang="sr-Latn-RS"/>
          </a:p>
        </p:txBody>
      </p:sp>
      <p:sp>
        <p:nvSpPr>
          <p:cNvPr id="14" name="Slide Number Placeholder 13"/>
          <p:cNvSpPr>
            <a:spLocks noGrp="1"/>
          </p:cNvSpPr>
          <p:nvPr>
            <p:ph type="sldNum" sz="quarter" idx="11"/>
          </p:nvPr>
        </p:nvSpPr>
        <p:spPr/>
        <p:txBody>
          <a:bodyPr/>
          <a:lstStyle/>
          <a:p>
            <a:fld id="{6382D7CF-4BC5-4DD7-9895-F53D785798E2}" type="slidenum">
              <a:rPr lang="sr-Latn-RS" smtClean="0"/>
              <a:t>‹#›</a:t>
            </a:fld>
            <a:endParaRPr lang="sr-Latn-RS"/>
          </a:p>
        </p:txBody>
      </p:sp>
      <p:sp>
        <p:nvSpPr>
          <p:cNvPr id="15" name="Footer Placeholder 14"/>
          <p:cNvSpPr>
            <a:spLocks noGrp="1"/>
          </p:cNvSpPr>
          <p:nvPr>
            <p:ph type="ftr" sz="quarter" idx="12"/>
          </p:nvPr>
        </p:nvSpPr>
        <p:spPr/>
        <p:txBody>
          <a:bodyPr/>
          <a:lstStyle/>
          <a:p>
            <a:endParaRPr lang="sr-Latn-RS"/>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pic>
        <p:nvPicPr>
          <p:cNvPr id="12" name="Picture 11" descr="sphere2.png"/>
          <p:cNvPicPr>
            <a:picLocks noChangeAspect="1"/>
          </p:cNvPicPr>
          <p:nvPr/>
        </p:nvPicPr>
        <p:blipFill>
          <a:blip r:embed="rId13" cstate="print"/>
          <a:stretch>
            <a:fillRect/>
          </a:stretch>
        </p:blipFill>
        <p:spPr>
          <a:xfrm>
            <a:off x="8823693" y="0"/>
            <a:ext cx="320307" cy="6858000"/>
          </a:xfrm>
          <a:prstGeom prst="rect">
            <a:avLst/>
          </a:prstGeom>
        </p:spPr>
      </p:pic>
      <p:sp>
        <p:nvSpPr>
          <p:cNvPr id="2" name="Title Placeholder 1"/>
          <p:cNvSpPr>
            <a:spLocks noGrp="1"/>
          </p:cNvSpPr>
          <p:nvPr>
            <p:ph type="title"/>
          </p:nvPr>
        </p:nvSpPr>
        <p:spPr>
          <a:xfrm>
            <a:off x="4876800" y="457200"/>
            <a:ext cx="2819400" cy="57150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457200"/>
            <a:ext cx="3657600" cy="5714999"/>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Slide Number Placeholder 7"/>
          <p:cNvSpPr>
            <a:spLocks noGrp="1"/>
          </p:cNvSpPr>
          <p:nvPr>
            <p:ph type="sldNum" sz="quarter" idx="4"/>
          </p:nvPr>
        </p:nvSpPr>
        <p:spPr>
          <a:xfrm>
            <a:off x="7772400" y="6400800"/>
            <a:ext cx="533400" cy="152400"/>
          </a:xfrm>
          <a:prstGeom prst="rect">
            <a:avLst/>
          </a:prstGeom>
        </p:spPr>
        <p:txBody>
          <a:bodyPr vert="horz" lIns="91440" tIns="45720" rIns="91440" bIns="45720" rtlCol="0" anchor="ctr"/>
          <a:lstStyle>
            <a:lvl1pPr algn="ctr">
              <a:defRPr sz="1050">
                <a:solidFill>
                  <a:schemeClr val="tx1">
                    <a:lumMod val="50000"/>
                    <a:lumOff val="50000"/>
                  </a:schemeClr>
                </a:solidFill>
              </a:defRPr>
            </a:lvl1pPr>
          </a:lstStyle>
          <a:p>
            <a:fld id="{6382D7CF-4BC5-4DD7-9895-F53D785798E2}" type="slidenum">
              <a:rPr lang="sr-Latn-RS" smtClean="0"/>
              <a:t>‹#›</a:t>
            </a:fld>
            <a:endParaRPr lang="sr-Latn-RS"/>
          </a:p>
        </p:txBody>
      </p:sp>
      <p:sp>
        <p:nvSpPr>
          <p:cNvPr id="9" name="Date Placeholder 8"/>
          <p:cNvSpPr>
            <a:spLocks noGrp="1"/>
          </p:cNvSpPr>
          <p:nvPr>
            <p:ph type="dt" sz="half" idx="2"/>
          </p:nvPr>
        </p:nvSpPr>
        <p:spPr>
          <a:xfrm>
            <a:off x="4876801" y="6426201"/>
            <a:ext cx="2819399" cy="126999"/>
          </a:xfrm>
          <a:prstGeom prst="rect">
            <a:avLst/>
          </a:prstGeom>
        </p:spPr>
        <p:txBody>
          <a:bodyPr vert="horz" lIns="91440" tIns="45720" rIns="91440" bIns="45720" rtlCol="0" anchor="ctr"/>
          <a:lstStyle>
            <a:lvl1pPr algn="r">
              <a:defRPr sz="1050">
                <a:solidFill>
                  <a:schemeClr val="tx1">
                    <a:lumMod val="50000"/>
                    <a:lumOff val="50000"/>
                  </a:schemeClr>
                </a:solidFill>
              </a:defRPr>
            </a:lvl1pPr>
          </a:lstStyle>
          <a:p>
            <a:fld id="{6A9D94BF-FED5-4C8A-9CA0-A8FC19ABCD30}" type="datetimeFigureOut">
              <a:rPr lang="sr-Latn-RS" smtClean="0"/>
              <a:t>6.10.2023.</a:t>
            </a:fld>
            <a:endParaRPr lang="sr-Latn-RS"/>
          </a:p>
        </p:txBody>
      </p:sp>
      <p:sp>
        <p:nvSpPr>
          <p:cNvPr id="10" name="Footer Placeholder 9"/>
          <p:cNvSpPr>
            <a:spLocks noGrp="1"/>
          </p:cNvSpPr>
          <p:nvPr>
            <p:ph type="ftr" sz="quarter" idx="3"/>
          </p:nvPr>
        </p:nvSpPr>
        <p:spPr>
          <a:xfrm>
            <a:off x="4875213" y="6296248"/>
            <a:ext cx="2820987" cy="152400"/>
          </a:xfrm>
          <a:prstGeom prst="rect">
            <a:avLst/>
          </a:prstGeom>
        </p:spPr>
        <p:txBody>
          <a:bodyPr vert="horz" lIns="91440" tIns="45720" rIns="91440" bIns="45720" rtlCol="0" anchor="b"/>
          <a:lstStyle>
            <a:lvl1pPr algn="r">
              <a:defRPr sz="1050">
                <a:solidFill>
                  <a:schemeClr val="tx1"/>
                </a:solidFill>
              </a:defRPr>
            </a:lvl1pPr>
          </a:lstStyle>
          <a:p>
            <a:endParaRPr lang="sr-Latn-RS"/>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iming>
    <p:tnLst>
      <p:par>
        <p:cTn id="1" dur="indefinite" restart="never" nodeType="tmRoot"/>
      </p:par>
    </p:tnLst>
  </p:timing>
  <p:txStyles>
    <p:titleStyle>
      <a:lvl1pPr algn="r" defTabSz="914400" rtl="0" eaLnBrk="1" latinLnBrk="0" hangingPunct="1">
        <a:spcBef>
          <a:spcPct val="0"/>
        </a:spcBef>
        <a:buNone/>
        <a:defRPr sz="2800" kern="1200">
          <a:gradFill>
            <a:gsLst>
              <a:gs pos="0">
                <a:schemeClr val="tx1">
                  <a:lumMod val="50000"/>
                </a:schemeClr>
              </a:gs>
              <a:gs pos="61000">
                <a:schemeClr val="tx1"/>
              </a:gs>
            </a:gsLst>
            <a:lin ang="5400000" scaled="0"/>
          </a:gradFill>
          <a:effectLst/>
          <a:latin typeface="+mj-lt"/>
          <a:ea typeface="+mj-ea"/>
          <a:cs typeface="+mj-cs"/>
        </a:defRPr>
      </a:lvl1pPr>
    </p:titleStyle>
    <p:bodyStyle>
      <a:lvl1pPr marL="182880" indent="-182880" algn="l" defTabSz="914400" rtl="0" eaLnBrk="1" latinLnBrk="0" hangingPunct="1">
        <a:spcBef>
          <a:spcPct val="20000"/>
        </a:spcBef>
        <a:buClr>
          <a:schemeClr val="tx1">
            <a:lumMod val="50000"/>
            <a:lumOff val="50000"/>
          </a:schemeClr>
        </a:buClr>
        <a:buFont typeface="Wingdings" pitchFamily="2" charset="2"/>
        <a:buChar char="§"/>
        <a:defRPr sz="1800" kern="1200">
          <a:solidFill>
            <a:schemeClr val="tx1">
              <a:lumMod val="85000"/>
            </a:schemeClr>
          </a:solidFill>
          <a:latin typeface="+mn-lt"/>
          <a:ea typeface="+mn-ea"/>
          <a:cs typeface="+mn-cs"/>
        </a:defRPr>
      </a:lvl1pPr>
      <a:lvl2pPr marL="411480" indent="-182880" algn="l" defTabSz="914400" rtl="0" eaLnBrk="1" latinLnBrk="0" hangingPunct="1">
        <a:spcBef>
          <a:spcPct val="20000"/>
        </a:spcBef>
        <a:buClr>
          <a:schemeClr val="tx1">
            <a:lumMod val="50000"/>
            <a:lumOff val="50000"/>
          </a:schemeClr>
        </a:buClr>
        <a:buFont typeface="Wingdings" pitchFamily="2" charset="2"/>
        <a:buChar char="§"/>
        <a:defRPr sz="1400" kern="1200">
          <a:solidFill>
            <a:schemeClr val="tx1">
              <a:lumMod val="85000"/>
            </a:schemeClr>
          </a:solidFill>
          <a:latin typeface="+mn-lt"/>
          <a:ea typeface="+mn-ea"/>
          <a:cs typeface="+mn-cs"/>
        </a:defRPr>
      </a:lvl2pPr>
      <a:lvl3pPr marL="594360" indent="-182880" algn="l" defTabSz="914400" rtl="0" eaLnBrk="1" latinLnBrk="0" hangingPunct="1">
        <a:spcBef>
          <a:spcPct val="20000"/>
        </a:spcBef>
        <a:buClr>
          <a:schemeClr val="tx1">
            <a:lumMod val="50000"/>
            <a:lumOff val="50000"/>
          </a:schemeClr>
        </a:buClr>
        <a:buFont typeface="Wingdings" pitchFamily="2" charset="2"/>
        <a:buChar char="§"/>
        <a:defRPr sz="1400" kern="1200">
          <a:solidFill>
            <a:schemeClr val="tx1">
              <a:lumMod val="85000"/>
            </a:schemeClr>
          </a:solidFill>
          <a:latin typeface="+mn-lt"/>
          <a:ea typeface="+mn-ea"/>
          <a:cs typeface="+mn-cs"/>
        </a:defRPr>
      </a:lvl3pPr>
      <a:lvl4pPr marL="777240" indent="-182880" algn="l" defTabSz="914400" rtl="0" eaLnBrk="1" latinLnBrk="0" hangingPunct="1">
        <a:spcBef>
          <a:spcPct val="20000"/>
        </a:spcBef>
        <a:buClr>
          <a:schemeClr val="tx1">
            <a:lumMod val="50000"/>
            <a:lumOff val="50000"/>
          </a:schemeClr>
        </a:buClr>
        <a:buFont typeface="Wingdings" pitchFamily="2" charset="2"/>
        <a:buChar char="§"/>
        <a:defRPr sz="1400" kern="1200">
          <a:solidFill>
            <a:schemeClr val="tx1">
              <a:lumMod val="85000"/>
            </a:schemeClr>
          </a:solidFill>
          <a:latin typeface="+mn-lt"/>
          <a:ea typeface="+mn-ea"/>
          <a:cs typeface="+mn-cs"/>
        </a:defRPr>
      </a:lvl4pPr>
      <a:lvl5pPr marL="960120" indent="-182880" algn="l" defTabSz="914400" rtl="0" eaLnBrk="1" latinLnBrk="0" hangingPunct="1">
        <a:spcBef>
          <a:spcPct val="20000"/>
        </a:spcBef>
        <a:buClr>
          <a:schemeClr val="tx1">
            <a:lumMod val="50000"/>
            <a:lumOff val="50000"/>
          </a:schemeClr>
        </a:buClr>
        <a:buFont typeface="Wingdings" pitchFamily="2" charset="2"/>
        <a:buChar char="§"/>
        <a:defRPr sz="1400" kern="1200">
          <a:solidFill>
            <a:schemeClr val="tx1">
              <a:lumMod val="85000"/>
            </a:schemeClr>
          </a:solidFill>
          <a:latin typeface="+mn-lt"/>
          <a:ea typeface="+mn-ea"/>
          <a:cs typeface="+mn-cs"/>
        </a:defRPr>
      </a:lvl5pPr>
      <a:lvl6pPr marL="1143000" indent="-182880" algn="l" defTabSz="914400" rtl="0" eaLnBrk="1" latinLnBrk="0" hangingPunct="1">
        <a:spcBef>
          <a:spcPts val="288"/>
        </a:spcBef>
        <a:buClr>
          <a:schemeClr val="tx1">
            <a:lumMod val="50000"/>
            <a:lumOff val="50000"/>
          </a:schemeClr>
        </a:buClr>
        <a:buFont typeface="Wingdings" pitchFamily="2" charset="2"/>
        <a:buChar char="§"/>
        <a:defRPr sz="1400" kern="1200" baseline="0">
          <a:solidFill>
            <a:schemeClr val="tx1"/>
          </a:solidFill>
          <a:latin typeface="+mn-lt"/>
          <a:ea typeface="+mn-ea"/>
          <a:cs typeface="+mn-cs"/>
        </a:defRPr>
      </a:lvl6pPr>
      <a:lvl7pPr marL="1325880" indent="-182880" algn="l" defTabSz="914400" rtl="0" eaLnBrk="1" latinLnBrk="0" hangingPunct="1">
        <a:spcBef>
          <a:spcPts val="288"/>
        </a:spcBef>
        <a:buClr>
          <a:schemeClr val="tx1">
            <a:lumMod val="50000"/>
            <a:lumOff val="50000"/>
          </a:schemeClr>
        </a:buClr>
        <a:buFont typeface="Wingdings" pitchFamily="2" charset="2"/>
        <a:buChar char="§"/>
        <a:defRPr sz="1400" kern="1200" baseline="0">
          <a:solidFill>
            <a:schemeClr val="tx1"/>
          </a:solidFill>
          <a:latin typeface="+mn-lt"/>
          <a:ea typeface="+mn-ea"/>
          <a:cs typeface="+mn-cs"/>
        </a:defRPr>
      </a:lvl7pPr>
      <a:lvl8pPr marL="1508760" indent="-182880" algn="l" defTabSz="914400" rtl="0" eaLnBrk="1" latinLnBrk="0" hangingPunct="1">
        <a:spcBef>
          <a:spcPts val="288"/>
        </a:spcBef>
        <a:buClr>
          <a:schemeClr val="tx1">
            <a:lumMod val="50000"/>
            <a:lumOff val="50000"/>
          </a:schemeClr>
        </a:buClr>
        <a:buFont typeface="Wingdings" pitchFamily="2" charset="2"/>
        <a:buChar char="§"/>
        <a:defRPr sz="1400" kern="1200" baseline="0">
          <a:solidFill>
            <a:schemeClr val="tx1"/>
          </a:solidFill>
          <a:latin typeface="+mn-lt"/>
          <a:ea typeface="+mn-ea"/>
          <a:cs typeface="+mn-cs"/>
        </a:defRPr>
      </a:lvl8pPr>
      <a:lvl9pPr marL="1691640" indent="-182880" algn="l" defTabSz="914400" rtl="0" eaLnBrk="1" latinLnBrk="0" hangingPunct="1">
        <a:spcBef>
          <a:spcPts val="288"/>
        </a:spcBef>
        <a:buClr>
          <a:schemeClr val="tx1">
            <a:lumMod val="50000"/>
            <a:lumOff val="50000"/>
          </a:schemeClr>
        </a:buClr>
        <a:buFont typeface="Wingdings" pitchFamily="2" charset="2"/>
        <a:buChar char="§"/>
        <a:defRPr sz="14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23528" y="457200"/>
            <a:ext cx="7372672" cy="5715000"/>
          </a:xfrm>
        </p:spPr>
        <p:txBody>
          <a:bodyPr/>
          <a:lstStyle/>
          <a:p>
            <a:pPr algn="ctr"/>
            <a:r>
              <a:rPr lang="en-US" sz="5000" b="1" dirty="0" smtClean="0">
                <a:latin typeface="+mn-lt"/>
              </a:rPr>
              <a:t>Mena</a:t>
            </a:r>
            <a:r>
              <a:rPr lang="sr-Latn-RS" sz="5000" b="1" dirty="0" smtClean="0">
                <a:latin typeface="+mn-lt"/>
              </a:rPr>
              <a:t>džment hrane i pića</a:t>
            </a:r>
            <a:r>
              <a:rPr lang="sr-Latn-RS" dirty="0" smtClean="0"/>
              <a:t/>
            </a:r>
            <a:br>
              <a:rPr lang="sr-Latn-RS" dirty="0" smtClean="0"/>
            </a:br>
            <a:r>
              <a:rPr lang="sr-Latn-RS" sz="5000" dirty="0" smtClean="0"/>
              <a:t>DR</a:t>
            </a:r>
            <a:r>
              <a:rPr lang="sr-Latn-RS" sz="5000" smtClean="0"/>
              <a:t>. </a:t>
            </a:r>
            <a:r>
              <a:rPr lang="sr-Latn-RS" sz="5000" smtClean="0"/>
              <a:t>DRAGAN ŽIVKOVIĆ</a:t>
            </a:r>
            <a:endParaRPr lang="sr-Latn-RS" sz="5000" dirty="0"/>
          </a:p>
        </p:txBody>
      </p:sp>
    </p:spTree>
    <p:extLst>
      <p:ext uri="{BB962C8B-B14F-4D97-AF65-F5344CB8AC3E}">
        <p14:creationId xmlns:p14="http://schemas.microsoft.com/office/powerpoint/2010/main" val="39042473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a:xfrm>
            <a:off x="457200" y="457200"/>
            <a:ext cx="4474840" cy="5714999"/>
          </a:xfrm>
        </p:spPr>
        <p:txBody>
          <a:bodyPr/>
          <a:lstStyle/>
          <a:p>
            <a:r>
              <a:rPr lang="sr-Latn-RS" b="1" dirty="0" smtClean="0"/>
              <a:t>Predispitne obaveze</a:t>
            </a:r>
          </a:p>
          <a:p>
            <a:r>
              <a:rPr lang="sr-Latn-RS" dirty="0" smtClean="0"/>
              <a:t>Predavanje 15 bodova</a:t>
            </a:r>
          </a:p>
          <a:p>
            <a:r>
              <a:rPr lang="sr-Latn-RS" dirty="0" smtClean="0"/>
              <a:t>Kolokvijumi 20 bodova</a:t>
            </a:r>
          </a:p>
          <a:p>
            <a:r>
              <a:rPr lang="sr-Latn-RS" dirty="0" smtClean="0"/>
              <a:t>Seminarski 10 bodova</a:t>
            </a:r>
          </a:p>
          <a:p>
            <a:r>
              <a:rPr lang="sr-Latn-RS" dirty="0" smtClean="0"/>
              <a:t>Ispit 55 bodova</a:t>
            </a:r>
          </a:p>
          <a:p>
            <a:endParaRPr lang="sr-Latn-RS" dirty="0"/>
          </a:p>
          <a:p>
            <a:r>
              <a:rPr lang="sr-Latn-RS" b="1" dirty="0" smtClean="0"/>
              <a:t>Literatura</a:t>
            </a:r>
          </a:p>
          <a:p>
            <a:r>
              <a:rPr lang="sr-Latn-RS" dirty="0" smtClean="0"/>
              <a:t>Planiranje menija/ Vukić M., Drljević O. Visoka hotelijerska škola</a:t>
            </a:r>
          </a:p>
          <a:p>
            <a:r>
              <a:rPr lang="sr-Latn-RS" dirty="0" smtClean="0"/>
              <a:t>Organizacija poslovanja u restoraterstvu/ Barjaktarević D., Univerzitet Singidunum</a:t>
            </a:r>
          </a:p>
          <a:p>
            <a:r>
              <a:rPr lang="sr-Latn-RS" smtClean="0"/>
              <a:t>Servis hrane i pića, Gagić S., Alfa graf</a:t>
            </a:r>
            <a:endParaRPr lang="sr-Latn-RS" dirty="0" smtClean="0"/>
          </a:p>
        </p:txBody>
      </p:sp>
    </p:spTree>
    <p:extLst>
      <p:ext uri="{BB962C8B-B14F-4D97-AF65-F5344CB8AC3E}">
        <p14:creationId xmlns:p14="http://schemas.microsoft.com/office/powerpoint/2010/main" val="37773219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404664"/>
            <a:ext cx="8424936" cy="5767536"/>
          </a:xfrm>
        </p:spPr>
        <p:txBody>
          <a:bodyPr>
            <a:normAutofit/>
          </a:bodyPr>
          <a:lstStyle/>
          <a:p>
            <a:pPr algn="l"/>
            <a:r>
              <a:rPr lang="sr-Latn-RS" dirty="0" smtClean="0"/>
              <a:t>SADRŽAJ</a:t>
            </a:r>
            <a:br>
              <a:rPr lang="sr-Latn-RS" dirty="0" smtClean="0"/>
            </a:br>
            <a:r>
              <a:rPr lang="sr-Latn-RS" dirty="0"/>
              <a:t/>
            </a:r>
            <a:br>
              <a:rPr lang="sr-Latn-RS" dirty="0"/>
            </a:br>
            <a:r>
              <a:rPr lang="sr-Latn-RS" dirty="0" smtClean="0"/>
              <a:t>1</a:t>
            </a:r>
            <a:r>
              <a:rPr lang="sr-Latn-RS" dirty="0"/>
              <a:t>. </a:t>
            </a:r>
            <a:r>
              <a:rPr lang="sr-Latn-RS" dirty="0" smtClean="0"/>
              <a:t>Definisanje </a:t>
            </a:r>
            <a:r>
              <a:rPr lang="sr-Latn-RS" dirty="0"/>
              <a:t>i osnovne karakteristike restoraterstva </a:t>
            </a:r>
            <a:br>
              <a:rPr lang="sr-Latn-RS" dirty="0"/>
            </a:br>
            <a:r>
              <a:rPr lang="en-US" dirty="0"/>
              <a:t>2. </a:t>
            </a:r>
            <a:r>
              <a:rPr lang="en-US" dirty="0" err="1"/>
              <a:t>Razvojni</a:t>
            </a:r>
            <a:r>
              <a:rPr lang="en-US" dirty="0"/>
              <a:t> put </a:t>
            </a:r>
            <a:r>
              <a:rPr lang="en-US" dirty="0" err="1"/>
              <a:t>restoraterstva</a:t>
            </a:r>
            <a:r>
              <a:rPr lang="en-US" dirty="0"/>
              <a:t> </a:t>
            </a:r>
            <a:br>
              <a:rPr lang="en-US" dirty="0"/>
            </a:br>
            <a:r>
              <a:rPr lang="pl-PL" dirty="0"/>
              <a:t>3. Značaj i uloga restoraterstva u privrednom </a:t>
            </a:r>
            <a:r>
              <a:rPr lang="pl-PL" dirty="0" smtClean="0"/>
              <a:t>razvoju</a:t>
            </a:r>
            <a:r>
              <a:rPr lang="pl-PL" dirty="0"/>
              <a:t/>
            </a:r>
            <a:br>
              <a:rPr lang="pl-PL" dirty="0"/>
            </a:br>
            <a:r>
              <a:rPr lang="sr-Latn-RS" dirty="0"/>
              <a:t>4. Restoraterstvo kao deo ugostiteljstva </a:t>
            </a:r>
            <a:br>
              <a:rPr lang="sr-Latn-RS" dirty="0"/>
            </a:br>
            <a:r>
              <a:rPr lang="sr-Latn-RS" dirty="0" smtClean="0"/>
              <a:t>	</a:t>
            </a:r>
            <a:r>
              <a:rPr lang="sr-Latn-RS" sz="2300" dirty="0" smtClean="0"/>
              <a:t>4.1</a:t>
            </a:r>
            <a:r>
              <a:rPr lang="sr-Latn-RS" sz="2300" dirty="0"/>
              <a:t>. Restorani kao reprezentativni ugostiteljski </a:t>
            </a:r>
            <a:r>
              <a:rPr lang="sr-Latn-RS" sz="2300" dirty="0" smtClean="0"/>
              <a:t>objekti </a:t>
            </a:r>
            <a:r>
              <a:rPr lang="pl-PL" sz="2300" dirty="0" smtClean="0"/>
              <a:t>za 		        pružanje </a:t>
            </a:r>
            <a:r>
              <a:rPr lang="pl-PL" sz="2300" dirty="0"/>
              <a:t>usluga hrane i pića </a:t>
            </a:r>
            <a:br>
              <a:rPr lang="pl-PL" sz="2300" dirty="0"/>
            </a:br>
            <a:r>
              <a:rPr lang="pl-PL" sz="2300" dirty="0" smtClean="0"/>
              <a:t>	</a:t>
            </a:r>
            <a:r>
              <a:rPr lang="sr-Latn-RS" sz="2300" dirty="0" smtClean="0"/>
              <a:t>4.2</a:t>
            </a:r>
            <a:r>
              <a:rPr lang="sr-Latn-RS" sz="2300" dirty="0"/>
              <a:t>. Ostale vrste ugostiteljskih </a:t>
            </a:r>
            <a:r>
              <a:rPr lang="sr-Latn-RS" sz="2300" dirty="0" smtClean="0"/>
              <a:t>objekata </a:t>
            </a:r>
            <a:r>
              <a:rPr lang="pl-PL" sz="2300" dirty="0" smtClean="0"/>
              <a:t>za </a:t>
            </a:r>
            <a:r>
              <a:rPr lang="pl-PL" sz="2300" dirty="0"/>
              <a:t>pružanje usluga </a:t>
            </a:r>
            <a:r>
              <a:rPr lang="pl-PL" sz="2300" dirty="0" smtClean="0"/>
              <a:t>   		        hrane </a:t>
            </a:r>
            <a:r>
              <a:rPr lang="pl-PL" sz="2300" dirty="0"/>
              <a:t>i pića </a:t>
            </a:r>
            <a:br>
              <a:rPr lang="pl-PL" sz="2300" dirty="0"/>
            </a:br>
            <a:r>
              <a:rPr lang="sr-Latn-RS" dirty="0"/>
              <a:t>5. Hotelijerstvo kao deo ugostiteljstva </a:t>
            </a:r>
            <a:br>
              <a:rPr lang="sr-Latn-RS" dirty="0"/>
            </a:br>
            <a:r>
              <a:rPr lang="sr-Latn-RS" dirty="0"/>
              <a:t>5.1. Vrste ugostiteljskih objekata </a:t>
            </a:r>
            <a:r>
              <a:rPr lang="sr-Latn-RS" dirty="0" smtClean="0"/>
              <a:t>za smeštaj</a:t>
            </a:r>
            <a:r>
              <a:rPr lang="sr-Latn-RS" dirty="0"/>
              <a:t/>
            </a:r>
            <a:br>
              <a:rPr lang="sr-Latn-RS" dirty="0"/>
            </a:br>
            <a:r>
              <a:rPr lang="sr-Latn-RS" dirty="0"/>
              <a:t>5.2. Hotelsko restoraterstvo </a:t>
            </a:r>
          </a:p>
        </p:txBody>
      </p:sp>
    </p:spTree>
    <p:extLst>
      <p:ext uri="{BB962C8B-B14F-4D97-AF65-F5344CB8AC3E}">
        <p14:creationId xmlns:p14="http://schemas.microsoft.com/office/powerpoint/2010/main" val="126534847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457200"/>
            <a:ext cx="8352928" cy="5715000"/>
          </a:xfrm>
        </p:spPr>
        <p:txBody>
          <a:bodyPr>
            <a:normAutofit/>
          </a:bodyPr>
          <a:lstStyle/>
          <a:p>
            <a:pPr algn="ctr"/>
            <a:r>
              <a:rPr lang="sr-Latn-RS" sz="5000" b="1" dirty="0" smtClean="0"/>
              <a:t>1. Definisanje i osnovne </a:t>
            </a:r>
            <a:r>
              <a:rPr lang="sr-Latn-RS" sz="5000" b="1" dirty="0"/>
              <a:t>karakteristike</a:t>
            </a:r>
            <a:br>
              <a:rPr lang="sr-Latn-RS" sz="5000" b="1" dirty="0"/>
            </a:br>
            <a:r>
              <a:rPr lang="sr-Latn-RS" sz="5000" b="1" dirty="0"/>
              <a:t>restoraterstva</a:t>
            </a:r>
          </a:p>
        </p:txBody>
      </p:sp>
    </p:spTree>
    <p:extLst>
      <p:ext uri="{BB962C8B-B14F-4D97-AF65-F5344CB8AC3E}">
        <p14:creationId xmlns:p14="http://schemas.microsoft.com/office/powerpoint/2010/main" val="24342329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88640"/>
            <a:ext cx="8136904" cy="6336704"/>
          </a:xfrm>
        </p:spPr>
        <p:txBody>
          <a:bodyPr>
            <a:noAutofit/>
          </a:bodyPr>
          <a:lstStyle/>
          <a:p>
            <a:pPr algn="l"/>
            <a:r>
              <a:rPr lang="sr-Latn-RS" sz="2200" b="1" dirty="0" smtClean="0"/>
              <a:t>*</a:t>
            </a:r>
            <a:r>
              <a:rPr lang="sr-Latn-RS" sz="2200" dirty="0" smtClean="0"/>
              <a:t> </a:t>
            </a:r>
            <a:r>
              <a:rPr lang="sr-Latn-RS" sz="2200" dirty="0" smtClean="0">
                <a:latin typeface="Calibri" pitchFamily="34" charset="0"/>
                <a:cs typeface="Calibri" pitchFamily="34" charset="0"/>
              </a:rPr>
              <a:t>Razumevanje suštine restoraterstva zahteva kraći osvrt na sadržaj i osnovne karakteristike </a:t>
            </a:r>
            <a:r>
              <a:rPr lang="it-IT" sz="2200" dirty="0" smtClean="0">
                <a:latin typeface="Calibri" pitchFamily="34" charset="0"/>
                <a:cs typeface="Calibri" pitchFamily="34" charset="0"/>
              </a:rPr>
              <a:t>ugostiteljstva kao baznog segmenta turističke delatnosti.</a:t>
            </a:r>
            <a:r>
              <a:rPr lang="sr-Latn-RS" sz="2200" dirty="0" smtClean="0">
                <a:latin typeface="Calibri" pitchFamily="34" charset="0"/>
                <a:cs typeface="Calibri" pitchFamily="34" charset="0"/>
              </a:rPr>
              <a:t/>
            </a:r>
            <a:br>
              <a:rPr lang="sr-Latn-RS" sz="2200" dirty="0" smtClean="0">
                <a:latin typeface="Calibri" pitchFamily="34" charset="0"/>
                <a:cs typeface="Calibri" pitchFamily="34" charset="0"/>
              </a:rPr>
            </a:br>
            <a:r>
              <a:rPr lang="sr-Latn-RS" sz="2200" dirty="0" smtClean="0">
                <a:latin typeface="Calibri" pitchFamily="34" charset="0"/>
                <a:cs typeface="Calibri" pitchFamily="34" charset="0"/>
              </a:rPr>
              <a:t/>
            </a:r>
            <a:br>
              <a:rPr lang="sr-Latn-RS" sz="2200" dirty="0" smtClean="0">
                <a:latin typeface="Calibri" pitchFamily="34" charset="0"/>
                <a:cs typeface="Calibri" pitchFamily="34" charset="0"/>
              </a:rPr>
            </a:br>
            <a:r>
              <a:rPr lang="sr-Latn-RS" sz="2200" b="1" dirty="0" smtClean="0">
                <a:latin typeface="Calibri" pitchFamily="34" charset="0"/>
                <a:cs typeface="Calibri" pitchFamily="34" charset="0"/>
              </a:rPr>
              <a:t>*</a:t>
            </a:r>
            <a:r>
              <a:rPr lang="sr-Latn-RS" sz="2200" dirty="0" smtClean="0">
                <a:latin typeface="Calibri" pitchFamily="34" charset="0"/>
                <a:cs typeface="Calibri" pitchFamily="34" charset="0"/>
              </a:rPr>
              <a:t> Misija ugostiteljstva kao privredne delatnosti sadržana je u dugoročnom ostvarivanju zadovoljenja ljudskih potreba za hranom, pićem i smeštajem, koja korišćenjem posebnih tehnika restoranskog</a:t>
            </a:r>
            <a:br>
              <a:rPr lang="sr-Latn-RS" sz="2200" dirty="0" smtClean="0">
                <a:latin typeface="Calibri" pitchFamily="34" charset="0"/>
                <a:cs typeface="Calibri" pitchFamily="34" charset="0"/>
              </a:rPr>
            </a:br>
            <a:r>
              <a:rPr lang="vi-VN" sz="2200" dirty="0" smtClean="0">
                <a:latin typeface="Calibri" pitchFamily="34" charset="0"/>
                <a:cs typeface="Calibri" pitchFamily="34" charset="0"/>
              </a:rPr>
              <a:t>i hotelskog poslovanja ostvaruje komunikaciju i harmonizaciju odnosa između</a:t>
            </a:r>
            <a:r>
              <a:rPr lang="sr-Latn-RS" sz="2200" dirty="0" smtClean="0">
                <a:latin typeface="Calibri" pitchFamily="34" charset="0"/>
                <a:cs typeface="Calibri" pitchFamily="34" charset="0"/>
              </a:rPr>
              <a:t> ugostiteljskog objekta i korisnika njegovih usluga.</a:t>
            </a:r>
            <a:br>
              <a:rPr lang="sr-Latn-RS" sz="2200" dirty="0" smtClean="0">
                <a:latin typeface="Calibri" pitchFamily="34" charset="0"/>
                <a:cs typeface="Calibri" pitchFamily="34" charset="0"/>
              </a:rPr>
            </a:br>
            <a:r>
              <a:rPr lang="sr-Latn-RS" sz="2200" dirty="0" smtClean="0">
                <a:latin typeface="Calibri" pitchFamily="34" charset="0"/>
                <a:cs typeface="Calibri" pitchFamily="34" charset="0"/>
              </a:rPr>
              <a:t/>
            </a:r>
            <a:br>
              <a:rPr lang="sr-Latn-RS" sz="2200" dirty="0" smtClean="0">
                <a:latin typeface="Calibri" pitchFamily="34" charset="0"/>
                <a:cs typeface="Calibri" pitchFamily="34" charset="0"/>
              </a:rPr>
            </a:br>
            <a:r>
              <a:rPr lang="sr-Latn-RS" sz="2200" b="1" dirty="0" smtClean="0">
                <a:latin typeface="Calibri" pitchFamily="34" charset="0"/>
                <a:cs typeface="Calibri" pitchFamily="34" charset="0"/>
              </a:rPr>
              <a:t>*</a:t>
            </a:r>
            <a:r>
              <a:rPr lang="sr-Latn-RS" sz="2200" dirty="0" smtClean="0">
                <a:latin typeface="Calibri" pitchFamily="34" charset="0"/>
                <a:cs typeface="Calibri" pitchFamily="34" charset="0"/>
              </a:rPr>
              <a:t> Tako </a:t>
            </a:r>
            <a:r>
              <a:rPr lang="sr-Latn-RS" sz="2200" dirty="0">
                <a:latin typeface="Calibri" pitchFamily="34" charset="0"/>
                <a:cs typeface="Calibri" pitchFamily="34" charset="0"/>
              </a:rPr>
              <a:t>postavljena misija </a:t>
            </a:r>
            <a:r>
              <a:rPr lang="sr-Latn-RS" sz="2200" dirty="0" smtClean="0">
                <a:latin typeface="Calibri" pitchFamily="34" charset="0"/>
                <a:cs typeface="Calibri" pitchFamily="34" charset="0"/>
              </a:rPr>
              <a:t>opredeljuje i </a:t>
            </a:r>
            <a:r>
              <a:rPr lang="sr-Latn-RS" sz="2200" dirty="0">
                <a:latin typeface="Calibri" pitchFamily="34" charset="0"/>
                <a:cs typeface="Calibri" pitchFamily="34" charset="0"/>
              </a:rPr>
              <a:t>karakter i status ove privredne delatnosti, čiji je predmet poslovanja </a:t>
            </a:r>
            <a:r>
              <a:rPr lang="sr-Latn-RS" sz="2200" b="1" i="1" dirty="0" smtClean="0">
                <a:latin typeface="Calibri" pitchFamily="34" charset="0"/>
                <a:cs typeface="Calibri" pitchFamily="34" charset="0"/>
              </a:rPr>
              <a:t>priprema, proizvodnja </a:t>
            </a:r>
            <a:r>
              <a:rPr lang="sr-Latn-RS" sz="2200" b="1" i="1" dirty="0">
                <a:latin typeface="Calibri" pitchFamily="34" charset="0"/>
                <a:cs typeface="Calibri" pitchFamily="34" charset="0"/>
              </a:rPr>
              <a:t>i usluživanje hrane, pića i drugih napitaka </a:t>
            </a:r>
            <a:r>
              <a:rPr lang="sr-Latn-RS" sz="2200" i="1" dirty="0">
                <a:latin typeface="Calibri" pitchFamily="34" charset="0"/>
                <a:cs typeface="Calibri" pitchFamily="34" charset="0"/>
              </a:rPr>
              <a:t>i </a:t>
            </a:r>
            <a:r>
              <a:rPr lang="sr-Latn-RS" sz="2200" b="1" i="1" dirty="0">
                <a:latin typeface="Calibri" pitchFamily="34" charset="0"/>
                <a:cs typeface="Calibri" pitchFamily="34" charset="0"/>
              </a:rPr>
              <a:t>pružanje usluga </a:t>
            </a:r>
            <a:r>
              <a:rPr lang="sr-Latn-RS" sz="2200" b="1" i="1" dirty="0" smtClean="0">
                <a:latin typeface="Calibri" pitchFamily="34" charset="0"/>
                <a:cs typeface="Calibri" pitchFamily="34" charset="0"/>
              </a:rPr>
              <a:t>smeštaja </a:t>
            </a:r>
            <a:r>
              <a:rPr lang="pl-PL" sz="2200" dirty="0" smtClean="0">
                <a:latin typeface="Calibri" pitchFamily="34" charset="0"/>
                <a:cs typeface="Calibri" pitchFamily="34" charset="0"/>
              </a:rPr>
              <a:t>u </a:t>
            </a:r>
            <a:r>
              <a:rPr lang="pl-PL" sz="2200" dirty="0">
                <a:latin typeface="Calibri" pitchFamily="34" charset="0"/>
                <a:cs typeface="Calibri" pitchFamily="34" charset="0"/>
              </a:rPr>
              <a:t>namenski uređenim i opremljenim prostorijama</a:t>
            </a:r>
            <a:r>
              <a:rPr lang="pl-PL" sz="2200" dirty="0" smtClean="0">
                <a:latin typeface="Calibri" pitchFamily="34" charset="0"/>
                <a:cs typeface="Calibri" pitchFamily="34" charset="0"/>
              </a:rPr>
              <a:t>.</a:t>
            </a:r>
            <a:br>
              <a:rPr lang="pl-PL" sz="2200" dirty="0" smtClean="0">
                <a:latin typeface="Calibri" pitchFamily="34" charset="0"/>
                <a:cs typeface="Calibri" pitchFamily="34" charset="0"/>
              </a:rPr>
            </a:br>
            <a:r>
              <a:rPr lang="pl-PL" sz="2200" dirty="0">
                <a:latin typeface="Calibri" pitchFamily="34" charset="0"/>
                <a:cs typeface="Calibri" pitchFamily="34" charset="0"/>
              </a:rPr>
              <a:t/>
            </a:r>
            <a:br>
              <a:rPr lang="pl-PL" sz="2200" dirty="0">
                <a:latin typeface="Calibri" pitchFamily="34" charset="0"/>
                <a:cs typeface="Calibri" pitchFamily="34" charset="0"/>
              </a:rPr>
            </a:br>
            <a:r>
              <a:rPr lang="pl-PL" sz="2200" b="1" dirty="0" smtClean="0">
                <a:latin typeface="Calibri" pitchFamily="34" charset="0"/>
                <a:cs typeface="Calibri" pitchFamily="34" charset="0"/>
              </a:rPr>
              <a:t>*</a:t>
            </a:r>
            <a:r>
              <a:rPr lang="pl-PL" sz="2200" dirty="0" smtClean="0">
                <a:latin typeface="Calibri" pitchFamily="34" charset="0"/>
                <a:cs typeface="Calibri" pitchFamily="34" charset="0"/>
              </a:rPr>
              <a:t> </a:t>
            </a:r>
            <a:r>
              <a:rPr lang="sr-Latn-RS" sz="2200" dirty="0">
                <a:latin typeface="Calibri" pitchFamily="34" charset="0"/>
                <a:cs typeface="Calibri" pitchFamily="34" charset="0"/>
              </a:rPr>
              <a:t>Kao što se vidi, ugostiteljstvo </a:t>
            </a:r>
            <a:r>
              <a:rPr lang="sr-Latn-RS" sz="2200" dirty="0" smtClean="0">
                <a:latin typeface="Calibri" pitchFamily="34" charset="0"/>
                <a:cs typeface="Calibri" pitchFamily="34" charset="0"/>
              </a:rPr>
              <a:t>se sastoji </a:t>
            </a:r>
            <a:r>
              <a:rPr lang="sr-Latn-RS" sz="2200" dirty="0">
                <a:latin typeface="Calibri" pitchFamily="34" charset="0"/>
                <a:cs typeface="Calibri" pitchFamily="34" charset="0"/>
              </a:rPr>
              <a:t>iz dva poslovna podsistema </a:t>
            </a:r>
            <a:r>
              <a:rPr lang="sr-Latn-RS" sz="2200" dirty="0" smtClean="0">
                <a:latin typeface="Calibri" pitchFamily="34" charset="0"/>
                <a:cs typeface="Calibri" pitchFamily="34" charset="0"/>
              </a:rPr>
              <a:t/>
            </a:r>
            <a:br>
              <a:rPr lang="sr-Latn-RS" sz="2200" dirty="0" smtClean="0">
                <a:latin typeface="Calibri" pitchFamily="34" charset="0"/>
                <a:cs typeface="Calibri" pitchFamily="34" charset="0"/>
              </a:rPr>
            </a:br>
            <a:r>
              <a:rPr lang="sr-Latn-RS" sz="2200" dirty="0" smtClean="0">
                <a:latin typeface="Calibri" pitchFamily="34" charset="0"/>
                <a:cs typeface="Calibri" pitchFamily="34" charset="0"/>
              </a:rPr>
              <a:t>(</a:t>
            </a:r>
            <a:r>
              <a:rPr lang="sr-Latn-RS" sz="2200" dirty="0">
                <a:latin typeface="Calibri" pitchFamily="34" charset="0"/>
                <a:cs typeface="Calibri" pitchFamily="34" charset="0"/>
              </a:rPr>
              <a:t>dve oblasti), i to</a:t>
            </a:r>
            <a:r>
              <a:rPr lang="sr-Latn-RS" sz="2200" i="1" dirty="0">
                <a:latin typeface="Calibri" pitchFamily="34" charset="0"/>
                <a:cs typeface="Calibri" pitchFamily="34" charset="0"/>
              </a:rPr>
              <a:t>: oblast pružanja usluga ishrane </a:t>
            </a:r>
            <a:r>
              <a:rPr lang="sr-Latn-RS" sz="2200" i="1" dirty="0" smtClean="0">
                <a:latin typeface="Calibri" pitchFamily="34" charset="0"/>
                <a:cs typeface="Calibri" pitchFamily="34" charset="0"/>
              </a:rPr>
              <a:t>i pića </a:t>
            </a:r>
            <a:r>
              <a:rPr lang="sr-Latn-RS" sz="2200" i="1" dirty="0">
                <a:latin typeface="Calibri" pitchFamily="34" charset="0"/>
                <a:cs typeface="Calibri" pitchFamily="34" charset="0"/>
              </a:rPr>
              <a:t>i oblast pružanja usluga smeštaja.</a:t>
            </a:r>
            <a:endParaRPr lang="sr-Latn-RS" sz="2200" dirty="0">
              <a:latin typeface="Calibri" pitchFamily="34" charset="0"/>
              <a:cs typeface="Calibri" pitchFamily="34" charset="0"/>
            </a:endParaRPr>
          </a:p>
        </p:txBody>
      </p:sp>
    </p:spTree>
    <p:extLst>
      <p:ext uri="{BB962C8B-B14F-4D97-AF65-F5344CB8AC3E}">
        <p14:creationId xmlns:p14="http://schemas.microsoft.com/office/powerpoint/2010/main" val="328487183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6530" y="175577"/>
            <a:ext cx="8568952" cy="6552728"/>
          </a:xfrm>
        </p:spPr>
        <p:txBody>
          <a:bodyPr>
            <a:noAutofit/>
          </a:bodyPr>
          <a:lstStyle/>
          <a:p>
            <a:pPr algn="l"/>
            <a:r>
              <a:rPr lang="sr-Latn-RS" sz="2500" b="1" dirty="0" smtClean="0"/>
              <a:t>*</a:t>
            </a:r>
            <a:r>
              <a:rPr lang="sr-Latn-RS" sz="2500" dirty="0" smtClean="0"/>
              <a:t> </a:t>
            </a:r>
            <a:r>
              <a:rPr lang="vi-VN" sz="2500" dirty="0" smtClean="0">
                <a:cs typeface="Calibri" pitchFamily="34" charset="0"/>
              </a:rPr>
              <a:t>Pored </a:t>
            </a:r>
            <a:r>
              <a:rPr lang="vi-VN" sz="2500" dirty="0">
                <a:cs typeface="Calibri" pitchFamily="34" charset="0"/>
              </a:rPr>
              <a:t>zadovoljavanja potreba za smeštajem, hranom i pićem, ugostiteljstvo </a:t>
            </a:r>
            <a:r>
              <a:rPr lang="vi-VN" sz="2500" dirty="0" smtClean="0">
                <a:cs typeface="Calibri" pitchFamily="34" charset="0"/>
              </a:rPr>
              <a:t>obezbeđuje</a:t>
            </a:r>
            <a:r>
              <a:rPr lang="sr-Latn-RS" sz="2500" dirty="0" smtClean="0">
                <a:cs typeface="Calibri" pitchFamily="34" charset="0"/>
              </a:rPr>
              <a:t> </a:t>
            </a:r>
            <a:r>
              <a:rPr lang="sr-Latn-RS" sz="2500" dirty="0" smtClean="0"/>
              <a:t>zadovoljavanje </a:t>
            </a:r>
            <a:r>
              <a:rPr lang="sr-Latn-RS" sz="2500" dirty="0"/>
              <a:t>kulturnih, društvenih, obrazovnih, zdravstvenih i drugih </a:t>
            </a:r>
            <a:r>
              <a:rPr lang="sr-Latn-RS" sz="2500" dirty="0" smtClean="0"/>
              <a:t>potreba gostiju </a:t>
            </a:r>
            <a:r>
              <a:rPr lang="sr-Latn-RS" sz="2500" dirty="0"/>
              <a:t>i omogućava rekreaciju, zabavu, sport i druge aktivnosti</a:t>
            </a:r>
            <a:r>
              <a:rPr lang="sr-Latn-RS" sz="2500" dirty="0" smtClean="0"/>
              <a:t>.</a:t>
            </a:r>
            <a:br>
              <a:rPr lang="sr-Latn-RS" sz="2500" dirty="0" smtClean="0"/>
            </a:br>
            <a:r>
              <a:rPr lang="sr-Latn-RS" sz="2500" dirty="0" smtClean="0"/>
              <a:t/>
            </a:r>
            <a:br>
              <a:rPr lang="sr-Latn-RS" sz="2500" dirty="0" smtClean="0"/>
            </a:br>
            <a:r>
              <a:rPr lang="sr-Latn-RS" sz="2500" b="1" dirty="0" smtClean="0"/>
              <a:t>*</a:t>
            </a:r>
            <a:r>
              <a:rPr lang="sr-Latn-RS" sz="2500" dirty="0" smtClean="0"/>
              <a:t> Po </a:t>
            </a:r>
            <a:r>
              <a:rPr lang="sr-Latn-RS" sz="2500" dirty="0"/>
              <a:t>karakteru poslova ugostiteljstvo se svrstava u uslužne delatnosti iako je </a:t>
            </a:r>
            <a:r>
              <a:rPr lang="sr-Latn-RS" sz="2500" dirty="0" smtClean="0"/>
              <a:t>deo poslovnih </a:t>
            </a:r>
            <a:r>
              <a:rPr lang="sr-Latn-RS" sz="2500" dirty="0"/>
              <a:t>aktivnosti proizvodnog </a:t>
            </a:r>
            <a:r>
              <a:rPr lang="sr-Latn-RS" sz="2500" dirty="0" smtClean="0"/>
              <a:t>karaktera.</a:t>
            </a:r>
            <a:br>
              <a:rPr lang="sr-Latn-RS" sz="2500" dirty="0" smtClean="0"/>
            </a:br>
            <a:r>
              <a:rPr lang="sr-Latn-RS" sz="2500" dirty="0" smtClean="0"/>
              <a:t/>
            </a:r>
            <a:br>
              <a:rPr lang="sr-Latn-RS" sz="2500" dirty="0" smtClean="0"/>
            </a:br>
            <a:r>
              <a:rPr lang="sr-Latn-RS" sz="2500" b="1" dirty="0" smtClean="0"/>
              <a:t>*</a:t>
            </a:r>
            <a:r>
              <a:rPr lang="sr-Latn-RS" sz="2500" dirty="0" smtClean="0"/>
              <a:t> Naime</a:t>
            </a:r>
            <a:r>
              <a:rPr lang="sr-Latn-RS" sz="2500" dirty="0"/>
              <a:t>, rad uložen u pripremanje </a:t>
            </a:r>
            <a:r>
              <a:rPr lang="sr-Latn-RS" sz="2500" dirty="0" smtClean="0"/>
              <a:t>hrane i </a:t>
            </a:r>
            <a:r>
              <a:rPr lang="sr-Latn-RS" sz="2500" dirty="0"/>
              <a:t>pića ima proizvodni karakter, a pružanje smeštajnih i drugih usluga </a:t>
            </a:r>
            <a:r>
              <a:rPr lang="sr-Latn-RS" sz="2500" dirty="0" smtClean="0"/>
              <a:t>neprozvodni, tako </a:t>
            </a:r>
            <a:r>
              <a:rPr lang="sr-Latn-RS" sz="2500" dirty="0"/>
              <a:t>da se radi o kombinaciji proizvodno uslužnih elemenata (dvojni karakter rada</a:t>
            </a:r>
            <a:r>
              <a:rPr lang="sr-Latn-RS" sz="2500" dirty="0" smtClean="0"/>
              <a:t>).</a:t>
            </a:r>
            <a:br>
              <a:rPr lang="sr-Latn-RS" sz="2500" dirty="0" smtClean="0"/>
            </a:br>
            <a:r>
              <a:rPr lang="sr-Latn-RS" sz="2500" dirty="0"/>
              <a:t/>
            </a:r>
            <a:br>
              <a:rPr lang="sr-Latn-RS" sz="2500" dirty="0"/>
            </a:br>
            <a:r>
              <a:rPr lang="sr-Latn-RS" sz="2500" b="1" dirty="0" smtClean="0"/>
              <a:t>*</a:t>
            </a:r>
            <a:r>
              <a:rPr lang="sr-Latn-RS" sz="2500" dirty="0" smtClean="0"/>
              <a:t> </a:t>
            </a:r>
            <a:r>
              <a:rPr lang="vi-VN" sz="2500" dirty="0" smtClean="0"/>
              <a:t>Međutim</a:t>
            </a:r>
            <a:r>
              <a:rPr lang="vi-VN" sz="2500" dirty="0"/>
              <a:t>, zbog dominantnog učešća uslužnog rada, koji u sebi objedinjuje i </a:t>
            </a:r>
            <a:r>
              <a:rPr lang="vi-VN" sz="2500" dirty="0" smtClean="0"/>
              <a:t>proizvode</a:t>
            </a:r>
            <a:r>
              <a:rPr lang="sr-Latn-RS" sz="2500" dirty="0" smtClean="0"/>
              <a:t> i </a:t>
            </a:r>
            <a:r>
              <a:rPr lang="sr-Latn-RS" sz="2500" dirty="0"/>
              <a:t>usluge u jedinstvenu celinu koja se nudi gostu, ova delatnost se svrstava u </a:t>
            </a:r>
            <a:r>
              <a:rPr lang="sr-Latn-RS" sz="2500" dirty="0" smtClean="0"/>
              <a:t>uslužne delatnosti.</a:t>
            </a:r>
            <a:endParaRPr lang="sr-Latn-RS" sz="2500" dirty="0"/>
          </a:p>
        </p:txBody>
      </p:sp>
    </p:spTree>
    <p:extLst>
      <p:ext uri="{BB962C8B-B14F-4D97-AF65-F5344CB8AC3E}">
        <p14:creationId xmlns:p14="http://schemas.microsoft.com/office/powerpoint/2010/main" val="153380182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457200"/>
            <a:ext cx="8496944" cy="5715000"/>
          </a:xfrm>
        </p:spPr>
        <p:txBody>
          <a:bodyPr>
            <a:normAutofit/>
          </a:bodyPr>
          <a:lstStyle/>
          <a:p>
            <a:pPr algn="l"/>
            <a:r>
              <a:rPr lang="sr-Latn-RS" sz="2500" b="1" dirty="0" smtClean="0"/>
              <a:t>*</a:t>
            </a:r>
            <a:r>
              <a:rPr lang="sr-Latn-RS" sz="2500" dirty="0" smtClean="0"/>
              <a:t> </a:t>
            </a:r>
            <a:r>
              <a:rPr lang="sr-Latn-RS" sz="2500" dirty="0" smtClean="0">
                <a:latin typeface="Arial" pitchFamily="34" charset="0"/>
                <a:cs typeface="Arial" pitchFamily="34" charset="0"/>
              </a:rPr>
              <a:t>Deo </a:t>
            </a:r>
            <a:r>
              <a:rPr lang="sr-Latn-RS" sz="2500" dirty="0">
                <a:latin typeface="Arial" pitchFamily="34" charset="0"/>
                <a:cs typeface="Arial" pitchFamily="34" charset="0"/>
              </a:rPr>
              <a:t>ugostiteljstva koji se bavi pružanjem usluga ishrane, pića i drugih </a:t>
            </a:r>
            <a:r>
              <a:rPr lang="sr-Latn-RS" sz="2500" dirty="0" smtClean="0">
                <a:latin typeface="Arial" pitchFamily="34" charset="0"/>
                <a:cs typeface="Arial" pitchFamily="34" charset="0"/>
              </a:rPr>
              <a:t>napitaka posluje </a:t>
            </a:r>
            <a:r>
              <a:rPr lang="sr-Latn-RS" sz="2500" dirty="0">
                <a:latin typeface="Arial" pitchFamily="34" charset="0"/>
                <a:cs typeface="Arial" pitchFamily="34" charset="0"/>
              </a:rPr>
              <a:t>pod nazivom </a:t>
            </a:r>
            <a:r>
              <a:rPr lang="sr-Latn-RS" sz="2500" b="1" dirty="0">
                <a:latin typeface="Arial" pitchFamily="34" charset="0"/>
                <a:cs typeface="Arial" pitchFamily="34" charset="0"/>
              </a:rPr>
              <a:t>restoraterstvo</a:t>
            </a:r>
            <a:r>
              <a:rPr lang="sr-Latn-RS" sz="2500" dirty="0">
                <a:latin typeface="Arial" pitchFamily="34" charset="0"/>
                <a:cs typeface="Arial" pitchFamily="34" charset="0"/>
              </a:rPr>
              <a:t>, koje funkcionalno, prostorno, </a:t>
            </a:r>
            <a:r>
              <a:rPr lang="sr-Latn-RS" sz="2500" dirty="0" smtClean="0">
                <a:latin typeface="Arial" pitchFamily="34" charset="0"/>
                <a:cs typeface="Arial" pitchFamily="34" charset="0"/>
              </a:rPr>
              <a:t>tehničko-tehnološki i </a:t>
            </a:r>
            <a:r>
              <a:rPr lang="sr-Latn-RS" sz="2500" dirty="0">
                <a:latin typeface="Arial" pitchFamily="34" charset="0"/>
                <a:cs typeface="Arial" pitchFamily="34" charset="0"/>
              </a:rPr>
              <a:t>organizaciono-kadrovski predstavlja osamostaljeni deo ugostiteljstva, </a:t>
            </a:r>
            <a:r>
              <a:rPr lang="sr-Latn-RS" sz="2500" dirty="0" smtClean="0">
                <a:latin typeface="Arial" pitchFamily="34" charset="0"/>
                <a:cs typeface="Arial" pitchFamily="34" charset="0"/>
              </a:rPr>
              <a:t>koji je </a:t>
            </a:r>
            <a:r>
              <a:rPr lang="sr-Latn-RS" sz="2500" b="1" dirty="0">
                <a:latin typeface="Arial" pitchFamily="34" charset="0"/>
                <a:cs typeface="Arial" pitchFamily="34" charset="0"/>
              </a:rPr>
              <a:t>isključivo </a:t>
            </a:r>
            <a:r>
              <a:rPr lang="sr-Latn-RS" sz="2500" dirty="0">
                <a:latin typeface="Arial" pitchFamily="34" charset="0"/>
                <a:cs typeface="Arial" pitchFamily="34" charset="0"/>
              </a:rPr>
              <a:t>usmeren na pripremu, proizvodnju i pružanje usluga hrane i pića </a:t>
            </a:r>
            <a:r>
              <a:rPr lang="sr-Latn-RS" sz="2500" dirty="0" smtClean="0">
                <a:latin typeface="Arial" pitchFamily="34" charset="0"/>
                <a:cs typeface="Arial" pitchFamily="34" charset="0"/>
              </a:rPr>
              <a:t>radi zadovoljavanja </a:t>
            </a:r>
            <a:r>
              <a:rPr lang="sr-Latn-RS" sz="2500" dirty="0">
                <a:latin typeface="Arial" pitchFamily="34" charset="0"/>
                <a:cs typeface="Arial" pitchFamily="34" charset="0"/>
              </a:rPr>
              <a:t>potreba turista i lokalnog stanovništva. </a:t>
            </a:r>
            <a:r>
              <a:rPr lang="sr-Latn-RS" sz="2500" dirty="0" smtClean="0">
                <a:latin typeface="Arial" pitchFamily="34" charset="0"/>
                <a:cs typeface="Arial" pitchFamily="34" charset="0"/>
              </a:rPr>
              <a:t/>
            </a:r>
            <a:br>
              <a:rPr lang="sr-Latn-RS" sz="2500" dirty="0" smtClean="0">
                <a:latin typeface="Arial" pitchFamily="34" charset="0"/>
                <a:cs typeface="Arial" pitchFamily="34" charset="0"/>
              </a:rPr>
            </a:br>
            <a:r>
              <a:rPr lang="sr-Latn-RS" sz="2500" dirty="0" smtClean="0">
                <a:latin typeface="Arial" pitchFamily="34" charset="0"/>
                <a:cs typeface="Arial" pitchFamily="34" charset="0"/>
              </a:rPr>
              <a:t/>
            </a:r>
            <a:br>
              <a:rPr lang="sr-Latn-RS" sz="2500" dirty="0" smtClean="0">
                <a:latin typeface="Arial" pitchFamily="34" charset="0"/>
                <a:cs typeface="Arial" pitchFamily="34" charset="0"/>
              </a:rPr>
            </a:br>
            <a:r>
              <a:rPr lang="sr-Latn-RS" sz="2500" b="1" dirty="0" smtClean="0">
                <a:cs typeface="Arial" pitchFamily="34" charset="0"/>
              </a:rPr>
              <a:t>*</a:t>
            </a:r>
            <a:r>
              <a:rPr lang="sr-Latn-RS" sz="2500" dirty="0" smtClean="0">
                <a:latin typeface="Arial" pitchFamily="34" charset="0"/>
                <a:cs typeface="Arial" pitchFamily="34" charset="0"/>
              </a:rPr>
              <a:t> Prostorni </a:t>
            </a:r>
            <a:r>
              <a:rPr lang="sr-Latn-RS" sz="2500" dirty="0">
                <a:latin typeface="Arial" pitchFamily="34" charset="0"/>
                <a:cs typeface="Arial" pitchFamily="34" charset="0"/>
              </a:rPr>
              <a:t>okvir za </a:t>
            </a:r>
            <a:r>
              <a:rPr lang="sr-Latn-RS" sz="2500" dirty="0" smtClean="0">
                <a:latin typeface="Arial" pitchFamily="34" charset="0"/>
                <a:cs typeface="Arial" pitchFamily="34" charset="0"/>
              </a:rPr>
              <a:t>pružanje </a:t>
            </a:r>
            <a:r>
              <a:rPr lang="vi-VN" sz="2500" dirty="0" smtClean="0">
                <a:latin typeface="Arial" pitchFamily="34" charset="0"/>
                <a:cs typeface="Arial" pitchFamily="34" charset="0"/>
              </a:rPr>
              <a:t>ovih </a:t>
            </a:r>
            <a:r>
              <a:rPr lang="vi-VN" sz="2500" dirty="0">
                <a:latin typeface="Arial" pitchFamily="34" charset="0"/>
                <a:cs typeface="Arial" pitchFamily="34" charset="0"/>
              </a:rPr>
              <a:t>usluga čini građevinska celina koja može biti izdvojena kao zaseban objekat, </a:t>
            </a:r>
            <a:r>
              <a:rPr lang="vi-VN" sz="2500" dirty="0" smtClean="0">
                <a:latin typeface="Arial" pitchFamily="34" charset="0"/>
                <a:cs typeface="Arial" pitchFamily="34" charset="0"/>
              </a:rPr>
              <a:t>u</a:t>
            </a:r>
            <a:r>
              <a:rPr lang="sr-Latn-RS" sz="2500" dirty="0" smtClean="0">
                <a:latin typeface="Arial" pitchFamily="34" charset="0"/>
                <a:cs typeface="Arial" pitchFamily="34" charset="0"/>
              </a:rPr>
              <a:t> </a:t>
            </a:r>
            <a:r>
              <a:rPr lang="vi-VN" sz="2500" dirty="0" smtClean="0">
                <a:latin typeface="Arial" pitchFamily="34" charset="0"/>
                <a:cs typeface="Arial" pitchFamily="34" charset="0"/>
              </a:rPr>
              <a:t>sastavu </a:t>
            </a:r>
            <a:r>
              <a:rPr lang="vi-VN" sz="2500" dirty="0">
                <a:latin typeface="Arial" pitchFamily="34" charset="0"/>
                <a:cs typeface="Arial" pitchFamily="34" charset="0"/>
              </a:rPr>
              <a:t>određene zgrade ili kao montažni objekat.</a:t>
            </a:r>
            <a:endParaRPr lang="sr-Latn-RS" sz="2500" dirty="0">
              <a:latin typeface="Arial" pitchFamily="34" charset="0"/>
              <a:cs typeface="Arial" pitchFamily="34" charset="0"/>
            </a:endParaRPr>
          </a:p>
        </p:txBody>
      </p:sp>
    </p:spTree>
    <p:extLst>
      <p:ext uri="{BB962C8B-B14F-4D97-AF65-F5344CB8AC3E}">
        <p14:creationId xmlns:p14="http://schemas.microsoft.com/office/powerpoint/2010/main" val="130469973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457200"/>
            <a:ext cx="8352928" cy="5715000"/>
          </a:xfrm>
        </p:spPr>
        <p:txBody>
          <a:bodyPr>
            <a:normAutofit fontScale="90000"/>
          </a:bodyPr>
          <a:lstStyle/>
          <a:p>
            <a:pPr algn="l"/>
            <a:r>
              <a:rPr lang="sr-Latn-RS" b="1" dirty="0" smtClean="0">
                <a:latin typeface="Arial" pitchFamily="34" charset="0"/>
                <a:cs typeface="Arial" pitchFamily="34" charset="0"/>
              </a:rPr>
              <a:t>*</a:t>
            </a:r>
            <a:r>
              <a:rPr lang="sr-Latn-RS" dirty="0" smtClean="0">
                <a:latin typeface="Arial" pitchFamily="34" charset="0"/>
                <a:cs typeface="Arial" pitchFamily="34" charset="0"/>
              </a:rPr>
              <a:t> Delatnost </a:t>
            </a:r>
            <a:r>
              <a:rPr lang="sr-Latn-RS" dirty="0">
                <a:latin typeface="Arial" pitchFamily="34" charset="0"/>
                <a:cs typeface="Arial" pitchFamily="34" charset="0"/>
              </a:rPr>
              <a:t>koja u okviru ugostiteljstva prostorno i funkcionalno objedinjuje </a:t>
            </a:r>
            <a:r>
              <a:rPr lang="sr-Latn-RS" dirty="0" smtClean="0">
                <a:latin typeface="Arial" pitchFamily="34" charset="0"/>
                <a:cs typeface="Arial" pitchFamily="34" charset="0"/>
              </a:rPr>
              <a:t>usluge smeštaja</a:t>
            </a:r>
            <a:r>
              <a:rPr lang="sr-Latn-RS" dirty="0">
                <a:latin typeface="Arial" pitchFamily="34" charset="0"/>
                <a:cs typeface="Arial" pitchFamily="34" charset="0"/>
              </a:rPr>
              <a:t>, sa uslugama ishrane i pića, uključujući i druge prateće usluge koje </a:t>
            </a:r>
            <a:r>
              <a:rPr lang="sr-Latn-RS" dirty="0" smtClean="0">
                <a:latin typeface="Arial" pitchFamily="34" charset="0"/>
                <a:cs typeface="Arial" pitchFamily="34" charset="0"/>
              </a:rPr>
              <a:t>njima gravitiraju </a:t>
            </a:r>
            <a:r>
              <a:rPr lang="sr-Latn-RS" dirty="0">
                <a:latin typeface="Arial" pitchFamily="34" charset="0"/>
                <a:cs typeface="Arial" pitchFamily="34" charset="0"/>
              </a:rPr>
              <a:t>posluje pod uobičajenim nazivom </a:t>
            </a:r>
            <a:r>
              <a:rPr lang="sr-Latn-RS" b="1" dirty="0">
                <a:latin typeface="Arial" pitchFamily="34" charset="0"/>
                <a:cs typeface="Arial" pitchFamily="34" charset="0"/>
              </a:rPr>
              <a:t>hotelijerstvo</a:t>
            </a:r>
            <a:r>
              <a:rPr lang="sr-Latn-RS" dirty="0">
                <a:latin typeface="Arial" pitchFamily="34" charset="0"/>
                <a:cs typeface="Arial" pitchFamily="34" charset="0"/>
              </a:rPr>
              <a:t>, pri čemu treba imati </a:t>
            </a:r>
            <a:r>
              <a:rPr lang="sr-Latn-RS" dirty="0" smtClean="0">
                <a:latin typeface="Arial" pitchFamily="34" charset="0"/>
                <a:cs typeface="Arial" pitchFamily="34" charset="0"/>
              </a:rPr>
              <a:t>u vidu </a:t>
            </a:r>
            <a:r>
              <a:rPr lang="sr-Latn-RS" dirty="0">
                <a:latin typeface="Arial" pitchFamily="34" charset="0"/>
                <a:cs typeface="Arial" pitchFamily="34" charset="0"/>
              </a:rPr>
              <a:t>da je pružanje usluga smeštaja </a:t>
            </a:r>
            <a:r>
              <a:rPr lang="sr-Latn-RS" b="1" i="1" dirty="0">
                <a:latin typeface="Arial" pitchFamily="34" charset="0"/>
                <a:cs typeface="Arial" pitchFamily="34" charset="0"/>
              </a:rPr>
              <a:t>osnovna</a:t>
            </a:r>
            <a:r>
              <a:rPr lang="sr-Latn-RS" b="1" dirty="0">
                <a:latin typeface="Arial" pitchFamily="34" charset="0"/>
                <a:cs typeface="Arial" pitchFamily="34" charset="0"/>
              </a:rPr>
              <a:t>, </a:t>
            </a:r>
            <a:r>
              <a:rPr lang="sr-Latn-RS" dirty="0">
                <a:latin typeface="Arial" pitchFamily="34" charset="0"/>
                <a:cs typeface="Arial" pitchFamily="34" charset="0"/>
              </a:rPr>
              <a:t>a sve ostale su </a:t>
            </a:r>
            <a:r>
              <a:rPr lang="sr-Latn-RS" b="1" i="1" dirty="0">
                <a:latin typeface="Arial" pitchFamily="34" charset="0"/>
                <a:cs typeface="Arial" pitchFamily="34" charset="0"/>
              </a:rPr>
              <a:t>dopunske ili </a:t>
            </a:r>
            <a:r>
              <a:rPr lang="sr-Latn-RS" b="1" i="1" dirty="0" smtClean="0">
                <a:latin typeface="Arial" pitchFamily="34" charset="0"/>
                <a:cs typeface="Arial" pitchFamily="34" charset="0"/>
              </a:rPr>
              <a:t>prateće </a:t>
            </a:r>
            <a:r>
              <a:rPr lang="vi-VN" dirty="0" smtClean="0">
                <a:latin typeface="Arial" pitchFamily="34" charset="0"/>
                <a:cs typeface="Arial" pitchFamily="34" charset="0"/>
              </a:rPr>
              <a:t>delatnosti.</a:t>
            </a:r>
            <a:r>
              <a:rPr lang="sr-Latn-RS" dirty="0" smtClean="0">
                <a:latin typeface="Arial" pitchFamily="34" charset="0"/>
                <a:cs typeface="Arial" pitchFamily="34" charset="0"/>
              </a:rPr>
              <a:t/>
            </a:r>
            <a:br>
              <a:rPr lang="sr-Latn-RS" dirty="0" smtClean="0">
                <a:latin typeface="Arial" pitchFamily="34" charset="0"/>
                <a:cs typeface="Arial" pitchFamily="34" charset="0"/>
              </a:rPr>
            </a:br>
            <a:r>
              <a:rPr lang="vi-VN" dirty="0" smtClean="0">
                <a:latin typeface="Arial" pitchFamily="34" charset="0"/>
                <a:cs typeface="Arial" pitchFamily="34" charset="0"/>
              </a:rPr>
              <a:t> </a:t>
            </a:r>
            <a:r>
              <a:rPr lang="sr-Latn-RS" dirty="0" smtClean="0">
                <a:latin typeface="Arial" pitchFamily="34" charset="0"/>
                <a:cs typeface="Arial" pitchFamily="34" charset="0"/>
              </a:rPr>
              <a:t/>
            </a:r>
            <a:br>
              <a:rPr lang="sr-Latn-RS" dirty="0" smtClean="0">
                <a:latin typeface="Arial" pitchFamily="34" charset="0"/>
                <a:cs typeface="Arial" pitchFamily="34" charset="0"/>
              </a:rPr>
            </a:br>
            <a:r>
              <a:rPr lang="sr-Latn-RS" b="1" dirty="0" smtClean="0">
                <a:latin typeface="Arial" pitchFamily="34" charset="0"/>
                <a:cs typeface="Arial" pitchFamily="34" charset="0"/>
              </a:rPr>
              <a:t>*</a:t>
            </a:r>
            <a:r>
              <a:rPr lang="sr-Latn-RS" dirty="0" smtClean="0">
                <a:latin typeface="Arial" pitchFamily="34" charset="0"/>
                <a:cs typeface="Arial" pitchFamily="34" charset="0"/>
              </a:rPr>
              <a:t> </a:t>
            </a:r>
            <a:r>
              <a:rPr lang="vi-VN" dirty="0" smtClean="0">
                <a:latin typeface="Arial" pitchFamily="34" charset="0"/>
                <a:cs typeface="Arial" pitchFamily="34" charset="0"/>
              </a:rPr>
              <a:t>Međutim</a:t>
            </a:r>
            <a:r>
              <a:rPr lang="vi-VN" dirty="0">
                <a:latin typeface="Arial" pitchFamily="34" charset="0"/>
                <a:cs typeface="Arial" pitchFamily="34" charset="0"/>
              </a:rPr>
              <a:t>, hoteli i drugi smeštajni objekti, uz pružanje usluga smeštaja, </a:t>
            </a:r>
            <a:r>
              <a:rPr lang="vi-VN" dirty="0" smtClean="0">
                <a:latin typeface="Arial" pitchFamily="34" charset="0"/>
                <a:cs typeface="Arial" pitchFamily="34" charset="0"/>
              </a:rPr>
              <a:t>u</a:t>
            </a:r>
            <a:r>
              <a:rPr lang="sr-Latn-RS" dirty="0" smtClean="0">
                <a:latin typeface="Arial" pitchFamily="34" charset="0"/>
                <a:cs typeface="Arial" pitchFamily="34" charset="0"/>
              </a:rPr>
              <a:t> najvećem </a:t>
            </a:r>
            <a:r>
              <a:rPr lang="sr-Latn-RS" dirty="0">
                <a:latin typeface="Arial" pitchFamily="34" charset="0"/>
                <a:cs typeface="Arial" pitchFamily="34" charset="0"/>
              </a:rPr>
              <a:t>broju slučajeva bave se pripremanjem i pružanjem usluga hrane i pića i </a:t>
            </a:r>
            <a:r>
              <a:rPr lang="sr-Latn-RS" dirty="0" smtClean="0">
                <a:latin typeface="Arial" pitchFamily="34" charset="0"/>
                <a:cs typeface="Arial" pitchFamily="34" charset="0"/>
              </a:rPr>
              <a:t>na </a:t>
            </a:r>
            <a:r>
              <a:rPr lang="vi-VN" dirty="0" smtClean="0">
                <a:latin typeface="Arial" pitchFamily="34" charset="0"/>
                <a:cs typeface="Arial" pitchFamily="34" charset="0"/>
              </a:rPr>
              <a:t>taj </a:t>
            </a:r>
            <a:r>
              <a:rPr lang="vi-VN" dirty="0">
                <a:latin typeface="Arial" pitchFamily="34" charset="0"/>
                <a:cs typeface="Arial" pitchFamily="34" charset="0"/>
              </a:rPr>
              <a:t>način u okviru iste građevinske celine obavljaju i delatnost restoraterstva.</a:t>
            </a:r>
            <a:endParaRPr lang="sr-Latn-RS" dirty="0">
              <a:latin typeface="Arial" pitchFamily="34" charset="0"/>
              <a:cs typeface="Arial" pitchFamily="34" charset="0"/>
            </a:endParaRPr>
          </a:p>
        </p:txBody>
      </p:sp>
    </p:spTree>
    <p:extLst>
      <p:ext uri="{BB962C8B-B14F-4D97-AF65-F5344CB8AC3E}">
        <p14:creationId xmlns:p14="http://schemas.microsoft.com/office/powerpoint/2010/main" val="91913148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116632"/>
            <a:ext cx="8424936" cy="6480720"/>
          </a:xfrm>
        </p:spPr>
        <p:txBody>
          <a:bodyPr>
            <a:normAutofit/>
          </a:bodyPr>
          <a:lstStyle/>
          <a:p>
            <a:pPr algn="l"/>
            <a:r>
              <a:rPr lang="sr-Latn-RS" dirty="0" smtClean="0"/>
              <a:t>* Kao </a:t>
            </a:r>
            <a:r>
              <a:rPr lang="sr-Latn-RS" dirty="0"/>
              <a:t>posebna vrsta ugostiteljskih usluga, koje su danas sve više prisutne na </a:t>
            </a:r>
            <a:r>
              <a:rPr lang="sr-Latn-RS" dirty="0" smtClean="0"/>
              <a:t>tržištu, izdvajaju </a:t>
            </a:r>
            <a:r>
              <a:rPr lang="sr-Latn-RS" dirty="0"/>
              <a:t>se usluge </a:t>
            </a:r>
            <a:r>
              <a:rPr lang="sr-Latn-RS" b="1" i="1" dirty="0"/>
              <a:t>keteringa. </a:t>
            </a:r>
            <a:r>
              <a:rPr lang="sr-Latn-RS" dirty="0"/>
              <a:t>Osnovna karakteristika ovih usluga jeste da se hrana,</a:t>
            </a:r>
            <a:br>
              <a:rPr lang="sr-Latn-RS" dirty="0"/>
            </a:br>
            <a:r>
              <a:rPr lang="pl-PL" dirty="0"/>
              <a:t>piće i drugi napici pripremaju u jednom objektu a njihovo konzumiranje realizuje na</a:t>
            </a:r>
            <a:br>
              <a:rPr lang="pl-PL" dirty="0"/>
            </a:br>
            <a:r>
              <a:rPr lang="sr-Latn-RS" dirty="0"/>
              <a:t>sasvim drugom mestu. </a:t>
            </a:r>
            <a:r>
              <a:rPr lang="sr-Latn-RS" dirty="0" smtClean="0"/>
              <a:t/>
            </a:r>
            <a:br>
              <a:rPr lang="sr-Latn-RS" dirty="0" smtClean="0"/>
            </a:br>
            <a:r>
              <a:rPr lang="sr-Latn-RS" dirty="0" smtClean="0"/>
              <a:t>* Hrana </a:t>
            </a:r>
            <a:r>
              <a:rPr lang="sr-Latn-RS" dirty="0"/>
              <a:t>se priprema za različite kategorije potrošača i u </a:t>
            </a:r>
            <a:r>
              <a:rPr lang="sr-Latn-RS" dirty="0" smtClean="0"/>
              <a:t>posebne svrhe </a:t>
            </a:r>
            <a:r>
              <a:rPr lang="sr-Latn-RS" dirty="0"/>
              <a:t>kao što su privatne proslave, banketi, obroci za zaposlene u organizacijama </a:t>
            </a:r>
            <a:r>
              <a:rPr lang="sr-Latn-RS" dirty="0" smtClean="0"/>
              <a:t>koja nemaju </a:t>
            </a:r>
            <a:r>
              <a:rPr lang="sr-Latn-RS" dirty="0"/>
              <a:t>organizovanu ishranu, obroci u avioprevozu, zdravstvenim ustanovama i sl.</a:t>
            </a:r>
            <a:br>
              <a:rPr lang="sr-Latn-RS" dirty="0"/>
            </a:br>
            <a:r>
              <a:rPr lang="sr-Latn-RS" dirty="0" smtClean="0"/>
              <a:t>* Objekti </a:t>
            </a:r>
            <a:r>
              <a:rPr lang="sr-Latn-RS" dirty="0"/>
              <a:t>ovakvog tipa mogu imati i personal za dostavu, servisiranje i posluživanje </a:t>
            </a:r>
            <a:r>
              <a:rPr lang="sr-Latn-RS" dirty="0" smtClean="0"/>
              <a:t>na mestu </a:t>
            </a:r>
            <a:r>
              <a:rPr lang="sr-Latn-RS" dirty="0"/>
              <a:t>dostave, kao i dostavno vozilo.</a:t>
            </a:r>
          </a:p>
        </p:txBody>
      </p:sp>
    </p:spTree>
    <p:extLst>
      <p:ext uri="{BB962C8B-B14F-4D97-AF65-F5344CB8AC3E}">
        <p14:creationId xmlns:p14="http://schemas.microsoft.com/office/powerpoint/2010/main" val="33198459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188640"/>
            <a:ext cx="8496944" cy="6408712"/>
          </a:xfrm>
        </p:spPr>
        <p:txBody>
          <a:bodyPr/>
          <a:lstStyle/>
          <a:p>
            <a:pPr algn="l"/>
            <a:r>
              <a:rPr lang="sr-Latn-RS" dirty="0" smtClean="0"/>
              <a:t>* Usluge </a:t>
            </a:r>
            <a:r>
              <a:rPr lang="sr-Latn-RS" dirty="0"/>
              <a:t>hrane i pića mogu se povremeno pružati i van ugostiteljskog objekta, i </a:t>
            </a:r>
            <a:r>
              <a:rPr lang="sr-Latn-RS" dirty="0" smtClean="0"/>
              <a:t>to: na </a:t>
            </a:r>
            <a:r>
              <a:rPr lang="sr-Latn-RS" dirty="0"/>
              <a:t>sajmovima, vašarima, prigodnim proslavama i drugim javnim manifestacijama, </a:t>
            </a:r>
            <a:r>
              <a:rPr lang="sr-Latn-RS" dirty="0" smtClean="0"/>
              <a:t>a najduže </a:t>
            </a:r>
            <a:r>
              <a:rPr lang="sr-Latn-RS" dirty="0"/>
              <a:t>30 dana, ukoliko za to postoji saglasnost nadležnih organa. </a:t>
            </a:r>
            <a:r>
              <a:rPr lang="sr-Latn-RS" dirty="0" smtClean="0"/>
              <a:t/>
            </a:r>
            <a:br>
              <a:rPr lang="sr-Latn-RS" dirty="0" smtClean="0"/>
            </a:br>
            <a:r>
              <a:rPr lang="sr-Latn-RS" dirty="0" smtClean="0"/>
              <a:t>* Ugostiteljske usluge, </a:t>
            </a:r>
            <a:r>
              <a:rPr lang="pl-PL" dirty="0" smtClean="0"/>
              <a:t>takođe</a:t>
            </a:r>
            <a:r>
              <a:rPr lang="pl-PL" dirty="0"/>
              <a:t>, se pružaju i u prevoznim sredstvima, i to na železnici (kola za ručavanje</a:t>
            </a:r>
            <a:r>
              <a:rPr lang="pl-PL" dirty="0" smtClean="0"/>
              <a:t>),</a:t>
            </a:r>
            <a:br>
              <a:rPr lang="pl-PL" dirty="0" smtClean="0"/>
            </a:br>
            <a:r>
              <a:rPr lang="pl-PL" dirty="0" smtClean="0"/>
              <a:t>brodovima </a:t>
            </a:r>
            <a:r>
              <a:rPr lang="pl-PL" dirty="0"/>
              <a:t>(rečni ili morski) i u avonu</a:t>
            </a:r>
            <a:r>
              <a:rPr lang="pl-PL" dirty="0" smtClean="0"/>
              <a:t>.</a:t>
            </a:r>
            <a:br>
              <a:rPr lang="pl-PL" dirty="0" smtClean="0"/>
            </a:br>
            <a:endParaRPr lang="sr-Latn-RS" dirty="0"/>
          </a:p>
        </p:txBody>
      </p:sp>
    </p:spTree>
    <p:extLst>
      <p:ext uri="{BB962C8B-B14F-4D97-AF65-F5344CB8AC3E}">
        <p14:creationId xmlns:p14="http://schemas.microsoft.com/office/powerpoint/2010/main" val="258586507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476672"/>
            <a:ext cx="8352928" cy="1440160"/>
          </a:xfrm>
        </p:spPr>
        <p:txBody>
          <a:bodyPr>
            <a:noAutofit/>
          </a:bodyPr>
          <a:lstStyle/>
          <a:p>
            <a:pPr algn="ctr"/>
            <a:r>
              <a:rPr lang="sr-Latn-RS" sz="5000" i="1" dirty="0" smtClean="0"/>
              <a:t/>
            </a:r>
            <a:br>
              <a:rPr lang="sr-Latn-RS" sz="5000" i="1" dirty="0" smtClean="0"/>
            </a:br>
            <a:r>
              <a:rPr lang="sr-Latn-RS" sz="5000" i="1" dirty="0" smtClean="0"/>
              <a:t>Š</a:t>
            </a:r>
            <a:r>
              <a:rPr lang="it-IT" sz="5000" i="1" dirty="0" smtClean="0"/>
              <a:t>ema </a:t>
            </a:r>
            <a:r>
              <a:rPr lang="it-IT" sz="5000" i="1" dirty="0"/>
              <a:t>1. Struktura ugostiteljske </a:t>
            </a:r>
            <a:r>
              <a:rPr lang="it-IT" sz="5000" i="1" dirty="0" smtClean="0"/>
              <a:t>delatnosti</a:t>
            </a:r>
            <a:r>
              <a:rPr lang="sr-Latn-RS" sz="5000" i="1" dirty="0" smtClean="0"/>
              <a:t/>
            </a:r>
            <a:br>
              <a:rPr lang="sr-Latn-RS" sz="5000" i="1" dirty="0" smtClean="0"/>
            </a:br>
            <a:endParaRPr lang="sr-Latn-RS" sz="5000"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6558" y="2276872"/>
            <a:ext cx="8318500" cy="3086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0081930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260648"/>
            <a:ext cx="8352928" cy="6264696"/>
          </a:xfrm>
        </p:spPr>
        <p:txBody>
          <a:bodyPr/>
          <a:lstStyle/>
          <a:p>
            <a:pPr algn="l"/>
            <a:r>
              <a:rPr lang="sr-Latn-RS" dirty="0" smtClean="0"/>
              <a:t>* Ugostiteljska </a:t>
            </a:r>
            <a:r>
              <a:rPr lang="sr-Latn-RS" dirty="0"/>
              <a:t>delatnost obavlja se u različitim ugostiteljskim objektima, gde se </a:t>
            </a:r>
            <a:r>
              <a:rPr lang="sr-Latn-RS" dirty="0" smtClean="0"/>
              <a:t>pružaju i </a:t>
            </a:r>
            <a:r>
              <a:rPr lang="sr-Latn-RS" dirty="0"/>
              <a:t>različite vrste ugostiteljskih usluga. </a:t>
            </a:r>
            <a:r>
              <a:rPr lang="sr-Latn-RS" dirty="0" smtClean="0"/>
              <a:t/>
            </a:r>
            <a:br>
              <a:rPr lang="sr-Latn-RS" dirty="0" smtClean="0"/>
            </a:br>
            <a:r>
              <a:rPr lang="sr-Latn-RS" dirty="0" smtClean="0"/>
              <a:t/>
            </a:r>
            <a:br>
              <a:rPr lang="sr-Latn-RS" dirty="0" smtClean="0"/>
            </a:br>
            <a:r>
              <a:rPr lang="sr-Latn-RS" dirty="0" smtClean="0"/>
              <a:t>* Na </a:t>
            </a:r>
            <a:r>
              <a:rPr lang="sr-Latn-RS" dirty="0"/>
              <a:t>bazi razlika u vrstama i </a:t>
            </a:r>
            <a:r>
              <a:rPr lang="sr-Latn-RS" dirty="0" smtClean="0"/>
              <a:t>karakteristikama objekata </a:t>
            </a:r>
            <a:r>
              <a:rPr lang="sr-Latn-RS" dirty="0"/>
              <a:t>u kojima se pružaju ugostitljske usluge, tehnološkom procesu, asortimanu </a:t>
            </a:r>
            <a:r>
              <a:rPr lang="sr-Latn-RS" dirty="0" smtClean="0"/>
              <a:t>i načinu </a:t>
            </a:r>
            <a:r>
              <a:rPr lang="sr-Latn-RS" dirty="0"/>
              <a:t>pružanja usluga, vremenu poslovanja i mestu (lokacija) obavljanja delatnosti</a:t>
            </a:r>
            <a:br>
              <a:rPr lang="sr-Latn-RS" dirty="0"/>
            </a:br>
            <a:r>
              <a:rPr lang="sr-Latn-RS" dirty="0"/>
              <a:t>postoje i različite vrste ugostiteljstva, kao što su: komercijalno ili nekomercijalno,</a:t>
            </a:r>
            <a:br>
              <a:rPr lang="sr-Latn-RS" dirty="0"/>
            </a:br>
            <a:r>
              <a:rPr lang="sr-Latn-RS" dirty="0"/>
              <a:t>ugostiteljstvo sa celogodišnjim ili sezonskim poslovanjem, stacionarno ili mobilno,</a:t>
            </a:r>
            <a:br>
              <a:rPr lang="sr-Latn-RS" dirty="0"/>
            </a:br>
            <a:r>
              <a:rPr lang="sr-Latn-RS" dirty="0"/>
              <a:t>tranzitno ili boravišno itd.,</a:t>
            </a:r>
          </a:p>
        </p:txBody>
      </p:sp>
    </p:spTree>
    <p:extLst>
      <p:ext uri="{BB962C8B-B14F-4D97-AF65-F5344CB8AC3E}">
        <p14:creationId xmlns:p14="http://schemas.microsoft.com/office/powerpoint/2010/main" val="69753795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188640"/>
            <a:ext cx="8496944" cy="6336704"/>
          </a:xfrm>
        </p:spPr>
        <p:txBody>
          <a:bodyPr>
            <a:normAutofit/>
          </a:bodyPr>
          <a:lstStyle/>
          <a:p>
            <a:pPr algn="l"/>
            <a:r>
              <a:rPr lang="sr-Latn-RS" dirty="0" smtClean="0"/>
              <a:t>* Da </a:t>
            </a:r>
            <a:r>
              <a:rPr lang="sr-Latn-RS" dirty="0"/>
              <a:t>bi se shvatila suština resoraterstva kao dela ugostiteljske delatnosti, </a:t>
            </a:r>
            <a:r>
              <a:rPr lang="sr-Latn-RS" dirty="0" smtClean="0"/>
              <a:t>neophodno je </a:t>
            </a:r>
            <a:r>
              <a:rPr lang="sr-Latn-RS" dirty="0"/>
              <a:t>sagledati brojne specifičnosti po kojima se ova delatnost razlikuje od drugih, kako </a:t>
            </a:r>
            <a:r>
              <a:rPr lang="sr-Latn-RS" dirty="0" smtClean="0"/>
              <a:t>u pogledu </a:t>
            </a:r>
            <a:r>
              <a:rPr lang="sr-Latn-RS" dirty="0"/>
              <a:t>predmeta poslovanja (pruzanja usluga smeštaja, hrane, pića i drugih napitaka</a:t>
            </a:r>
            <a:r>
              <a:rPr lang="sr-Latn-RS" dirty="0" smtClean="0"/>
              <a:t>), tako </a:t>
            </a:r>
            <a:r>
              <a:rPr lang="sr-Latn-RS" dirty="0"/>
              <a:t>i u karakteristikama radno - uslužnog procesa, organizaciji poslovanja, </a:t>
            </a:r>
            <a:r>
              <a:rPr lang="sr-Latn-RS" dirty="0" smtClean="0"/>
              <a:t>primeni posebnih </a:t>
            </a:r>
            <a:r>
              <a:rPr lang="sr-Latn-RS" dirty="0"/>
              <a:t>standarda pre svega u sferi zdravstvene ispravnosti hrane i </a:t>
            </a:r>
            <a:r>
              <a:rPr lang="sr-Latn-RS" dirty="0" smtClean="0"/>
              <a:t>bezbednosti zaposlenih </a:t>
            </a:r>
            <a:r>
              <a:rPr lang="sr-Latn-RS" dirty="0"/>
              <a:t>i korisnika usluga. </a:t>
            </a:r>
            <a:r>
              <a:rPr lang="sr-Latn-RS" dirty="0" smtClean="0"/>
              <a:t/>
            </a:r>
            <a:br>
              <a:rPr lang="sr-Latn-RS" dirty="0" smtClean="0"/>
            </a:br>
            <a:r>
              <a:rPr lang="sr-Latn-RS" dirty="0" smtClean="0"/>
              <a:t>* Poznavanje </a:t>
            </a:r>
            <a:r>
              <a:rPr lang="sr-Latn-RS" dirty="0"/>
              <a:t>i uvažavanje ovih specifičnosti neophodno</a:t>
            </a:r>
            <a:br>
              <a:rPr lang="sr-Latn-RS" dirty="0"/>
            </a:br>
            <a:r>
              <a:rPr lang="vi-VN" dirty="0"/>
              <a:t>je, kako radi pojmovnog određenja ove delatnosti, tako i radi vremenskog i </a:t>
            </a:r>
            <a:r>
              <a:rPr lang="vi-VN" dirty="0" smtClean="0"/>
              <a:t>prostornog</a:t>
            </a:r>
            <a:r>
              <a:rPr lang="sr-Latn-RS" dirty="0" smtClean="0"/>
              <a:t> </a:t>
            </a:r>
            <a:r>
              <a:rPr lang="vi-VN" dirty="0" smtClean="0"/>
              <a:t>usklađivanja </a:t>
            </a:r>
            <a:r>
              <a:rPr lang="vi-VN" dirty="0"/>
              <a:t>ponude i tražnje i problema upravljanja tražnjom</a:t>
            </a:r>
            <a:r>
              <a:rPr lang="vi-VN" i="1" dirty="0"/>
              <a:t>.</a:t>
            </a:r>
            <a:endParaRPr lang="sr-Latn-RS" dirty="0"/>
          </a:p>
        </p:txBody>
      </p:sp>
    </p:spTree>
    <p:extLst>
      <p:ext uri="{BB962C8B-B14F-4D97-AF65-F5344CB8AC3E}">
        <p14:creationId xmlns:p14="http://schemas.microsoft.com/office/powerpoint/2010/main" val="43045769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188640"/>
            <a:ext cx="8496944" cy="6336704"/>
          </a:xfrm>
        </p:spPr>
        <p:txBody>
          <a:bodyPr>
            <a:normAutofit/>
          </a:bodyPr>
          <a:lstStyle/>
          <a:p>
            <a:pPr algn="l"/>
            <a:r>
              <a:rPr lang="sr-Latn-RS" sz="4000" dirty="0"/>
              <a:t>Te specifičnosti ogledaju se u </a:t>
            </a:r>
            <a:r>
              <a:rPr lang="sr-Latn-RS" sz="4000" dirty="0" smtClean="0"/>
              <a:t>sledećem:</a:t>
            </a:r>
            <a:endParaRPr lang="sr-Latn-RS" sz="4000" dirty="0"/>
          </a:p>
        </p:txBody>
      </p:sp>
    </p:spTree>
    <p:extLst>
      <p:ext uri="{BB962C8B-B14F-4D97-AF65-F5344CB8AC3E}">
        <p14:creationId xmlns:p14="http://schemas.microsoft.com/office/powerpoint/2010/main" val="181499207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188640"/>
            <a:ext cx="8424936" cy="6669360"/>
          </a:xfrm>
        </p:spPr>
        <p:txBody>
          <a:bodyPr>
            <a:normAutofit fontScale="90000"/>
          </a:bodyPr>
          <a:lstStyle/>
          <a:p>
            <a:pPr algn="l"/>
            <a:r>
              <a:rPr lang="sr-Latn-RS" b="1" i="1" dirty="0" smtClean="0"/>
              <a:t>* Istovremenost </a:t>
            </a:r>
            <a:r>
              <a:rPr lang="sr-Latn-RS" b="1" i="1" dirty="0"/>
              <a:t>odvijanja procesa proizvodnje i potrošnje</a:t>
            </a:r>
            <a:r>
              <a:rPr lang="sr-Latn-RS" dirty="0"/>
              <a:t>. </a:t>
            </a:r>
            <a:r>
              <a:rPr lang="sr-Latn-RS" sz="2100" dirty="0" smtClean="0"/>
              <a:t>         - </a:t>
            </a:r>
            <a:r>
              <a:rPr lang="sr-Latn-RS" sz="2300" dirty="0" smtClean="0"/>
              <a:t>Pružanje ugostiteljskih usluga </a:t>
            </a:r>
            <a:r>
              <a:rPr lang="sr-Latn-RS" sz="2300" dirty="0"/>
              <a:t>započinje u trenutku dolaska gosta, što onemogućava skladištenje, </a:t>
            </a:r>
            <a:r>
              <a:rPr lang="sr-Latn-RS" sz="2300" dirty="0" smtClean="0"/>
              <a:t>odnosno lagerovanje</a:t>
            </a:r>
            <a:r>
              <a:rPr lang="sr-Latn-RS" sz="2300" dirty="0"/>
              <a:t>, onoga što se pripremi za gosta (gotovo jelo, predjelo i dr.). </a:t>
            </a:r>
            <a:r>
              <a:rPr lang="sr-Latn-RS" sz="2300" dirty="0" smtClean="0"/>
              <a:t/>
            </a:r>
            <a:br>
              <a:rPr lang="sr-Latn-RS" sz="2300" dirty="0" smtClean="0"/>
            </a:br>
            <a:r>
              <a:rPr lang="sr-Latn-RS" sz="2300" dirty="0" smtClean="0"/>
              <a:t>- Pripremljeno jelo</a:t>
            </a:r>
            <a:r>
              <a:rPr lang="sr-Latn-RS" sz="2300" dirty="0"/>
              <a:t>, razne vrste koktela, pića i drugih napitaka ukoliko se ne </a:t>
            </a:r>
            <a:r>
              <a:rPr lang="sr-Latn-RS" sz="2300" dirty="0" smtClean="0"/>
              <a:t>potroše </a:t>
            </a:r>
            <a:r>
              <a:rPr lang="vi-VN" sz="2300" dirty="0" smtClean="0"/>
              <a:t>u </a:t>
            </a:r>
            <a:r>
              <a:rPr lang="vi-VN" sz="2300" dirty="0"/>
              <a:t>određeno vreme ne mogu se čuvati na zalihama niti skladištiti, jer bi došlo </a:t>
            </a:r>
            <a:r>
              <a:rPr lang="vi-VN" sz="2300" dirty="0" smtClean="0"/>
              <a:t>do</a:t>
            </a:r>
            <a:r>
              <a:rPr lang="sr-Latn-RS" sz="2300" dirty="0" smtClean="0"/>
              <a:t> </a:t>
            </a:r>
            <a:r>
              <a:rPr lang="pl-PL" sz="2300" dirty="0" smtClean="0"/>
              <a:t>kvarenja</a:t>
            </a:r>
            <a:r>
              <a:rPr lang="pl-PL" sz="2300" dirty="0"/>
              <a:t>. </a:t>
            </a:r>
            <a:r>
              <a:rPr lang="pl-PL" sz="2300" dirty="0" smtClean="0"/>
              <a:t/>
            </a:r>
            <a:br>
              <a:rPr lang="pl-PL" sz="2300" dirty="0" smtClean="0"/>
            </a:br>
            <a:r>
              <a:rPr lang="pl-PL" sz="2300" dirty="0" smtClean="0"/>
              <a:t>- Za </a:t>
            </a:r>
            <a:r>
              <a:rPr lang="pl-PL" sz="2300" dirty="0"/>
              <a:t>razliku od toga, kod materijalnih proizvoda proces proizvodnje i</a:t>
            </a:r>
            <a:br>
              <a:rPr lang="pl-PL" sz="2300" dirty="0"/>
            </a:br>
            <a:r>
              <a:rPr lang="sr-Latn-RS" sz="2300" dirty="0"/>
              <a:t>potrošnje su prostorno i vremenski odvojeni, što omogućava eliminisanje </a:t>
            </a:r>
            <a:r>
              <a:rPr lang="sr-Latn-RS" sz="2300" dirty="0" smtClean="0"/>
              <a:t>loših (škart</a:t>
            </a:r>
            <a:r>
              <a:rPr lang="sr-Latn-RS" sz="2300" dirty="0"/>
              <a:t>) proizvoda pre nego što oni dospeju do njihovih korisnika i </a:t>
            </a:r>
            <a:r>
              <a:rPr lang="sr-Latn-RS" sz="2300" dirty="0" smtClean="0"/>
              <a:t>njihovo lagerovanje</a:t>
            </a:r>
            <a:r>
              <a:rPr lang="sr-Latn-RS" sz="2300" dirty="0"/>
              <a:t>. </a:t>
            </a:r>
            <a:r>
              <a:rPr lang="sr-Latn-RS" sz="2300" dirty="0" smtClean="0"/>
              <a:t/>
            </a:r>
            <a:br>
              <a:rPr lang="sr-Latn-RS" sz="2300" dirty="0" smtClean="0"/>
            </a:br>
            <a:r>
              <a:rPr lang="sr-Latn-RS" sz="2300" dirty="0" smtClean="0"/>
              <a:t>- Prazna </a:t>
            </a:r>
            <a:r>
              <a:rPr lang="sr-Latn-RS" sz="2300" dirty="0"/>
              <a:t>stolica u restoranu ili soba u hotelu ne mogu biti sačuvani</a:t>
            </a:r>
            <a:br>
              <a:rPr lang="sr-Latn-RS" sz="2300" dirty="0"/>
            </a:br>
            <a:r>
              <a:rPr lang="sr-Latn-RS" sz="2300" dirty="0"/>
              <a:t>za prodaju u nekom drugom periodu, što se direktno odražava na </a:t>
            </a:r>
            <a:r>
              <a:rPr lang="sr-Latn-RS" sz="2300" dirty="0" smtClean="0"/>
              <a:t>poslovanje ugostiteljskih </a:t>
            </a:r>
            <a:r>
              <a:rPr lang="sr-Latn-RS" sz="2300" dirty="0"/>
              <a:t>preduzeća. Istovremenost procesa proizvodnje i pružanja </a:t>
            </a:r>
            <a:r>
              <a:rPr lang="sr-Latn-RS" sz="2300" dirty="0" smtClean="0"/>
              <a:t>usluga uslovljava </a:t>
            </a:r>
            <a:r>
              <a:rPr lang="sr-Latn-RS" sz="2300" dirty="0"/>
              <a:t>teškoće u kontroli (posebno u punoj sezoni), što uslovljava </a:t>
            </a:r>
            <a:r>
              <a:rPr lang="sr-Latn-RS" sz="2300" dirty="0" smtClean="0"/>
              <a:t>pojavu grešaka </a:t>
            </a:r>
            <a:r>
              <a:rPr lang="sr-Latn-RS" sz="2300" dirty="0"/>
              <a:t>koje, uglavnom, najpre uočavaju gosti, iz čega proizilaze i </a:t>
            </a:r>
            <a:r>
              <a:rPr lang="sr-Latn-RS" sz="2300" dirty="0" smtClean="0"/>
              <a:t>problemi vezani </a:t>
            </a:r>
            <a:r>
              <a:rPr lang="sr-Latn-RS" sz="2300" dirty="0"/>
              <a:t>za garancije kvaliteta pružene usluge i nezadovoljstvo gostiju. </a:t>
            </a:r>
            <a:r>
              <a:rPr lang="sr-Latn-RS" sz="2300" dirty="0" smtClean="0"/>
              <a:t/>
            </a:r>
            <a:br>
              <a:rPr lang="sr-Latn-RS" sz="2300" dirty="0" smtClean="0"/>
            </a:br>
            <a:r>
              <a:rPr lang="sr-Latn-RS" sz="2300" dirty="0" smtClean="0"/>
              <a:t>- To nezadovoljstvo </a:t>
            </a:r>
            <a:r>
              <a:rPr lang="pt-BR" sz="2300" dirty="0" smtClean="0"/>
              <a:t>se </a:t>
            </a:r>
            <a:r>
              <a:rPr lang="pt-BR" sz="2300" dirty="0"/>
              <a:t>manifestuje nepoverenjem, </a:t>
            </a:r>
            <a:r>
              <a:rPr lang="pt-BR" sz="2300" dirty="0" smtClean="0"/>
              <a:t>negativnom</a:t>
            </a:r>
            <a:r>
              <a:rPr lang="sr-Latn-RS" sz="2300" dirty="0" smtClean="0"/>
              <a:t> </a:t>
            </a:r>
            <a:r>
              <a:rPr lang="pt-BR" sz="2300" dirty="0" smtClean="0"/>
              <a:t>propagandom </a:t>
            </a:r>
            <a:r>
              <a:rPr lang="pt-BR" sz="2300" dirty="0"/>
              <a:t>i </a:t>
            </a:r>
            <a:r>
              <a:rPr lang="pt-BR" sz="2300" dirty="0" smtClean="0"/>
              <a:t>trajnim</a:t>
            </a:r>
            <a:r>
              <a:rPr lang="sr-Latn-RS" sz="2300" dirty="0" smtClean="0"/>
              <a:t> gubitkom </a:t>
            </a:r>
            <a:r>
              <a:rPr lang="sr-Latn-RS" sz="2300" dirty="0"/>
              <a:t>gostiju, što za posledicu ima i negativne finansijske efekte;</a:t>
            </a:r>
          </a:p>
        </p:txBody>
      </p:sp>
    </p:spTree>
    <p:extLst>
      <p:ext uri="{BB962C8B-B14F-4D97-AF65-F5344CB8AC3E}">
        <p14:creationId xmlns:p14="http://schemas.microsoft.com/office/powerpoint/2010/main" val="323089657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16632"/>
            <a:ext cx="8568952" cy="6624736"/>
          </a:xfrm>
        </p:spPr>
        <p:txBody>
          <a:bodyPr/>
          <a:lstStyle/>
          <a:p>
            <a:pPr algn="l"/>
            <a:r>
              <a:rPr lang="sr-Latn-RS" sz="3000" b="1" i="1" dirty="0" smtClean="0"/>
              <a:t>*Neopipljivost </a:t>
            </a:r>
            <a:r>
              <a:rPr lang="sr-Latn-RS" sz="3000" b="1" i="1" dirty="0"/>
              <a:t>i nevidljivost značajnog dela ugostiteljskih usluga pre njihovog konzumiranja.</a:t>
            </a:r>
            <a:r>
              <a:rPr lang="sr-Latn-RS" sz="3000" i="1" dirty="0"/>
              <a:t/>
            </a:r>
            <a:br>
              <a:rPr lang="sr-Latn-RS" sz="3000" i="1" dirty="0"/>
            </a:br>
            <a:r>
              <a:rPr lang="sr-Latn-RS" i="1" dirty="0" smtClean="0"/>
              <a:t>- </a:t>
            </a:r>
            <a:r>
              <a:rPr lang="sr-Latn-RS" dirty="0" smtClean="0"/>
              <a:t>Način</a:t>
            </a:r>
            <a:r>
              <a:rPr lang="sr-Latn-RS" dirty="0"/>
              <a:t>, brzinu i kvalitet usluživanja, ljubaznost, izgled i odnos </a:t>
            </a:r>
            <a:r>
              <a:rPr lang="sr-Latn-RS" dirty="0" smtClean="0"/>
              <a:t>uslužnog </a:t>
            </a:r>
            <a:r>
              <a:rPr lang="pl-PL" dirty="0" smtClean="0"/>
              <a:t>osoblja </a:t>
            </a:r>
            <a:r>
              <a:rPr lang="pl-PL" dirty="0"/>
              <a:t>prema gostu, ukus i miris hrane i pića, ambijent i atmosferu u </a:t>
            </a:r>
            <a:r>
              <a:rPr lang="pl-PL" dirty="0" smtClean="0"/>
              <a:t>objektu </a:t>
            </a:r>
            <a:r>
              <a:rPr lang="sr-Latn-RS" dirty="0" smtClean="0"/>
              <a:t>nemoguće </a:t>
            </a:r>
            <a:r>
              <a:rPr lang="sr-Latn-RS" dirty="0"/>
              <a:t>je osetiti i videti pre korišćenja usluge;</a:t>
            </a:r>
          </a:p>
        </p:txBody>
      </p:sp>
    </p:spTree>
    <p:extLst>
      <p:ext uri="{BB962C8B-B14F-4D97-AF65-F5344CB8AC3E}">
        <p14:creationId xmlns:p14="http://schemas.microsoft.com/office/powerpoint/2010/main" val="352303057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188640"/>
            <a:ext cx="8496944" cy="6480720"/>
          </a:xfrm>
        </p:spPr>
        <p:txBody>
          <a:bodyPr>
            <a:normAutofit fontScale="90000"/>
          </a:bodyPr>
          <a:lstStyle/>
          <a:p>
            <a:pPr algn="l"/>
            <a:r>
              <a:rPr lang="sr-Latn-RS" i="1" dirty="0" smtClean="0"/>
              <a:t>*</a:t>
            </a:r>
            <a:r>
              <a:rPr lang="sr-Latn-RS" b="1" i="1" dirty="0"/>
              <a:t>O</a:t>
            </a:r>
            <a:r>
              <a:rPr lang="sr-Latn-RS" b="1" i="1" dirty="0" smtClean="0"/>
              <a:t>dsustvo </a:t>
            </a:r>
            <a:r>
              <a:rPr lang="sr-Latn-RS" b="1" i="1" dirty="0"/>
              <a:t>svojine nad uslugom, odnosno nemogućnost vlasništva nad </a:t>
            </a:r>
            <a:r>
              <a:rPr lang="sr-Latn-RS" b="1" i="1" dirty="0" smtClean="0"/>
              <a:t>ugostiteljskom </a:t>
            </a:r>
            <a:r>
              <a:rPr lang="vi-VN" b="1" i="1" dirty="0" smtClean="0"/>
              <a:t>uslugom</a:t>
            </a:r>
            <a:r>
              <a:rPr lang="vi-VN" b="1" i="1" dirty="0"/>
              <a:t>. </a:t>
            </a:r>
            <a:r>
              <a:rPr lang="sr-Latn-RS" i="1" dirty="0" smtClean="0"/>
              <a:t/>
            </a:r>
            <a:br>
              <a:rPr lang="sr-Latn-RS" i="1" dirty="0" smtClean="0"/>
            </a:br>
            <a:r>
              <a:rPr lang="sr-Latn-RS" i="1" dirty="0" smtClean="0">
                <a:latin typeface="+mn-lt"/>
              </a:rPr>
              <a:t>- </a:t>
            </a:r>
            <a:r>
              <a:rPr lang="vi-VN" dirty="0" smtClean="0">
                <a:latin typeface="+mn-lt"/>
              </a:rPr>
              <a:t>Kod </a:t>
            </a:r>
            <a:r>
              <a:rPr lang="vi-VN" dirty="0">
                <a:latin typeface="+mn-lt"/>
              </a:rPr>
              <a:t>proizvodnih delatnosti, kupovinom određene robe kupac </a:t>
            </a:r>
            <a:r>
              <a:rPr lang="vi-VN" dirty="0" smtClean="0">
                <a:latin typeface="+mn-lt"/>
              </a:rPr>
              <a:t>postaje</a:t>
            </a:r>
            <a:r>
              <a:rPr lang="sr-Latn-RS" dirty="0" smtClean="0">
                <a:latin typeface="+mn-lt"/>
              </a:rPr>
              <a:t> njen </a:t>
            </a:r>
            <a:r>
              <a:rPr lang="sr-Latn-RS" dirty="0">
                <a:latin typeface="+mn-lt"/>
              </a:rPr>
              <a:t>vlasnik i može raditi sa njom šta god želi. Primera radi, kupac vina </a:t>
            </a:r>
            <a:r>
              <a:rPr lang="sr-Latn-RS" dirty="0" smtClean="0">
                <a:latin typeface="+mn-lt"/>
              </a:rPr>
              <a:t>može to </a:t>
            </a:r>
            <a:r>
              <a:rPr lang="sr-Latn-RS" dirty="0">
                <a:latin typeface="+mn-lt"/>
              </a:rPr>
              <a:t>vino popiti, pokloniti, arhivirati ili prodati. </a:t>
            </a:r>
            <a:r>
              <a:rPr lang="sr-Latn-RS" dirty="0" smtClean="0">
                <a:latin typeface="+mn-lt"/>
              </a:rPr>
              <a:t/>
            </a:r>
            <a:br>
              <a:rPr lang="sr-Latn-RS" dirty="0" smtClean="0">
                <a:latin typeface="+mn-lt"/>
              </a:rPr>
            </a:br>
            <a:r>
              <a:rPr lang="sr-Latn-RS" dirty="0" smtClean="0">
                <a:latin typeface="+mn-lt"/>
              </a:rPr>
              <a:t>- Za </a:t>
            </a:r>
            <a:r>
              <a:rPr lang="sr-Latn-RS" dirty="0">
                <a:latin typeface="+mn-lt"/>
              </a:rPr>
              <a:t>razliku od kupovine </a:t>
            </a:r>
            <a:r>
              <a:rPr lang="sr-Latn-RS" dirty="0" smtClean="0">
                <a:latin typeface="+mn-lt"/>
              </a:rPr>
              <a:t>takvih proizvoda</a:t>
            </a:r>
            <a:r>
              <a:rPr lang="sr-Latn-RS" dirty="0">
                <a:latin typeface="+mn-lt"/>
              </a:rPr>
              <a:t>, ugostiteljske usluge ne mogu se posedovati jer se one, pored </a:t>
            </a:r>
            <a:r>
              <a:rPr lang="sr-Latn-RS" dirty="0" smtClean="0">
                <a:latin typeface="+mn-lt"/>
              </a:rPr>
              <a:t>usluga smeštaja </a:t>
            </a:r>
            <a:r>
              <a:rPr lang="sr-Latn-RS" dirty="0">
                <a:latin typeface="+mn-lt"/>
              </a:rPr>
              <a:t>i hrane kao opipljivih elemenata, javljaju u formi </a:t>
            </a:r>
            <a:r>
              <a:rPr lang="sr-Latn-RS" dirty="0" smtClean="0">
                <a:latin typeface="+mn-lt"/>
              </a:rPr>
              <a:t>iskustva, komunikativnosti, ljubaznosti </a:t>
            </a:r>
            <a:r>
              <a:rPr lang="sr-Latn-RS" dirty="0">
                <a:latin typeface="+mn-lt"/>
              </a:rPr>
              <a:t>osoblja i sl., što rezultira u poteškoćama gostiju da ih </a:t>
            </a:r>
            <a:r>
              <a:rPr lang="sr-Latn-RS" dirty="0" smtClean="0">
                <a:latin typeface="+mn-lt"/>
              </a:rPr>
              <a:t>ocene i </a:t>
            </a:r>
            <a:r>
              <a:rPr lang="sr-Latn-RS" dirty="0">
                <a:latin typeface="+mn-lt"/>
              </a:rPr>
              <a:t>iskažu na odgovarajući način.  </a:t>
            </a:r>
            <a:r>
              <a:rPr lang="sr-Latn-RS" dirty="0" smtClean="0">
                <a:latin typeface="+mn-lt"/>
              </a:rPr>
              <a:t>            - Gostu </a:t>
            </a:r>
            <a:r>
              <a:rPr lang="sr-Latn-RS" dirty="0">
                <a:latin typeface="+mn-lt"/>
              </a:rPr>
              <a:t>u restoranu ili drugom </a:t>
            </a:r>
            <a:r>
              <a:rPr lang="sr-Latn-RS" dirty="0" smtClean="0">
                <a:latin typeface="+mn-lt"/>
              </a:rPr>
              <a:t>ugostiteljskom </a:t>
            </a:r>
            <a:r>
              <a:rPr lang="vi-VN" dirty="0" smtClean="0">
                <a:latin typeface="+mn-lt"/>
              </a:rPr>
              <a:t>objektu </a:t>
            </a:r>
            <a:r>
              <a:rPr lang="vi-VN" dirty="0">
                <a:latin typeface="+mn-lt"/>
              </a:rPr>
              <a:t>se prodaje usluga upotrebe, odnosno određena vrsta jela ili pića u </a:t>
            </a:r>
            <a:r>
              <a:rPr lang="vi-VN" dirty="0" smtClean="0">
                <a:latin typeface="+mn-lt"/>
              </a:rPr>
              <a:t>restoranu</a:t>
            </a:r>
            <a:r>
              <a:rPr lang="sr-Latn-RS" dirty="0" smtClean="0">
                <a:latin typeface="+mn-lt"/>
              </a:rPr>
              <a:t> ili </a:t>
            </a:r>
            <a:r>
              <a:rPr lang="sr-Latn-RS" dirty="0">
                <a:latin typeface="+mn-lt"/>
              </a:rPr>
              <a:t>korišćenje sobe u hotelu, ali ne i vlasništvo nad tim restoranom, </a:t>
            </a:r>
            <a:r>
              <a:rPr lang="sr-Latn-RS" dirty="0" smtClean="0">
                <a:latin typeface="+mn-lt"/>
              </a:rPr>
              <a:t>hotelomili </a:t>
            </a:r>
            <a:r>
              <a:rPr lang="sr-Latn-RS" dirty="0">
                <a:latin typeface="+mn-lt"/>
              </a:rPr>
              <a:t>drugim ugostiteljskim objektom;</a:t>
            </a:r>
          </a:p>
        </p:txBody>
      </p:sp>
    </p:spTree>
    <p:extLst>
      <p:ext uri="{BB962C8B-B14F-4D97-AF65-F5344CB8AC3E}">
        <p14:creationId xmlns:p14="http://schemas.microsoft.com/office/powerpoint/2010/main" val="259574501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16632"/>
            <a:ext cx="8640960" cy="6624736"/>
          </a:xfrm>
        </p:spPr>
        <p:txBody>
          <a:bodyPr>
            <a:normAutofit fontScale="90000"/>
          </a:bodyPr>
          <a:lstStyle/>
          <a:p>
            <a:pPr algn="l"/>
            <a:r>
              <a:rPr lang="sr-Latn-RS" b="1" i="1" dirty="0" smtClean="0"/>
              <a:t>*</a:t>
            </a:r>
            <a:r>
              <a:rPr lang="sr-Latn-RS" b="1" i="1" dirty="0"/>
              <a:t>P</a:t>
            </a:r>
            <a:r>
              <a:rPr lang="sr-Latn-RS" b="1" i="1" dirty="0" smtClean="0"/>
              <a:t>roizvodno </a:t>
            </a:r>
            <a:r>
              <a:rPr lang="sr-Latn-RS" b="1" i="1" dirty="0"/>
              <a:t>– uslužni karakter rada</a:t>
            </a:r>
            <a:r>
              <a:rPr lang="sr-Latn-RS" b="1" dirty="0"/>
              <a:t>. </a:t>
            </a:r>
            <a:r>
              <a:rPr lang="sr-Latn-RS" b="1" dirty="0" smtClean="0"/>
              <a:t/>
            </a:r>
            <a:br>
              <a:rPr lang="sr-Latn-RS" b="1" dirty="0" smtClean="0"/>
            </a:br>
            <a:r>
              <a:rPr lang="sr-Latn-RS" b="1" dirty="0" smtClean="0"/>
              <a:t>- </a:t>
            </a:r>
            <a:r>
              <a:rPr lang="sr-Latn-RS" sz="2600" dirty="0" smtClean="0"/>
              <a:t>U </a:t>
            </a:r>
            <a:r>
              <a:rPr lang="sr-Latn-RS" sz="2600" dirty="0"/>
              <a:t>ugostiteljskom delu gde se vrši </a:t>
            </a:r>
            <a:r>
              <a:rPr lang="sr-Latn-RS" sz="2600" dirty="0" smtClean="0"/>
              <a:t>priprema hrane</a:t>
            </a:r>
            <a:r>
              <a:rPr lang="sr-Latn-RS" sz="2600" dirty="0"/>
              <a:t>, pića, koktela i drugih napitaka, deo poslova ima proizvodni karakter </a:t>
            </a:r>
            <a:r>
              <a:rPr lang="sr-Latn-RS" sz="2600" dirty="0" smtClean="0"/>
              <a:t>jer se </a:t>
            </a:r>
            <a:r>
              <a:rPr lang="sr-Latn-RS" sz="2600" dirty="0"/>
              <a:t>rad opredmećuje u obliku novog proizvoda (gotovo jelo). </a:t>
            </a:r>
            <a:r>
              <a:rPr lang="sr-Latn-RS" sz="2600" dirty="0" smtClean="0"/>
              <a:t/>
            </a:r>
            <a:br>
              <a:rPr lang="sr-Latn-RS" sz="2600" dirty="0" smtClean="0"/>
            </a:br>
            <a:r>
              <a:rPr lang="sr-Latn-RS" sz="2600" dirty="0" smtClean="0"/>
              <a:t>- Brojne namirnice, poluproizvodi </a:t>
            </a:r>
            <a:r>
              <a:rPr lang="sr-Latn-RS" sz="2600" dirty="0"/>
              <a:t>i proizvodi koriste se kao sirovine za pripremanje finalnog proizvoda.</a:t>
            </a:r>
            <a:br>
              <a:rPr lang="sr-Latn-RS" sz="2600" dirty="0"/>
            </a:br>
            <a:r>
              <a:rPr lang="sr-Latn-RS" sz="2600" dirty="0" smtClean="0"/>
              <a:t>- </a:t>
            </a:r>
            <a:r>
              <a:rPr lang="vi-VN" sz="2600" dirty="0" smtClean="0"/>
              <a:t>Kombinacija </a:t>
            </a:r>
            <a:r>
              <a:rPr lang="vi-VN" sz="2600" dirty="0"/>
              <a:t>tih namirnica materijalizuje se u određenom jelu kao </a:t>
            </a:r>
            <a:r>
              <a:rPr lang="vi-VN" sz="2600" dirty="0" smtClean="0"/>
              <a:t>finalnom</a:t>
            </a:r>
            <a:r>
              <a:rPr lang="sr-Latn-RS" sz="2600" dirty="0" smtClean="0"/>
              <a:t> proizvodu </a:t>
            </a:r>
            <a:r>
              <a:rPr lang="sr-Latn-RS" sz="2600" dirty="0"/>
              <a:t>(predjelo, glavno jelo i dr.), pa shodno tome rad uložen u stvaranje </a:t>
            </a:r>
            <a:r>
              <a:rPr lang="sr-Latn-RS" sz="2600" dirty="0" smtClean="0"/>
              <a:t>tih proizvoda </a:t>
            </a:r>
            <a:r>
              <a:rPr lang="sr-Latn-RS" sz="2600" dirty="0"/>
              <a:t>ima karakteristike proizvodnog rada. </a:t>
            </a:r>
            <a:r>
              <a:rPr lang="sr-Latn-RS" sz="2600" dirty="0" smtClean="0"/>
              <a:t/>
            </a:r>
            <a:br>
              <a:rPr lang="sr-Latn-RS" sz="2600" dirty="0" smtClean="0"/>
            </a:br>
            <a:r>
              <a:rPr lang="sr-Latn-RS" sz="2600" dirty="0" smtClean="0"/>
              <a:t>- Proizvodni </a:t>
            </a:r>
            <a:r>
              <a:rPr lang="sr-Latn-RS" sz="2600" dirty="0"/>
              <a:t>karakter se </a:t>
            </a:r>
            <a:r>
              <a:rPr lang="sr-Latn-RS" sz="2600" dirty="0" smtClean="0"/>
              <a:t>odnosi isključivo </a:t>
            </a:r>
            <a:r>
              <a:rPr lang="sr-Latn-RS" sz="2600" dirty="0"/>
              <a:t>na fazu proizvodnog procesa (u kuhinjskom bloku), dok deo koji je </a:t>
            </a:r>
            <a:r>
              <a:rPr lang="sr-Latn-RS" sz="2600" dirty="0" smtClean="0"/>
              <a:t>vezan za </a:t>
            </a:r>
            <a:r>
              <a:rPr lang="sr-Latn-RS" sz="2600" dirty="0"/>
              <a:t>proces usluživanja tog proizvoda ima uslužni karakter. </a:t>
            </a:r>
            <a:r>
              <a:rPr lang="sr-Latn-RS" sz="2600" dirty="0" smtClean="0"/>
              <a:t/>
            </a:r>
            <a:br>
              <a:rPr lang="sr-Latn-RS" sz="2600" dirty="0" smtClean="0"/>
            </a:br>
            <a:r>
              <a:rPr lang="sr-Latn-RS" sz="2600" dirty="0" smtClean="0"/>
              <a:t>- Sličan </a:t>
            </a:r>
            <a:r>
              <a:rPr lang="sr-Latn-RS" sz="2600" dirty="0"/>
              <a:t>je slučaj i </a:t>
            </a:r>
            <a:r>
              <a:rPr lang="sr-Latn-RS" sz="2600" dirty="0" smtClean="0"/>
              <a:t>kod pripremanja </a:t>
            </a:r>
            <a:r>
              <a:rPr lang="sr-Latn-RS" sz="2600" dirty="0"/>
              <a:t>koktela i različitih vrsta napitaka, gde se pojavljuje deo </a:t>
            </a:r>
            <a:r>
              <a:rPr lang="sr-Latn-RS" sz="2600" dirty="0" smtClean="0"/>
              <a:t>proizvodnog i </a:t>
            </a:r>
            <a:r>
              <a:rPr lang="sr-Latn-RS" sz="2600" dirty="0"/>
              <a:t>deo uslužnog procesa rada. Jedinstvo proizvodno - uslužnog procesa </a:t>
            </a:r>
            <a:r>
              <a:rPr lang="sr-Latn-RS" sz="2600" dirty="0" smtClean="0"/>
              <a:t>obeležava funkcionisanje </a:t>
            </a:r>
            <a:r>
              <a:rPr lang="sr-Latn-RS" sz="2600" dirty="0"/>
              <a:t>ovog dela ugostiteljstva, koji odlikuje dvojak karakter rada </a:t>
            </a:r>
            <a:r>
              <a:rPr lang="sr-Latn-RS" sz="2600" dirty="0" smtClean="0"/>
              <a:t>– </a:t>
            </a:r>
            <a:r>
              <a:rPr lang="sr-Latn-RS" sz="2600" i="1" dirty="0" smtClean="0"/>
              <a:t>proizvodni i </a:t>
            </a:r>
            <a:r>
              <a:rPr lang="sr-Latn-RS" sz="2600" i="1" dirty="0"/>
              <a:t>uslužni.</a:t>
            </a:r>
            <a:endParaRPr lang="sr-Latn-RS" sz="2600" dirty="0"/>
          </a:p>
        </p:txBody>
      </p:sp>
    </p:spTree>
    <p:extLst>
      <p:ext uri="{BB962C8B-B14F-4D97-AF65-F5344CB8AC3E}">
        <p14:creationId xmlns:p14="http://schemas.microsoft.com/office/powerpoint/2010/main" val="224648308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0"/>
            <a:ext cx="8568952" cy="6858000"/>
          </a:xfrm>
        </p:spPr>
        <p:txBody>
          <a:bodyPr>
            <a:normAutofit fontScale="90000"/>
          </a:bodyPr>
          <a:lstStyle/>
          <a:p>
            <a:pPr algn="l"/>
            <a:r>
              <a:rPr lang="sr-Latn-RS" dirty="0" smtClean="0"/>
              <a:t>- Za </a:t>
            </a:r>
            <a:r>
              <a:rPr lang="sr-Latn-RS" dirty="0"/>
              <a:t>razliku od dela gde se pružaju usluge ishrane, u smeštajnom delu </a:t>
            </a:r>
            <a:r>
              <a:rPr lang="sr-Latn-RS" dirty="0" smtClean="0"/>
              <a:t>pojavljuje se </a:t>
            </a:r>
            <a:r>
              <a:rPr lang="sr-Latn-RS" dirty="0"/>
              <a:t>istoimena usluga čija realizacija ima čisto uslužni karakter. </a:t>
            </a:r>
            <a:r>
              <a:rPr lang="sr-Latn-RS" dirty="0" smtClean="0"/>
              <a:t/>
            </a:r>
            <a:br>
              <a:rPr lang="sr-Latn-RS" dirty="0" smtClean="0"/>
            </a:br>
            <a:r>
              <a:rPr lang="sr-Latn-RS" dirty="0" smtClean="0"/>
              <a:t>- Sve </a:t>
            </a:r>
            <a:r>
              <a:rPr lang="sr-Latn-RS" dirty="0"/>
              <a:t>ostale </a:t>
            </a:r>
            <a:r>
              <a:rPr lang="sr-Latn-RS" dirty="0" smtClean="0"/>
              <a:t>usluge </a:t>
            </a:r>
            <a:r>
              <a:rPr lang="vi-VN" dirty="0" smtClean="0"/>
              <a:t>u </a:t>
            </a:r>
            <a:r>
              <a:rPr lang="vi-VN" dirty="0"/>
              <a:t>hotelu podređene su usluzi smeštaja i uspostavljaju se da bi se </a:t>
            </a:r>
            <a:r>
              <a:rPr lang="vi-VN" dirty="0" smtClean="0"/>
              <a:t>zadovoljila</a:t>
            </a:r>
            <a:r>
              <a:rPr lang="sr-Latn-RS" dirty="0" smtClean="0"/>
              <a:t> osnovna </a:t>
            </a:r>
            <a:r>
              <a:rPr lang="sr-Latn-RS" dirty="0"/>
              <a:t>delatnost hotelijerstva. </a:t>
            </a:r>
            <a:r>
              <a:rPr lang="sr-Latn-RS" dirty="0" smtClean="0"/>
              <a:t/>
            </a:r>
            <a:br>
              <a:rPr lang="sr-Latn-RS" dirty="0" smtClean="0"/>
            </a:br>
            <a:r>
              <a:rPr lang="sr-Latn-RS" dirty="0" smtClean="0"/>
              <a:t>- S </a:t>
            </a:r>
            <a:r>
              <a:rPr lang="sr-Latn-RS" dirty="0"/>
              <a:t>obzirom na to da smeštajni deo </a:t>
            </a:r>
            <a:r>
              <a:rPr lang="sr-Latn-RS" dirty="0" smtClean="0"/>
              <a:t>predstavlja </a:t>
            </a:r>
            <a:r>
              <a:rPr lang="vi-VN" dirty="0" smtClean="0"/>
              <a:t>okosnicu </a:t>
            </a:r>
            <a:r>
              <a:rPr lang="vi-VN" dirty="0"/>
              <a:t>ovog dela ugostiteljstva to se može smatrati da u njemu </a:t>
            </a:r>
            <a:r>
              <a:rPr lang="vi-VN" dirty="0" smtClean="0"/>
              <a:t>preovlađaje</a:t>
            </a:r>
            <a:r>
              <a:rPr lang="sr-Latn-RS" dirty="0" smtClean="0"/>
              <a:t> </a:t>
            </a:r>
            <a:r>
              <a:rPr lang="sr-Latn-RS" i="1" dirty="0" smtClean="0"/>
              <a:t>uslužni </a:t>
            </a:r>
            <a:r>
              <a:rPr lang="sr-Latn-RS" i="1" dirty="0"/>
              <a:t>karakter rada</a:t>
            </a:r>
            <a:r>
              <a:rPr lang="sr-Latn-RS" dirty="0"/>
              <a:t>. </a:t>
            </a:r>
            <a:r>
              <a:rPr lang="sr-Latn-RS" dirty="0" smtClean="0"/>
              <a:t/>
            </a:r>
            <a:br>
              <a:rPr lang="sr-Latn-RS" dirty="0" smtClean="0"/>
            </a:br>
            <a:r>
              <a:rPr lang="sr-Latn-RS" dirty="0" smtClean="0"/>
              <a:t>- Imajući </a:t>
            </a:r>
            <a:r>
              <a:rPr lang="sr-Latn-RS" dirty="0"/>
              <a:t>u vidu da se smeštaj i hrana u hotelima uglavnom</a:t>
            </a:r>
            <a:br>
              <a:rPr lang="sr-Latn-RS" dirty="0"/>
            </a:br>
            <a:r>
              <a:rPr lang="sr-Latn-RS" dirty="0"/>
              <a:t>prodaju kao jedinstven proizvod proizilazi da rad u ovoj delatnosti ima </a:t>
            </a:r>
            <a:r>
              <a:rPr lang="sr-Latn-RS" i="1" dirty="0" smtClean="0"/>
              <a:t>dvojak, odnosno </a:t>
            </a:r>
            <a:r>
              <a:rPr lang="sr-Latn-RS" i="1" dirty="0"/>
              <a:t>proizvodno – uslužni karakter</a:t>
            </a:r>
            <a:r>
              <a:rPr lang="sr-Latn-RS" dirty="0"/>
              <a:t>.  </a:t>
            </a:r>
            <a:r>
              <a:rPr lang="sr-Latn-RS" dirty="0" smtClean="0"/>
              <a:t>           - Takav </a:t>
            </a:r>
            <a:r>
              <a:rPr lang="sr-Latn-RS" dirty="0"/>
              <a:t>karakter rada u sebi </a:t>
            </a:r>
            <a:r>
              <a:rPr lang="sr-Latn-RS" dirty="0" smtClean="0"/>
              <a:t>objedinjuje i </a:t>
            </a:r>
            <a:r>
              <a:rPr lang="sr-Latn-RS" dirty="0"/>
              <a:t>proizvode i usluge u jedinstvenu celinu (ručak, večera) koja se nudi gostu;</a:t>
            </a:r>
          </a:p>
        </p:txBody>
      </p:sp>
    </p:spTree>
    <p:extLst>
      <p:ext uri="{BB962C8B-B14F-4D97-AF65-F5344CB8AC3E}">
        <p14:creationId xmlns:p14="http://schemas.microsoft.com/office/powerpoint/2010/main" val="19349764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16632"/>
            <a:ext cx="8568952" cy="6624736"/>
          </a:xfrm>
        </p:spPr>
        <p:txBody>
          <a:bodyPr>
            <a:normAutofit fontScale="90000"/>
          </a:bodyPr>
          <a:lstStyle/>
          <a:p>
            <a:pPr algn="l"/>
            <a:r>
              <a:rPr lang="sr-Latn-RS" i="1" dirty="0" smtClean="0"/>
              <a:t>*</a:t>
            </a:r>
            <a:r>
              <a:rPr lang="sr-Latn-RS" b="1" i="1" dirty="0" smtClean="0"/>
              <a:t>Visok </a:t>
            </a:r>
            <a:r>
              <a:rPr lang="sr-Latn-RS" b="1" i="1" dirty="0"/>
              <a:t>stepen interpersonalnih odnosa zaposlenih i korisnika usluga</a:t>
            </a:r>
            <a:r>
              <a:rPr lang="sr-Latn-RS" i="1" dirty="0"/>
              <a:t>. </a:t>
            </a:r>
            <a:r>
              <a:rPr lang="sr-Latn-RS" i="1" dirty="0" smtClean="0"/>
              <a:t/>
            </a:r>
            <a:br>
              <a:rPr lang="sr-Latn-RS" i="1" dirty="0" smtClean="0"/>
            </a:br>
            <a:r>
              <a:rPr lang="sr-Latn-RS" sz="2600" i="1" dirty="0" smtClean="0"/>
              <a:t>- </a:t>
            </a:r>
            <a:r>
              <a:rPr lang="sr-Latn-RS" sz="2600" dirty="0" smtClean="0"/>
              <a:t>Usluga u restoraterstvu </a:t>
            </a:r>
            <a:r>
              <a:rPr lang="sr-Latn-RS" sz="2600" dirty="0"/>
              <a:t>kao i u ukupnom ugostiteljstvu je izrazito interpersonalna, </a:t>
            </a:r>
            <a:r>
              <a:rPr lang="sr-Latn-RS" sz="2600" dirty="0" smtClean="0"/>
              <a:t>tj. </a:t>
            </a:r>
            <a:r>
              <a:rPr lang="pl-PL" sz="2600" dirty="0" smtClean="0"/>
              <a:t>zasnovana </a:t>
            </a:r>
            <a:r>
              <a:rPr lang="pl-PL" sz="2600" dirty="0"/>
              <a:t>je na odnosima između zaposlenog osoblja i gostiju, odnosima </a:t>
            </a:r>
            <a:r>
              <a:rPr lang="pl-PL" sz="2600" dirty="0" smtClean="0"/>
              <a:t>unutar personala </a:t>
            </a:r>
            <a:r>
              <a:rPr lang="pl-PL" sz="2600" dirty="0"/>
              <a:t>i odnosima između samih gostiju. </a:t>
            </a:r>
            <a:r>
              <a:rPr lang="pl-PL" sz="2600" dirty="0" smtClean="0"/>
              <a:t/>
            </a:r>
            <a:br>
              <a:rPr lang="pl-PL" sz="2600" dirty="0" smtClean="0"/>
            </a:br>
            <a:r>
              <a:rPr lang="pl-PL" sz="2600" dirty="0" smtClean="0"/>
              <a:t>- Ona </a:t>
            </a:r>
            <a:r>
              <a:rPr lang="pl-PL" sz="2600" dirty="0"/>
              <a:t>prevashodno zavisi </a:t>
            </a:r>
            <a:r>
              <a:rPr lang="pl-PL" sz="2600" dirty="0" smtClean="0"/>
              <a:t>od </a:t>
            </a:r>
            <a:r>
              <a:rPr lang="sr-Latn-RS" sz="2600" dirty="0" smtClean="0"/>
              <a:t>individualnih </a:t>
            </a:r>
            <a:r>
              <a:rPr lang="sr-Latn-RS" sz="2600" dirty="0"/>
              <a:t>karakteristika zaposlenih koji neposredno pripremaju </a:t>
            </a:r>
            <a:r>
              <a:rPr lang="sr-Latn-RS" sz="2600" dirty="0" smtClean="0"/>
              <a:t>proizvod, pružaju </a:t>
            </a:r>
            <a:r>
              <a:rPr lang="sr-Latn-RS" sz="2600" dirty="0"/>
              <a:t>uslugu, od kvaliteta svakog njenog pojedinačnog elementa i samih </a:t>
            </a:r>
            <a:r>
              <a:rPr lang="sr-Latn-RS" sz="2600" dirty="0" smtClean="0"/>
              <a:t>korisnika usluga </a:t>
            </a:r>
            <a:r>
              <a:rPr lang="sr-Latn-RS" sz="2600" dirty="0"/>
              <a:t>koji su nezaobilazan element u kreiranju usluge. </a:t>
            </a:r>
            <a:r>
              <a:rPr lang="sr-Latn-RS" sz="2600" dirty="0" smtClean="0"/>
              <a:t/>
            </a:r>
            <a:br>
              <a:rPr lang="sr-Latn-RS" sz="2600" dirty="0" smtClean="0"/>
            </a:br>
            <a:r>
              <a:rPr lang="sr-Latn-RS" sz="2600" dirty="0" smtClean="0"/>
              <a:t>– Neposredno</a:t>
            </a:r>
            <a:r>
              <a:rPr lang="sr-Latn-RS" sz="2600" dirty="0"/>
              <a:t> </a:t>
            </a:r>
            <a:r>
              <a:rPr lang="sr-Latn-RS" sz="2600" dirty="0" smtClean="0"/>
              <a:t>komuniciranje </a:t>
            </a:r>
            <a:r>
              <a:rPr lang="sr-Latn-RS" sz="2600" dirty="0"/>
              <a:t>zaposlenog osoblja sa gostima otvara mogućnosti </a:t>
            </a:r>
            <a:r>
              <a:rPr lang="sr-Latn-RS" sz="2600" dirty="0" smtClean="0"/>
              <a:t>pravljenja brojnih </a:t>
            </a:r>
            <a:r>
              <a:rPr lang="sr-Latn-RS" sz="2600" dirty="0"/>
              <a:t>grešaka u samoj usluzi i u neposrednim kontaktima, što se može </a:t>
            </a:r>
            <a:r>
              <a:rPr lang="sr-Latn-RS" sz="2600" dirty="0" smtClean="0"/>
              <a:t>negativno odraziti </a:t>
            </a:r>
            <a:r>
              <a:rPr lang="sr-Latn-RS" sz="2600" dirty="0"/>
              <a:t>na kvalitet ukupne usluge. </a:t>
            </a:r>
            <a:r>
              <a:rPr lang="sr-Latn-RS" sz="2600" dirty="0" smtClean="0"/>
              <a:t/>
            </a:r>
            <a:br>
              <a:rPr lang="sr-Latn-RS" sz="2600" dirty="0" smtClean="0"/>
            </a:br>
            <a:r>
              <a:rPr lang="sr-Latn-RS" sz="2600" dirty="0" smtClean="0"/>
              <a:t>- Ono </a:t>
            </a:r>
            <a:r>
              <a:rPr lang="sr-Latn-RS" sz="2600" dirty="0"/>
              <a:t>što je najbitnije treba </a:t>
            </a:r>
            <a:r>
              <a:rPr lang="sr-Latn-RS" sz="2600" dirty="0" smtClean="0"/>
              <a:t>raditi na </a:t>
            </a:r>
            <a:r>
              <a:rPr lang="sr-Latn-RS" sz="2600" dirty="0"/>
              <a:t>sprečavanju ponavljanja istih grešaka, pre svega u segmentu </a:t>
            </a:r>
            <a:r>
              <a:rPr lang="sr-Latn-RS" sz="2600" dirty="0" smtClean="0"/>
              <a:t>komunikacija sa </a:t>
            </a:r>
            <a:r>
              <a:rPr lang="sr-Latn-RS" sz="2600" dirty="0"/>
              <a:t>gostima. </a:t>
            </a:r>
            <a:r>
              <a:rPr lang="sr-Latn-RS" sz="2600" dirty="0" smtClean="0"/>
              <a:t/>
            </a:r>
            <a:br>
              <a:rPr lang="sr-Latn-RS" sz="2600" dirty="0" smtClean="0"/>
            </a:br>
            <a:r>
              <a:rPr lang="sr-Latn-RS" sz="2600" dirty="0" smtClean="0"/>
              <a:t>- To </a:t>
            </a:r>
            <a:r>
              <a:rPr lang="sr-Latn-RS" sz="2600" dirty="0"/>
              <a:t>je moguće ukoliko besprekorno i sinhronizovano funkcionišu</a:t>
            </a:r>
            <a:br>
              <a:rPr lang="sr-Latn-RS" sz="2600" dirty="0"/>
            </a:br>
            <a:r>
              <a:rPr lang="sr-Latn-RS" sz="2600" dirty="0"/>
              <a:t>sve karike u lancu stvaranja i pružanja usluge, pri čemu je ključna ona koja </a:t>
            </a:r>
            <a:r>
              <a:rPr lang="sr-Latn-RS" sz="2600" dirty="0" smtClean="0"/>
              <a:t>se odnosi </a:t>
            </a:r>
            <a:r>
              <a:rPr lang="sr-Latn-RS" sz="2600" dirty="0"/>
              <a:t>na kvalitet zaposlenog osoblja i </a:t>
            </a:r>
            <a:r>
              <a:rPr lang="sr-Latn-RS" sz="2600" dirty="0" smtClean="0"/>
              <a:t>njihovu</a:t>
            </a:r>
            <a:br>
              <a:rPr lang="sr-Latn-RS" sz="2600" dirty="0" smtClean="0"/>
            </a:br>
            <a:r>
              <a:rPr lang="sr-Latn-RS" sz="2600" dirty="0" smtClean="0"/>
              <a:t>motivisanost</a:t>
            </a:r>
            <a:r>
              <a:rPr lang="sr-Latn-RS" sz="2600" dirty="0"/>
              <a:t>;</a:t>
            </a:r>
          </a:p>
        </p:txBody>
      </p:sp>
    </p:spTree>
    <p:extLst>
      <p:ext uri="{BB962C8B-B14F-4D97-AF65-F5344CB8AC3E}">
        <p14:creationId xmlns:p14="http://schemas.microsoft.com/office/powerpoint/2010/main" val="390842577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116632"/>
            <a:ext cx="8496944" cy="6552728"/>
          </a:xfrm>
        </p:spPr>
        <p:txBody>
          <a:bodyPr/>
          <a:lstStyle/>
          <a:p>
            <a:pPr algn="l"/>
            <a:r>
              <a:rPr lang="sr-Latn-RS" b="1" i="1" dirty="0" smtClean="0"/>
              <a:t>*Značajno </a:t>
            </a:r>
            <a:r>
              <a:rPr lang="sr-Latn-RS" b="1" i="1" dirty="0"/>
              <a:t>prisustvo živog ljudskog rada. </a:t>
            </a:r>
            <a:r>
              <a:rPr lang="sr-Latn-RS" i="1" dirty="0" smtClean="0"/>
              <a:t/>
            </a:r>
            <a:br>
              <a:rPr lang="sr-Latn-RS" i="1" dirty="0" smtClean="0"/>
            </a:br>
            <a:r>
              <a:rPr lang="sr-Latn-RS" i="1" dirty="0" smtClean="0"/>
              <a:t>- </a:t>
            </a:r>
            <a:r>
              <a:rPr lang="sr-Latn-RS" dirty="0" smtClean="0"/>
              <a:t>Restoraterstvo </a:t>
            </a:r>
            <a:r>
              <a:rPr lang="sr-Latn-RS" dirty="0"/>
              <a:t>je jedna od retkih delatnosti</a:t>
            </a:r>
            <a:br>
              <a:rPr lang="sr-Latn-RS" dirty="0"/>
            </a:br>
            <a:r>
              <a:rPr lang="sr-Latn-RS" dirty="0"/>
              <a:t>gde će i u budućnosti umešnost ljudskog rada biti nezamenljiva. </a:t>
            </a:r>
            <a:r>
              <a:rPr lang="sr-Latn-RS" dirty="0" smtClean="0"/>
              <a:t/>
            </a:r>
            <a:br>
              <a:rPr lang="sr-Latn-RS" dirty="0" smtClean="0"/>
            </a:br>
            <a:r>
              <a:rPr lang="sr-Latn-RS" dirty="0" smtClean="0"/>
              <a:t>- Gosti</a:t>
            </a:r>
            <a:r>
              <a:rPr lang="sr-Latn-RS" dirty="0"/>
              <a:t> </a:t>
            </a:r>
            <a:r>
              <a:rPr lang="sr-Latn-RS" dirty="0" smtClean="0"/>
              <a:t>vole </a:t>
            </a:r>
            <a:r>
              <a:rPr lang="sr-Latn-RS" dirty="0"/>
              <a:t>da budu usluženi tamo gde umešnost ljudskog rada dominira, gde se </a:t>
            </a:r>
            <a:r>
              <a:rPr lang="sr-Latn-RS" dirty="0" smtClean="0"/>
              <a:t>vodi računa </a:t>
            </a:r>
            <a:r>
              <a:rPr lang="sr-Latn-RS" dirty="0"/>
              <a:t>o običajima i ritualu u pripremanju jela i pružanju usluga i gde ih služe</a:t>
            </a:r>
            <a:br>
              <a:rPr lang="sr-Latn-RS" dirty="0"/>
            </a:br>
            <a:r>
              <a:rPr lang="sr-Latn-RS" dirty="0"/>
              <a:t>vrhunski majstori kulinarskog zanata. </a:t>
            </a:r>
            <a:r>
              <a:rPr lang="sr-Latn-RS" dirty="0" smtClean="0"/>
              <a:t/>
            </a:r>
            <a:br>
              <a:rPr lang="sr-Latn-RS" dirty="0" smtClean="0"/>
            </a:br>
            <a:r>
              <a:rPr lang="sr-Latn-RS" dirty="0" smtClean="0"/>
              <a:t>- Otuda </a:t>
            </a:r>
            <a:r>
              <a:rPr lang="sr-Latn-RS" dirty="0"/>
              <a:t>je i težnja svakog menadžera </a:t>
            </a:r>
            <a:r>
              <a:rPr lang="sr-Latn-RS" dirty="0" smtClean="0"/>
              <a:t>u restoraterstvu </a:t>
            </a:r>
            <a:r>
              <a:rPr lang="sr-Latn-RS" dirty="0"/>
              <a:t>da ima najbolje osoblje koje svoje znanje i umeće utiskuju u </a:t>
            </a:r>
            <a:r>
              <a:rPr lang="sr-Latn-RS" dirty="0" smtClean="0"/>
              <a:t>imidž ugostiteljskog </a:t>
            </a:r>
            <a:r>
              <a:rPr lang="sr-Latn-RS" dirty="0"/>
              <a:t>objekta;</a:t>
            </a:r>
          </a:p>
        </p:txBody>
      </p:sp>
    </p:spTree>
    <p:extLst>
      <p:ext uri="{BB962C8B-B14F-4D97-AF65-F5344CB8AC3E}">
        <p14:creationId xmlns:p14="http://schemas.microsoft.com/office/powerpoint/2010/main" val="86145412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0"/>
            <a:ext cx="8640960" cy="6741368"/>
          </a:xfrm>
        </p:spPr>
        <p:txBody>
          <a:bodyPr>
            <a:normAutofit fontScale="90000"/>
          </a:bodyPr>
          <a:lstStyle/>
          <a:p>
            <a:pPr algn="l"/>
            <a:r>
              <a:rPr lang="sr-Latn-RS" sz="3100" i="1" dirty="0" smtClean="0"/>
              <a:t/>
            </a:r>
            <a:br>
              <a:rPr lang="sr-Latn-RS" sz="3100" i="1" dirty="0" smtClean="0"/>
            </a:br>
            <a:r>
              <a:rPr lang="sr-Latn-RS" sz="3100" b="1" i="1" dirty="0" smtClean="0"/>
              <a:t>*</a:t>
            </a:r>
            <a:r>
              <a:rPr lang="sr-Latn-RS" sz="3100" b="1" i="1" dirty="0"/>
              <a:t>C</a:t>
            </a:r>
            <a:r>
              <a:rPr lang="sr-Latn-RS" sz="3100" b="1" i="1" dirty="0" smtClean="0"/>
              <a:t>elodnevno </a:t>
            </a:r>
            <a:r>
              <a:rPr lang="sr-Latn-RS" sz="3100" b="1" i="1" dirty="0"/>
              <a:t>angažovanje. </a:t>
            </a:r>
            <a:r>
              <a:rPr lang="sr-Latn-RS" b="1" i="1" dirty="0" smtClean="0"/>
              <a:t/>
            </a:r>
            <a:br>
              <a:rPr lang="sr-Latn-RS" b="1" i="1" dirty="0" smtClean="0"/>
            </a:br>
            <a:r>
              <a:rPr lang="sr-Latn-RS" b="1" i="1" dirty="0" smtClean="0"/>
              <a:t>- </a:t>
            </a:r>
            <a:r>
              <a:rPr lang="sr-Latn-RS" dirty="0" smtClean="0"/>
              <a:t>Rad </a:t>
            </a:r>
            <a:r>
              <a:rPr lang="sr-Latn-RS" dirty="0"/>
              <a:t>u restoraterstvu zahteva punu posvećenost poslu,</a:t>
            </a:r>
            <a:br>
              <a:rPr lang="sr-Latn-RS" dirty="0"/>
            </a:br>
            <a:r>
              <a:rPr lang="sr-Latn-RS" dirty="0"/>
              <a:t>veliku energiju, izdržljivost i dugo vreme provedeno u objektu.  </a:t>
            </a:r>
            <a:r>
              <a:rPr lang="sr-Latn-RS" dirty="0" smtClean="0"/>
              <a:t>            - Nije </a:t>
            </a:r>
            <a:r>
              <a:rPr lang="sr-Latn-RS" dirty="0"/>
              <a:t>to posao </a:t>
            </a:r>
            <a:r>
              <a:rPr lang="sr-Latn-RS" dirty="0" smtClean="0"/>
              <a:t>sa fiksnim </a:t>
            </a:r>
            <a:r>
              <a:rPr lang="sr-Latn-RS" dirty="0"/>
              <a:t>radnim vremenom, već posao koji zahteva celodnevno angažovanje </a:t>
            </a:r>
            <a:r>
              <a:rPr lang="sr-Latn-RS" dirty="0" smtClean="0"/>
              <a:t>i odvojenost </a:t>
            </a:r>
            <a:r>
              <a:rPr lang="sr-Latn-RS" dirty="0"/>
              <a:t>od porodice. </a:t>
            </a:r>
            <a:r>
              <a:rPr lang="sr-Latn-RS" dirty="0" smtClean="0"/>
              <a:t/>
            </a:r>
            <a:br>
              <a:rPr lang="sr-Latn-RS" dirty="0" smtClean="0"/>
            </a:br>
            <a:r>
              <a:rPr lang="sr-Latn-RS" dirty="0" smtClean="0"/>
              <a:t>- Ovaj </a:t>
            </a:r>
            <a:r>
              <a:rPr lang="sr-Latn-RS" dirty="0"/>
              <a:t>posao zahteva produženi rad, rad tokom </a:t>
            </a:r>
            <a:r>
              <a:rPr lang="sr-Latn-RS" dirty="0" smtClean="0"/>
              <a:t>vikenda, </a:t>
            </a:r>
            <a:r>
              <a:rPr lang="pl-PL" dirty="0" smtClean="0"/>
              <a:t>rad </a:t>
            </a:r>
            <a:r>
              <a:rPr lang="pl-PL" dirty="0"/>
              <a:t>za vreme praznika i noću, jer je to vreme koje donosi i najveći promet </a:t>
            </a:r>
            <a:r>
              <a:rPr lang="pl-PL" dirty="0" smtClean="0"/>
              <a:t>i </a:t>
            </a:r>
            <a:r>
              <a:rPr lang="sr-Latn-RS" dirty="0" smtClean="0"/>
              <a:t>najveću </a:t>
            </a:r>
            <a:r>
              <a:rPr lang="sr-Latn-RS" dirty="0"/>
              <a:t>zaradu. </a:t>
            </a:r>
            <a:r>
              <a:rPr lang="sr-Latn-RS" dirty="0" smtClean="0"/>
              <a:t/>
            </a:r>
            <a:br>
              <a:rPr lang="sr-Latn-RS" dirty="0" smtClean="0"/>
            </a:br>
            <a:r>
              <a:rPr lang="sr-Latn-RS" dirty="0" smtClean="0"/>
              <a:t>- Za </a:t>
            </a:r>
            <a:r>
              <a:rPr lang="sr-Latn-RS" dirty="0"/>
              <a:t>one koji žele slobodne vikende i praznike u ovoj delatnosti</a:t>
            </a:r>
            <a:br>
              <a:rPr lang="sr-Latn-RS" dirty="0"/>
            </a:br>
            <a:r>
              <a:rPr lang="sr-Latn-RS" dirty="0"/>
              <a:t>nema mesta. Dugo vreme provedeno u objektu, brojni stresovi i problemi </a:t>
            </a:r>
            <a:r>
              <a:rPr lang="sr-Latn-RS" dirty="0" smtClean="0"/>
              <a:t>na poslu </a:t>
            </a:r>
            <a:r>
              <a:rPr lang="sr-Latn-RS" dirty="0"/>
              <a:t>često su razlog zapostavljanja ličnog i porodičnog života, što neretko </a:t>
            </a:r>
            <a:r>
              <a:rPr lang="sr-Latn-RS" dirty="0" smtClean="0"/>
              <a:t>dovodi i </a:t>
            </a:r>
            <a:r>
              <a:rPr lang="sr-Latn-RS" dirty="0"/>
              <a:t>do njegovog raspadanja.  </a:t>
            </a:r>
            <a:r>
              <a:rPr lang="sr-Latn-RS" dirty="0" smtClean="0"/>
              <a:t>     - Uz </a:t>
            </a:r>
            <a:r>
              <a:rPr lang="sr-Latn-RS" dirty="0"/>
              <a:t>to, preterani umor i nervoza mogu dovesti i</a:t>
            </a:r>
            <a:br>
              <a:rPr lang="sr-Latn-RS" dirty="0"/>
            </a:br>
            <a:r>
              <a:rPr lang="sr-Latn-RS" dirty="0"/>
              <a:t>do zdravstvenih problema;</a:t>
            </a:r>
          </a:p>
        </p:txBody>
      </p:sp>
    </p:spTree>
    <p:extLst>
      <p:ext uri="{BB962C8B-B14F-4D97-AF65-F5344CB8AC3E}">
        <p14:creationId xmlns:p14="http://schemas.microsoft.com/office/powerpoint/2010/main" val="398425796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16632"/>
            <a:ext cx="8640960" cy="6552728"/>
          </a:xfrm>
        </p:spPr>
        <p:txBody>
          <a:bodyPr/>
          <a:lstStyle/>
          <a:p>
            <a:pPr algn="l"/>
            <a:r>
              <a:rPr lang="sr-Latn-RS" sz="3000" b="1" i="1" dirty="0" smtClean="0"/>
              <a:t>*Snobizam</a:t>
            </a:r>
            <a:r>
              <a:rPr lang="sr-Latn-RS" sz="3000" b="1" i="1" dirty="0"/>
              <a:t>, odnosno težnja za druženjem sa ljudima iz višeg društvenog sloja </a:t>
            </a:r>
            <a:r>
              <a:rPr lang="sr-Latn-RS" sz="3000" b="1" i="1" dirty="0" smtClean="0"/>
              <a:t>/ klase</a:t>
            </a:r>
            <a:r>
              <a:rPr lang="sr-Latn-RS" sz="3000" i="1" dirty="0"/>
              <a:t>. </a:t>
            </a:r>
            <a:r>
              <a:rPr lang="sr-Latn-RS" i="1" dirty="0" smtClean="0"/>
              <a:t/>
            </a:r>
            <a:br>
              <a:rPr lang="sr-Latn-RS" i="1" dirty="0" smtClean="0"/>
            </a:br>
            <a:r>
              <a:rPr lang="sr-Latn-RS" i="1" dirty="0" smtClean="0"/>
              <a:t>- </a:t>
            </a:r>
            <a:r>
              <a:rPr lang="sr-Latn-RS" dirty="0" smtClean="0"/>
              <a:t>Želja </a:t>
            </a:r>
            <a:r>
              <a:rPr lang="sr-Latn-RS" dirty="0"/>
              <a:t>da se boravi u hotelu višeg ranga - kategorije ili poseta </a:t>
            </a:r>
            <a:r>
              <a:rPr lang="sr-Latn-RS" dirty="0" smtClean="0"/>
              <a:t>prestižnom restoranu</a:t>
            </a:r>
            <a:r>
              <a:rPr lang="sr-Latn-RS" dirty="0"/>
              <a:t>, bez obzira na cenu, i druženje sa ljudima više klase smatra se elementom</a:t>
            </a:r>
            <a:br>
              <a:rPr lang="sr-Latn-RS" dirty="0"/>
            </a:br>
            <a:r>
              <a:rPr lang="vi-VN" dirty="0"/>
              <a:t>prestiža, pa se prema poseti tim objektima određuje i status, </a:t>
            </a:r>
            <a:r>
              <a:rPr lang="vi-VN" dirty="0" smtClean="0"/>
              <a:t>odnosno</a:t>
            </a:r>
            <a:r>
              <a:rPr lang="sr-Latn-RS" dirty="0" smtClean="0"/>
              <a:t> nivo </a:t>
            </a:r>
            <a:r>
              <a:rPr lang="sr-Latn-RS" dirty="0"/>
              <a:t>gostiju;</a:t>
            </a:r>
          </a:p>
        </p:txBody>
      </p:sp>
    </p:spTree>
    <p:extLst>
      <p:ext uri="{BB962C8B-B14F-4D97-AF65-F5344CB8AC3E}">
        <p14:creationId xmlns:p14="http://schemas.microsoft.com/office/powerpoint/2010/main" val="2464433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116632"/>
            <a:ext cx="8496944" cy="6552728"/>
          </a:xfrm>
        </p:spPr>
        <p:txBody>
          <a:bodyPr>
            <a:normAutofit/>
          </a:bodyPr>
          <a:lstStyle/>
          <a:p>
            <a:pPr algn="l"/>
            <a:r>
              <a:rPr lang="sr-Latn-RS" i="1" dirty="0" smtClean="0"/>
              <a:t>*</a:t>
            </a:r>
            <a:r>
              <a:rPr lang="sr-Latn-RS" b="1" i="1" dirty="0" smtClean="0"/>
              <a:t>Igre </a:t>
            </a:r>
            <a:r>
              <a:rPr lang="sr-Latn-RS" b="1" i="1" dirty="0"/>
              <a:t>na sreću i kockanje </a:t>
            </a:r>
            <a:r>
              <a:rPr lang="sr-Latn-RS" b="1" i="1" dirty="0" smtClean="0"/>
              <a:t/>
            </a:r>
            <a:br>
              <a:rPr lang="sr-Latn-RS" b="1" i="1" dirty="0" smtClean="0"/>
            </a:br>
            <a:r>
              <a:rPr lang="sr-Latn-RS" b="1" i="1" dirty="0" smtClean="0"/>
              <a:t>- </a:t>
            </a:r>
            <a:r>
              <a:rPr lang="sr-Latn-RS" i="1" dirty="0"/>
              <a:t>U</a:t>
            </a:r>
            <a:r>
              <a:rPr lang="sr-Latn-RS" i="1" dirty="0" smtClean="0"/>
              <a:t> </a:t>
            </a:r>
            <a:r>
              <a:rPr lang="sr-Latn-RS" i="1" dirty="0"/>
              <a:t>mnogim ugostiteljskim objektima sve više postaje glavni</a:t>
            </a:r>
            <a:br>
              <a:rPr lang="sr-Latn-RS" i="1" dirty="0"/>
            </a:br>
            <a:r>
              <a:rPr lang="sr-Latn-RS" i="1" dirty="0"/>
              <a:t>proizvod tih objekata. </a:t>
            </a:r>
            <a:r>
              <a:rPr lang="sr-Latn-RS" i="1" dirty="0" smtClean="0"/>
              <a:t/>
            </a:r>
            <a:br>
              <a:rPr lang="sr-Latn-RS" i="1" dirty="0" smtClean="0"/>
            </a:br>
            <a:r>
              <a:rPr lang="sr-Latn-RS" i="1" dirty="0" smtClean="0"/>
              <a:t>- </a:t>
            </a:r>
            <a:r>
              <a:rPr lang="sr-Latn-RS" dirty="0" smtClean="0"/>
              <a:t>Najpoznatije </a:t>
            </a:r>
            <a:r>
              <a:rPr lang="sr-Latn-RS" dirty="0"/>
              <a:t>svetske kockarnice su upravo smeštene u</a:t>
            </a:r>
            <a:br>
              <a:rPr lang="sr-Latn-RS" dirty="0"/>
            </a:br>
            <a:r>
              <a:rPr lang="sr-Latn-RS" dirty="0"/>
              <a:t>hotelima visokih kategorija, a sve više ugostiteljskih objekata danas je </a:t>
            </a:r>
            <a:r>
              <a:rPr lang="sr-Latn-RS" dirty="0" smtClean="0"/>
              <a:t>opremljeno aparatima </a:t>
            </a:r>
            <a:r>
              <a:rPr lang="sr-Latn-RS" dirty="0"/>
              <a:t>za igru (automatima), koji su programirani da, uglavnom,</a:t>
            </a:r>
            <a:br>
              <a:rPr lang="sr-Latn-RS" dirty="0"/>
            </a:br>
            <a:r>
              <a:rPr lang="sr-Latn-RS" dirty="0"/>
              <a:t>donose dobitak i gotovo da ne postoji aparat koji gubi na štetu vlasnika. </a:t>
            </a:r>
            <a:r>
              <a:rPr lang="sr-Latn-RS" dirty="0" smtClean="0"/>
              <a:t/>
            </a:r>
            <a:br>
              <a:rPr lang="sr-Latn-RS" dirty="0" smtClean="0"/>
            </a:br>
            <a:r>
              <a:rPr lang="sr-Latn-RS" dirty="0" smtClean="0"/>
              <a:t>- Koliko</a:t>
            </a:r>
            <a:r>
              <a:rPr lang="sr-Latn-RS" dirty="0"/>
              <a:t> </a:t>
            </a:r>
            <a:r>
              <a:rPr lang="sr-Latn-RS" dirty="0" smtClean="0"/>
              <a:t>se </a:t>
            </a:r>
            <a:r>
              <a:rPr lang="sr-Latn-RS" dirty="0"/>
              <a:t>kockanju kao potrebi (profesiji) ozbiljno prilazi govore činjenice da se u </a:t>
            </a:r>
            <a:r>
              <a:rPr lang="sr-Latn-RS" dirty="0" smtClean="0"/>
              <a:t>razvijenim turističkim </a:t>
            </a:r>
            <a:r>
              <a:rPr lang="sr-Latn-RS" dirty="0"/>
              <a:t>zemljama ono posebno izučava na specijalizovanim visoko</a:t>
            </a:r>
            <a:br>
              <a:rPr lang="sr-Latn-RS" dirty="0"/>
            </a:br>
            <a:r>
              <a:rPr lang="sr-Latn-RS" dirty="0"/>
              <a:t>školskim ustanovama;</a:t>
            </a:r>
          </a:p>
        </p:txBody>
      </p:sp>
    </p:spTree>
    <p:extLst>
      <p:ext uri="{BB962C8B-B14F-4D97-AF65-F5344CB8AC3E}">
        <p14:creationId xmlns:p14="http://schemas.microsoft.com/office/powerpoint/2010/main" val="99862834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116632"/>
            <a:ext cx="8496944" cy="6552728"/>
          </a:xfrm>
        </p:spPr>
        <p:txBody>
          <a:bodyPr>
            <a:normAutofit/>
          </a:bodyPr>
          <a:lstStyle/>
          <a:p>
            <a:pPr algn="l"/>
            <a:r>
              <a:rPr lang="sr-Latn-RS" sz="4000" i="1" dirty="0" smtClean="0"/>
              <a:t>*</a:t>
            </a:r>
            <a:r>
              <a:rPr lang="sr-Latn-RS" sz="4000" b="1" i="1" dirty="0"/>
              <a:t>N</a:t>
            </a:r>
            <a:r>
              <a:rPr lang="sr-Latn-RS" sz="4000" b="1" i="1" dirty="0" smtClean="0"/>
              <a:t>aglašen </a:t>
            </a:r>
            <a:r>
              <a:rPr lang="sr-Latn-RS" sz="4000" b="1" i="1" dirty="0"/>
              <a:t>sezonski karakter poslovanja</a:t>
            </a:r>
            <a:r>
              <a:rPr lang="sr-Latn-RS" sz="4000" i="1" dirty="0"/>
              <a:t>, </a:t>
            </a:r>
            <a:r>
              <a:rPr lang="sr-Latn-RS" sz="4000" dirty="0"/>
              <a:t>posebno kada su u pitanju </a:t>
            </a:r>
            <a:r>
              <a:rPr lang="sr-Latn-RS" sz="4000" dirty="0" smtClean="0"/>
              <a:t>ugostiteljski objekti </a:t>
            </a:r>
            <a:r>
              <a:rPr lang="sr-Latn-RS" sz="4000" dirty="0"/>
              <a:t>koji imaju sezonski karakter poslovanja.</a:t>
            </a:r>
          </a:p>
        </p:txBody>
      </p:sp>
    </p:spTree>
    <p:extLst>
      <p:ext uri="{BB962C8B-B14F-4D97-AF65-F5344CB8AC3E}">
        <p14:creationId xmlns:p14="http://schemas.microsoft.com/office/powerpoint/2010/main" val="9708058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16632"/>
            <a:ext cx="8640960" cy="6552728"/>
          </a:xfrm>
        </p:spPr>
        <p:txBody>
          <a:bodyPr>
            <a:normAutofit/>
          </a:bodyPr>
          <a:lstStyle/>
          <a:p>
            <a:pPr algn="ctr"/>
            <a:r>
              <a:rPr lang="sr-Latn-RS" sz="4000" b="1" dirty="0" smtClean="0"/>
              <a:t>2. RAZVOJNI PUT RESTORATERSTVA</a:t>
            </a:r>
            <a:endParaRPr lang="sr-Latn-RS" sz="4000" b="1" dirty="0"/>
          </a:p>
        </p:txBody>
      </p:sp>
    </p:spTree>
    <p:extLst>
      <p:ext uri="{BB962C8B-B14F-4D97-AF65-F5344CB8AC3E}">
        <p14:creationId xmlns:p14="http://schemas.microsoft.com/office/powerpoint/2010/main" val="235213566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16632"/>
            <a:ext cx="8568952" cy="6552728"/>
          </a:xfrm>
        </p:spPr>
        <p:txBody>
          <a:bodyPr>
            <a:normAutofit/>
          </a:bodyPr>
          <a:lstStyle/>
          <a:p>
            <a:pPr algn="l"/>
            <a:r>
              <a:rPr lang="sr-Latn-RS" dirty="0" smtClean="0"/>
              <a:t>*</a:t>
            </a:r>
            <a:r>
              <a:rPr lang="vi-VN" dirty="0" smtClean="0"/>
              <a:t>Istorijski </a:t>
            </a:r>
            <a:r>
              <a:rPr lang="vi-VN" dirty="0"/>
              <a:t>posmatrano, koreni organizovanog pružanja određenih </a:t>
            </a:r>
            <a:r>
              <a:rPr lang="vi-VN" dirty="0" smtClean="0"/>
              <a:t>ugostiteljskih</a:t>
            </a:r>
            <a:r>
              <a:rPr lang="sr-Latn-RS" dirty="0" smtClean="0"/>
              <a:t> usluga </a:t>
            </a:r>
            <a:r>
              <a:rPr lang="sr-Latn-RS" dirty="0"/>
              <a:t>hrane i pića dosežu do vremena drevnih civilizacija Asirije, Vavlona, </a:t>
            </a:r>
            <a:r>
              <a:rPr lang="sr-Latn-RS" dirty="0" smtClean="0"/>
              <a:t>Mesopotamije, Sirije</a:t>
            </a:r>
            <a:r>
              <a:rPr lang="sr-Latn-RS" dirty="0"/>
              <a:t>, Egipta, Grčke, Rima</a:t>
            </a:r>
            <a:r>
              <a:rPr lang="sr-Latn-RS" dirty="0" smtClean="0"/>
              <a:t>...</a:t>
            </a:r>
            <a:br>
              <a:rPr lang="sr-Latn-RS" dirty="0" smtClean="0"/>
            </a:br>
            <a:r>
              <a:rPr lang="sr-Latn-RS" dirty="0" smtClean="0"/>
              <a:t>*Prvi </a:t>
            </a:r>
            <a:r>
              <a:rPr lang="sr-Latn-RS" dirty="0"/>
              <a:t>oblici pružanja usluga hrane, pića i prenoćišta vezuju se za izgradnju </a:t>
            </a:r>
            <a:r>
              <a:rPr lang="sr-Latn-RS" dirty="0" smtClean="0"/>
              <a:t>prvih </a:t>
            </a:r>
            <a:r>
              <a:rPr lang="vi-VN" dirty="0" smtClean="0"/>
              <a:t>kaldrmisanih </a:t>
            </a:r>
            <a:r>
              <a:rPr lang="vi-VN" dirty="0"/>
              <a:t>puteva, monumentalnih građevina poput piramida u Egiptu (</a:t>
            </a:r>
            <a:r>
              <a:rPr lang="vi-VN" dirty="0" smtClean="0"/>
              <a:t>preko</a:t>
            </a:r>
            <a:r>
              <a:rPr lang="sr-Latn-RS" dirty="0" smtClean="0"/>
              <a:t> 2.700 </a:t>
            </a:r>
            <a:r>
              <a:rPr lang="sr-Latn-RS" dirty="0"/>
              <a:t>godina pre nove ere), gde je u masovnim radovima učestovalo na stotine </a:t>
            </a:r>
            <a:r>
              <a:rPr lang="sr-Latn-RS" dirty="0" smtClean="0"/>
              <a:t>hiljada ljudi</a:t>
            </a:r>
            <a:r>
              <a:rPr lang="sr-Latn-RS" dirty="0"/>
              <a:t>, koje i danas posećuju brojni turisti iz čitavog sveta. </a:t>
            </a:r>
            <a:r>
              <a:rPr lang="sr-Latn-RS" dirty="0" smtClean="0"/>
              <a:t/>
            </a:r>
            <a:br>
              <a:rPr lang="sr-Latn-RS" dirty="0" smtClean="0"/>
            </a:br>
            <a:r>
              <a:rPr lang="sr-Latn-RS" dirty="0" smtClean="0"/>
              <a:t>*Tome </a:t>
            </a:r>
            <a:r>
              <a:rPr lang="sr-Latn-RS" dirty="0"/>
              <a:t>treba dodati i </a:t>
            </a:r>
            <a:r>
              <a:rPr lang="sr-Latn-RS" dirty="0" smtClean="0"/>
              <a:t>razvoj trgovine</a:t>
            </a:r>
            <a:r>
              <a:rPr lang="sr-Latn-RS" dirty="0"/>
              <a:t>, kao i verske, zdravstvene i druge potrebe, koje su dovele do pojave </a:t>
            </a:r>
            <a:r>
              <a:rPr lang="sr-Latn-RS" dirty="0" smtClean="0"/>
              <a:t>prvih </a:t>
            </a:r>
            <a:r>
              <a:rPr lang="pl-PL" dirty="0" smtClean="0"/>
              <a:t>konaka </a:t>
            </a:r>
            <a:r>
              <a:rPr lang="pl-PL" dirty="0"/>
              <a:t>za predah od dugog puta i noćenje.</a:t>
            </a:r>
            <a:endParaRPr lang="sr-Latn-RS" dirty="0"/>
          </a:p>
        </p:txBody>
      </p:sp>
    </p:spTree>
    <p:extLst>
      <p:ext uri="{BB962C8B-B14F-4D97-AF65-F5344CB8AC3E}">
        <p14:creationId xmlns:p14="http://schemas.microsoft.com/office/powerpoint/2010/main" val="88798649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16632"/>
            <a:ext cx="8640960" cy="6552728"/>
          </a:xfrm>
        </p:spPr>
        <p:txBody>
          <a:bodyPr/>
          <a:lstStyle/>
          <a:p>
            <a:pPr algn="l"/>
            <a:r>
              <a:rPr lang="sr-Latn-RS" dirty="0" smtClean="0"/>
              <a:t>*Civilizacija </a:t>
            </a:r>
            <a:r>
              <a:rPr lang="sr-Latn-RS" dirty="0"/>
              <a:t>antičke Grčke dala je značajan doprinos razvoju masovnih </a:t>
            </a:r>
            <a:r>
              <a:rPr lang="sr-Latn-RS" dirty="0" smtClean="0"/>
              <a:t>putovanja, a </a:t>
            </a:r>
            <a:r>
              <a:rPr lang="sr-Latn-RS" dirty="0"/>
              <a:t>samim tim i pojavi prvih smeštajnih objekata. </a:t>
            </a:r>
            <a:r>
              <a:rPr lang="sr-Latn-RS" dirty="0" smtClean="0"/>
              <a:t/>
            </a:r>
            <a:br>
              <a:rPr lang="sr-Latn-RS" dirty="0" smtClean="0"/>
            </a:br>
            <a:r>
              <a:rPr lang="sr-Latn-RS" dirty="0"/>
              <a:t>*</a:t>
            </a:r>
            <a:r>
              <a:rPr lang="sr-Latn-RS" dirty="0" smtClean="0"/>
              <a:t>Najpre</a:t>
            </a:r>
            <a:r>
              <a:rPr lang="sr-Latn-RS" dirty="0"/>
              <a:t>, u staroj Grčkoj, uz </a:t>
            </a:r>
            <a:r>
              <a:rPr lang="sr-Latn-RS" dirty="0" smtClean="0"/>
              <a:t>važne putne </a:t>
            </a:r>
            <a:r>
              <a:rPr lang="sr-Latn-RS" dirty="0"/>
              <a:t>raskrsnice, niču tzv. taverne koje pored hrane i pića nude i prenoćište. </a:t>
            </a:r>
            <a:r>
              <a:rPr lang="sr-Latn-RS" dirty="0" smtClean="0"/>
              <a:t>*Posebno</a:t>
            </a:r>
            <a:r>
              <a:rPr lang="sr-Latn-RS" dirty="0"/>
              <a:t> </a:t>
            </a:r>
            <a:r>
              <a:rPr lang="sr-Latn-RS" dirty="0" smtClean="0"/>
              <a:t>značajnu </a:t>
            </a:r>
            <a:r>
              <a:rPr lang="sr-Latn-RS" dirty="0"/>
              <a:t>ulogu u omasovljavanju putovanja u ovoj antičkoj državi imalo je </a:t>
            </a:r>
            <a:r>
              <a:rPr lang="sr-Latn-RS" dirty="0" smtClean="0"/>
              <a:t>održavanje Olimpijskih </a:t>
            </a:r>
            <a:r>
              <a:rPr lang="sr-Latn-RS" dirty="0"/>
              <a:t>igara organizovanih u čast boga Zevsa. </a:t>
            </a:r>
            <a:r>
              <a:rPr lang="sr-Latn-RS" dirty="0" smtClean="0"/>
              <a:t/>
            </a:r>
            <a:br>
              <a:rPr lang="sr-Latn-RS" dirty="0" smtClean="0"/>
            </a:br>
            <a:r>
              <a:rPr lang="sr-Latn-RS" dirty="0"/>
              <a:t>*</a:t>
            </a:r>
            <a:r>
              <a:rPr lang="sr-Latn-RS" dirty="0" smtClean="0"/>
              <a:t>Za </a:t>
            </a:r>
            <a:r>
              <a:rPr lang="sr-Latn-RS" dirty="0"/>
              <a:t>učesnike Olimpijskih igara </a:t>
            </a:r>
            <a:r>
              <a:rPr lang="sr-Latn-RS" dirty="0" smtClean="0"/>
              <a:t>koje </a:t>
            </a:r>
            <a:r>
              <a:rPr lang="vi-VN" dirty="0" smtClean="0"/>
              <a:t>se</a:t>
            </a:r>
            <a:r>
              <a:rPr lang="vi-VN" dirty="0"/>
              <a:t>, počevši od 776. godine pre nove ere, održavaju svake četvrte godine </a:t>
            </a:r>
            <a:r>
              <a:rPr lang="vi-VN" dirty="0" smtClean="0"/>
              <a:t>obezbeđivani</a:t>
            </a:r>
            <a:r>
              <a:rPr lang="sr-Latn-RS" dirty="0" smtClean="0"/>
              <a:t> su </a:t>
            </a:r>
            <a:r>
              <a:rPr lang="sr-Latn-RS" dirty="0"/>
              <a:t>konaci u kojima su se smeštali učesnici igara i grčke robovlasničke porodice</a:t>
            </a:r>
          </a:p>
        </p:txBody>
      </p:sp>
    </p:spTree>
    <p:extLst>
      <p:ext uri="{BB962C8B-B14F-4D97-AF65-F5344CB8AC3E}">
        <p14:creationId xmlns:p14="http://schemas.microsoft.com/office/powerpoint/2010/main" val="399550442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188640"/>
            <a:ext cx="8496944" cy="6480720"/>
          </a:xfrm>
        </p:spPr>
        <p:txBody>
          <a:bodyPr>
            <a:normAutofit fontScale="90000"/>
          </a:bodyPr>
          <a:lstStyle/>
          <a:p>
            <a:pPr algn="l"/>
            <a:r>
              <a:rPr lang="sr-Latn-RS" dirty="0" smtClean="0"/>
              <a:t>*</a:t>
            </a:r>
            <a:r>
              <a:rPr lang="vi-VN" dirty="0" smtClean="0"/>
              <a:t>Slično </a:t>
            </a:r>
            <a:r>
              <a:rPr lang="vi-VN" dirty="0"/>
              <a:t>kao i u antičkoj Grčkoj i u robovlasničkoj rimskoj državi postojala su </a:t>
            </a:r>
            <a:r>
              <a:rPr lang="vi-VN" dirty="0" smtClean="0"/>
              <a:t>određena</a:t>
            </a:r>
            <a:r>
              <a:rPr lang="sr-Latn-RS" dirty="0" smtClean="0"/>
              <a:t> turistička </a:t>
            </a:r>
            <a:r>
              <a:rPr lang="sr-Latn-RS" dirty="0"/>
              <a:t>kretanja koja su podrazumevala i potrebu za pružanjem usluga </a:t>
            </a:r>
            <a:r>
              <a:rPr lang="sr-Latn-RS" dirty="0" smtClean="0"/>
              <a:t>hrane, pića </a:t>
            </a:r>
            <a:r>
              <a:rPr lang="sr-Latn-RS" dirty="0"/>
              <a:t>i smeštaja. </a:t>
            </a:r>
            <a:r>
              <a:rPr lang="sr-Latn-RS" dirty="0" smtClean="0"/>
              <a:t/>
            </a:r>
            <a:br>
              <a:rPr lang="sr-Latn-RS" dirty="0" smtClean="0"/>
            </a:br>
            <a:r>
              <a:rPr lang="sr-Latn-RS" dirty="0"/>
              <a:t>*</a:t>
            </a:r>
            <a:r>
              <a:rPr lang="sr-Latn-RS" dirty="0" smtClean="0"/>
              <a:t>U </a:t>
            </a:r>
            <a:r>
              <a:rPr lang="sr-Latn-RS" dirty="0"/>
              <a:t>srednjem veku, karakterističnom po postojanju jakih </a:t>
            </a:r>
            <a:r>
              <a:rPr lang="sr-Latn-RS" dirty="0" smtClean="0"/>
              <a:t>religioznih organizacija</a:t>
            </a:r>
            <a:r>
              <a:rPr lang="sr-Latn-RS" dirty="0"/>
              <a:t>, pored crkava pravljeni su konaci u kojima su boravili vernici za </a:t>
            </a:r>
            <a:r>
              <a:rPr lang="sr-Latn-RS" dirty="0" smtClean="0"/>
              <a:t>vreme održavanja </a:t>
            </a:r>
            <a:r>
              <a:rPr lang="sr-Latn-RS" dirty="0"/>
              <a:t>crkvenih obreda (hodočašća, poseta svetim mestima, ispijanje zdraviča </a:t>
            </a:r>
            <a:r>
              <a:rPr lang="sr-Latn-RS" dirty="0" smtClean="0"/>
              <a:t>u čast </a:t>
            </a:r>
            <a:r>
              <a:rPr lang="sr-Latn-RS" dirty="0"/>
              <a:t>boginje Afrodite i dr</a:t>
            </a:r>
            <a:r>
              <a:rPr lang="sr-Latn-RS" dirty="0" smtClean="0"/>
              <a:t>.).</a:t>
            </a:r>
            <a:br>
              <a:rPr lang="sr-Latn-RS" dirty="0" smtClean="0"/>
            </a:br>
            <a:r>
              <a:rPr lang="sr-Latn-RS" dirty="0" smtClean="0"/>
              <a:t>*Prve </a:t>
            </a:r>
            <a:r>
              <a:rPr lang="sr-Latn-RS" dirty="0"/>
              <a:t>gostione sa sobama za izdavanje pojavljuju se krajem XIV i početkom XV </a:t>
            </a:r>
            <a:r>
              <a:rPr lang="sr-Latn-RS" dirty="0" smtClean="0"/>
              <a:t>veka na </a:t>
            </a:r>
            <a:r>
              <a:rPr lang="sr-Latn-RS" dirty="0"/>
              <a:t>raskrsnicama i velikim naseljima u Engleskoj. </a:t>
            </a:r>
            <a:r>
              <a:rPr lang="sr-Latn-RS" dirty="0" smtClean="0"/>
              <a:t/>
            </a:r>
            <a:br>
              <a:rPr lang="sr-Latn-RS" dirty="0" smtClean="0"/>
            </a:br>
            <a:r>
              <a:rPr lang="sr-Latn-RS" dirty="0"/>
              <a:t>*</a:t>
            </a:r>
            <a:r>
              <a:rPr lang="sr-Latn-RS" dirty="0" smtClean="0"/>
              <a:t>U </a:t>
            </a:r>
            <a:r>
              <a:rPr lang="sr-Latn-RS" dirty="0"/>
              <a:t>tim gostionama, pored </a:t>
            </a:r>
            <a:r>
              <a:rPr lang="sr-Latn-RS" dirty="0" smtClean="0"/>
              <a:t>trgovaca, najčešći </a:t>
            </a:r>
            <a:r>
              <a:rPr lang="sr-Latn-RS" dirty="0"/>
              <a:t>gosti bili su oni koji vole konjarstvo, jer su gostioničari držali konje i </a:t>
            </a:r>
            <a:r>
              <a:rPr lang="sr-Latn-RS" dirty="0" smtClean="0"/>
              <a:t>kočije od </a:t>
            </a:r>
            <a:r>
              <a:rPr lang="sr-Latn-RS" dirty="0"/>
              <a:t>kojih su ostvarivali i najveće prihode.</a:t>
            </a:r>
          </a:p>
        </p:txBody>
      </p:sp>
    </p:spTree>
    <p:extLst>
      <p:ext uri="{BB962C8B-B14F-4D97-AF65-F5344CB8AC3E}">
        <p14:creationId xmlns:p14="http://schemas.microsoft.com/office/powerpoint/2010/main" val="307774087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16632"/>
            <a:ext cx="8640960" cy="6552728"/>
          </a:xfrm>
        </p:spPr>
        <p:txBody>
          <a:bodyPr>
            <a:normAutofit fontScale="90000"/>
          </a:bodyPr>
          <a:lstStyle/>
          <a:p>
            <a:pPr algn="l"/>
            <a:r>
              <a:rPr lang="sr-Latn-RS" sz="2600" dirty="0" smtClean="0"/>
              <a:t>*Prve </a:t>
            </a:r>
            <a:r>
              <a:rPr lang="sr-Latn-RS" sz="2600" dirty="0"/>
              <a:t>kafane u velikim naseljima pojavljuju se u negde sredinom XVII veka (Oxford</a:t>
            </a:r>
            <a:r>
              <a:rPr lang="sr-Latn-RS" sz="2600" dirty="0" smtClean="0"/>
              <a:t>), a </a:t>
            </a:r>
            <a:r>
              <a:rPr lang="sr-Latn-RS" sz="2600" dirty="0"/>
              <a:t>prvi restorani u drugoj polovini XVIII veka (1765) u Parizu (Champs D’Oiseau</a:t>
            </a:r>
            <a:r>
              <a:rPr lang="sr-Latn-RS" sz="2600" dirty="0" smtClean="0"/>
              <a:t>).</a:t>
            </a:r>
            <a:r>
              <a:rPr lang="sr-Latn-RS" sz="2600" dirty="0"/>
              <a:t/>
            </a:r>
            <a:br>
              <a:rPr lang="sr-Latn-RS" sz="2600" dirty="0"/>
            </a:br>
            <a:r>
              <a:rPr lang="sr-Latn-RS" sz="2600" dirty="0" smtClean="0"/>
              <a:t>*</a:t>
            </a:r>
            <a:r>
              <a:rPr lang="pl-PL" sz="2600" dirty="0" smtClean="0"/>
              <a:t>Prema </a:t>
            </a:r>
            <a:r>
              <a:rPr lang="pl-PL" sz="2600" dirty="0"/>
              <a:t>mnogim istoriografskim hronikama, najstarija beogradska kafana je “</a:t>
            </a:r>
            <a:r>
              <a:rPr lang="pl-PL" sz="2600" b="1" dirty="0" smtClean="0"/>
              <a:t>Znak </a:t>
            </a:r>
            <a:r>
              <a:rPr lang="vi-VN" sz="2600" b="1" dirty="0" smtClean="0"/>
              <a:t>pitanja </a:t>
            </a:r>
            <a:r>
              <a:rPr lang="vi-VN" sz="2600" b="1" dirty="0"/>
              <a:t>-?</a:t>
            </a:r>
            <a:r>
              <a:rPr lang="vi-VN" sz="2600" dirty="0"/>
              <a:t>”. </a:t>
            </a:r>
            <a:r>
              <a:rPr lang="sr-Latn-RS" sz="2600" dirty="0" smtClean="0"/>
              <a:t/>
            </a:r>
            <a:br>
              <a:rPr lang="sr-Latn-RS" sz="2600" dirty="0" smtClean="0"/>
            </a:br>
            <a:r>
              <a:rPr lang="sr-Latn-RS" sz="2600" dirty="0"/>
              <a:t>*</a:t>
            </a:r>
            <a:r>
              <a:rPr lang="vi-VN" sz="2600" dirty="0" smtClean="0"/>
              <a:t>Sagrađena </a:t>
            </a:r>
            <a:r>
              <a:rPr lang="vi-VN" sz="2600" dirty="0"/>
              <a:t>je 1823. godine u starom delu Beograda, preko puta </a:t>
            </a:r>
            <a:r>
              <a:rPr lang="vi-VN" sz="2600" dirty="0" smtClean="0"/>
              <a:t>Saborne</a:t>
            </a:r>
            <a:r>
              <a:rPr lang="sr-Latn-RS" sz="2600" dirty="0" smtClean="0"/>
              <a:t> crkve</a:t>
            </a:r>
            <a:r>
              <a:rPr lang="sr-Latn-RS" sz="2600" dirty="0"/>
              <a:t>, gde i danas trošna i u </a:t>
            </a:r>
            <a:r>
              <a:rPr lang="sr-Latn-RS" sz="2600" dirty="0" smtClean="0"/>
              <a:t>svom nepromenjenom </a:t>
            </a:r>
            <a:r>
              <a:rPr lang="sr-Latn-RS" sz="2600" dirty="0"/>
              <a:t>izgledu prkosi zubu vremena.</a:t>
            </a:r>
            <a:br>
              <a:rPr lang="sr-Latn-RS" sz="2600" dirty="0"/>
            </a:br>
            <a:r>
              <a:rPr lang="sr-Latn-RS" sz="2600" dirty="0" smtClean="0"/>
              <a:t>*U </a:t>
            </a:r>
            <a:r>
              <a:rPr lang="sr-Latn-RS" sz="2600" dirty="0"/>
              <a:t>vreme svog nastanka, kada je Kosančićev venac bio najurbaniji deo grada, bila </a:t>
            </a:r>
            <a:r>
              <a:rPr lang="sr-Latn-RS" sz="2600" dirty="0" smtClean="0"/>
              <a:t>je jedno </a:t>
            </a:r>
            <a:r>
              <a:rPr lang="sr-Latn-RS" sz="2600" dirty="0"/>
              <a:t>od kultnih mesta okupljanja istorijskih ličnosti. </a:t>
            </a:r>
            <a:r>
              <a:rPr lang="sr-Latn-RS" sz="2600" dirty="0" smtClean="0"/>
              <a:t/>
            </a:r>
            <a:br>
              <a:rPr lang="sr-Latn-RS" sz="2600" dirty="0" smtClean="0"/>
            </a:br>
            <a:r>
              <a:rPr lang="sr-Latn-RS" sz="2600" dirty="0"/>
              <a:t>*</a:t>
            </a:r>
            <a:r>
              <a:rPr lang="sr-Latn-RS" sz="2600" dirty="0" smtClean="0"/>
              <a:t>Sada </a:t>
            </a:r>
            <a:r>
              <a:rPr lang="sr-Latn-RS" sz="2600" dirty="0"/>
              <a:t>je jednako aktuelna, ali </a:t>
            </a:r>
            <a:r>
              <a:rPr lang="sr-Latn-RS" sz="2600" dirty="0" smtClean="0"/>
              <a:t>ne </a:t>
            </a:r>
            <a:r>
              <a:rPr lang="vi-VN" sz="2600" dirty="0" smtClean="0"/>
              <a:t>i </a:t>
            </a:r>
            <a:r>
              <a:rPr lang="vi-VN" sz="2600" dirty="0"/>
              <a:t>“mlada”, već stara i mudra građevina, koja već dva veka slikovito priča svoju priču</a:t>
            </a:r>
            <a:br>
              <a:rPr lang="vi-VN" sz="2600" dirty="0"/>
            </a:br>
            <a:r>
              <a:rPr lang="sr-Latn-RS" sz="2600" dirty="0"/>
              <a:t>o vremenu u kojem je nastala. </a:t>
            </a:r>
            <a:r>
              <a:rPr lang="sr-Latn-RS" sz="2600" dirty="0" smtClean="0"/>
              <a:t/>
            </a:r>
            <a:br>
              <a:rPr lang="sr-Latn-RS" sz="2600" dirty="0" smtClean="0"/>
            </a:br>
            <a:r>
              <a:rPr lang="sr-Latn-RS" sz="2600" dirty="0"/>
              <a:t>*</a:t>
            </a:r>
            <a:r>
              <a:rPr lang="sr-Latn-RS" sz="2600" dirty="0" smtClean="0"/>
              <a:t>Izgled </a:t>
            </a:r>
            <a:r>
              <a:rPr lang="sr-Latn-RS" sz="2600" dirty="0"/>
              <a:t>kafane je autentičan i verna je slika vremena iz</a:t>
            </a:r>
            <a:br>
              <a:rPr lang="sr-Latn-RS" sz="2600" dirty="0"/>
            </a:br>
            <a:r>
              <a:rPr lang="sr-Latn-RS" sz="2600" dirty="0"/>
              <a:t>koga datira. </a:t>
            </a:r>
            <a:r>
              <a:rPr lang="sr-Latn-RS" sz="2600" dirty="0" smtClean="0"/>
              <a:t/>
            </a:r>
            <a:br>
              <a:rPr lang="sr-Latn-RS" sz="2600" dirty="0" smtClean="0"/>
            </a:br>
            <a:r>
              <a:rPr lang="sr-Latn-RS" sz="2600" dirty="0"/>
              <a:t>*</a:t>
            </a:r>
            <a:r>
              <a:rPr lang="sr-Latn-RS" sz="2600" dirty="0" smtClean="0"/>
              <a:t>Početkom </a:t>
            </a:r>
            <a:r>
              <a:rPr lang="sr-Latn-RS" sz="2600" dirty="0"/>
              <a:t>30-ih godina XIX veka u ovu kafanu često je navraćao i </a:t>
            </a:r>
            <a:r>
              <a:rPr lang="sr-Latn-RS" sz="2600" dirty="0" smtClean="0"/>
              <a:t>Vuk Stefanović </a:t>
            </a:r>
            <a:r>
              <a:rPr lang="sr-Latn-RS" sz="2600" dirty="0"/>
              <a:t>Karadzić, a u njoj je 1834. godine bio i prvi bilijar u Beogradu, kao i </a:t>
            </a:r>
            <a:r>
              <a:rPr lang="sr-Latn-RS" sz="2600" dirty="0" smtClean="0"/>
              <a:t>prvo čitalište </a:t>
            </a:r>
            <a:r>
              <a:rPr lang="sr-Latn-RS" sz="2600" dirty="0"/>
              <a:t>“Srpskih novina”.3</a:t>
            </a:r>
          </a:p>
        </p:txBody>
      </p:sp>
    </p:spTree>
    <p:extLst>
      <p:ext uri="{BB962C8B-B14F-4D97-AF65-F5344CB8AC3E}">
        <p14:creationId xmlns:p14="http://schemas.microsoft.com/office/powerpoint/2010/main" val="174895418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16632"/>
            <a:ext cx="8640960" cy="6624736"/>
          </a:xfrm>
        </p:spPr>
        <p:txBody>
          <a:bodyPr>
            <a:normAutofit fontScale="90000"/>
          </a:bodyPr>
          <a:lstStyle/>
          <a:p>
            <a:pPr algn="l"/>
            <a:r>
              <a:rPr lang="sr-Latn-RS" dirty="0" smtClean="0"/>
              <a:t>*Mnogo </a:t>
            </a:r>
            <a:r>
              <a:rPr lang="sr-Latn-RS" dirty="0"/>
              <a:t>godina kasnije, prema kazivanjima Branislava Nušića, postojalo je </a:t>
            </a:r>
            <a:r>
              <a:rPr lang="sr-Latn-RS" dirty="0" smtClean="0"/>
              <a:t>sedam </a:t>
            </a:r>
            <a:r>
              <a:rPr lang="pl-PL" dirty="0" smtClean="0"/>
              <a:t>kafana </a:t>
            </a:r>
            <a:r>
              <a:rPr lang="pl-PL" dirty="0"/>
              <a:t>u Skadarliji, od kojih je najstarija „Tri šešira“ (1864). </a:t>
            </a:r>
            <a:r>
              <a:rPr lang="pl-PL" dirty="0" smtClean="0"/>
              <a:t/>
            </a:r>
            <a:br>
              <a:rPr lang="pl-PL" dirty="0" smtClean="0"/>
            </a:br>
            <a:r>
              <a:rPr lang="pl-PL" dirty="0"/>
              <a:t>*</a:t>
            </a:r>
            <a:r>
              <a:rPr lang="pl-PL" dirty="0" smtClean="0"/>
              <a:t>Kafana </a:t>
            </a:r>
            <a:r>
              <a:rPr lang="pl-PL" dirty="0"/>
              <a:t>je dobila naziv </a:t>
            </a:r>
            <a:r>
              <a:rPr lang="pl-PL" dirty="0" smtClean="0"/>
              <a:t>po </a:t>
            </a:r>
            <a:r>
              <a:rPr lang="sr-Latn-RS" dirty="0" smtClean="0"/>
              <a:t>radionici </a:t>
            </a:r>
            <a:r>
              <a:rPr lang="sr-Latn-RS" dirty="0"/>
              <a:t>šešira, iznad čijih vrata su bila okačena tri šešira. </a:t>
            </a:r>
            <a:r>
              <a:rPr lang="sr-Latn-RS" dirty="0" smtClean="0"/>
              <a:t/>
            </a:r>
            <a:br>
              <a:rPr lang="sr-Latn-RS" dirty="0" smtClean="0"/>
            </a:br>
            <a:r>
              <a:rPr lang="sr-Latn-RS" dirty="0"/>
              <a:t>*</a:t>
            </a:r>
            <a:r>
              <a:rPr lang="sr-Latn-RS" dirty="0" smtClean="0"/>
              <a:t>Kada </a:t>
            </a:r>
            <a:r>
              <a:rPr lang="sr-Latn-RS" dirty="0"/>
              <a:t>se radionica </a:t>
            </a:r>
            <a:r>
              <a:rPr lang="sr-Latn-RS" dirty="0" smtClean="0"/>
              <a:t>zatvorila u </a:t>
            </a:r>
            <a:r>
              <a:rPr lang="sr-Latn-RS" dirty="0"/>
              <a:t>toj kući je otvorena istoimena kafana koja i danas nosi taj naziv, a tri šešira </a:t>
            </a:r>
            <a:r>
              <a:rPr lang="sr-Latn-RS" dirty="0" smtClean="0"/>
              <a:t>nikada nisu </a:t>
            </a:r>
            <a:r>
              <a:rPr lang="sr-Latn-RS" dirty="0"/>
              <a:t>uklonjena</a:t>
            </a:r>
            <a:r>
              <a:rPr lang="sr-Latn-RS" dirty="0" smtClean="0"/>
              <a:t>.</a:t>
            </a:r>
            <a:br>
              <a:rPr lang="sr-Latn-RS" dirty="0" smtClean="0"/>
            </a:br>
            <a:r>
              <a:rPr lang="sr-Latn-RS" dirty="0" smtClean="0"/>
              <a:t>*Vremenom </a:t>
            </a:r>
            <a:r>
              <a:rPr lang="sr-Latn-RS" dirty="0"/>
              <a:t>kafane postaju središta društvenog, ekonomskog, političkog i </a:t>
            </a:r>
            <a:r>
              <a:rPr lang="sr-Latn-RS" dirty="0" smtClean="0"/>
              <a:t>kulturnog života</a:t>
            </a:r>
            <a:r>
              <a:rPr lang="sr-Latn-RS" dirty="0"/>
              <a:t>, mesta zabave i dokolice, javnih debata, političkih, sportskih i </a:t>
            </a:r>
            <a:r>
              <a:rPr lang="sr-Latn-RS" dirty="0" smtClean="0"/>
              <a:t>drugih spletkarenja</a:t>
            </a:r>
            <a:r>
              <a:rPr lang="sr-Latn-RS" dirty="0"/>
              <a:t>, kovanja zavereničkih planova, stvaranja umetničkih pravaca i nebrojenih</a:t>
            </a:r>
            <a:br>
              <a:rPr lang="sr-Latn-RS" dirty="0"/>
            </a:br>
            <a:r>
              <a:rPr lang="sr-Latn-RS" dirty="0"/>
              <a:t>ljudskih uzleta i sunovrata. </a:t>
            </a:r>
            <a:r>
              <a:rPr lang="sr-Latn-RS" dirty="0" smtClean="0"/>
              <a:t/>
            </a:r>
            <a:br>
              <a:rPr lang="sr-Latn-RS" dirty="0" smtClean="0"/>
            </a:br>
            <a:r>
              <a:rPr lang="sr-Latn-RS" dirty="0"/>
              <a:t>*</a:t>
            </a:r>
            <a:r>
              <a:rPr lang="sr-Latn-RS" dirty="0" smtClean="0"/>
              <a:t>Otuda </a:t>
            </a:r>
            <a:r>
              <a:rPr lang="sr-Latn-RS" dirty="0"/>
              <a:t>i često puta izrečena misao u literaturi, memoarima,</a:t>
            </a:r>
            <a:br>
              <a:rPr lang="sr-Latn-RS" dirty="0"/>
            </a:br>
            <a:r>
              <a:rPr lang="sr-Latn-RS" dirty="0"/>
              <a:t>publikacijama, člancima i drugim studijama da su kafane srce i duša nekog mesta.</a:t>
            </a:r>
          </a:p>
        </p:txBody>
      </p:sp>
    </p:spTree>
    <p:extLst>
      <p:ext uri="{BB962C8B-B14F-4D97-AF65-F5344CB8AC3E}">
        <p14:creationId xmlns:p14="http://schemas.microsoft.com/office/powerpoint/2010/main" val="67469372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16632"/>
            <a:ext cx="8568952" cy="6624736"/>
          </a:xfrm>
        </p:spPr>
        <p:txBody>
          <a:bodyPr>
            <a:normAutofit/>
          </a:bodyPr>
          <a:lstStyle/>
          <a:p>
            <a:pPr algn="l"/>
            <a:r>
              <a:rPr lang="sr-Latn-RS" dirty="0" smtClean="0"/>
              <a:t>*Hoteli</a:t>
            </a:r>
            <a:r>
              <a:rPr lang="sr-Latn-RS" dirty="0"/>
              <a:t>, kao naslednici taverni, gostiona, svratišta, konaka, prenoćišta i drugih </a:t>
            </a:r>
            <a:r>
              <a:rPr lang="sr-Latn-RS" dirty="0" smtClean="0"/>
              <a:t>objekata u </a:t>
            </a:r>
            <a:r>
              <a:rPr lang="sr-Latn-RS" dirty="0"/>
              <a:t>kojima su postojale sobe za iznajmljivanje, pojavljuju se pre nešto više od </a:t>
            </a:r>
            <a:r>
              <a:rPr lang="sr-Latn-RS" dirty="0" smtClean="0"/>
              <a:t>dva veka</a:t>
            </a:r>
            <a:r>
              <a:rPr lang="sr-Latn-RS" dirty="0"/>
              <a:t>, i to najpre u trgovačkim centrima i pored važnih putnih pravaca. </a:t>
            </a:r>
            <a:r>
              <a:rPr lang="sr-Latn-RS" dirty="0" smtClean="0"/>
              <a:t/>
            </a:r>
            <a:br>
              <a:rPr lang="sr-Latn-RS" dirty="0" smtClean="0"/>
            </a:br>
            <a:r>
              <a:rPr lang="sr-Latn-RS" dirty="0"/>
              <a:t>*</a:t>
            </a:r>
            <a:r>
              <a:rPr lang="sr-Latn-RS" dirty="0" smtClean="0"/>
              <a:t>Prve preteče današnjih </a:t>
            </a:r>
            <a:r>
              <a:rPr lang="sr-Latn-RS" dirty="0"/>
              <a:t>hotela pojavljuju se u Francuskoj kao </a:t>
            </a:r>
            <a:r>
              <a:rPr lang="sr-Latn-RS" i="1" dirty="0"/>
              <a:t>garni hoteli </a:t>
            </a:r>
            <a:r>
              <a:rPr lang="sr-Latn-RS" dirty="0"/>
              <a:t>ili velike kuće za </a:t>
            </a:r>
            <a:r>
              <a:rPr lang="sr-Latn-RS" dirty="0" smtClean="0"/>
              <a:t>iznajmljivanje soba</a:t>
            </a:r>
            <a:r>
              <a:rPr lang="sr-Latn-RS" dirty="0"/>
              <a:t>, zatim u Italiji, Engleskoj, Švajcarskoj i drugim evropskim zemljama.</a:t>
            </a:r>
            <a:br>
              <a:rPr lang="sr-Latn-RS" dirty="0"/>
            </a:br>
            <a:r>
              <a:rPr lang="sr-Latn-RS" dirty="0" smtClean="0"/>
              <a:t>*Isti </a:t>
            </a:r>
            <a:r>
              <a:rPr lang="sr-Latn-RS" dirty="0"/>
              <a:t>obrazac nastanka i razvoja hotela sledi, najpre severni a potom i ostali delovi </a:t>
            </a:r>
            <a:r>
              <a:rPr lang="sr-Latn-RS" dirty="0" smtClean="0"/>
              <a:t>američkog kontinenta</a:t>
            </a:r>
            <a:r>
              <a:rPr lang="sr-Latn-RS" dirty="0"/>
              <a:t>. </a:t>
            </a:r>
            <a:r>
              <a:rPr lang="sr-Latn-RS" dirty="0" smtClean="0"/>
              <a:t/>
            </a:r>
            <a:br>
              <a:rPr lang="sr-Latn-RS" dirty="0" smtClean="0"/>
            </a:br>
            <a:r>
              <a:rPr lang="sr-Latn-RS" dirty="0"/>
              <a:t>*</a:t>
            </a:r>
            <a:r>
              <a:rPr lang="sr-Latn-RS" dirty="0" smtClean="0"/>
              <a:t>Evolucija </a:t>
            </a:r>
            <a:r>
              <a:rPr lang="sr-Latn-RS" dirty="0"/>
              <a:t>od svratišta i konačišta do hotela odvijala se paralelno </a:t>
            </a:r>
            <a:r>
              <a:rPr lang="sr-Latn-RS" dirty="0" smtClean="0"/>
              <a:t>sa obe </a:t>
            </a:r>
            <a:r>
              <a:rPr lang="sr-Latn-RS" dirty="0"/>
              <a:t>strane Atlanskog okeana i ima više zajedničkih karakteristika od bilo koje </a:t>
            </a:r>
            <a:r>
              <a:rPr lang="sr-Latn-RS" dirty="0" smtClean="0"/>
              <a:t>druge industrije.</a:t>
            </a:r>
            <a:endParaRPr lang="sr-Latn-RS" dirty="0"/>
          </a:p>
        </p:txBody>
      </p:sp>
    </p:spTree>
    <p:extLst>
      <p:ext uri="{BB962C8B-B14F-4D97-AF65-F5344CB8AC3E}">
        <p14:creationId xmlns:p14="http://schemas.microsoft.com/office/powerpoint/2010/main" val="146708649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16632"/>
            <a:ext cx="8568952" cy="6552728"/>
          </a:xfrm>
        </p:spPr>
        <p:txBody>
          <a:bodyPr>
            <a:normAutofit fontScale="90000"/>
          </a:bodyPr>
          <a:lstStyle/>
          <a:p>
            <a:pPr algn="l"/>
            <a:r>
              <a:rPr lang="sr-Latn-RS" sz="2300" dirty="0" smtClean="0"/>
              <a:t>*Savremeni </a:t>
            </a:r>
            <a:r>
              <a:rPr lang="sr-Latn-RS" sz="2300" dirty="0"/>
              <a:t>hoteli sa menadžerima, recepcijom i uniformisanim službama </a:t>
            </a:r>
            <a:r>
              <a:rPr lang="sr-Latn-RS" sz="2300" dirty="0" smtClean="0"/>
              <a:t>pojavljuju se </a:t>
            </a:r>
            <a:r>
              <a:rPr lang="sr-Latn-RS" sz="2300" dirty="0"/>
              <a:t>tek početkom XIX veka. </a:t>
            </a:r>
            <a:r>
              <a:rPr lang="sr-Latn-RS" sz="2300" dirty="0" smtClean="0"/>
              <a:t/>
            </a:r>
            <a:br>
              <a:rPr lang="sr-Latn-RS" sz="2300" dirty="0" smtClean="0"/>
            </a:br>
            <a:r>
              <a:rPr lang="sr-Latn-RS" sz="2300" dirty="0"/>
              <a:t>*</a:t>
            </a:r>
            <a:r>
              <a:rPr lang="sr-Latn-RS" sz="2300" dirty="0" smtClean="0"/>
              <a:t>Tada </a:t>
            </a:r>
            <a:r>
              <a:rPr lang="sr-Latn-RS" sz="2300" dirty="0"/>
              <a:t>hoteli postaju mesta čestih poseta u </a:t>
            </a:r>
            <a:r>
              <a:rPr lang="sr-Latn-RS" sz="2300" dirty="0" smtClean="0"/>
              <a:t>kojima </a:t>
            </a:r>
            <a:r>
              <a:rPr lang="vi-VN" sz="2300" dirty="0" smtClean="0"/>
              <a:t>odsedaju </a:t>
            </a:r>
            <a:r>
              <a:rPr lang="vi-VN" sz="2300" dirty="0"/>
              <a:t>određeni slojevi društva, najpre oni iz bogatijih slojeva, a potom i </a:t>
            </a:r>
            <a:r>
              <a:rPr lang="vi-VN" sz="2300" dirty="0" smtClean="0"/>
              <a:t>trgovci</a:t>
            </a:r>
            <a:r>
              <a:rPr lang="sr-Latn-RS" sz="2300" dirty="0" smtClean="0"/>
              <a:t> i </a:t>
            </a:r>
            <a:r>
              <a:rPr lang="sr-Latn-RS" sz="2300" dirty="0"/>
              <a:t>ostale profesije i putnici namernici. </a:t>
            </a:r>
            <a:r>
              <a:rPr lang="sr-Latn-RS" sz="2300" dirty="0" smtClean="0"/>
              <a:t/>
            </a:r>
            <a:br>
              <a:rPr lang="sr-Latn-RS" sz="2300" dirty="0" smtClean="0"/>
            </a:br>
            <a:r>
              <a:rPr lang="sr-Latn-RS" sz="2300" dirty="0"/>
              <a:t>*</a:t>
            </a:r>
            <a:r>
              <a:rPr lang="sr-Latn-RS" sz="2300" dirty="0" smtClean="0"/>
              <a:t>Ujedno</a:t>
            </a:r>
            <a:r>
              <a:rPr lang="sr-Latn-RS" sz="2300" dirty="0"/>
              <a:t>, hoteli postaju i važan izvor prihoda.</a:t>
            </a:r>
            <a:br>
              <a:rPr lang="sr-Latn-RS" sz="2300" dirty="0"/>
            </a:br>
            <a:r>
              <a:rPr lang="sr-Latn-RS" sz="2300" dirty="0" smtClean="0"/>
              <a:t>*Promene </a:t>
            </a:r>
            <a:r>
              <a:rPr lang="sr-Latn-RS" sz="2300" dirty="0"/>
              <a:t>koje su se odigrale na turističkom tržištu u drugoj polovini XX </a:t>
            </a:r>
            <a:r>
              <a:rPr lang="sr-Latn-RS" sz="2300" dirty="0" smtClean="0"/>
              <a:t>veka </a:t>
            </a:r>
            <a:r>
              <a:rPr lang="vi-VN" sz="2300" dirty="0" smtClean="0"/>
              <a:t>izuzetno </a:t>
            </a:r>
            <a:r>
              <a:rPr lang="vi-VN" sz="2300" dirty="0"/>
              <a:t>pozitivno su uticale na razvoj ovog sektora privređivanja. </a:t>
            </a:r>
            <a:r>
              <a:rPr lang="sr-Latn-RS" sz="2300" dirty="0" smtClean="0"/>
              <a:t/>
            </a:r>
            <a:br>
              <a:rPr lang="sr-Latn-RS" sz="2300" dirty="0" smtClean="0"/>
            </a:br>
            <a:r>
              <a:rPr lang="sr-Latn-RS" sz="2300" dirty="0"/>
              <a:t>*</a:t>
            </a:r>
            <a:r>
              <a:rPr lang="vi-VN" sz="2300" dirty="0" smtClean="0"/>
              <a:t>Zahvaljujući ekonomskoj</a:t>
            </a:r>
            <a:r>
              <a:rPr lang="sr-Latn-RS" sz="2300" dirty="0" smtClean="0"/>
              <a:t> ekspanziji </a:t>
            </a:r>
            <a:r>
              <a:rPr lang="sr-Latn-RS" sz="2300" dirty="0"/>
              <a:t>(porast životnog standarda, tehničko - tehnološki progres, </a:t>
            </a:r>
            <a:r>
              <a:rPr lang="sr-Latn-RS" sz="2300" dirty="0" smtClean="0"/>
              <a:t>razvoj savremenih </a:t>
            </a:r>
            <a:r>
              <a:rPr lang="sr-Latn-RS" sz="2300" dirty="0"/>
              <a:t>informacionih sistema, razvoj avio - saobraćaja, pojava novih </a:t>
            </a:r>
            <a:r>
              <a:rPr lang="sr-Latn-RS" sz="2300" dirty="0" smtClean="0"/>
              <a:t>turističkih destinacija </a:t>
            </a:r>
            <a:r>
              <a:rPr lang="sr-Latn-RS" sz="2300" dirty="0"/>
              <a:t>i sl.), koja je uslovila promene u načinu i stilu življenja stanovništva </a:t>
            </a:r>
            <a:r>
              <a:rPr lang="sr-Latn-RS" sz="2300" dirty="0" smtClean="0"/>
              <a:t>i omogućila </a:t>
            </a:r>
            <a:r>
              <a:rPr lang="sr-Latn-RS" sz="2300" dirty="0"/>
              <a:t>masovnost u putovanjima, dolazi do naglog razvoja turizma, a samim </a:t>
            </a:r>
            <a:r>
              <a:rPr lang="sr-Latn-RS" sz="2300" dirty="0" smtClean="0"/>
              <a:t>tim </a:t>
            </a:r>
            <a:r>
              <a:rPr lang="pl-PL" sz="2300" dirty="0" smtClean="0"/>
              <a:t>i </a:t>
            </a:r>
            <a:r>
              <a:rPr lang="pl-PL" sz="2300" dirty="0"/>
              <a:t>ugostiteljstva. </a:t>
            </a:r>
            <a:r>
              <a:rPr lang="pl-PL" sz="2300" dirty="0" smtClean="0"/>
              <a:t/>
            </a:r>
            <a:br>
              <a:rPr lang="pl-PL" sz="2300" dirty="0" smtClean="0"/>
            </a:br>
            <a:r>
              <a:rPr lang="pl-PL" sz="2300" dirty="0" smtClean="0"/>
              <a:t>*Tada </a:t>
            </a:r>
            <a:r>
              <a:rPr lang="pl-PL" sz="2300" dirty="0"/>
              <a:t>je turizam po svim bitnim pokazateljima u globalnim </a:t>
            </a:r>
            <a:r>
              <a:rPr lang="pl-PL" sz="2300" dirty="0" smtClean="0"/>
              <a:t>razmerama </a:t>
            </a:r>
            <a:r>
              <a:rPr lang="vi-VN" sz="2300" dirty="0" smtClean="0"/>
              <a:t>zauzeo </a:t>
            </a:r>
            <a:r>
              <a:rPr lang="vi-VN" sz="2300" dirty="0"/>
              <a:t>jednu od vodećih pozicija u svetskoj privredi. </a:t>
            </a:r>
            <a:r>
              <a:rPr lang="sr-Latn-RS" sz="2300" dirty="0" smtClean="0"/>
              <a:t/>
            </a:r>
            <a:br>
              <a:rPr lang="sr-Latn-RS" sz="2300" dirty="0" smtClean="0"/>
            </a:br>
            <a:r>
              <a:rPr lang="sr-Latn-RS" sz="2300" dirty="0"/>
              <a:t>*</a:t>
            </a:r>
            <a:r>
              <a:rPr lang="vi-VN" sz="2300" dirty="0" smtClean="0"/>
              <a:t>Međunarodni </a:t>
            </a:r>
            <a:r>
              <a:rPr lang="vi-VN" sz="2300" dirty="0"/>
              <a:t>turizam, </a:t>
            </a:r>
            <a:r>
              <a:rPr lang="vi-VN" sz="2300" dirty="0" smtClean="0"/>
              <a:t>meren</a:t>
            </a:r>
            <a:r>
              <a:rPr lang="sr-Latn-RS" sz="2300" dirty="0" smtClean="0"/>
              <a:t> ostvarenim </a:t>
            </a:r>
            <a:r>
              <a:rPr lang="sr-Latn-RS" sz="2300" dirty="0"/>
              <a:t>turističkim prometom, učešćem u društvenom proizvodu, </a:t>
            </a:r>
            <a:r>
              <a:rPr lang="sr-Latn-RS" sz="2300" dirty="0" smtClean="0"/>
              <a:t>nacionalnom dohotku</a:t>
            </a:r>
            <a:r>
              <a:rPr lang="sr-Latn-RS" sz="2300" dirty="0"/>
              <a:t>, deviznom prilivu, ukupnoj potrošnji i broju zaposlenih, stao je uz rame </a:t>
            </a:r>
            <a:r>
              <a:rPr lang="sr-Latn-RS" sz="2300" dirty="0" smtClean="0"/>
              <a:t>sa do </a:t>
            </a:r>
            <a:r>
              <a:rPr lang="sr-Latn-RS" sz="2300" dirty="0"/>
              <a:t>sada vodećim granama naftne i automobilske industrije</a:t>
            </a:r>
            <a:r>
              <a:rPr lang="sr-Latn-RS" sz="2300" dirty="0" smtClean="0"/>
              <a:t>.</a:t>
            </a:r>
            <a:endParaRPr lang="sr-Latn-RS" sz="2300" dirty="0"/>
          </a:p>
        </p:txBody>
      </p:sp>
    </p:spTree>
    <p:extLst>
      <p:ext uri="{BB962C8B-B14F-4D97-AF65-F5344CB8AC3E}">
        <p14:creationId xmlns:p14="http://schemas.microsoft.com/office/powerpoint/2010/main" val="324643309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16632"/>
            <a:ext cx="8640960" cy="6552728"/>
          </a:xfrm>
        </p:spPr>
        <p:txBody>
          <a:bodyPr>
            <a:normAutofit fontScale="90000"/>
          </a:bodyPr>
          <a:lstStyle/>
          <a:p>
            <a:pPr algn="l"/>
            <a:r>
              <a:rPr lang="sr-Latn-RS" dirty="0" smtClean="0"/>
              <a:t>*Ekspanzija </a:t>
            </a:r>
            <a:r>
              <a:rPr lang="sr-Latn-RS" dirty="0"/>
              <a:t>tražnje za ugostiteljskim, pre svega hotelskim uslugama, kao </a:t>
            </a:r>
            <a:r>
              <a:rPr lang="sr-Latn-RS" dirty="0" smtClean="0"/>
              <a:t>rezultat </a:t>
            </a:r>
            <a:r>
              <a:rPr lang="vi-VN" dirty="0" smtClean="0"/>
              <a:t>opšteg </a:t>
            </a:r>
            <a:r>
              <a:rPr lang="vi-VN" dirty="0"/>
              <a:t>društveno-ekonomskog razvoja i razvoja međunarodnog turizma </a:t>
            </a:r>
            <a:r>
              <a:rPr lang="vi-VN" dirty="0" smtClean="0"/>
              <a:t>praćenog</a:t>
            </a:r>
            <a:r>
              <a:rPr lang="sr-Latn-RS" dirty="0" smtClean="0"/>
              <a:t> inteziviranjem </a:t>
            </a:r>
            <a:r>
              <a:rPr lang="sr-Latn-RS" dirty="0"/>
              <a:t>poslovnih aktivnosti izvan nacionalnih okvira, a time i porastom </a:t>
            </a:r>
            <a:r>
              <a:rPr lang="sr-Latn-RS" dirty="0" smtClean="0"/>
              <a:t>poslovnih </a:t>
            </a:r>
            <a:r>
              <a:rPr lang="vi-VN" dirty="0" smtClean="0"/>
              <a:t>putovanja </a:t>
            </a:r>
            <a:r>
              <a:rPr lang="vi-VN" dirty="0"/>
              <a:t>međunarodnog karaktera, uticala je na pojavu novih </a:t>
            </a:r>
            <a:r>
              <a:rPr lang="vi-VN" dirty="0" smtClean="0"/>
              <a:t>savremenih</a:t>
            </a:r>
            <a:r>
              <a:rPr lang="sr-Latn-RS" dirty="0" smtClean="0"/>
              <a:t> hotela </a:t>
            </a:r>
            <a:r>
              <a:rPr lang="sr-Latn-RS" dirty="0"/>
              <a:t>i drugih ugostiteljskih objekata i hotelsko – restoraterskih lanaca (grupacija).</a:t>
            </a:r>
            <a:br>
              <a:rPr lang="sr-Latn-RS" dirty="0"/>
            </a:br>
            <a:r>
              <a:rPr lang="sr-Latn-RS" dirty="0" smtClean="0"/>
              <a:t>*Ti </a:t>
            </a:r>
            <a:r>
              <a:rPr lang="sr-Latn-RS" dirty="0"/>
              <a:t>lanci pojavljuju se u novim, atraktivnim i </a:t>
            </a:r>
            <a:r>
              <a:rPr lang="sr-Latn-RS" dirty="0" smtClean="0"/>
              <a:t>uglavnom</a:t>
            </a:r>
            <a:br>
              <a:rPr lang="sr-Latn-RS" dirty="0" smtClean="0"/>
            </a:br>
            <a:r>
              <a:rPr lang="sr-Latn-RS" dirty="0" smtClean="0"/>
              <a:t>nerazvijenim </a:t>
            </a:r>
            <a:r>
              <a:rPr lang="sr-Latn-RS" dirty="0"/>
              <a:t>sredinama, </a:t>
            </a:r>
            <a:r>
              <a:rPr lang="sr-Latn-RS" dirty="0" smtClean="0"/>
              <a:t>što označava </a:t>
            </a:r>
            <a:r>
              <a:rPr lang="sr-Latn-RS" dirty="0"/>
              <a:t>ulazak sveta i prodor globalnog uticaja na njih. </a:t>
            </a:r>
            <a:r>
              <a:rPr lang="sr-Latn-RS" dirty="0" smtClean="0"/>
              <a:t/>
            </a:r>
            <a:br>
              <a:rPr lang="sr-Latn-RS" dirty="0" smtClean="0"/>
            </a:br>
            <a:r>
              <a:rPr lang="sr-Latn-RS" dirty="0"/>
              <a:t>*</a:t>
            </a:r>
            <a:r>
              <a:rPr lang="sr-Latn-RS" dirty="0" smtClean="0"/>
              <a:t>Ulazak </a:t>
            </a:r>
            <a:r>
              <a:rPr lang="sr-Latn-RS" dirty="0"/>
              <a:t>ovih lanaca u te </a:t>
            </a:r>
            <a:r>
              <a:rPr lang="sr-Latn-RS" dirty="0" smtClean="0"/>
              <a:t>sredineznačajno </a:t>
            </a:r>
            <a:r>
              <a:rPr lang="sr-Latn-RS" dirty="0"/>
              <a:t>se odražava na njihovu ekonomiju i kulturu. </a:t>
            </a:r>
            <a:r>
              <a:rPr lang="sr-Latn-RS" dirty="0" smtClean="0"/>
              <a:t/>
            </a:r>
            <a:br>
              <a:rPr lang="sr-Latn-RS" dirty="0" smtClean="0"/>
            </a:br>
            <a:r>
              <a:rPr lang="sr-Latn-RS" dirty="0"/>
              <a:t>*</a:t>
            </a:r>
            <a:r>
              <a:rPr lang="sr-Latn-RS" dirty="0" smtClean="0"/>
              <a:t>Tradicionalna formula hotelsko-restoraterske </a:t>
            </a:r>
            <a:r>
              <a:rPr lang="sr-Latn-RS" dirty="0"/>
              <a:t>industrije sastavljene od malih hotela i restorana sve više se</a:t>
            </a:r>
            <a:br>
              <a:rPr lang="sr-Latn-RS" dirty="0"/>
            </a:br>
            <a:r>
              <a:rPr lang="vi-VN" dirty="0"/>
              <a:t>menja i sve više podseća na druge industrije u kojima određeni broj kompanija </a:t>
            </a:r>
            <a:r>
              <a:rPr lang="vi-VN" dirty="0" smtClean="0"/>
              <a:t>diktira</a:t>
            </a:r>
            <a:r>
              <a:rPr lang="sr-Latn-RS" dirty="0" smtClean="0"/>
              <a:t> </a:t>
            </a:r>
            <a:r>
              <a:rPr lang="vi-VN" dirty="0" smtClean="0"/>
              <a:t>uslove </a:t>
            </a:r>
            <a:r>
              <a:rPr lang="vi-VN" dirty="0"/>
              <a:t>na međunarodnom tržištu.</a:t>
            </a:r>
            <a:endParaRPr lang="sr-Latn-RS" dirty="0"/>
          </a:p>
        </p:txBody>
      </p:sp>
    </p:spTree>
    <p:extLst>
      <p:ext uri="{BB962C8B-B14F-4D97-AF65-F5344CB8AC3E}">
        <p14:creationId xmlns:p14="http://schemas.microsoft.com/office/powerpoint/2010/main" val="61674367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0"/>
            <a:ext cx="8496944" cy="6741368"/>
          </a:xfrm>
        </p:spPr>
        <p:txBody>
          <a:bodyPr>
            <a:normAutofit/>
          </a:bodyPr>
          <a:lstStyle/>
          <a:p>
            <a:pPr algn="l"/>
            <a:r>
              <a:rPr lang="sr-Latn-RS" dirty="0" smtClean="0"/>
              <a:t>*Krajem </a:t>
            </a:r>
            <a:r>
              <a:rPr lang="sr-Latn-RS" dirty="0"/>
              <a:t>XX i početkom XXI veka sve je više naglašen trend izgradnje hotela čija </a:t>
            </a:r>
            <a:r>
              <a:rPr lang="sr-Latn-RS" dirty="0" smtClean="0"/>
              <a:t>je namena </a:t>
            </a:r>
            <a:r>
              <a:rPr lang="sr-Latn-RS" dirty="0"/>
              <a:t>poslovnog karaktera, koji u svom sastavu imaju izuzetne restoranske </a:t>
            </a:r>
            <a:r>
              <a:rPr lang="sr-Latn-RS" dirty="0" smtClean="0"/>
              <a:t>prostore i </a:t>
            </a:r>
            <a:r>
              <a:rPr lang="sr-Latn-RS" dirty="0"/>
              <a:t>prostorije pogodne za održavanje banketa, koktel partija i drugih vrsta svečanih</a:t>
            </a:r>
            <a:br>
              <a:rPr lang="sr-Latn-RS" dirty="0"/>
            </a:br>
            <a:r>
              <a:rPr lang="vi-VN" dirty="0"/>
              <a:t>događaja. </a:t>
            </a:r>
            <a:r>
              <a:rPr lang="sr-Latn-RS" dirty="0" smtClean="0"/>
              <a:t/>
            </a:r>
            <a:br>
              <a:rPr lang="sr-Latn-RS" dirty="0" smtClean="0"/>
            </a:br>
            <a:r>
              <a:rPr lang="sr-Latn-RS" dirty="0"/>
              <a:t>*</a:t>
            </a:r>
            <a:r>
              <a:rPr lang="vi-VN" dirty="0" smtClean="0"/>
              <a:t>Radi </a:t>
            </a:r>
            <a:r>
              <a:rPr lang="vi-VN" dirty="0"/>
              <a:t>se o tzv. konvencionalnim (većim</a:t>
            </a:r>
            <a:r>
              <a:rPr lang="vi-VN" dirty="0" smtClean="0"/>
              <a:t>),</a:t>
            </a:r>
            <a:r>
              <a:rPr lang="sr-Latn-RS" dirty="0" smtClean="0"/>
              <a:t/>
            </a:r>
            <a:br>
              <a:rPr lang="sr-Latn-RS" dirty="0" smtClean="0"/>
            </a:br>
            <a:r>
              <a:rPr lang="vi-VN" dirty="0" smtClean="0"/>
              <a:t>konferencijskim </a:t>
            </a:r>
            <a:r>
              <a:rPr lang="vi-VN" dirty="0"/>
              <a:t>(manjim) i drugim</a:t>
            </a:r>
            <a:br>
              <a:rPr lang="vi-VN" dirty="0"/>
            </a:br>
            <a:r>
              <a:rPr lang="sr-Latn-RS" dirty="0"/>
              <a:t>izuzetno opremljenim i komfornim objektima lociranim u poznatim </a:t>
            </a:r>
            <a:r>
              <a:rPr lang="sr-Latn-RS" dirty="0" smtClean="0"/>
              <a:t>turističkim centrima.</a:t>
            </a:r>
            <a:endParaRPr lang="sr-Latn-RS" dirty="0"/>
          </a:p>
        </p:txBody>
      </p:sp>
    </p:spTree>
    <p:extLst>
      <p:ext uri="{BB962C8B-B14F-4D97-AF65-F5344CB8AC3E}">
        <p14:creationId xmlns:p14="http://schemas.microsoft.com/office/powerpoint/2010/main" val="300029376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457200"/>
            <a:ext cx="8424936" cy="5715000"/>
          </a:xfrm>
        </p:spPr>
        <p:txBody>
          <a:bodyPr>
            <a:normAutofit/>
          </a:bodyPr>
          <a:lstStyle/>
          <a:p>
            <a:pPr algn="ctr"/>
            <a:r>
              <a:rPr lang="sr-Latn-RS" sz="3500" b="1" dirty="0" smtClean="0"/>
              <a:t>3. ZNAČAJ I ULOGA RESTORATERSTVA U PRIVREDNOM RAZVOJU</a:t>
            </a:r>
            <a:endParaRPr lang="sr-Latn-RS" sz="3500" b="1" dirty="0"/>
          </a:p>
        </p:txBody>
      </p:sp>
    </p:spTree>
    <p:extLst>
      <p:ext uri="{BB962C8B-B14F-4D97-AF65-F5344CB8AC3E}">
        <p14:creationId xmlns:p14="http://schemas.microsoft.com/office/powerpoint/2010/main" val="307095185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116632"/>
            <a:ext cx="8568952" cy="6624736"/>
          </a:xfrm>
        </p:spPr>
        <p:txBody>
          <a:bodyPr>
            <a:normAutofit fontScale="90000"/>
          </a:bodyPr>
          <a:lstStyle/>
          <a:p>
            <a:pPr algn="l"/>
            <a:r>
              <a:rPr lang="sr-Latn-RS" dirty="0" smtClean="0"/>
              <a:t>*</a:t>
            </a:r>
            <a:r>
              <a:rPr lang="vi-VN" dirty="0" smtClean="0"/>
              <a:t>Ekspanzija </a:t>
            </a:r>
            <a:r>
              <a:rPr lang="vi-VN" dirty="0"/>
              <a:t>turizma u međunarodnim razmerama posledica je razvoja brojnih </a:t>
            </a:r>
            <a:r>
              <a:rPr lang="vi-VN" dirty="0" smtClean="0"/>
              <a:t>delatnosti</a:t>
            </a:r>
            <a:r>
              <a:rPr lang="sr-Latn-RS" dirty="0" smtClean="0"/>
              <a:t> </a:t>
            </a:r>
            <a:r>
              <a:rPr lang="vi-VN" dirty="0" smtClean="0"/>
              <a:t>koje </a:t>
            </a:r>
            <a:r>
              <a:rPr lang="vi-VN" dirty="0"/>
              <a:t>učestvuju u stvaranju turistilčkog proizvoda, među kojima jednu od</a:t>
            </a:r>
            <a:br>
              <a:rPr lang="vi-VN" dirty="0"/>
            </a:br>
            <a:r>
              <a:rPr lang="sr-Latn-RS" dirty="0"/>
              <a:t>najznačajnijih uloga ima ugostiteljstvo. </a:t>
            </a:r>
            <a:r>
              <a:rPr lang="sr-Latn-RS" dirty="0" smtClean="0"/>
              <a:t/>
            </a:r>
            <a:br>
              <a:rPr lang="sr-Latn-RS" dirty="0" smtClean="0"/>
            </a:br>
            <a:r>
              <a:rPr lang="sr-Latn-RS" dirty="0"/>
              <a:t>*</a:t>
            </a:r>
            <a:r>
              <a:rPr lang="sr-Latn-RS" dirty="0" smtClean="0"/>
              <a:t>Zahvaljujući </a:t>
            </a:r>
            <a:r>
              <a:rPr lang="sr-Latn-RS" dirty="0"/>
              <a:t>svojim smeštajnim </a:t>
            </a:r>
            <a:r>
              <a:rPr lang="sr-Latn-RS" dirty="0" smtClean="0"/>
              <a:t>kapacitetima, </a:t>
            </a:r>
            <a:r>
              <a:rPr lang="vi-VN" dirty="0" smtClean="0"/>
              <a:t>ugostiteljskim </a:t>
            </a:r>
            <a:r>
              <a:rPr lang="vi-VN" dirty="0"/>
              <a:t>i drugim sadržajima koji obezbeđuju neophodne uslove za boravak </a:t>
            </a:r>
            <a:r>
              <a:rPr lang="vi-VN" dirty="0" smtClean="0"/>
              <a:t>i</a:t>
            </a:r>
            <a:r>
              <a:rPr lang="sr-Latn-RS" dirty="0" smtClean="0"/>
              <a:t> ishranu </a:t>
            </a:r>
            <a:r>
              <a:rPr lang="sr-Latn-RS" dirty="0"/>
              <a:t>turista, ova delatnost je snažno podsticala razvoj turizma. </a:t>
            </a:r>
            <a:r>
              <a:rPr lang="sr-Latn-RS" dirty="0" smtClean="0"/>
              <a:t/>
            </a:r>
            <a:br>
              <a:rPr lang="sr-Latn-RS" dirty="0" smtClean="0"/>
            </a:br>
            <a:r>
              <a:rPr lang="sr-Latn-RS" dirty="0"/>
              <a:t>*</a:t>
            </a:r>
            <a:r>
              <a:rPr lang="sr-Latn-RS" dirty="0" smtClean="0"/>
              <a:t>S </a:t>
            </a:r>
            <a:r>
              <a:rPr lang="sr-Latn-RS" dirty="0"/>
              <a:t>druge strane, </a:t>
            </a:r>
            <a:r>
              <a:rPr lang="sr-Latn-RS" dirty="0" smtClean="0"/>
              <a:t>ni jedna </a:t>
            </a:r>
            <a:r>
              <a:rPr lang="sr-Latn-RS" dirty="0"/>
              <a:t>druga privredna delatnost nema toliki uticaj na razvoj ugostiteljstva kao </a:t>
            </a:r>
            <a:r>
              <a:rPr lang="sr-Latn-RS" dirty="0" smtClean="0"/>
              <a:t>turizam, </a:t>
            </a:r>
            <a:r>
              <a:rPr lang="vi-VN" dirty="0" smtClean="0"/>
              <a:t>što </a:t>
            </a:r>
            <a:r>
              <a:rPr lang="vi-VN" dirty="0"/>
              <a:t>je potvrda izuzetne međusobne povezanosti ovih delatnosti. </a:t>
            </a:r>
            <a:r>
              <a:rPr lang="sr-Latn-RS" dirty="0" smtClean="0"/>
              <a:t/>
            </a:r>
            <a:br>
              <a:rPr lang="sr-Latn-RS" dirty="0" smtClean="0"/>
            </a:br>
            <a:r>
              <a:rPr lang="sr-Latn-RS" dirty="0"/>
              <a:t>*</a:t>
            </a:r>
            <a:r>
              <a:rPr lang="vi-VN" dirty="0" smtClean="0"/>
              <a:t>Podaci </a:t>
            </a:r>
            <a:r>
              <a:rPr lang="vi-VN" dirty="0"/>
              <a:t>o </a:t>
            </a:r>
            <a:r>
              <a:rPr lang="vi-VN" dirty="0" smtClean="0"/>
              <a:t>broju</a:t>
            </a:r>
            <a:r>
              <a:rPr lang="sr-Latn-RS" dirty="0" smtClean="0"/>
              <a:t> </a:t>
            </a:r>
            <a:r>
              <a:rPr lang="vi-VN" dirty="0" smtClean="0"/>
              <a:t>učesnika </a:t>
            </a:r>
            <a:r>
              <a:rPr lang="vi-VN" dirty="0"/>
              <a:t>u domaćem i međunaodnom turističkom prometu, ostvareni devizni </a:t>
            </a:r>
            <a:r>
              <a:rPr lang="vi-VN" dirty="0" smtClean="0"/>
              <a:t>priliv</a:t>
            </a:r>
            <a:r>
              <a:rPr lang="sr-Latn-RS" dirty="0" smtClean="0"/>
              <a:t> po </a:t>
            </a:r>
            <a:r>
              <a:rPr lang="sr-Latn-RS" dirty="0"/>
              <a:t>osnovu turizma i broj zaposlenih, najbolja su potvrda značaja ovih delanosti </a:t>
            </a:r>
            <a:r>
              <a:rPr lang="sr-Latn-RS" dirty="0" smtClean="0"/>
              <a:t>i </a:t>
            </a:r>
            <a:r>
              <a:rPr lang="vi-VN" dirty="0" smtClean="0"/>
              <a:t>njihovog </a:t>
            </a:r>
            <a:r>
              <a:rPr lang="vi-VN" dirty="0"/>
              <a:t>uticaja na ukupni privredni i društveni razvoj u međunarodnim okvirima.</a:t>
            </a:r>
            <a:br>
              <a:rPr lang="vi-VN" dirty="0"/>
            </a:br>
            <a:endParaRPr lang="sr-Latn-RS" dirty="0"/>
          </a:p>
        </p:txBody>
      </p:sp>
    </p:spTree>
    <p:extLst>
      <p:ext uri="{BB962C8B-B14F-4D97-AF65-F5344CB8AC3E}">
        <p14:creationId xmlns:p14="http://schemas.microsoft.com/office/powerpoint/2010/main" val="227114667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196" y="116632"/>
            <a:ext cx="8717267" cy="6552728"/>
          </a:xfrm>
        </p:spPr>
        <p:txBody>
          <a:bodyPr>
            <a:normAutofit fontScale="90000"/>
          </a:bodyPr>
          <a:lstStyle/>
          <a:p>
            <a:pPr algn="l"/>
            <a:r>
              <a:rPr lang="sr-Latn-RS" sz="2700" dirty="0" smtClean="0"/>
              <a:t>*Posmatrano </a:t>
            </a:r>
            <a:r>
              <a:rPr lang="sr-Latn-RS" sz="2700" dirty="0"/>
              <a:t>sa ekonomskog aspekta ti uticaji izražavaju se na sledeći način</a:t>
            </a:r>
            <a:r>
              <a:rPr lang="sr-Latn-RS" sz="2700" dirty="0" smtClean="0"/>
              <a:t>:</a:t>
            </a:r>
            <a:br>
              <a:rPr lang="sr-Latn-RS" sz="2700" dirty="0" smtClean="0"/>
            </a:br>
            <a:r>
              <a:rPr lang="sr-Latn-RS" sz="2700" dirty="0" smtClean="0"/>
              <a:t>*</a:t>
            </a:r>
            <a:r>
              <a:rPr lang="sr-Latn-RS" sz="2700" i="1" dirty="0"/>
              <a:t> </a:t>
            </a:r>
            <a:r>
              <a:rPr lang="sr-Latn-RS" sz="2700" b="1" i="1" dirty="0"/>
              <a:t>Restoraterstvo</a:t>
            </a:r>
            <a:r>
              <a:rPr lang="sr-Latn-RS" sz="2700" dirty="0"/>
              <a:t>, kao i ugostiteljstvo u celini, pojavljuje se kao </a:t>
            </a:r>
            <a:r>
              <a:rPr lang="sr-Latn-RS" sz="2700" i="1" dirty="0"/>
              <a:t>tržište brojnim </a:t>
            </a:r>
            <a:r>
              <a:rPr lang="sr-Latn-RS" sz="2700" i="1" dirty="0" smtClean="0"/>
              <a:t>privrednim i </a:t>
            </a:r>
            <a:r>
              <a:rPr lang="sr-Latn-RS" sz="2700" i="1" dirty="0"/>
              <a:t>neprivrednim delatnostima </a:t>
            </a:r>
            <a:r>
              <a:rPr lang="sr-Latn-RS" sz="2700" dirty="0"/>
              <a:t>koje učestvuju u zadovaljavanju </a:t>
            </a:r>
            <a:r>
              <a:rPr lang="sr-Latn-RS" sz="2700" dirty="0" smtClean="0"/>
              <a:t>potreba lokalnog </a:t>
            </a:r>
            <a:r>
              <a:rPr lang="sr-Latn-RS" sz="2700" dirty="0"/>
              <a:t>stanovništva i domaćih i inostranih turista. </a:t>
            </a:r>
            <a:r>
              <a:rPr lang="sr-Latn-RS" sz="2700" dirty="0" smtClean="0"/>
              <a:t/>
            </a:r>
            <a:br>
              <a:rPr lang="sr-Latn-RS" sz="2700" dirty="0" smtClean="0"/>
            </a:br>
            <a:r>
              <a:rPr lang="sr-Latn-RS" sz="2700" dirty="0" smtClean="0"/>
              <a:t>- Modernizacija </a:t>
            </a:r>
            <a:r>
              <a:rPr lang="sr-Latn-RS" sz="2700" dirty="0"/>
              <a:t>i </a:t>
            </a:r>
            <a:r>
              <a:rPr lang="sr-Latn-RS" sz="2700" dirty="0" smtClean="0"/>
              <a:t>rekonstrukcija postojećih </a:t>
            </a:r>
            <a:r>
              <a:rPr lang="sr-Latn-RS" sz="2700" dirty="0"/>
              <a:t>i izgradnja novih ugositeljskih objekata i druge </a:t>
            </a:r>
            <a:r>
              <a:rPr lang="sr-Latn-RS" sz="2700" dirty="0" smtClean="0"/>
              <a:t>ugostiteljske </a:t>
            </a:r>
            <a:r>
              <a:rPr lang="vi-VN" sz="2700" dirty="0" smtClean="0"/>
              <a:t>ponude </a:t>
            </a:r>
            <a:r>
              <a:rPr lang="vi-VN" sz="2700" dirty="0"/>
              <a:t>i prateće infrastrukture predstavlja značajno tržište građevinskoj i</a:t>
            </a:r>
            <a:br>
              <a:rPr lang="vi-VN" sz="2700" dirty="0"/>
            </a:br>
            <a:r>
              <a:rPr lang="sr-Latn-RS" sz="2700" dirty="0"/>
              <a:t>drugim industrijama koje učestvuju u projektovanju i izgradnji ovih </a:t>
            </a:r>
            <a:r>
              <a:rPr lang="sr-Latn-RS" sz="2700" dirty="0" smtClean="0"/>
              <a:t>objekata, </a:t>
            </a:r>
            <a:r>
              <a:rPr lang="vi-VN" sz="2700" dirty="0" smtClean="0"/>
              <a:t>čime </a:t>
            </a:r>
            <a:r>
              <a:rPr lang="vi-VN" sz="2700" dirty="0"/>
              <a:t>se značajno podstiče investiciona aktivnost oderđene turističke </a:t>
            </a:r>
            <a:r>
              <a:rPr lang="vi-VN" sz="2700" dirty="0" smtClean="0"/>
              <a:t>destinacije,</a:t>
            </a:r>
            <a:r>
              <a:rPr lang="sr-Latn-RS" sz="2700" dirty="0" smtClean="0"/>
              <a:t> </a:t>
            </a:r>
            <a:r>
              <a:rPr lang="vi-VN" sz="2700" dirty="0" smtClean="0"/>
              <a:t>odnosno </a:t>
            </a:r>
            <a:r>
              <a:rPr lang="vi-VN" sz="2700" dirty="0"/>
              <a:t>zemlje u celini. </a:t>
            </a:r>
            <a:r>
              <a:rPr lang="sr-Latn-RS" sz="2700" dirty="0" smtClean="0"/>
              <a:t/>
            </a:r>
            <a:br>
              <a:rPr lang="sr-Latn-RS" sz="2700" dirty="0" smtClean="0"/>
            </a:br>
            <a:r>
              <a:rPr lang="sr-Latn-RS" sz="2700" dirty="0" smtClean="0"/>
              <a:t>- </a:t>
            </a:r>
            <a:r>
              <a:rPr lang="vi-VN" sz="2700" dirty="0" smtClean="0"/>
              <a:t>Opremu</a:t>
            </a:r>
            <a:r>
              <a:rPr lang="vi-VN" sz="2700" dirty="0"/>
              <a:t>, uređaje i nameštaj ugostiteljski objekti </a:t>
            </a:r>
            <a:r>
              <a:rPr lang="vi-VN" sz="2700" dirty="0" smtClean="0"/>
              <a:t>obezbeđuju</a:t>
            </a:r>
            <a:r>
              <a:rPr lang="sr-Latn-RS" sz="2700" dirty="0" smtClean="0"/>
              <a:t> </a:t>
            </a:r>
            <a:r>
              <a:rPr lang="vi-VN" sz="2700" dirty="0" smtClean="0"/>
              <a:t>od </a:t>
            </a:r>
            <a:r>
              <a:rPr lang="vi-VN" sz="2700" dirty="0"/>
              <a:t>mnoštva različitih proizvođača. </a:t>
            </a:r>
            <a:r>
              <a:rPr lang="sr-Latn-RS" sz="2700" dirty="0" smtClean="0"/>
              <a:t/>
            </a:r>
            <a:br>
              <a:rPr lang="sr-Latn-RS" sz="2700" dirty="0" smtClean="0"/>
            </a:br>
            <a:r>
              <a:rPr lang="sr-Latn-RS" sz="2700" dirty="0" smtClean="0"/>
              <a:t>- </a:t>
            </a:r>
            <a:r>
              <a:rPr lang="vi-VN" sz="2700" dirty="0" smtClean="0"/>
              <a:t>Hrana</a:t>
            </a:r>
            <a:r>
              <a:rPr lang="vi-VN" sz="2700" dirty="0"/>
              <a:t>, piće i druga potrošna </a:t>
            </a:r>
            <a:r>
              <a:rPr lang="vi-VN" sz="2700" dirty="0" smtClean="0"/>
              <a:t>roba,</a:t>
            </a:r>
            <a:r>
              <a:rPr lang="sr-Latn-RS" sz="2700" dirty="0" smtClean="0"/>
              <a:t> </a:t>
            </a:r>
            <a:r>
              <a:rPr lang="vi-VN" sz="2700" dirty="0" smtClean="0"/>
              <a:t>kao </a:t>
            </a:r>
            <a:r>
              <a:rPr lang="vi-VN" sz="2700" dirty="0"/>
              <a:t>i određeni energenti i voda, dnevno se nabavljaju od različitih proizvođača</a:t>
            </a:r>
            <a:br>
              <a:rPr lang="vi-VN" sz="2700" dirty="0"/>
            </a:br>
            <a:r>
              <a:rPr lang="sr-Latn-RS" sz="2700" dirty="0"/>
              <a:t>i dobavljača, kojima ova delatnost predstavlja značajno tržište;</a:t>
            </a:r>
          </a:p>
        </p:txBody>
      </p:sp>
    </p:spTree>
    <p:extLst>
      <p:ext uri="{BB962C8B-B14F-4D97-AF65-F5344CB8AC3E}">
        <p14:creationId xmlns:p14="http://schemas.microsoft.com/office/powerpoint/2010/main" val="7493722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16632"/>
            <a:ext cx="8640960" cy="6624736"/>
          </a:xfrm>
        </p:spPr>
        <p:txBody>
          <a:bodyPr>
            <a:normAutofit fontScale="90000"/>
          </a:bodyPr>
          <a:lstStyle/>
          <a:p>
            <a:pPr algn="l"/>
            <a:r>
              <a:rPr lang="sr-Latn-RS" sz="2100" b="1" i="1" dirty="0" smtClean="0"/>
              <a:t>*Ugostiteljstvo</a:t>
            </a:r>
            <a:r>
              <a:rPr lang="sr-Latn-RS" sz="2100" i="1" dirty="0" smtClean="0"/>
              <a:t> </a:t>
            </a:r>
            <a:r>
              <a:rPr lang="sr-Latn-RS" sz="2100" dirty="0"/>
              <a:t>predstavlja značajan </a:t>
            </a:r>
            <a:r>
              <a:rPr lang="sr-Latn-RS" sz="2100" i="1" dirty="0"/>
              <a:t>faktor angažovanja radno sposobnog stanovništva</a:t>
            </a:r>
            <a:r>
              <a:rPr lang="sr-Latn-RS" sz="2100" dirty="0"/>
              <a:t>.</a:t>
            </a:r>
            <a:br>
              <a:rPr lang="sr-Latn-RS" sz="2100" dirty="0"/>
            </a:br>
            <a:r>
              <a:rPr lang="sr-Latn-RS" sz="2100" dirty="0" smtClean="0"/>
              <a:t>-Pored </a:t>
            </a:r>
            <a:r>
              <a:rPr lang="sr-Latn-RS" sz="2100" dirty="0"/>
              <a:t>direktnog zapošljavanja u samoj delatnosti, ona omogućava </a:t>
            </a:r>
            <a:r>
              <a:rPr lang="sr-Latn-RS" sz="2100" dirty="0" smtClean="0"/>
              <a:t>upošljavanje velikog </a:t>
            </a:r>
            <a:r>
              <a:rPr lang="sr-Latn-RS" sz="2100" dirty="0"/>
              <a:t>boja ljudi različitih profesija u komplementarnim </a:t>
            </a:r>
            <a:r>
              <a:rPr lang="sr-Latn-RS" sz="2100" dirty="0" smtClean="0"/>
              <a:t>delatnostima</a:t>
            </a:r>
            <a:r>
              <a:rPr lang="sr-Latn-RS" sz="2100" dirty="0"/>
              <a:t> </a:t>
            </a:r>
            <a:r>
              <a:rPr lang="vi-VN" sz="2100" dirty="0" smtClean="0"/>
              <a:t>(saobraćaj</a:t>
            </a:r>
            <a:r>
              <a:rPr lang="vi-VN" sz="2100" dirty="0"/>
              <a:t>, trgovina, poljoprivreda, prehranbena industrija, </a:t>
            </a:r>
            <a:r>
              <a:rPr lang="vi-VN" sz="2100" dirty="0" smtClean="0"/>
              <a:t>agencije,</a:t>
            </a:r>
            <a:r>
              <a:rPr lang="sr-Latn-RS" sz="2100" dirty="0" smtClean="0"/>
              <a:t/>
            </a:r>
            <a:br>
              <a:rPr lang="sr-Latn-RS" sz="2100" dirty="0" smtClean="0"/>
            </a:br>
            <a:r>
              <a:rPr lang="vi-VN" sz="2100" dirty="0" smtClean="0"/>
              <a:t>građevinarstvo,</a:t>
            </a:r>
            <a:r>
              <a:rPr lang="sr-Latn-RS" sz="2100" dirty="0" smtClean="0"/>
              <a:t> industrija </a:t>
            </a:r>
            <a:r>
              <a:rPr lang="sr-Latn-RS" sz="2100" dirty="0"/>
              <a:t>opreme, nameštaja, komunalne delatnosti, zanatvo, </a:t>
            </a:r>
            <a:r>
              <a:rPr lang="sr-Latn-RS" sz="2100" dirty="0" smtClean="0"/>
              <a:t>informacione </a:t>
            </a:r>
            <a:r>
              <a:rPr lang="vi-VN" sz="2100" dirty="0" smtClean="0"/>
              <a:t>tehnologije </a:t>
            </a:r>
            <a:r>
              <a:rPr lang="vi-VN" sz="2100" dirty="0"/>
              <a:t>i dr.). </a:t>
            </a:r>
            <a:r>
              <a:rPr lang="sr-Latn-RS" sz="2100" dirty="0" smtClean="0"/>
              <a:t/>
            </a:r>
            <a:br>
              <a:rPr lang="sr-Latn-RS" sz="2100" dirty="0" smtClean="0"/>
            </a:br>
            <a:r>
              <a:rPr lang="sr-Latn-RS" sz="2100" dirty="0"/>
              <a:t>-</a:t>
            </a:r>
            <a:r>
              <a:rPr lang="vi-VN" sz="2100" dirty="0" smtClean="0"/>
              <a:t>Takođe</a:t>
            </a:r>
            <a:r>
              <a:rPr lang="vi-VN" sz="2100" dirty="0"/>
              <a:t>, u ovoj delatnosti je veliki broj onih koji </a:t>
            </a:r>
            <a:r>
              <a:rPr lang="vi-VN" sz="2100" dirty="0" smtClean="0"/>
              <a:t>sami</a:t>
            </a:r>
            <a:r>
              <a:rPr lang="sr-Latn-RS" sz="2100" dirty="0"/>
              <a:t> sebe i svoje porodice zapošljavaju, posebno vlasnika manjih restorana i </a:t>
            </a:r>
            <a:r>
              <a:rPr lang="sr-Latn-RS" sz="2100" dirty="0" smtClean="0"/>
              <a:t>drugih ugostiteljskih </a:t>
            </a:r>
            <a:r>
              <a:rPr lang="sr-Latn-RS" sz="2100" dirty="0"/>
              <a:t>objekata u kojima se pružaju usluge hrane i pića. </a:t>
            </a:r>
            <a:r>
              <a:rPr lang="sr-Latn-RS" sz="2100" dirty="0" smtClean="0"/>
              <a:t/>
            </a:r>
            <a:br>
              <a:rPr lang="sr-Latn-RS" sz="2100" dirty="0" smtClean="0"/>
            </a:br>
            <a:r>
              <a:rPr lang="sr-Latn-RS" sz="2100" dirty="0" smtClean="0"/>
              <a:t>- U </a:t>
            </a:r>
            <a:r>
              <a:rPr lang="sr-Latn-RS" sz="2100" dirty="0"/>
              <a:t>strukturi </a:t>
            </a:r>
            <a:r>
              <a:rPr lang="sr-Latn-RS" sz="2100" dirty="0" smtClean="0"/>
              <a:t>zaposlenih u </a:t>
            </a:r>
            <a:r>
              <a:rPr lang="sr-Latn-RS" sz="2100" dirty="0"/>
              <a:t>ovoj delatnosti izraženo je značajno učešće ženske radne snage. </a:t>
            </a:r>
            <a:r>
              <a:rPr lang="sr-Latn-RS" sz="2100" dirty="0" smtClean="0"/>
              <a:t/>
            </a:r>
            <a:br>
              <a:rPr lang="sr-Latn-RS" sz="2100" dirty="0" smtClean="0"/>
            </a:br>
            <a:r>
              <a:rPr lang="sr-Latn-RS" sz="2100" dirty="0" smtClean="0"/>
              <a:t>- Tako</a:t>
            </a:r>
            <a:r>
              <a:rPr lang="sr-Latn-RS" sz="2100" dirty="0"/>
              <a:t> </a:t>
            </a:r>
            <a:r>
              <a:rPr lang="pl-PL" sz="2100" dirty="0" smtClean="0"/>
              <a:t>npr</a:t>
            </a:r>
            <a:r>
              <a:rPr lang="pl-PL" sz="2100" dirty="0"/>
              <a:t>., u hotelima i restoranima u SAD radi više od 8% zaposlenih u toj </a:t>
            </a:r>
            <a:r>
              <a:rPr lang="pl-PL" sz="2100" dirty="0" smtClean="0"/>
              <a:t>zemlji, </a:t>
            </a:r>
            <a:r>
              <a:rPr lang="sr-Latn-RS" sz="2100" dirty="0" smtClean="0"/>
              <a:t>od </a:t>
            </a:r>
            <a:r>
              <a:rPr lang="sr-Latn-RS" sz="2100" dirty="0"/>
              <a:t>čega 58% radnika su žene, 12% su afroamerikanci, a 17% </a:t>
            </a:r>
            <a:r>
              <a:rPr lang="sr-Latn-RS" sz="2100" dirty="0" smtClean="0"/>
              <a:t>hispanomerikanci (naziv </a:t>
            </a:r>
            <a:r>
              <a:rPr lang="sr-Latn-RS" sz="2100" dirty="0"/>
              <a:t>za stanovnike SAD koji su poreklom iz zemalja Latinske Amerike ili </a:t>
            </a:r>
            <a:r>
              <a:rPr lang="sr-Latn-RS" sz="2100" dirty="0" smtClean="0"/>
              <a:t>sa Pirinejskog </a:t>
            </a:r>
            <a:r>
              <a:rPr lang="sr-Latn-RS" sz="2100" dirty="0"/>
              <a:t>poluostrva, kao i za sve stanovnike SAD koji se tako izjašnjavaju).</a:t>
            </a:r>
            <a:br>
              <a:rPr lang="sr-Latn-RS" sz="2100" dirty="0"/>
            </a:br>
            <a:r>
              <a:rPr lang="sr-Latn-RS" sz="2100" dirty="0" smtClean="0"/>
              <a:t>- </a:t>
            </a:r>
            <a:r>
              <a:rPr lang="pl-PL" sz="2100" dirty="0" smtClean="0"/>
              <a:t>U </a:t>
            </a:r>
            <a:r>
              <a:rPr lang="pl-PL" sz="2100" dirty="0"/>
              <a:t>Velikoj Britaniji u hotelima i restoranima preko 63% zaposlenih </a:t>
            </a:r>
            <a:r>
              <a:rPr lang="pl-PL" sz="2100" dirty="0" smtClean="0"/>
              <a:t>predstavlja </a:t>
            </a:r>
            <a:r>
              <a:rPr lang="sr-Latn-RS" sz="2100" dirty="0" smtClean="0"/>
              <a:t>ženska </a:t>
            </a:r>
            <a:r>
              <a:rPr lang="sr-Latn-RS" sz="2100" dirty="0"/>
              <a:t>radna snaga. </a:t>
            </a:r>
            <a:r>
              <a:rPr lang="sr-Latn-RS" sz="2100" dirty="0" smtClean="0"/>
              <a:t/>
            </a:r>
            <a:br>
              <a:rPr lang="sr-Latn-RS" sz="2100" dirty="0" smtClean="0"/>
            </a:br>
            <a:r>
              <a:rPr lang="sr-Latn-RS" sz="2100" dirty="0" smtClean="0"/>
              <a:t>- Slično </a:t>
            </a:r>
            <a:r>
              <a:rPr lang="sr-Latn-RS" sz="2100" dirty="0"/>
              <a:t>je stanje i u Austriji, gde žene učestvuju sa gotovo</a:t>
            </a:r>
            <a:br>
              <a:rPr lang="sr-Latn-RS" sz="2100" dirty="0"/>
            </a:br>
            <a:r>
              <a:rPr lang="sr-Latn-RS" sz="2100" dirty="0"/>
              <a:t>67% u ukupnom broju zaposlenih u ovoj delatnosti. </a:t>
            </a:r>
            <a:r>
              <a:rPr lang="sr-Latn-RS" sz="2100" dirty="0" smtClean="0"/>
              <a:t/>
            </a:r>
            <a:br>
              <a:rPr lang="sr-Latn-RS" sz="2100" dirty="0" smtClean="0"/>
            </a:br>
            <a:r>
              <a:rPr lang="sr-Latn-RS" sz="2100" dirty="0" smtClean="0"/>
              <a:t>- Tako </a:t>
            </a:r>
            <a:r>
              <a:rPr lang="sr-Latn-RS" sz="2100" dirty="0"/>
              <a:t>veliko učešće </a:t>
            </a:r>
            <a:r>
              <a:rPr lang="sr-Latn-RS" sz="2100" dirty="0" smtClean="0"/>
              <a:t>ženske radne </a:t>
            </a:r>
            <a:r>
              <a:rPr lang="sr-Latn-RS" sz="2100" dirty="0"/>
              <a:t>snage proizilazi iz specifičnosti procesa rada u ovoj delatnosti.</a:t>
            </a:r>
          </a:p>
        </p:txBody>
      </p:sp>
    </p:spTree>
    <p:extLst>
      <p:ext uri="{BB962C8B-B14F-4D97-AF65-F5344CB8AC3E}">
        <p14:creationId xmlns:p14="http://schemas.microsoft.com/office/powerpoint/2010/main" val="207211384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88640"/>
            <a:ext cx="8640960" cy="6552728"/>
          </a:xfrm>
        </p:spPr>
        <p:txBody>
          <a:bodyPr>
            <a:normAutofit fontScale="90000"/>
          </a:bodyPr>
          <a:lstStyle/>
          <a:p>
            <a:pPr algn="l"/>
            <a:r>
              <a:rPr lang="sr-Latn-RS" sz="2600" i="1" dirty="0" smtClean="0"/>
              <a:t>*Ovo </a:t>
            </a:r>
            <a:r>
              <a:rPr lang="sr-Latn-RS" sz="2600" i="1" dirty="0"/>
              <a:t>je delatnost kroz koju se postižu daleko povoljniji </a:t>
            </a:r>
            <a:r>
              <a:rPr lang="sr-Latn-RS" sz="2600" b="1" i="1" dirty="0"/>
              <a:t>izvozni</a:t>
            </a:r>
            <a:r>
              <a:rPr lang="sr-Latn-RS" sz="2600" i="1" dirty="0"/>
              <a:t> </a:t>
            </a:r>
            <a:r>
              <a:rPr lang="sr-Latn-RS" sz="2600" b="1" i="1" dirty="0"/>
              <a:t>efekti</a:t>
            </a:r>
            <a:r>
              <a:rPr lang="sr-Latn-RS" sz="2600" i="1" dirty="0"/>
              <a:t> </a:t>
            </a:r>
            <a:r>
              <a:rPr lang="sr-Latn-RS" sz="2600" dirty="0"/>
              <a:t>nego što </a:t>
            </a:r>
            <a:r>
              <a:rPr lang="sr-Latn-RS" sz="2600" dirty="0" smtClean="0"/>
              <a:t>bi se </a:t>
            </a:r>
            <a:r>
              <a:rPr lang="sr-Latn-RS" sz="2600" dirty="0"/>
              <a:t>postizalo putem klasičnog izvoza tih roba kroz razmenu sa </a:t>
            </a:r>
            <a:r>
              <a:rPr lang="sr-Latn-RS" sz="2600" dirty="0" smtClean="0"/>
              <a:t>inostranstvom (</a:t>
            </a:r>
            <a:r>
              <a:rPr lang="sr-Latn-RS" sz="2600" b="1" dirty="0" smtClean="0"/>
              <a:t>nevdljivi </a:t>
            </a:r>
            <a:r>
              <a:rPr lang="sr-Latn-RS" sz="2600" b="1" dirty="0"/>
              <a:t>izvoz</a:t>
            </a:r>
            <a:r>
              <a:rPr lang="sr-Latn-RS" sz="2600" dirty="0"/>
              <a:t>). </a:t>
            </a:r>
            <a:r>
              <a:rPr lang="sr-Latn-RS" sz="2600" dirty="0" smtClean="0"/>
              <a:t/>
            </a:r>
            <a:br>
              <a:rPr lang="sr-Latn-RS" sz="2600" dirty="0" smtClean="0"/>
            </a:br>
            <a:r>
              <a:rPr lang="sr-Latn-RS" sz="2600" dirty="0" smtClean="0"/>
              <a:t>- Naime</a:t>
            </a:r>
            <a:r>
              <a:rPr lang="sr-Latn-RS" sz="2600" dirty="0"/>
              <a:t>, robe koje se prodaju inostranim turistima ne prelaze</a:t>
            </a:r>
            <a:br>
              <a:rPr lang="sr-Latn-RS" sz="2600" dirty="0"/>
            </a:br>
            <a:r>
              <a:rPr lang="vi-VN" sz="2600" dirty="0"/>
              <a:t>granicu, a samim tim nisu opterećene visokim troškovima </a:t>
            </a:r>
            <a:r>
              <a:rPr lang="vi-VN" sz="2600" dirty="0" smtClean="0"/>
              <a:t>međunarodnog</a:t>
            </a:r>
            <a:r>
              <a:rPr lang="sr-Latn-RS" sz="2600" dirty="0" smtClean="0"/>
              <a:t> transporta</a:t>
            </a:r>
            <a:r>
              <a:rPr lang="sr-Latn-RS" sz="2600" dirty="0"/>
              <a:t>, carinskim i drugim dažbinama i preprekama sa kojima bi se </a:t>
            </a:r>
            <a:r>
              <a:rPr lang="sr-Latn-RS" sz="2600" dirty="0" smtClean="0"/>
              <a:t>inače </a:t>
            </a:r>
            <a:r>
              <a:rPr lang="vi-VN" sz="2600" dirty="0" smtClean="0"/>
              <a:t>susretale </a:t>
            </a:r>
            <a:r>
              <a:rPr lang="vi-VN" sz="2600" dirty="0"/>
              <a:t>na međunarodnom tržištu. </a:t>
            </a:r>
            <a:r>
              <a:rPr lang="sr-Latn-RS" sz="2600" dirty="0" smtClean="0"/>
              <a:t/>
            </a:r>
            <a:br>
              <a:rPr lang="sr-Latn-RS" sz="2600" dirty="0" smtClean="0"/>
            </a:br>
            <a:r>
              <a:rPr lang="sr-Latn-RS" sz="2600" dirty="0" smtClean="0"/>
              <a:t>- </a:t>
            </a:r>
            <a:r>
              <a:rPr lang="vi-VN" sz="2600" dirty="0" smtClean="0"/>
              <a:t>Pri </a:t>
            </a:r>
            <a:r>
              <a:rPr lang="vi-VN" sz="2600" dirty="0"/>
              <a:t>tome treba imati u vidu da ti </a:t>
            </a:r>
            <a:r>
              <a:rPr lang="vi-VN" sz="2600" dirty="0" smtClean="0"/>
              <a:t>proizvodi</a:t>
            </a:r>
            <a:r>
              <a:rPr lang="sr-Latn-RS" sz="2600" dirty="0" smtClean="0"/>
              <a:t> imaju </a:t>
            </a:r>
            <a:r>
              <a:rPr lang="sr-Latn-RS" sz="2600" dirty="0"/>
              <a:t>mali deo uvozne supstance. </a:t>
            </a:r>
            <a:r>
              <a:rPr lang="sr-Latn-RS" sz="2600" dirty="0" smtClean="0"/>
              <a:t/>
            </a:r>
            <a:br>
              <a:rPr lang="sr-Latn-RS" sz="2600" dirty="0" smtClean="0"/>
            </a:br>
            <a:r>
              <a:rPr lang="sr-Latn-RS" sz="2600" dirty="0" smtClean="0"/>
              <a:t>- Uz </a:t>
            </a:r>
            <a:r>
              <a:rPr lang="sr-Latn-RS" sz="2600" dirty="0"/>
              <a:t>proizvod prodaje se i usluga, </a:t>
            </a:r>
            <a:r>
              <a:rPr lang="sr-Latn-RS" sz="2600" dirty="0" smtClean="0"/>
              <a:t>odnosno uloženi </a:t>
            </a:r>
            <a:r>
              <a:rPr lang="sr-Latn-RS" sz="2600" dirty="0"/>
              <a:t>rad koji se višestruko valorizuje. </a:t>
            </a:r>
            <a:r>
              <a:rPr lang="sr-Latn-RS" sz="2600" dirty="0" smtClean="0"/>
              <a:t/>
            </a:r>
            <a:br>
              <a:rPr lang="sr-Latn-RS" sz="2600" dirty="0" smtClean="0"/>
            </a:br>
            <a:r>
              <a:rPr lang="sr-Latn-RS" sz="2600" dirty="0" smtClean="0"/>
              <a:t>- Sve </a:t>
            </a:r>
            <a:r>
              <a:rPr lang="sr-Latn-RS" sz="2600" dirty="0"/>
              <a:t>to doprinosi ostvarivanju </a:t>
            </a:r>
            <a:r>
              <a:rPr lang="sr-Latn-RS" sz="2600" dirty="0" smtClean="0"/>
              <a:t>značajne sume </a:t>
            </a:r>
            <a:r>
              <a:rPr lang="sr-Latn-RS" sz="2600" dirty="0"/>
              <a:t>neto deviznog priliva. </a:t>
            </a:r>
            <a:r>
              <a:rPr lang="sr-Latn-RS" sz="2600" dirty="0" smtClean="0"/>
              <a:t/>
            </a:r>
            <a:br>
              <a:rPr lang="sr-Latn-RS" sz="2600" dirty="0" smtClean="0"/>
            </a:br>
            <a:r>
              <a:rPr lang="sr-Latn-RS" sz="2600" dirty="0" smtClean="0"/>
              <a:t>- To </a:t>
            </a:r>
            <a:r>
              <a:rPr lang="sr-Latn-RS" sz="2600" dirty="0"/>
              <a:t>je i razlog što brojne grane, a posebno poljoprivreda,</a:t>
            </a:r>
            <a:br>
              <a:rPr lang="sr-Latn-RS" sz="2600" dirty="0"/>
            </a:br>
            <a:r>
              <a:rPr lang="sr-Latn-RS" sz="2600" dirty="0"/>
              <a:t>imaju svoj ekonomski interes ne samo za plasman svojih </a:t>
            </a:r>
            <a:r>
              <a:rPr lang="sr-Latn-RS" sz="2600" dirty="0" smtClean="0"/>
              <a:t>proizvoda već </a:t>
            </a:r>
            <a:r>
              <a:rPr lang="sr-Latn-RS" sz="2600" dirty="0"/>
              <a:t>i za investiciona ulaganja u ugostiteljske kapacitete i poboljšanje </a:t>
            </a:r>
            <a:r>
              <a:rPr lang="sr-Latn-RS" sz="2600" dirty="0" smtClean="0"/>
              <a:t>turističke infrastrukture</a:t>
            </a:r>
            <a:r>
              <a:rPr lang="sr-Latn-RS" sz="2600" dirty="0"/>
              <a:t>;</a:t>
            </a:r>
          </a:p>
        </p:txBody>
      </p:sp>
    </p:spTree>
    <p:extLst>
      <p:ext uri="{BB962C8B-B14F-4D97-AF65-F5344CB8AC3E}">
        <p14:creationId xmlns:p14="http://schemas.microsoft.com/office/powerpoint/2010/main" val="353841410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16632"/>
            <a:ext cx="8640960" cy="6624736"/>
          </a:xfrm>
        </p:spPr>
        <p:txBody>
          <a:bodyPr/>
          <a:lstStyle/>
          <a:p>
            <a:pPr algn="l"/>
            <a:r>
              <a:rPr lang="sr-Latn-RS" dirty="0" smtClean="0"/>
              <a:t>*</a:t>
            </a:r>
            <a:r>
              <a:rPr lang="sr-Latn-RS" b="1" dirty="0" smtClean="0"/>
              <a:t>Ugostiteljstvo </a:t>
            </a:r>
            <a:r>
              <a:rPr lang="sr-Latn-RS" b="1" dirty="0"/>
              <a:t>u celini </a:t>
            </a:r>
            <a:r>
              <a:rPr lang="sr-Latn-RS" dirty="0"/>
              <a:t>(posebno hotelijerstvo), predstavlja važan </a:t>
            </a:r>
            <a:r>
              <a:rPr lang="sr-Latn-RS" i="1" dirty="0"/>
              <a:t>faktor </a:t>
            </a:r>
            <a:r>
              <a:rPr lang="sr-Latn-RS" i="1" dirty="0" smtClean="0"/>
              <a:t>ravnomernijeg i </a:t>
            </a:r>
            <a:r>
              <a:rPr lang="sr-Latn-RS" i="1" dirty="0"/>
              <a:t>ubrzanijeg privrednog razvoja </a:t>
            </a:r>
            <a:r>
              <a:rPr lang="sr-Latn-RS" dirty="0"/>
              <a:t>brojnih regija i zemalja. </a:t>
            </a:r>
            <a:r>
              <a:rPr lang="sr-Latn-RS" dirty="0" smtClean="0"/>
              <a:t/>
            </a:r>
            <a:br>
              <a:rPr lang="sr-Latn-RS" dirty="0" smtClean="0"/>
            </a:br>
            <a:r>
              <a:rPr lang="sr-Latn-RS" dirty="0" smtClean="0"/>
              <a:t>- Atraktivne</a:t>
            </a:r>
            <a:r>
              <a:rPr lang="sr-Latn-RS" dirty="0"/>
              <a:t> </a:t>
            </a:r>
            <a:r>
              <a:rPr lang="sr-Latn-RS" dirty="0" smtClean="0"/>
              <a:t>turističke </a:t>
            </a:r>
            <a:r>
              <a:rPr lang="sr-Latn-RS" dirty="0"/>
              <a:t>destinacije uglavnom se vezuju za nenaseljene i manje razvijene </a:t>
            </a:r>
            <a:r>
              <a:rPr lang="sr-Latn-RS" dirty="0" smtClean="0"/>
              <a:t>regije, što </a:t>
            </a:r>
            <a:r>
              <a:rPr lang="sr-Latn-RS" dirty="0"/>
              <a:t>stvara mogućnost da se njihova turistička valorizacija realizuje, upravo kroz</a:t>
            </a:r>
            <a:br>
              <a:rPr lang="sr-Latn-RS" dirty="0"/>
            </a:br>
            <a:r>
              <a:rPr lang="sr-Latn-RS" dirty="0"/>
              <a:t>izgradnju putne i druge infrastrukture, hotela i drugih smeštajnih objekata u tim</a:t>
            </a:r>
            <a:br>
              <a:rPr lang="sr-Latn-RS" dirty="0"/>
            </a:br>
            <a:r>
              <a:rPr lang="sr-Latn-RS" dirty="0"/>
              <a:t>regijama. </a:t>
            </a:r>
            <a:r>
              <a:rPr lang="sr-Latn-RS" dirty="0" smtClean="0"/>
              <a:t/>
            </a:r>
            <a:br>
              <a:rPr lang="sr-Latn-RS" dirty="0" smtClean="0"/>
            </a:br>
            <a:r>
              <a:rPr lang="sr-Latn-RS" dirty="0"/>
              <a:t>-</a:t>
            </a:r>
            <a:r>
              <a:rPr lang="sr-Latn-RS" dirty="0" smtClean="0"/>
              <a:t>Time </a:t>
            </a:r>
            <a:r>
              <a:rPr lang="sr-Latn-RS" dirty="0"/>
              <a:t>se otvaraju mogućnosti povećane zaposlenosti i veće </a:t>
            </a:r>
            <a:r>
              <a:rPr lang="sr-Latn-RS" dirty="0" smtClean="0"/>
              <a:t>potrošnje turista</a:t>
            </a:r>
            <a:r>
              <a:rPr lang="sr-Latn-RS" dirty="0"/>
              <a:t>, čime se doprinosi ubrzanijem razvoju regije i značajnom </a:t>
            </a:r>
            <a:r>
              <a:rPr lang="sr-Latn-RS" dirty="0" smtClean="0"/>
              <a:t>popunjavanju lokalnog </a:t>
            </a:r>
            <a:r>
              <a:rPr lang="sr-Latn-RS" dirty="0"/>
              <a:t>budžeta.</a:t>
            </a:r>
          </a:p>
        </p:txBody>
      </p:sp>
    </p:spTree>
    <p:extLst>
      <p:ext uri="{BB962C8B-B14F-4D97-AF65-F5344CB8AC3E}">
        <p14:creationId xmlns:p14="http://schemas.microsoft.com/office/powerpoint/2010/main" val="101606439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457200"/>
            <a:ext cx="8352928" cy="5715000"/>
          </a:xfrm>
        </p:spPr>
        <p:txBody>
          <a:bodyPr>
            <a:normAutofit/>
          </a:bodyPr>
          <a:lstStyle/>
          <a:p>
            <a:pPr algn="ctr"/>
            <a:r>
              <a:rPr lang="sr-Latn-RS" sz="4000" b="1" dirty="0" smtClean="0"/>
              <a:t>4. RESTORATERSTVO KAO DEO UGOSTITELJSTVA</a:t>
            </a:r>
            <a:endParaRPr lang="sr-Latn-RS" sz="4000" b="1" dirty="0"/>
          </a:p>
        </p:txBody>
      </p:sp>
    </p:spTree>
    <p:extLst>
      <p:ext uri="{BB962C8B-B14F-4D97-AF65-F5344CB8AC3E}">
        <p14:creationId xmlns:p14="http://schemas.microsoft.com/office/powerpoint/2010/main" val="2997512448"/>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0"/>
            <a:ext cx="8640960" cy="6741368"/>
          </a:xfrm>
        </p:spPr>
        <p:txBody>
          <a:bodyPr>
            <a:normAutofit/>
          </a:bodyPr>
          <a:lstStyle/>
          <a:p>
            <a:pPr algn="l"/>
            <a:r>
              <a:rPr lang="sr-Latn-RS" dirty="0" smtClean="0"/>
              <a:t>*Prethodno </a:t>
            </a:r>
            <a:r>
              <a:rPr lang="sr-Latn-RS" dirty="0"/>
              <a:t>izneti stavovi o karakteristikama ugostiteljstva i njegovom defi </a:t>
            </a:r>
            <a:r>
              <a:rPr lang="sr-Latn-RS" dirty="0" smtClean="0"/>
              <a:t>nisanju jasno </a:t>
            </a:r>
            <a:r>
              <a:rPr lang="sr-Latn-RS" dirty="0"/>
              <a:t>opredeljuju i suštinu restoraterstva kao privredne delatnosti, koja je u tehničkotehnološkom,</a:t>
            </a:r>
            <a:br>
              <a:rPr lang="sr-Latn-RS" dirty="0"/>
            </a:br>
            <a:r>
              <a:rPr lang="sr-Latn-RS" dirty="0"/>
              <a:t>organizaciono-kadrovskom i funkcionlano-prostornom smislu </a:t>
            </a:r>
            <a:r>
              <a:rPr lang="sr-Latn-RS" dirty="0" smtClean="0"/>
              <a:t>osposobljena </a:t>
            </a:r>
            <a:r>
              <a:rPr lang="pl-PL" dirty="0" smtClean="0"/>
              <a:t>za </a:t>
            </a:r>
            <a:r>
              <a:rPr lang="pl-PL" b="1" dirty="0"/>
              <a:t>pripremu, proizvodnju i pružanje usluga hrane, pića i drugih </a:t>
            </a:r>
            <a:r>
              <a:rPr lang="pl-PL" b="1" dirty="0" smtClean="0"/>
              <a:t>napitaka </a:t>
            </a:r>
            <a:r>
              <a:rPr lang="sr-Latn-RS" dirty="0" smtClean="0"/>
              <a:t>radi </a:t>
            </a:r>
            <a:r>
              <a:rPr lang="sr-Latn-RS" dirty="0"/>
              <a:t>zadovoljavanja potreba turista i lokalnog stanovništva</a:t>
            </a:r>
            <a:r>
              <a:rPr lang="sr-Latn-RS" dirty="0" smtClean="0"/>
              <a:t>.</a:t>
            </a:r>
            <a:br>
              <a:rPr lang="sr-Latn-RS" dirty="0" smtClean="0"/>
            </a:br>
            <a:r>
              <a:rPr lang="sr-Latn-RS" dirty="0" smtClean="0"/>
              <a:t>*Poslovi </a:t>
            </a:r>
            <a:r>
              <a:rPr lang="sr-Latn-RS" dirty="0"/>
              <a:t>organizacije, pripreme, proizvodnje i pružanja usluga hrane i pića </a:t>
            </a:r>
            <a:r>
              <a:rPr lang="sr-Latn-RS" dirty="0" smtClean="0"/>
              <a:t>smatraju se </a:t>
            </a:r>
            <a:r>
              <a:rPr lang="sr-Latn-RS" dirty="0"/>
              <a:t>mnogo zahtevnijim i kompleksnijim od poslova pružanja usluga smeštaja, što je </a:t>
            </a:r>
            <a:r>
              <a:rPr lang="sr-Latn-RS" dirty="0" smtClean="0"/>
              <a:t>i razlog </a:t>
            </a:r>
            <a:r>
              <a:rPr lang="sr-Latn-RS" dirty="0"/>
              <a:t>postojanja šire lepeze stručnih zanimanja i </a:t>
            </a:r>
            <a:r>
              <a:rPr lang="sr-Latn-RS" dirty="0" smtClean="0"/>
              <a:t>kvalifikacija </a:t>
            </a:r>
            <a:r>
              <a:rPr lang="sr-Latn-RS" dirty="0"/>
              <a:t>u ovom sektoru </a:t>
            </a:r>
            <a:r>
              <a:rPr lang="sr-Latn-RS" dirty="0" smtClean="0"/>
              <a:t>ugostiteljskog poslovanja</a:t>
            </a:r>
            <a:r>
              <a:rPr lang="sr-Latn-RS" dirty="0"/>
              <a:t>.</a:t>
            </a:r>
          </a:p>
        </p:txBody>
      </p:sp>
    </p:spTree>
    <p:extLst>
      <p:ext uri="{BB962C8B-B14F-4D97-AF65-F5344CB8AC3E}">
        <p14:creationId xmlns:p14="http://schemas.microsoft.com/office/powerpoint/2010/main" val="409495806"/>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16632"/>
            <a:ext cx="8640960" cy="6624736"/>
          </a:xfrm>
        </p:spPr>
        <p:txBody>
          <a:bodyPr>
            <a:noAutofit/>
          </a:bodyPr>
          <a:lstStyle/>
          <a:p>
            <a:pPr algn="l"/>
            <a:r>
              <a:rPr lang="sr-Latn-RS" sz="2100" dirty="0" smtClean="0"/>
              <a:t>*</a:t>
            </a:r>
            <a:r>
              <a:rPr lang="vi-VN" sz="2100" dirty="0" smtClean="0"/>
              <a:t>Osnovna </a:t>
            </a:r>
            <a:r>
              <a:rPr lang="vi-VN" sz="2100" dirty="0"/>
              <a:t>razlika između restoraterstva i hotelijerstva potiče iz različite vrste </a:t>
            </a:r>
            <a:r>
              <a:rPr lang="vi-VN" sz="2100" dirty="0" smtClean="0"/>
              <a:t>usluga</a:t>
            </a:r>
            <a:r>
              <a:rPr lang="sr-Latn-RS" sz="2100" dirty="0" smtClean="0"/>
              <a:t> koje </a:t>
            </a:r>
            <a:r>
              <a:rPr lang="sr-Latn-RS" sz="2100" dirty="0"/>
              <a:t>pružaju ove dve delatnosti. </a:t>
            </a:r>
            <a:r>
              <a:rPr lang="sr-Latn-RS" sz="2100" dirty="0" smtClean="0"/>
              <a:t>*Restoraterstvo </a:t>
            </a:r>
            <a:r>
              <a:rPr lang="sr-Latn-RS" sz="2100" dirty="0"/>
              <a:t>se ne bavi pružanjem usluga </a:t>
            </a:r>
            <a:r>
              <a:rPr lang="sr-Latn-RS" sz="2100" dirty="0" smtClean="0"/>
              <a:t>smeštaja, za </a:t>
            </a:r>
            <a:r>
              <a:rPr lang="sr-Latn-RS" sz="2100" dirty="0"/>
              <a:t>razliku od hotelijerstva koje se pored pružanja usluga smeštaja bavi i </a:t>
            </a:r>
            <a:r>
              <a:rPr lang="sr-Latn-RS" sz="2100" dirty="0" smtClean="0"/>
              <a:t>pružanjem usluga </a:t>
            </a:r>
            <a:r>
              <a:rPr lang="sr-Latn-RS" sz="2100" dirty="0"/>
              <a:t>hrane i pića, kao dopunskom delatnošću, te na taj način obavlja i </a:t>
            </a:r>
            <a:r>
              <a:rPr lang="sr-Latn-RS" sz="2100" dirty="0" smtClean="0"/>
              <a:t>delatnost restoraterstva</a:t>
            </a:r>
            <a:r>
              <a:rPr lang="sr-Latn-RS" sz="2100" dirty="0"/>
              <a:t>. </a:t>
            </a:r>
            <a:r>
              <a:rPr lang="sr-Latn-RS" sz="2100" dirty="0" smtClean="0"/>
              <a:t/>
            </a:r>
            <a:br>
              <a:rPr lang="sr-Latn-RS" sz="2100" dirty="0" smtClean="0"/>
            </a:br>
            <a:r>
              <a:rPr lang="sr-Latn-RS" sz="2100" dirty="0"/>
              <a:t>*</a:t>
            </a:r>
            <a:r>
              <a:rPr lang="sr-Latn-RS" sz="2100" dirty="0" smtClean="0"/>
              <a:t>Brojni </a:t>
            </a:r>
            <a:r>
              <a:rPr lang="sr-Latn-RS" sz="2100" dirty="0"/>
              <a:t>hoteli, poput </a:t>
            </a:r>
            <a:r>
              <a:rPr lang="sr-Latn-RS" sz="2100" i="1" dirty="0"/>
              <a:t>Ramade, Marriotta </a:t>
            </a:r>
            <a:r>
              <a:rPr lang="sr-Latn-RS" sz="2100" dirty="0"/>
              <a:t>i </a:t>
            </a:r>
            <a:r>
              <a:rPr lang="sr-Latn-RS" sz="2100" i="1" dirty="0"/>
              <a:t>Carlsona</a:t>
            </a:r>
            <a:r>
              <a:rPr lang="sr-Latn-RS" sz="2100" dirty="0"/>
              <a:t>, veoma su </a:t>
            </a:r>
            <a:r>
              <a:rPr lang="sr-Latn-RS" sz="2100" dirty="0" smtClean="0"/>
              <a:t>uspešno razvili </a:t>
            </a:r>
            <a:r>
              <a:rPr lang="sr-Latn-RS" sz="2100" dirty="0"/>
              <a:t>i sektor restoraterstva i mogu se svrstati u primere priznate restoranske kuhinje.</a:t>
            </a:r>
            <a:br>
              <a:rPr lang="sr-Latn-RS" sz="2100" dirty="0"/>
            </a:br>
            <a:r>
              <a:rPr lang="sr-Latn-RS" sz="2100" dirty="0" smtClean="0"/>
              <a:t>*Iz </a:t>
            </a:r>
            <a:r>
              <a:rPr lang="sr-Latn-RS" sz="2100" dirty="0"/>
              <a:t>razlika u obavljanju osnovne delatnosti jasno je da su restoraterstvo i </a:t>
            </a:r>
            <a:r>
              <a:rPr lang="sr-Latn-RS" sz="2100" dirty="0" smtClean="0"/>
              <a:t>hotelijerstvo </a:t>
            </a:r>
            <a:r>
              <a:rPr lang="vi-VN" sz="2100" dirty="0" smtClean="0"/>
              <a:t>posebne</a:t>
            </a:r>
            <a:r>
              <a:rPr lang="vi-VN" sz="2100" dirty="0"/>
              <a:t>, često konkurentne, ali i međusobno komplementarne delatnosti. </a:t>
            </a:r>
            <a:r>
              <a:rPr lang="sr-Latn-RS" sz="2100" dirty="0" smtClean="0"/>
              <a:t/>
            </a:r>
            <a:br>
              <a:rPr lang="sr-Latn-RS" sz="2100" dirty="0" smtClean="0"/>
            </a:br>
            <a:r>
              <a:rPr lang="sr-Latn-RS" sz="2100" dirty="0"/>
              <a:t>*</a:t>
            </a:r>
            <a:r>
              <a:rPr lang="vi-VN" sz="2100" dirty="0" smtClean="0"/>
              <a:t>Deo</a:t>
            </a:r>
            <a:r>
              <a:rPr lang="sr-Latn-RS" sz="2100" dirty="0"/>
              <a:t> </a:t>
            </a:r>
            <a:r>
              <a:rPr lang="sr-Latn-RS" sz="2100" dirty="0" smtClean="0"/>
              <a:t>ugostiteljstva </a:t>
            </a:r>
            <a:r>
              <a:rPr lang="sr-Latn-RS" sz="2100" dirty="0"/>
              <a:t>koji se bavi pružanjem usluga hrane i pića (restoraterstvo) više </a:t>
            </a:r>
            <a:r>
              <a:rPr lang="sr-Latn-RS" sz="2100" dirty="0" smtClean="0"/>
              <a:t>gravitira lokalnom </a:t>
            </a:r>
            <a:r>
              <a:rPr lang="sr-Latn-RS" sz="2100" dirty="0"/>
              <a:t>stanovništvu, mada sve više je posetilaca koji borave u privatnim </a:t>
            </a:r>
            <a:r>
              <a:rPr lang="sr-Latn-RS" sz="2100" dirty="0" smtClean="0"/>
              <a:t>kućama, stanovima </a:t>
            </a:r>
            <a:r>
              <a:rPr lang="sr-Latn-RS" sz="2100" dirty="0"/>
              <a:t>ili drugim oblicima smeštaja i koji koriste usluge ovog sektora. </a:t>
            </a:r>
            <a:r>
              <a:rPr lang="sr-Latn-RS" sz="2100" dirty="0" smtClean="0"/>
              <a:t/>
            </a:r>
            <a:br>
              <a:rPr lang="sr-Latn-RS" sz="2100" dirty="0" smtClean="0"/>
            </a:br>
            <a:r>
              <a:rPr lang="sr-Latn-RS" sz="2100" dirty="0"/>
              <a:t>*</a:t>
            </a:r>
            <a:r>
              <a:rPr lang="sr-Latn-RS" sz="2100" dirty="0" smtClean="0"/>
              <a:t>Za razliku od </a:t>
            </a:r>
            <a:r>
              <a:rPr lang="sr-Latn-RS" sz="2100" dirty="0"/>
              <a:t>toga, smeštajni deo je, pre svega, usmeren na turiste, odnosno posetioce iz </a:t>
            </a:r>
            <a:r>
              <a:rPr lang="sr-Latn-RS" sz="2100" dirty="0" smtClean="0"/>
              <a:t>drugih </a:t>
            </a:r>
            <a:r>
              <a:rPr lang="vi-VN" sz="2100" dirty="0" smtClean="0"/>
              <a:t>sredina</a:t>
            </a:r>
            <a:r>
              <a:rPr lang="vi-VN" sz="2100" dirty="0"/>
              <a:t>, koji su takođe i značajni korisnici restoranskih usluga. </a:t>
            </a:r>
            <a:r>
              <a:rPr lang="sr-Latn-RS" sz="2100" dirty="0" smtClean="0"/>
              <a:t/>
            </a:r>
            <a:br>
              <a:rPr lang="sr-Latn-RS" sz="2100" dirty="0" smtClean="0"/>
            </a:br>
            <a:r>
              <a:rPr lang="sr-Latn-RS" sz="2100" dirty="0"/>
              <a:t>*</a:t>
            </a:r>
            <a:r>
              <a:rPr lang="vi-VN" sz="2100" dirty="0" smtClean="0"/>
              <a:t>Čest </a:t>
            </a:r>
            <a:r>
              <a:rPr lang="vi-VN" sz="2100" dirty="0"/>
              <a:t>je slučaj da </a:t>
            </a:r>
            <a:r>
              <a:rPr lang="vi-VN" sz="2100" dirty="0" smtClean="0"/>
              <a:t>neki</a:t>
            </a:r>
            <a:r>
              <a:rPr lang="sr-Latn-RS" sz="2100" dirty="0" smtClean="0"/>
              <a:t> </a:t>
            </a:r>
            <a:r>
              <a:rPr lang="vi-VN" sz="2100" dirty="0" smtClean="0"/>
              <a:t>hoteli </a:t>
            </a:r>
            <a:r>
              <a:rPr lang="vi-VN" sz="2100" dirty="0"/>
              <a:t>svoje goste usmeravju prema određenim restoranima, pre svega onim koji su</a:t>
            </a:r>
            <a:br>
              <a:rPr lang="vi-VN" sz="2100" dirty="0"/>
            </a:br>
            <a:r>
              <a:rPr lang="sr-Latn-RS" sz="2100" dirty="0"/>
              <a:t>usmereni na nacionalnu kuhinju.</a:t>
            </a:r>
          </a:p>
        </p:txBody>
      </p:sp>
    </p:spTree>
    <p:extLst>
      <p:ext uri="{BB962C8B-B14F-4D97-AF65-F5344CB8AC3E}">
        <p14:creationId xmlns:p14="http://schemas.microsoft.com/office/powerpoint/2010/main" val="1305535701"/>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0"/>
            <a:ext cx="8640960" cy="6741368"/>
          </a:xfrm>
        </p:spPr>
        <p:txBody>
          <a:bodyPr>
            <a:normAutofit fontScale="90000"/>
          </a:bodyPr>
          <a:lstStyle/>
          <a:p>
            <a:pPr algn="l"/>
            <a:r>
              <a:rPr lang="sr-Latn-RS" dirty="0" smtClean="0"/>
              <a:t/>
            </a:r>
            <a:br>
              <a:rPr lang="sr-Latn-RS" dirty="0" smtClean="0"/>
            </a:br>
            <a:r>
              <a:rPr lang="sr-Latn-RS" sz="2300" dirty="0" smtClean="0"/>
              <a:t>*Sa </a:t>
            </a:r>
            <a:r>
              <a:rPr lang="sr-Latn-RS" sz="2300" dirty="0"/>
              <a:t>stanovišta destinacije izuzetno je dobro da postoji i kvalitetna hotelska i </a:t>
            </a:r>
            <a:r>
              <a:rPr lang="sr-Latn-RS" sz="2300" dirty="0" smtClean="0"/>
              <a:t>raznovrsna </a:t>
            </a:r>
            <a:r>
              <a:rPr lang="pl-PL" sz="2300" dirty="0" smtClean="0"/>
              <a:t>restoranska </a:t>
            </a:r>
            <a:r>
              <a:rPr lang="pl-PL" sz="2300" dirty="0"/>
              <a:t>ponuda, posebno nacionalnih i drugih specijalizovanih </a:t>
            </a:r>
            <a:r>
              <a:rPr lang="pl-PL" sz="2300" dirty="0" smtClean="0"/>
              <a:t>restorana, </a:t>
            </a:r>
            <a:r>
              <a:rPr lang="sr-Latn-RS" sz="2300" dirty="0" smtClean="0"/>
              <a:t>što </a:t>
            </a:r>
            <a:r>
              <a:rPr lang="sr-Latn-RS" sz="2300" dirty="0"/>
              <a:t>uz atraktivnost resursa u okruženju i bogastvo drugih sadržaja čini jedno mesto</a:t>
            </a:r>
            <a:br>
              <a:rPr lang="sr-Latn-RS" sz="2300" dirty="0"/>
            </a:br>
            <a:r>
              <a:rPr lang="sv-SE" sz="2300" dirty="0"/>
              <a:t>turistički poznatim. </a:t>
            </a:r>
            <a:r>
              <a:rPr lang="sr-Latn-RS" sz="2300" dirty="0" smtClean="0"/>
              <a:t/>
            </a:r>
            <a:br>
              <a:rPr lang="sr-Latn-RS" sz="2300" dirty="0" smtClean="0"/>
            </a:br>
            <a:r>
              <a:rPr lang="sr-Latn-RS" sz="2300" dirty="0"/>
              <a:t>*</a:t>
            </a:r>
            <a:r>
              <a:rPr lang="sv-SE" sz="2300" dirty="0" smtClean="0"/>
              <a:t>Sa </a:t>
            </a:r>
            <a:r>
              <a:rPr lang="sv-SE" sz="2300" dirty="0"/>
              <a:t>ovog aspekta hotelska i restoranska ponuda su </a:t>
            </a:r>
            <a:r>
              <a:rPr lang="sv-SE" sz="2300" dirty="0" smtClean="0"/>
              <a:t>komplementarne</a:t>
            </a:r>
            <a:r>
              <a:rPr lang="sr-Latn-RS" sz="2300" dirty="0" smtClean="0"/>
              <a:t> </a:t>
            </a:r>
            <a:r>
              <a:rPr lang="vi-VN" sz="2300" dirty="0" smtClean="0"/>
              <a:t>u </a:t>
            </a:r>
            <a:r>
              <a:rPr lang="vi-VN" sz="2300" dirty="0"/>
              <a:t>ponudi određene destinacije.</a:t>
            </a:r>
            <a:br>
              <a:rPr lang="vi-VN" sz="2300" dirty="0"/>
            </a:br>
            <a:r>
              <a:rPr lang="sr-Latn-RS" sz="2300" dirty="0" smtClean="0"/>
              <a:t>*</a:t>
            </a:r>
            <a:r>
              <a:rPr lang="vi-VN" sz="2300" dirty="0" smtClean="0"/>
              <a:t>Poznati </a:t>
            </a:r>
            <a:r>
              <a:rPr lang="vi-VN" sz="2300" dirty="0"/>
              <a:t>su primeri dobre poslovne saradnje između pojedinih hotelskih lanaca </a:t>
            </a:r>
            <a:r>
              <a:rPr lang="vi-VN" sz="2300" dirty="0" smtClean="0"/>
              <a:t>i</a:t>
            </a:r>
            <a:r>
              <a:rPr lang="sr-Latn-RS" sz="2300" dirty="0" smtClean="0"/>
              <a:t> </a:t>
            </a:r>
            <a:r>
              <a:rPr lang="pl-PL" sz="2300" dirty="0" smtClean="0"/>
              <a:t>restorana</a:t>
            </a:r>
            <a:r>
              <a:rPr lang="pl-PL" sz="2300" dirty="0"/>
              <a:t>. </a:t>
            </a:r>
            <a:r>
              <a:rPr lang="pl-PL" sz="2300" dirty="0" smtClean="0"/>
              <a:t/>
            </a:r>
            <a:br>
              <a:rPr lang="pl-PL" sz="2300" dirty="0" smtClean="0"/>
            </a:br>
            <a:r>
              <a:rPr lang="pl-PL" sz="2300" dirty="0"/>
              <a:t>*</a:t>
            </a:r>
            <a:r>
              <a:rPr lang="pl-PL" sz="2300" dirty="0" smtClean="0"/>
              <a:t>Tako </a:t>
            </a:r>
            <a:r>
              <a:rPr lang="pl-PL" sz="2300" dirty="0"/>
              <a:t>na primer, brojni hotelski lanci na bazi </a:t>
            </a:r>
            <a:r>
              <a:rPr lang="pl-PL" sz="2300" i="1" dirty="0"/>
              <a:t>ugovora </a:t>
            </a:r>
            <a:r>
              <a:rPr lang="pl-PL" sz="2300" dirty="0"/>
              <a:t>prepuštaju </a:t>
            </a:r>
            <a:r>
              <a:rPr lang="pl-PL" sz="2300" dirty="0" smtClean="0"/>
              <a:t>organiza</a:t>
            </a:r>
            <a:r>
              <a:rPr lang="sr-Latn-RS" sz="2300" dirty="0"/>
              <a:t>Pored precizno ustanovljenih finansijskih uslova, hoteli u tim odnosima stavljaju </a:t>
            </a:r>
            <a:r>
              <a:rPr lang="pl-PL" sz="2300" dirty="0"/>
              <a:t>akcenat na sledeća tri bitna elementa:</a:t>
            </a:r>
            <a:br>
              <a:rPr lang="pl-PL" sz="2300" dirty="0"/>
            </a:br>
            <a:r>
              <a:rPr lang="sr-Latn-RS" sz="2300" dirty="0"/>
              <a:t>1. Održavanje postojećeg imidža hotela i stalno izraženo nastojanje da se usvim aranžmanima ne dovede u pitanje teško stečeni ugled i tržišna pozicija.</a:t>
            </a:r>
            <a:br>
              <a:rPr lang="sr-Latn-RS" sz="2300" dirty="0"/>
            </a:br>
            <a:r>
              <a:rPr lang="sr-Latn-RS" sz="2300" dirty="0"/>
              <a:t>2. Broj restoranskih operatera sa kojima hotel ulazi u poslovni aranžman – u tom pogledu su veoma različita rešenja u praksi, počev od isključivog oslanjanja </a:t>
            </a:r>
            <a:r>
              <a:rPr lang="pl-PL" sz="2300" dirty="0"/>
              <a:t>na jedno, pa do više od desetina restoranskih preduzeća.</a:t>
            </a:r>
            <a:br>
              <a:rPr lang="pl-PL" sz="2300" dirty="0"/>
            </a:br>
            <a:r>
              <a:rPr lang="vi-VN" sz="2300" dirty="0"/>
              <a:t>3. Elementi restoranske ponude moraju biti prilagođeni kvalitetu celokupne</a:t>
            </a:r>
            <a:br>
              <a:rPr lang="vi-VN" sz="2300" dirty="0"/>
            </a:br>
            <a:r>
              <a:rPr lang="sr-Latn-RS" sz="2300" dirty="0"/>
              <a:t>ponude hotela (meni, dizajn, dekor, stručnost osoblja i dr.).</a:t>
            </a:r>
            <a:br>
              <a:rPr lang="sr-Latn-RS" sz="2300" dirty="0"/>
            </a:br>
            <a:r>
              <a:rPr lang="pl-PL" sz="2300" dirty="0" smtClean="0"/>
              <a:t>ciju </a:t>
            </a:r>
            <a:r>
              <a:rPr lang="sr-Latn-RS" sz="2300" dirty="0" smtClean="0"/>
              <a:t>ishrane </a:t>
            </a:r>
            <a:r>
              <a:rPr lang="sr-Latn-RS" sz="2300" dirty="0"/>
              <a:t>svojih gostiju jednom ili više restorana.</a:t>
            </a:r>
            <a:br>
              <a:rPr lang="sr-Latn-RS" sz="2300" dirty="0"/>
            </a:br>
            <a:endParaRPr lang="sr-Latn-RS" sz="2300" dirty="0"/>
          </a:p>
        </p:txBody>
      </p:sp>
    </p:spTree>
    <p:extLst>
      <p:ext uri="{BB962C8B-B14F-4D97-AF65-F5344CB8AC3E}">
        <p14:creationId xmlns:p14="http://schemas.microsoft.com/office/powerpoint/2010/main" val="2071902576"/>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0"/>
            <a:ext cx="8640960" cy="6741368"/>
          </a:xfrm>
        </p:spPr>
        <p:txBody>
          <a:bodyPr>
            <a:normAutofit fontScale="90000"/>
          </a:bodyPr>
          <a:lstStyle/>
          <a:p>
            <a:pPr algn="l"/>
            <a:r>
              <a:rPr lang="sr-Latn-RS" sz="2200" dirty="0" smtClean="0"/>
              <a:t/>
            </a:r>
            <a:br>
              <a:rPr lang="sr-Latn-RS" sz="2200" dirty="0" smtClean="0"/>
            </a:br>
            <a:r>
              <a:rPr lang="sr-Latn-RS" sz="2400" dirty="0" smtClean="0"/>
              <a:t>*</a:t>
            </a:r>
            <a:r>
              <a:rPr lang="vi-VN" sz="2400" dirty="0" smtClean="0"/>
              <a:t>Takođe</a:t>
            </a:r>
            <a:r>
              <a:rPr lang="vi-VN" sz="2400" dirty="0"/>
              <a:t>, pojedini hoteli sklopaju aranžmane sa odabranim restoranima i </a:t>
            </a:r>
            <a:r>
              <a:rPr lang="vi-VN" sz="2400" dirty="0" smtClean="0"/>
              <a:t>svojim</a:t>
            </a:r>
            <a:r>
              <a:rPr lang="sr-Latn-RS" sz="2400" dirty="0" smtClean="0"/>
              <a:t> </a:t>
            </a:r>
            <a:r>
              <a:rPr lang="pt-BR" sz="2400" dirty="0" smtClean="0"/>
              <a:t>gostima </a:t>
            </a:r>
            <a:r>
              <a:rPr lang="pt-BR" sz="2400" dirty="0"/>
              <a:t>nude menije u sklopu rum servisa hotela. </a:t>
            </a:r>
            <a:r>
              <a:rPr lang="sr-Latn-RS" sz="2400" dirty="0" smtClean="0"/>
              <a:t/>
            </a:r>
            <a:br>
              <a:rPr lang="sr-Latn-RS" sz="2400" dirty="0" smtClean="0"/>
            </a:br>
            <a:r>
              <a:rPr lang="sr-Latn-RS" sz="2400" dirty="0"/>
              <a:t>*</a:t>
            </a:r>
            <a:r>
              <a:rPr lang="pt-BR" sz="2400" dirty="0" smtClean="0"/>
              <a:t>Gosti </a:t>
            </a:r>
            <a:r>
              <a:rPr lang="pt-BR" sz="2400" dirty="0"/>
              <a:t>mogu da pozovu rum </a:t>
            </a:r>
            <a:r>
              <a:rPr lang="pt-BR" sz="2400" dirty="0" smtClean="0"/>
              <a:t>servis</a:t>
            </a:r>
            <a:r>
              <a:rPr lang="sr-Latn-RS" sz="2400" dirty="0" smtClean="0"/>
              <a:t> hotela </a:t>
            </a:r>
            <a:r>
              <a:rPr lang="sr-Latn-RS" sz="2400" dirty="0"/>
              <a:t>koji putem e - maila vrši narudžbinu kod odabranog restorana. </a:t>
            </a:r>
            <a:r>
              <a:rPr lang="sr-Latn-RS" sz="2400" dirty="0" smtClean="0"/>
              <a:t/>
            </a:r>
            <a:br>
              <a:rPr lang="sr-Latn-RS" sz="2400" dirty="0" smtClean="0"/>
            </a:br>
            <a:r>
              <a:rPr lang="sr-Latn-RS" sz="2400" dirty="0"/>
              <a:t>*</a:t>
            </a:r>
            <a:r>
              <a:rPr lang="sr-Latn-RS" sz="2400" dirty="0" smtClean="0"/>
              <a:t>Hotel preuzima </a:t>
            </a:r>
            <a:r>
              <a:rPr lang="pl-PL" sz="2400" dirty="0" smtClean="0"/>
              <a:t>hranu </a:t>
            </a:r>
            <a:r>
              <a:rPr lang="pl-PL" sz="2400" dirty="0"/>
              <a:t>u dogovorenom roku i dostavlja je gostu u sobi.</a:t>
            </a:r>
            <a:br>
              <a:rPr lang="pl-PL" sz="2400" dirty="0"/>
            </a:br>
            <a:r>
              <a:rPr lang="pl-PL" sz="2400" dirty="0" smtClean="0"/>
              <a:t>*</a:t>
            </a:r>
            <a:r>
              <a:rPr lang="sr-Latn-RS" sz="2400" dirty="0" smtClean="0"/>
              <a:t>Neki </a:t>
            </a:r>
            <a:r>
              <a:rPr lang="sr-Latn-RS" sz="2400" dirty="0"/>
              <a:t>beogradski hoteli, poput HYATT-a, FALKENSTEINER-a, MAJESTIC-a </a:t>
            </a:r>
            <a:r>
              <a:rPr lang="sr-Latn-RS" sz="2400" dirty="0" smtClean="0"/>
              <a:t>i dr</a:t>
            </a:r>
            <a:r>
              <a:rPr lang="sr-Latn-RS" sz="2400" dirty="0"/>
              <a:t>., imaju uspešnu saradnju sa restoranima u Skadarliji i poznatim splavovima </a:t>
            </a:r>
            <a:r>
              <a:rPr lang="sr-Latn-RS" sz="2400" dirty="0" smtClean="0"/>
              <a:t>na vodi </a:t>
            </a:r>
            <a:r>
              <a:rPr lang="sr-Latn-RS" sz="2400" dirty="0"/>
              <a:t>i često za svoje goste organizuju večere ili ručkove u njima i na taj način </a:t>
            </a:r>
            <a:r>
              <a:rPr lang="sr-Latn-RS" sz="2400" dirty="0" smtClean="0"/>
              <a:t>svoju gastronomsku </a:t>
            </a:r>
            <a:r>
              <a:rPr lang="sr-Latn-RS" sz="2400" dirty="0"/>
              <a:t>ponudu upotpunjuju našom nacionalnom kuhinjom.</a:t>
            </a:r>
            <a:br>
              <a:rPr lang="sr-Latn-RS" sz="2400" dirty="0"/>
            </a:br>
            <a:r>
              <a:rPr lang="sr-Latn-RS" sz="2400" dirty="0" smtClean="0"/>
              <a:t>*</a:t>
            </a:r>
            <a:r>
              <a:rPr lang="pl-PL" sz="2400" dirty="0" smtClean="0"/>
              <a:t>U </a:t>
            </a:r>
            <a:r>
              <a:rPr lang="pl-PL" sz="2400" dirty="0"/>
              <a:t>praksi, kada je reč o sektoru za pružanje usluga hrane, pića i napitaka, u </a:t>
            </a:r>
            <a:r>
              <a:rPr lang="pl-PL" sz="2400" dirty="0" smtClean="0"/>
              <a:t>upotrebi </a:t>
            </a:r>
            <a:r>
              <a:rPr lang="sr-Latn-RS" sz="2400" dirty="0" smtClean="0"/>
              <a:t>su </a:t>
            </a:r>
            <a:r>
              <a:rPr lang="sr-Latn-RS" sz="2400" dirty="0"/>
              <a:t>mnogobrojni termini koji u svom sastavu imaju reč restoran. </a:t>
            </a:r>
            <a:r>
              <a:rPr lang="sr-Latn-RS" sz="2400" dirty="0" smtClean="0"/>
              <a:t/>
            </a:r>
            <a:br>
              <a:rPr lang="sr-Latn-RS" sz="2400" dirty="0" smtClean="0"/>
            </a:br>
            <a:r>
              <a:rPr lang="sr-Latn-RS" sz="2400" dirty="0" smtClean="0"/>
              <a:t>*Tako</a:t>
            </a:r>
            <a:r>
              <a:rPr lang="sr-Latn-RS" sz="2400" dirty="0"/>
              <a:t>, nije retko </a:t>
            </a:r>
            <a:r>
              <a:rPr lang="sr-Latn-RS" sz="2400" dirty="0" smtClean="0"/>
              <a:t>čuti za </a:t>
            </a:r>
            <a:r>
              <a:rPr lang="sr-Latn-RS" sz="2400" dirty="0"/>
              <a:t>postojanje restorana </a:t>
            </a:r>
            <a:r>
              <a:rPr lang="sr-Latn-RS" sz="2400" dirty="0" smtClean="0"/>
              <a:t>sa samousluživanjem </a:t>
            </a:r>
            <a:r>
              <a:rPr lang="sr-Latn-RS" sz="2400" dirty="0"/>
              <a:t>(ekspres restoran), restorana </a:t>
            </a:r>
            <a:r>
              <a:rPr lang="sr-Latn-RS" sz="2400" dirty="0" smtClean="0"/>
              <a:t>nacionalne ili </a:t>
            </a:r>
            <a:r>
              <a:rPr lang="sr-Latn-RS" sz="2400" dirty="0"/>
              <a:t>internacionalne kuhinje, specijalizovanih restorana i sl. </a:t>
            </a:r>
            <a:r>
              <a:rPr lang="sr-Latn-RS" sz="2400" dirty="0" smtClean="0"/>
              <a:t/>
            </a:r>
            <a:br>
              <a:rPr lang="sr-Latn-RS" sz="2400" dirty="0" smtClean="0"/>
            </a:br>
            <a:r>
              <a:rPr lang="sr-Latn-RS" sz="2400" dirty="0"/>
              <a:t>*</a:t>
            </a:r>
            <a:r>
              <a:rPr lang="sr-Latn-RS" sz="2400" dirty="0" smtClean="0"/>
              <a:t>Inače</a:t>
            </a:r>
            <a:r>
              <a:rPr lang="sr-Latn-RS" sz="2400" dirty="0"/>
              <a:t>, sama reč </a:t>
            </a:r>
            <a:r>
              <a:rPr lang="sr-Latn-RS" sz="2400" dirty="0" smtClean="0"/>
              <a:t>restoran potiče </a:t>
            </a:r>
            <a:r>
              <a:rPr lang="sr-Latn-RS" sz="2400" dirty="0"/>
              <a:t>od latinske reči (glagola) „</a:t>
            </a:r>
            <a:r>
              <a:rPr lang="sr-Latn-RS" sz="2400" i="1" dirty="0"/>
              <a:t>restaurare</a:t>
            </a:r>
            <a:r>
              <a:rPr lang="sr-Latn-RS" sz="2400" dirty="0"/>
              <a:t>“, što znači okrepljenje koje se dešava </a:t>
            </a:r>
            <a:r>
              <a:rPr lang="sr-Latn-RS" sz="2400" dirty="0" smtClean="0"/>
              <a:t>u </a:t>
            </a:r>
            <a:r>
              <a:rPr lang="pl-PL" sz="2400" dirty="0" smtClean="0"/>
              <a:t>prostoru </a:t>
            </a:r>
            <a:r>
              <a:rPr lang="pl-PL" sz="2400" dirty="0"/>
              <a:t>uređenom za </a:t>
            </a:r>
            <a:r>
              <a:rPr lang="pl-PL" sz="2400" dirty="0" smtClean="0"/>
              <a:t>te namene</a:t>
            </a:r>
            <a:r>
              <a:rPr lang="pl-PL" sz="2200" dirty="0"/>
              <a:t>.</a:t>
            </a:r>
            <a:endParaRPr lang="sr-Latn-RS" sz="2200" dirty="0"/>
          </a:p>
        </p:txBody>
      </p:sp>
    </p:spTree>
    <p:extLst>
      <p:ext uri="{BB962C8B-B14F-4D97-AF65-F5344CB8AC3E}">
        <p14:creationId xmlns:p14="http://schemas.microsoft.com/office/powerpoint/2010/main" val="593781411"/>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0"/>
            <a:ext cx="8568952" cy="6741368"/>
          </a:xfrm>
        </p:spPr>
        <p:txBody>
          <a:bodyPr>
            <a:normAutofit fontScale="90000"/>
          </a:bodyPr>
          <a:lstStyle/>
          <a:p>
            <a:pPr algn="l"/>
            <a:r>
              <a:rPr lang="sr-Latn-RS" sz="2300" dirty="0" smtClean="0"/>
              <a:t>*Restorane</a:t>
            </a:r>
            <a:r>
              <a:rPr lang="sr-Latn-RS" sz="2300" dirty="0"/>
              <a:t>, kao reprezente ugostiteljske ponude u domenu pružanja usluga hrane </a:t>
            </a:r>
            <a:r>
              <a:rPr lang="sr-Latn-RS" sz="2300" dirty="0" smtClean="0"/>
              <a:t>i </a:t>
            </a:r>
            <a:r>
              <a:rPr lang="vi-VN" sz="2300" dirty="0" smtClean="0"/>
              <a:t>pića</a:t>
            </a:r>
            <a:r>
              <a:rPr lang="vi-VN" sz="2300" dirty="0"/>
              <a:t>, karakterišu specifični tehničko - tehnološki elementi opreme i uređaja, </a:t>
            </a:r>
            <a:r>
              <a:rPr lang="vi-VN" sz="2300" dirty="0" smtClean="0"/>
              <a:t>specifičan</a:t>
            </a:r>
            <a:r>
              <a:rPr lang="sr-Latn-RS" sz="2300" dirty="0" smtClean="0"/>
              <a:t> </a:t>
            </a:r>
            <a:r>
              <a:rPr lang="pl-PL" sz="2300" dirty="0" smtClean="0"/>
              <a:t>asortiman </a:t>
            </a:r>
            <a:r>
              <a:rPr lang="pl-PL" sz="2300" dirty="0"/>
              <a:t>ponude i organizaciono - kadrovska ekipiranost u odnosu na druge </a:t>
            </a:r>
            <a:r>
              <a:rPr lang="pl-PL" sz="2300" dirty="0" smtClean="0"/>
              <a:t>objekte</a:t>
            </a:r>
            <a:r>
              <a:rPr lang="pl-PL" sz="2300" dirty="0"/>
              <a:t> </a:t>
            </a:r>
            <a:r>
              <a:rPr lang="pl-PL" sz="2300" dirty="0" smtClean="0"/>
              <a:t>ove </a:t>
            </a:r>
            <a:r>
              <a:rPr lang="pl-PL" sz="2300" dirty="0"/>
              <a:t>vrste. </a:t>
            </a:r>
            <a:r>
              <a:rPr lang="pl-PL" sz="2300" dirty="0" smtClean="0"/>
              <a:t/>
            </a:r>
            <a:br>
              <a:rPr lang="pl-PL" sz="2300" dirty="0" smtClean="0"/>
            </a:br>
            <a:r>
              <a:rPr lang="pl-PL" sz="2300" dirty="0"/>
              <a:t>*</a:t>
            </a:r>
            <a:r>
              <a:rPr lang="pl-PL" sz="2300" dirty="0" smtClean="0"/>
              <a:t>To </a:t>
            </a:r>
            <a:r>
              <a:rPr lang="pl-PL" sz="2300" dirty="0"/>
              <a:t>znači da restoranska ponuda, za razliku od drugih oblika </a:t>
            </a:r>
            <a:r>
              <a:rPr lang="pl-PL" sz="2300" dirty="0" smtClean="0"/>
              <a:t>ugostitelske </a:t>
            </a:r>
            <a:r>
              <a:rPr lang="sr-Latn-RS" sz="2300" dirty="0" smtClean="0"/>
              <a:t>ponude </a:t>
            </a:r>
            <a:r>
              <a:rPr lang="sr-Latn-RS" sz="2300" dirty="0"/>
              <a:t>hrane i pića, podrazumeva viši nivo komfora, poseban ambijent i </a:t>
            </a:r>
            <a:r>
              <a:rPr lang="sr-Latn-RS" sz="2300" dirty="0" smtClean="0"/>
              <a:t>raznovrsniju</a:t>
            </a:r>
            <a:r>
              <a:rPr lang="vi-VN" sz="2300" dirty="0"/>
              <a:t> ponudu, drugim rečima garantovani kvalitet. </a:t>
            </a:r>
            <a:r>
              <a:rPr lang="sr-Latn-RS" sz="2300" dirty="0" smtClean="0"/>
              <a:t/>
            </a:r>
            <a:br>
              <a:rPr lang="sr-Latn-RS" sz="2300" dirty="0" smtClean="0"/>
            </a:br>
            <a:r>
              <a:rPr lang="sr-Latn-RS" sz="2300" dirty="0"/>
              <a:t>*</a:t>
            </a:r>
            <a:r>
              <a:rPr lang="vi-VN" sz="2300" dirty="0" smtClean="0"/>
              <a:t>Da </a:t>
            </a:r>
            <a:r>
              <a:rPr lang="vi-VN" sz="2300" dirty="0"/>
              <a:t>je to tako potvrđuje i činjenica da </a:t>
            </a:r>
            <a:r>
              <a:rPr lang="vi-VN" sz="2300" dirty="0" smtClean="0"/>
              <a:t>se</a:t>
            </a:r>
            <a:r>
              <a:rPr lang="sr-Latn-RS" sz="2300" dirty="0" smtClean="0"/>
              <a:t> </a:t>
            </a:r>
            <a:r>
              <a:rPr lang="pl-PL" sz="2300" dirty="0" smtClean="0"/>
              <a:t>restorani </a:t>
            </a:r>
            <a:r>
              <a:rPr lang="pl-PL" sz="2300" dirty="0"/>
              <a:t>u mnogim zemljama kategorišu, što je bio slučaj i kod nas do pre nekoliko</a:t>
            </a:r>
            <a:br>
              <a:rPr lang="pl-PL" sz="2300" dirty="0"/>
            </a:br>
            <a:r>
              <a:rPr lang="sr-Latn-RS" sz="2300" dirty="0"/>
              <a:t>godina.</a:t>
            </a:r>
            <a:br>
              <a:rPr lang="sr-Latn-RS" sz="2300" dirty="0"/>
            </a:br>
            <a:r>
              <a:rPr lang="sr-Latn-RS" sz="2300" dirty="0" smtClean="0"/>
              <a:t>*</a:t>
            </a:r>
            <a:r>
              <a:rPr lang="vi-VN" sz="2300" dirty="0" smtClean="0"/>
              <a:t>Da </a:t>
            </a:r>
            <a:r>
              <a:rPr lang="vi-VN" sz="2300" dirty="0"/>
              <a:t>bi sve te obaveze koje proističu iz pojmovnog određenja restorana bile </a:t>
            </a:r>
            <a:r>
              <a:rPr lang="vi-VN" sz="2300" dirty="0" smtClean="0"/>
              <a:t>realizovane,</a:t>
            </a:r>
            <a:r>
              <a:rPr lang="sr-Latn-RS" sz="2300" dirty="0" smtClean="0"/>
              <a:t> </a:t>
            </a:r>
            <a:r>
              <a:rPr lang="vi-VN" sz="2300" dirty="0" smtClean="0"/>
              <a:t>neophodno </a:t>
            </a:r>
            <a:r>
              <a:rPr lang="vi-VN" sz="2300" dirty="0"/>
              <a:t>je postojanje odgovarajuće građevinske celine sa namenski</a:t>
            </a:r>
            <a:br>
              <a:rPr lang="vi-VN" sz="2300" dirty="0"/>
            </a:br>
            <a:r>
              <a:rPr lang="vi-VN" sz="2300" dirty="0"/>
              <a:t>uređenim i opremljenim prostorima za prijem i skladištenje robe, pripremu </a:t>
            </a:r>
            <a:r>
              <a:rPr lang="vi-VN" sz="2300" dirty="0" smtClean="0"/>
              <a:t>hrane</a:t>
            </a:r>
            <a:r>
              <a:rPr lang="sr-Latn-RS" sz="2300" dirty="0" smtClean="0"/>
              <a:t> (kuhinjski </a:t>
            </a:r>
            <a:r>
              <a:rPr lang="sr-Latn-RS" sz="2300" dirty="0"/>
              <a:t>blok), kao i odgovarajućih uslužnih prostorija namenjenih za </a:t>
            </a:r>
            <a:r>
              <a:rPr lang="sr-Latn-RS" sz="2300" dirty="0" smtClean="0"/>
              <a:t>korisnike usluga </a:t>
            </a:r>
            <a:r>
              <a:rPr lang="sr-Latn-RS" sz="2300" dirty="0"/>
              <a:t>(sala, kafana, bar, saloni i sl.). </a:t>
            </a:r>
            <a:r>
              <a:rPr lang="sr-Latn-RS" sz="2300" dirty="0" smtClean="0"/>
              <a:t/>
            </a:r>
            <a:br>
              <a:rPr lang="sr-Latn-RS" sz="2300" dirty="0" smtClean="0"/>
            </a:br>
            <a:r>
              <a:rPr lang="sr-Latn-RS" sz="2300" dirty="0"/>
              <a:t>*</a:t>
            </a:r>
            <a:r>
              <a:rPr lang="sr-Latn-RS" sz="2300" dirty="0" smtClean="0"/>
              <a:t>Funkcionalna </a:t>
            </a:r>
            <a:r>
              <a:rPr lang="sr-Latn-RS" sz="2300" dirty="0"/>
              <a:t>povezanost procesa </a:t>
            </a:r>
            <a:r>
              <a:rPr lang="sr-Latn-RS" sz="2300" dirty="0" smtClean="0"/>
              <a:t>proizvodnje i </a:t>
            </a:r>
            <a:r>
              <a:rPr lang="sr-Latn-RS" sz="2300" dirty="0"/>
              <a:t>usluživanja predstavlja uslov odvijanja radnog procesa u ugostiteljskom </a:t>
            </a:r>
            <a:r>
              <a:rPr lang="sr-Latn-RS" sz="2300" dirty="0" smtClean="0"/>
              <a:t>sektoru ishrane</a:t>
            </a:r>
            <a:r>
              <a:rPr lang="sr-Latn-RS" sz="2300" dirty="0"/>
              <a:t>, pri čemu je neophodno obezbediti njihovu prostornu izdvojenost.</a:t>
            </a:r>
          </a:p>
        </p:txBody>
      </p:sp>
    </p:spTree>
    <p:extLst>
      <p:ext uri="{BB962C8B-B14F-4D97-AF65-F5344CB8AC3E}">
        <p14:creationId xmlns:p14="http://schemas.microsoft.com/office/powerpoint/2010/main" val="1594550247"/>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16632"/>
            <a:ext cx="8640960" cy="6624736"/>
          </a:xfrm>
        </p:spPr>
        <p:txBody>
          <a:bodyPr>
            <a:normAutofit fontScale="90000"/>
          </a:bodyPr>
          <a:lstStyle/>
          <a:p>
            <a:pPr algn="l"/>
            <a:r>
              <a:rPr lang="sr-Latn-RS" sz="2600" b="1" dirty="0" smtClean="0"/>
              <a:t>*</a:t>
            </a:r>
            <a:r>
              <a:rPr lang="sr-Latn-RS" sz="2600" dirty="0" smtClean="0"/>
              <a:t>Kolevka </a:t>
            </a:r>
            <a:r>
              <a:rPr lang="sr-Latn-RS" sz="2600" dirty="0"/>
              <a:t>savremenog restoraterstva je Francuska, zemlja čija kuhinja i danas </a:t>
            </a:r>
            <a:r>
              <a:rPr lang="sr-Latn-RS" sz="2600" dirty="0" smtClean="0"/>
              <a:t>privlači ljubitelje </a:t>
            </a:r>
            <a:r>
              <a:rPr lang="sr-Latn-RS" sz="2600" dirty="0"/>
              <a:t>ukusne hrane, pića, muzike i dobre zabave. </a:t>
            </a:r>
            <a:r>
              <a:rPr lang="sr-Latn-RS" sz="2600" dirty="0" smtClean="0"/>
              <a:t/>
            </a:r>
            <a:br>
              <a:rPr lang="sr-Latn-RS" sz="2600" dirty="0" smtClean="0"/>
            </a:br>
            <a:r>
              <a:rPr lang="sr-Latn-RS" sz="2600" b="1" dirty="0"/>
              <a:t>*</a:t>
            </a:r>
            <a:r>
              <a:rPr lang="sr-Latn-RS" sz="2600" dirty="0" smtClean="0"/>
              <a:t>Istorijske </a:t>
            </a:r>
            <a:r>
              <a:rPr lang="sr-Latn-RS" sz="2600" dirty="0"/>
              <a:t>hronike </a:t>
            </a:r>
            <a:r>
              <a:rPr lang="sr-Latn-RS" sz="2600" dirty="0" smtClean="0"/>
              <a:t>govore da </a:t>
            </a:r>
            <a:r>
              <a:rPr lang="sr-Latn-RS" sz="2600" dirty="0"/>
              <a:t>se za oca modernog restoraterstva smatra Bulanže-a (Boulanger), koji je u </a:t>
            </a:r>
            <a:r>
              <a:rPr lang="sr-Latn-RS" sz="2600" dirty="0" smtClean="0"/>
              <a:t>svojoj gostioni </a:t>
            </a:r>
            <a:r>
              <a:rPr lang="sr-Latn-RS" sz="2600" dirty="0"/>
              <a:t>prodavao supe koje su služile za okrepljenje i lek za sve vrste </a:t>
            </a:r>
            <a:r>
              <a:rPr lang="sr-Latn-RS" sz="2600" dirty="0" smtClean="0"/>
              <a:t>umora, mamurluka</a:t>
            </a:r>
            <a:r>
              <a:rPr lang="sr-Latn-RS" sz="2600" dirty="0"/>
              <a:t> </a:t>
            </a:r>
            <a:r>
              <a:rPr lang="sr-Latn-RS" sz="2600" dirty="0" smtClean="0"/>
              <a:t>i </a:t>
            </a:r>
            <a:r>
              <a:rPr lang="sr-Latn-RS" sz="2600" dirty="0"/>
              <a:t>bolesti. </a:t>
            </a:r>
            <a:r>
              <a:rPr lang="sr-Latn-RS" sz="2600" dirty="0" smtClean="0"/>
              <a:t/>
            </a:r>
            <a:br>
              <a:rPr lang="sr-Latn-RS" sz="2600" dirty="0" smtClean="0"/>
            </a:br>
            <a:r>
              <a:rPr lang="sr-Latn-RS" sz="2600" b="1" dirty="0"/>
              <a:t>*</a:t>
            </a:r>
            <a:r>
              <a:rPr lang="sr-Latn-RS" sz="2600" dirty="0" smtClean="0"/>
              <a:t>Želeći </a:t>
            </a:r>
            <a:r>
              <a:rPr lang="sr-Latn-RS" sz="2600" dirty="0"/>
              <a:t>da obogati ugostiteljsku ponudu, posle brojnih peripetija </a:t>
            </a:r>
            <a:r>
              <a:rPr lang="sr-Latn-RS" sz="2600" dirty="0" smtClean="0"/>
              <a:t>sa monopolistima </a:t>
            </a:r>
            <a:r>
              <a:rPr lang="sr-Latn-RS" sz="2600" dirty="0"/>
              <a:t>Bulanže 1765. godine otvara pravi restoran </a:t>
            </a:r>
            <a:r>
              <a:rPr lang="sr-Latn-RS" sz="2600" b="1" i="1" dirty="0"/>
              <a:t>„Le Champs d’Oiseau</a:t>
            </a:r>
            <a:r>
              <a:rPr lang="sr-Latn-RS" sz="2600" dirty="0" smtClean="0"/>
              <a:t>“ (</a:t>
            </a:r>
            <a:r>
              <a:rPr lang="sr-Latn-RS" sz="2600" dirty="0"/>
              <a:t>Ptičje polje), koji postaje sastajalište uglednijih ljudi. </a:t>
            </a:r>
            <a:r>
              <a:rPr lang="sr-Latn-RS" sz="2600" dirty="0" smtClean="0"/>
              <a:t/>
            </a:r>
            <a:br>
              <a:rPr lang="sr-Latn-RS" sz="2600" dirty="0" smtClean="0"/>
            </a:br>
            <a:r>
              <a:rPr lang="sr-Latn-RS" sz="2600" b="1" dirty="0"/>
              <a:t>*</a:t>
            </a:r>
            <a:r>
              <a:rPr lang="sr-Latn-RS" sz="2600" dirty="0" smtClean="0"/>
              <a:t>Tri </a:t>
            </a:r>
            <a:r>
              <a:rPr lang="sr-Latn-RS" sz="2600" dirty="0"/>
              <a:t>godine kasnije, otvoren </a:t>
            </a:r>
            <a:r>
              <a:rPr lang="sr-Latn-RS" sz="2600" dirty="0" smtClean="0"/>
              <a:t>je restoran </a:t>
            </a:r>
            <a:r>
              <a:rPr lang="sr-Latn-RS" sz="2600" dirty="0"/>
              <a:t>blizu kraljevske palate (Palais Royal), koji se zavo „</a:t>
            </a:r>
            <a:r>
              <a:rPr lang="sr-Latn-RS" sz="2600" i="1" dirty="0"/>
              <a:t>Aux Trois Freres Provencaux</a:t>
            </a:r>
            <a:r>
              <a:rPr lang="sr-Latn-RS" sz="2600" dirty="0"/>
              <a:t>“</a:t>
            </a:r>
            <a:br>
              <a:rPr lang="sr-Latn-RS" sz="2600" dirty="0"/>
            </a:br>
            <a:r>
              <a:rPr lang="sr-Latn-RS" sz="2600" dirty="0"/>
              <a:t>(Kod tri brata iz Provanse). </a:t>
            </a:r>
            <a:r>
              <a:rPr lang="sr-Latn-RS" sz="2600" dirty="0" smtClean="0"/>
              <a:t/>
            </a:r>
            <a:br>
              <a:rPr lang="sr-Latn-RS" sz="2600" dirty="0" smtClean="0"/>
            </a:br>
            <a:r>
              <a:rPr lang="sr-Latn-RS" sz="2600" b="1" dirty="0"/>
              <a:t>*</a:t>
            </a:r>
            <a:r>
              <a:rPr lang="sr-Latn-RS" sz="2600" dirty="0" smtClean="0"/>
              <a:t>Posle </a:t>
            </a:r>
            <a:r>
              <a:rPr lang="sr-Latn-RS" sz="2600" dirty="0"/>
              <a:t>Francuske revolucije iz 1794. godine, mnogi</a:t>
            </a:r>
            <a:br>
              <a:rPr lang="sr-Latn-RS" sz="2600" dirty="0"/>
            </a:br>
            <a:r>
              <a:rPr lang="vi-VN" sz="2600" dirty="0"/>
              <a:t>viđeniji francuski ugostitelji proterani su i odlaze u druge delove Evrope. </a:t>
            </a:r>
            <a:r>
              <a:rPr lang="sr-Latn-RS" sz="2600" dirty="0" smtClean="0"/>
              <a:t/>
            </a:r>
            <a:br>
              <a:rPr lang="sr-Latn-RS" sz="2600" dirty="0" smtClean="0"/>
            </a:br>
            <a:r>
              <a:rPr lang="sr-Latn-RS" sz="2600" b="1" dirty="0"/>
              <a:t>*</a:t>
            </a:r>
            <a:r>
              <a:rPr lang="vi-VN" sz="2600" dirty="0" smtClean="0"/>
              <a:t>Neki </a:t>
            </a:r>
            <a:r>
              <a:rPr lang="vi-VN" sz="2600" dirty="0"/>
              <a:t>su </a:t>
            </a:r>
            <a:r>
              <a:rPr lang="vi-VN" sz="2600" dirty="0" smtClean="0"/>
              <a:t>čak</a:t>
            </a:r>
            <a:r>
              <a:rPr lang="sr-Latn-RS" sz="2600" dirty="0" smtClean="0"/>
              <a:t> prešli </a:t>
            </a:r>
            <a:r>
              <a:rPr lang="sr-Latn-RS" sz="2600" dirty="0"/>
              <a:t>i preko Atlantika do Amerike, gde su i počeli sa proverenim zanatom. </a:t>
            </a:r>
            <a:r>
              <a:rPr lang="sr-Latn-RS" sz="2600" dirty="0" smtClean="0"/>
              <a:t/>
            </a:r>
            <a:br>
              <a:rPr lang="sr-Latn-RS" sz="2600" dirty="0" smtClean="0"/>
            </a:br>
            <a:r>
              <a:rPr lang="sr-Latn-RS" sz="2600" b="1" dirty="0"/>
              <a:t>*</a:t>
            </a:r>
            <a:r>
              <a:rPr lang="sr-Latn-RS" sz="2600" dirty="0" smtClean="0"/>
              <a:t>Tako je 1794</a:t>
            </a:r>
            <a:r>
              <a:rPr lang="sr-Latn-RS" sz="2600" dirty="0"/>
              <a:t>. godine francuski izbeglica Jan Batist Žilber Pejpal otvorio prvi restoran u </a:t>
            </a:r>
            <a:r>
              <a:rPr lang="sr-Latn-RS" sz="2600" dirty="0" smtClean="0"/>
              <a:t>Bostonu koji </a:t>
            </a:r>
            <a:r>
              <a:rPr lang="sr-Latn-RS" sz="2600" dirty="0"/>
              <a:t>se zvao „</a:t>
            </a:r>
            <a:r>
              <a:rPr lang="sr-Latn-RS" sz="2600" i="1" dirty="0"/>
              <a:t>Julien’s Restaurator</a:t>
            </a:r>
            <a:r>
              <a:rPr lang="sr-Latn-RS" sz="2600" dirty="0"/>
              <a:t>“ (Žilijenov Restorator</a:t>
            </a:r>
            <a:r>
              <a:rPr lang="sr-Latn-RS" sz="2600" dirty="0" smtClean="0"/>
              <a:t>).</a:t>
            </a:r>
            <a:endParaRPr lang="sr-Latn-RS" sz="2600" dirty="0"/>
          </a:p>
        </p:txBody>
      </p:sp>
    </p:spTree>
    <p:extLst>
      <p:ext uri="{BB962C8B-B14F-4D97-AF65-F5344CB8AC3E}">
        <p14:creationId xmlns:p14="http://schemas.microsoft.com/office/powerpoint/2010/main" val="1102977016"/>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116632"/>
            <a:ext cx="8568952" cy="6624736"/>
          </a:xfrm>
        </p:spPr>
        <p:txBody>
          <a:bodyPr>
            <a:normAutofit fontScale="90000"/>
          </a:bodyPr>
          <a:lstStyle/>
          <a:p>
            <a:pPr algn="l"/>
            <a:r>
              <a:rPr lang="sr-Latn-RS" dirty="0" smtClean="0"/>
              <a:t/>
            </a:r>
            <a:br>
              <a:rPr lang="sr-Latn-RS" dirty="0" smtClean="0"/>
            </a:br>
            <a:r>
              <a:rPr lang="sr-Latn-RS" dirty="0" smtClean="0"/>
              <a:t>* Za </a:t>
            </a:r>
            <a:r>
              <a:rPr lang="sr-Latn-RS" dirty="0"/>
              <a:t>nešto više od dva veka postojanja restorani su doživeli veliki napredak, kako </a:t>
            </a:r>
            <a:r>
              <a:rPr lang="sr-Latn-RS" dirty="0" smtClean="0"/>
              <a:t>u </a:t>
            </a:r>
            <a:r>
              <a:rPr lang="vi-VN" dirty="0" smtClean="0"/>
              <a:t>pogledu </a:t>
            </a:r>
            <a:r>
              <a:rPr lang="vi-VN" dirty="0"/>
              <a:t>izgleda objekta i </a:t>
            </a:r>
            <a:r>
              <a:rPr lang="vi-VN" dirty="0" smtClean="0"/>
              <a:t>njegovog</a:t>
            </a:r>
            <a:r>
              <a:rPr lang="sr-Latn-RS" dirty="0" smtClean="0"/>
              <a:t> </a:t>
            </a:r>
            <a:r>
              <a:rPr lang="vi-VN" dirty="0" smtClean="0"/>
              <a:t>uređenja </a:t>
            </a:r>
            <a:r>
              <a:rPr lang="vi-VN" dirty="0"/>
              <a:t>i opreme, tako i u pogledu </a:t>
            </a:r>
            <a:r>
              <a:rPr lang="vi-VN" dirty="0" smtClean="0"/>
              <a:t>pripremanja</a:t>
            </a:r>
            <a:r>
              <a:rPr lang="sr-Latn-RS" dirty="0" smtClean="0"/>
              <a:t> i </a:t>
            </a:r>
            <a:r>
              <a:rPr lang="sr-Latn-RS" dirty="0"/>
              <a:t>načina posluživanja hrane i pića, a naročito u asortimanu jela i pića. </a:t>
            </a:r>
            <a:r>
              <a:rPr lang="sr-Latn-RS" dirty="0" smtClean="0"/>
              <a:t/>
            </a:r>
            <a:br>
              <a:rPr lang="sr-Latn-RS" dirty="0" smtClean="0"/>
            </a:br>
            <a:r>
              <a:rPr lang="sr-Latn-RS" dirty="0" smtClean="0"/>
              <a:t>* Na povećano </a:t>
            </a:r>
            <a:r>
              <a:rPr lang="vi-VN" dirty="0" smtClean="0"/>
              <a:t>ko</a:t>
            </a:r>
            <a:r>
              <a:rPr lang="sr-Latn-RS" dirty="0" smtClean="0"/>
              <a:t>ri</a:t>
            </a:r>
            <a:r>
              <a:rPr lang="vi-VN" dirty="0" smtClean="0"/>
              <a:t>šćenje </a:t>
            </a:r>
            <a:r>
              <a:rPr lang="vi-VN" dirty="0"/>
              <a:t>usluga hrane i pića u restoranima uticali su brojni faktori, među kojima </a:t>
            </a:r>
            <a:r>
              <a:rPr lang="vi-VN" dirty="0" smtClean="0"/>
              <a:t>su</a:t>
            </a:r>
            <a:r>
              <a:rPr lang="sr-Latn-RS" dirty="0" smtClean="0"/>
              <a:t> posebno </a:t>
            </a:r>
            <a:r>
              <a:rPr lang="sr-Latn-RS" dirty="0"/>
              <a:t>izraženi: savremeni tempo (način) života, trka za biznisom i nedostatak </a:t>
            </a:r>
            <a:r>
              <a:rPr lang="sr-Latn-RS" dirty="0" smtClean="0"/>
              <a:t>slobodnog vremena</a:t>
            </a:r>
            <a:r>
              <a:rPr lang="sr-Latn-RS" dirty="0"/>
              <a:t>. </a:t>
            </a:r>
            <a:r>
              <a:rPr lang="sr-Latn-RS" dirty="0" smtClean="0"/>
              <a:t/>
            </a:r>
            <a:br>
              <a:rPr lang="sr-Latn-RS" dirty="0" smtClean="0"/>
            </a:br>
            <a:r>
              <a:rPr lang="sr-Latn-RS" dirty="0" smtClean="0"/>
              <a:t>* Tome </a:t>
            </a:r>
            <a:r>
              <a:rPr lang="sr-Latn-RS" dirty="0"/>
              <a:t>treba dodati i činjenicu da su žene sve više radno </a:t>
            </a:r>
            <a:r>
              <a:rPr lang="sr-Latn-RS" dirty="0" smtClean="0"/>
              <a:t>angažovane, kao </a:t>
            </a:r>
            <a:r>
              <a:rPr lang="sr-Latn-RS" dirty="0"/>
              <a:t>i da je sve manje onih koji poznaju ili koji žele da se bave ovom veštinom.</a:t>
            </a:r>
            <a:br>
              <a:rPr lang="sr-Latn-RS" dirty="0"/>
            </a:br>
            <a:r>
              <a:rPr lang="sr-Latn-RS" dirty="0" smtClean="0"/>
              <a:t>* Razlozi </a:t>
            </a:r>
            <a:r>
              <a:rPr lang="sr-Latn-RS" dirty="0"/>
              <a:t>za bavljenje restoraterstvom su veoma različiti. Vremenom su </a:t>
            </a:r>
            <a:r>
              <a:rPr lang="sr-Latn-RS" dirty="0" smtClean="0"/>
              <a:t>menjali </a:t>
            </a:r>
            <a:r>
              <a:rPr lang="pl-PL" dirty="0" smtClean="0"/>
              <a:t>formu</a:t>
            </a:r>
            <a:r>
              <a:rPr lang="pl-PL" dirty="0"/>
              <a:t>, od teržnje za preživljavanjem, preko želje za zaradom (profitom), do </a:t>
            </a:r>
            <a:r>
              <a:rPr lang="pl-PL" dirty="0" smtClean="0"/>
              <a:t>hobija, izazova </a:t>
            </a:r>
            <a:r>
              <a:rPr lang="pl-PL" dirty="0"/>
              <a:t>za novim dokazivanjima i sl.</a:t>
            </a:r>
            <a:endParaRPr lang="sr-Latn-RS" dirty="0"/>
          </a:p>
        </p:txBody>
      </p:sp>
    </p:spTree>
    <p:extLst>
      <p:ext uri="{BB962C8B-B14F-4D97-AF65-F5344CB8AC3E}">
        <p14:creationId xmlns:p14="http://schemas.microsoft.com/office/powerpoint/2010/main" val="271658292"/>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009" y="155820"/>
            <a:ext cx="8640960" cy="6585548"/>
          </a:xfrm>
        </p:spPr>
        <p:txBody>
          <a:bodyPr>
            <a:normAutofit fontScale="90000"/>
          </a:bodyPr>
          <a:lstStyle/>
          <a:p>
            <a:pPr algn="l"/>
            <a:r>
              <a:rPr lang="sr-Latn-RS" sz="2700" dirty="0" smtClean="0"/>
              <a:t>*Dobro </a:t>
            </a:r>
            <a:r>
              <a:rPr lang="sr-Latn-RS" sz="2700" dirty="0"/>
              <a:t>pozicioniran restoran može da bude značajan izvor pihoda</a:t>
            </a:r>
            <a:r>
              <a:rPr lang="sr-Latn-RS" sz="2700" i="1" dirty="0"/>
              <a:t>, </a:t>
            </a:r>
            <a:r>
              <a:rPr lang="sr-Latn-RS" sz="2700" dirty="0"/>
              <a:t>što je </a:t>
            </a:r>
            <a:r>
              <a:rPr lang="sr-Latn-RS" sz="2700" dirty="0" smtClean="0"/>
              <a:t>kod mnogih </a:t>
            </a:r>
            <a:r>
              <a:rPr lang="sr-Latn-RS" sz="2700" dirty="0"/>
              <a:t>ljudi opredeljujući faktor za bavljenje ovom delatnošću. </a:t>
            </a:r>
            <a:r>
              <a:rPr lang="sr-Latn-RS" sz="2700" dirty="0" smtClean="0"/>
              <a:t/>
            </a:r>
            <a:br>
              <a:rPr lang="sr-Latn-RS" sz="2700" dirty="0" smtClean="0"/>
            </a:br>
            <a:r>
              <a:rPr lang="sr-Latn-RS" sz="2700" dirty="0"/>
              <a:t>*</a:t>
            </a:r>
            <a:r>
              <a:rPr lang="sr-Latn-RS" sz="2700" dirty="0" smtClean="0"/>
              <a:t>Uspešan restoran može </a:t>
            </a:r>
            <a:r>
              <a:rPr lang="sr-Latn-RS" sz="2700" dirty="0"/>
              <a:t>biti visoko profitabilan, ukoliko se dobro vodi, ukoliko ima kvalitetan </a:t>
            </a:r>
            <a:r>
              <a:rPr lang="sr-Latn-RS" sz="2700" dirty="0" smtClean="0"/>
              <a:t>proizvod </a:t>
            </a:r>
            <a:r>
              <a:rPr lang="vi-VN" sz="2700" dirty="0" smtClean="0"/>
              <a:t>i </a:t>
            </a:r>
            <a:r>
              <a:rPr lang="vi-VN" sz="2700" dirty="0"/>
              <a:t>prepoznatljiv imdž. </a:t>
            </a:r>
            <a:r>
              <a:rPr lang="sr-Latn-RS" sz="2700" dirty="0" smtClean="0"/>
              <a:t>*</a:t>
            </a:r>
            <a:r>
              <a:rPr lang="vi-VN" sz="2700" dirty="0" smtClean="0"/>
              <a:t>Međutim</a:t>
            </a:r>
            <a:r>
              <a:rPr lang="vi-VN" sz="2700" dirty="0"/>
              <a:t>, restorani sa lošom organizacijom posla, lošim</a:t>
            </a:r>
            <a:br>
              <a:rPr lang="vi-VN" sz="2700" dirty="0"/>
            </a:br>
            <a:r>
              <a:rPr lang="sr-Latn-RS" sz="2700" dirty="0"/>
              <a:t>menadžmentom, neadekvatnim asortimanom ponude i velikim brojem </a:t>
            </a:r>
            <a:r>
              <a:rPr lang="sr-Latn-RS" sz="2700" dirty="0" smtClean="0"/>
              <a:t>zaposlenih</a:t>
            </a:r>
            <a:r>
              <a:rPr lang="sr-Latn-RS" sz="2700" dirty="0"/>
              <a:t> često ostvaruju gubitke koji vode njihovom zatvaranju. </a:t>
            </a:r>
            <a:r>
              <a:rPr lang="sr-Latn-RS" sz="2700" dirty="0" smtClean="0"/>
              <a:t/>
            </a:r>
            <a:br>
              <a:rPr lang="sr-Latn-RS" sz="2700" dirty="0" smtClean="0"/>
            </a:br>
            <a:r>
              <a:rPr lang="sr-Latn-RS" sz="2700" dirty="0"/>
              <a:t>*</a:t>
            </a:r>
            <a:r>
              <a:rPr lang="sr-Latn-RS" sz="2700" dirty="0" smtClean="0"/>
              <a:t>Otuda </a:t>
            </a:r>
            <a:r>
              <a:rPr lang="sr-Latn-RS" sz="2700" dirty="0"/>
              <a:t>se u ovom poslu </a:t>
            </a:r>
            <a:r>
              <a:rPr lang="sr-Latn-RS" sz="2700" dirty="0" smtClean="0"/>
              <a:t>treba pridržavati </a:t>
            </a:r>
            <a:r>
              <a:rPr lang="sr-Latn-RS" sz="2700" dirty="0"/>
              <a:t>stare ali proverene mudrosti „</a:t>
            </a:r>
            <a:r>
              <a:rPr lang="sr-Latn-RS" sz="2700" b="1" i="1" dirty="0"/>
              <a:t>umerenost u svakom poslu je prava mera</a:t>
            </a:r>
            <a:br>
              <a:rPr lang="sr-Latn-RS" sz="2700" b="1" i="1" dirty="0"/>
            </a:br>
            <a:r>
              <a:rPr lang="sr-Latn-RS" sz="2700" b="1" i="1" dirty="0"/>
              <a:t>vrednosti</a:t>
            </a:r>
            <a:r>
              <a:rPr lang="sr-Latn-RS" sz="2700" i="1" dirty="0"/>
              <a:t>“. </a:t>
            </a:r>
            <a:r>
              <a:rPr lang="sr-Latn-RS" sz="2700" i="1" dirty="0" smtClean="0"/>
              <a:t/>
            </a:r>
            <a:br>
              <a:rPr lang="sr-Latn-RS" sz="2700" i="1" dirty="0" smtClean="0"/>
            </a:br>
            <a:r>
              <a:rPr lang="sr-Latn-RS" sz="2700" i="1" dirty="0"/>
              <a:t>*</a:t>
            </a:r>
            <a:r>
              <a:rPr lang="sr-Latn-RS" sz="2700" dirty="0" smtClean="0"/>
              <a:t>Značajan </a:t>
            </a:r>
            <a:r>
              <a:rPr lang="sr-Latn-RS" sz="2700" dirty="0"/>
              <a:t>broj poslovnih ljudi opredeljuju se za kupovinu restorana </a:t>
            </a:r>
            <a:r>
              <a:rPr lang="sr-Latn-RS" sz="2700" dirty="0" smtClean="0"/>
              <a:t>radi njegove </a:t>
            </a:r>
            <a:r>
              <a:rPr lang="sr-Latn-RS" sz="2700" dirty="0"/>
              <a:t>dalje preprodaje (business to business). Ulažući u takav objekat vlasnik </a:t>
            </a:r>
            <a:r>
              <a:rPr lang="sr-Latn-RS" sz="2700" dirty="0" smtClean="0"/>
              <a:t>ga, </a:t>
            </a:r>
            <a:r>
              <a:rPr lang="vi-VN" sz="2700" dirty="0" smtClean="0"/>
              <a:t>obezbeđujući </a:t>
            </a:r>
            <a:r>
              <a:rPr lang="vi-VN" sz="2700" dirty="0"/>
              <a:t>mu dobru tržišnu poziciju, prodaje radi stvaranja kapitala za dalja </a:t>
            </a:r>
            <a:r>
              <a:rPr lang="vi-VN" sz="2700" dirty="0" smtClean="0"/>
              <a:t>ulaganja</a:t>
            </a:r>
            <a:r>
              <a:rPr lang="sr-Latn-RS" sz="2700" dirty="0" smtClean="0"/>
              <a:t> i </a:t>
            </a:r>
            <a:r>
              <a:rPr lang="sr-Latn-RS" sz="2700" dirty="0"/>
              <a:t>proširenje biznisa, nakon čega kupuje novi manje poznati restoran ili se </a:t>
            </a:r>
            <a:r>
              <a:rPr lang="sr-Latn-RS" sz="2700" dirty="0" smtClean="0"/>
              <a:t>opredeljuje za </a:t>
            </a:r>
            <a:r>
              <a:rPr lang="sr-Latn-RS" sz="2700" dirty="0"/>
              <a:t>neki drugi posao.</a:t>
            </a:r>
          </a:p>
        </p:txBody>
      </p:sp>
    </p:spTree>
    <p:extLst>
      <p:ext uri="{BB962C8B-B14F-4D97-AF65-F5344CB8AC3E}">
        <p14:creationId xmlns:p14="http://schemas.microsoft.com/office/powerpoint/2010/main" val="2579063621"/>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0"/>
            <a:ext cx="8640960" cy="6741368"/>
          </a:xfrm>
        </p:spPr>
        <p:txBody>
          <a:bodyPr>
            <a:normAutofit fontScale="90000"/>
          </a:bodyPr>
          <a:lstStyle/>
          <a:p>
            <a:pPr algn="l"/>
            <a:r>
              <a:rPr lang="sr-Latn-RS" dirty="0" smtClean="0"/>
              <a:t>*Imati </a:t>
            </a:r>
            <a:r>
              <a:rPr lang="sr-Latn-RS" dirty="0"/>
              <a:t>restoran je izazov, naročito za one koje vole dokazivanje i proveru </a:t>
            </a:r>
            <a:r>
              <a:rPr lang="sr-Latn-RS" dirty="0" smtClean="0"/>
              <a:t>svojih sposobnosti</a:t>
            </a:r>
            <a:r>
              <a:rPr lang="sr-Latn-RS" dirty="0"/>
              <a:t>, jer u ovom poslu uvek se teži nečem novom, interesantnom, </a:t>
            </a:r>
            <a:r>
              <a:rPr lang="sr-Latn-RS" dirty="0" smtClean="0"/>
              <a:t>različitom u </a:t>
            </a:r>
            <a:r>
              <a:rPr lang="sr-Latn-RS" dirty="0"/>
              <a:t>odnosu na konkureniju. </a:t>
            </a:r>
            <a:r>
              <a:rPr lang="sr-Latn-RS" dirty="0" smtClean="0"/>
              <a:t/>
            </a:r>
            <a:br>
              <a:rPr lang="sr-Latn-RS" dirty="0" smtClean="0"/>
            </a:br>
            <a:r>
              <a:rPr lang="sr-Latn-RS" dirty="0"/>
              <a:t>*</a:t>
            </a:r>
            <a:r>
              <a:rPr lang="sr-Latn-RS" dirty="0" smtClean="0"/>
              <a:t>Ti </a:t>
            </a:r>
            <a:r>
              <a:rPr lang="sr-Latn-RS" dirty="0"/>
              <a:t>noviteti pojavljuju se u različitim područjima poslovanja</a:t>
            </a:r>
            <a:br>
              <a:rPr lang="sr-Latn-RS" dirty="0"/>
            </a:br>
            <a:r>
              <a:rPr lang="vi-VN" dirty="0"/>
              <a:t>- novo jelo, novi način serviranja i služenja jela, novi dekor, novi nameštaj ili </a:t>
            </a:r>
            <a:r>
              <a:rPr lang="vi-VN" dirty="0" smtClean="0"/>
              <a:t>uređaj,</a:t>
            </a:r>
            <a:r>
              <a:rPr lang="sr-Latn-RS" dirty="0" smtClean="0"/>
              <a:t>novi </a:t>
            </a:r>
            <a:r>
              <a:rPr lang="sr-Latn-RS" dirty="0"/>
              <a:t>inventar, novi pristup marketingu, promociji ili prodaji i sl. </a:t>
            </a:r>
            <a:r>
              <a:rPr lang="sr-Latn-RS" dirty="0" smtClean="0"/>
              <a:t/>
            </a:r>
            <a:br>
              <a:rPr lang="sr-Latn-RS" dirty="0" smtClean="0"/>
            </a:br>
            <a:r>
              <a:rPr lang="sr-Latn-RS" dirty="0"/>
              <a:t>*</a:t>
            </a:r>
            <a:r>
              <a:rPr lang="sr-Latn-RS" dirty="0" smtClean="0"/>
              <a:t>Onaj </a:t>
            </a:r>
            <a:r>
              <a:rPr lang="sr-Latn-RS" dirty="0"/>
              <a:t>koji želi </a:t>
            </a:r>
            <a:r>
              <a:rPr lang="sr-Latn-RS" dirty="0" smtClean="0"/>
              <a:t>da bude </a:t>
            </a:r>
            <a:r>
              <a:rPr lang="sr-Latn-RS" dirty="0"/>
              <a:t>u trendu i da se pokaže kao uspešan poslovni čovek spreman je na sve te izazove.</a:t>
            </a:r>
            <a:br>
              <a:rPr lang="sr-Latn-RS" dirty="0"/>
            </a:br>
            <a:r>
              <a:rPr lang="sr-Latn-RS" dirty="0" smtClean="0"/>
              <a:t>*Posedovanje </a:t>
            </a:r>
            <a:r>
              <a:rPr lang="sr-Latn-RS" dirty="0"/>
              <a:t>restorana za mnoge ljude je hobi. </a:t>
            </a:r>
            <a:r>
              <a:rPr lang="sr-Latn-RS" dirty="0" smtClean="0"/>
              <a:t/>
            </a:r>
            <a:br>
              <a:rPr lang="sr-Latn-RS" dirty="0" smtClean="0"/>
            </a:br>
            <a:r>
              <a:rPr lang="sr-Latn-RS" dirty="0"/>
              <a:t>*</a:t>
            </a:r>
            <a:r>
              <a:rPr lang="sr-Latn-RS" dirty="0" smtClean="0"/>
              <a:t>Uživajući </a:t>
            </a:r>
            <a:r>
              <a:rPr lang="sr-Latn-RS" dirty="0"/>
              <a:t>u hrani i piću i </a:t>
            </a:r>
            <a:r>
              <a:rPr lang="sr-Latn-RS" dirty="0" smtClean="0"/>
              <a:t>baveći se </a:t>
            </a:r>
            <a:r>
              <a:rPr lang="sr-Latn-RS" dirty="0"/>
              <a:t>ovim poslom oni restoran doživljavaju kao „</a:t>
            </a:r>
            <a:r>
              <a:rPr lang="sr-Latn-RS" i="1" dirty="0"/>
              <a:t>kutak za odmor</a:t>
            </a:r>
            <a:r>
              <a:rPr lang="sr-Latn-RS" dirty="0"/>
              <a:t>“, “</a:t>
            </a:r>
            <a:r>
              <a:rPr lang="sr-Latn-RS" i="1" dirty="0"/>
              <a:t>pravi dom</a:t>
            </a:r>
            <a:r>
              <a:rPr lang="sr-Latn-RS" dirty="0"/>
              <a:t>“ ili „</a:t>
            </a:r>
            <a:r>
              <a:rPr lang="sr-Latn-RS" i="1" dirty="0"/>
              <a:t>pozorište</a:t>
            </a:r>
            <a:r>
              <a:rPr lang="sr-Latn-RS" dirty="0"/>
              <a:t>“</a:t>
            </a:r>
            <a:br>
              <a:rPr lang="sr-Latn-RS" dirty="0"/>
            </a:br>
            <a:r>
              <a:rPr lang="sr-Latn-RS" dirty="0"/>
              <a:t>gde tekst pišu i glavnu ulogu u tom šou igraju upravo njihovi vlasnici. </a:t>
            </a:r>
            <a:r>
              <a:rPr lang="sr-Latn-RS" dirty="0" smtClean="0"/>
              <a:t/>
            </a:r>
            <a:br>
              <a:rPr lang="sr-Latn-RS" dirty="0" smtClean="0"/>
            </a:br>
            <a:r>
              <a:rPr lang="sr-Latn-RS" dirty="0"/>
              <a:t>*</a:t>
            </a:r>
            <a:r>
              <a:rPr lang="sr-Latn-RS" dirty="0" smtClean="0"/>
              <a:t>To je mesto </a:t>
            </a:r>
            <a:r>
              <a:rPr lang="sr-Latn-RS" dirty="0"/>
              <a:t>gde se okuplaju prijatelji, gde se u dobrom ambijentu uz kvalitetnu hranu, </a:t>
            </a:r>
            <a:r>
              <a:rPr lang="sr-Latn-RS" dirty="0" smtClean="0"/>
              <a:t>piće i </a:t>
            </a:r>
            <a:r>
              <a:rPr lang="sr-Latn-RS" dirty="0"/>
              <a:t>muziku uživa, što pričinjava zadovoljstvo koje je moguće samo tu doživeti.</a:t>
            </a:r>
          </a:p>
        </p:txBody>
      </p:sp>
    </p:spTree>
    <p:extLst>
      <p:ext uri="{BB962C8B-B14F-4D97-AF65-F5344CB8AC3E}">
        <p14:creationId xmlns:p14="http://schemas.microsoft.com/office/powerpoint/2010/main" val="3004443822"/>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16632"/>
            <a:ext cx="8640960" cy="6624736"/>
          </a:xfrm>
        </p:spPr>
        <p:txBody>
          <a:bodyPr>
            <a:normAutofit fontScale="90000"/>
          </a:bodyPr>
          <a:lstStyle/>
          <a:p>
            <a:pPr algn="l"/>
            <a:r>
              <a:rPr lang="sr-Latn-RS" b="1" dirty="0" smtClean="0"/>
              <a:t>4.1</a:t>
            </a:r>
            <a:r>
              <a:rPr lang="sr-Latn-RS" b="1" dirty="0"/>
              <a:t>. Restorani kao reprezentativni ugostiteljski objekti za pružanje</a:t>
            </a:r>
            <a:br>
              <a:rPr lang="sr-Latn-RS" b="1" dirty="0"/>
            </a:br>
            <a:r>
              <a:rPr lang="sr-Latn-RS" b="1" dirty="0"/>
              <a:t>usluga hrane i pića</a:t>
            </a:r>
            <a:br>
              <a:rPr lang="sr-Latn-RS" b="1" dirty="0"/>
            </a:br>
            <a:r>
              <a:rPr lang="sr-Latn-RS" b="1" dirty="0" smtClean="0"/>
              <a:t>*</a:t>
            </a:r>
            <a:r>
              <a:rPr lang="sr-Latn-RS" dirty="0" smtClean="0"/>
              <a:t>Nezavisno </a:t>
            </a:r>
            <a:r>
              <a:rPr lang="sr-Latn-RS" dirty="0"/>
              <a:t>od toga što je delatnost objekata za pružanje usluga hrane i pića </a:t>
            </a:r>
            <a:r>
              <a:rPr lang="sr-Latn-RS" dirty="0" smtClean="0"/>
              <a:t>veoma heterogena</a:t>
            </a:r>
            <a:r>
              <a:rPr lang="sr-Latn-RS" dirty="0"/>
              <a:t>, u klasifikaciji ovih objekata isključivo treba poći od njihove osnovne </a:t>
            </a:r>
            <a:r>
              <a:rPr lang="sr-Latn-RS" dirty="0" smtClean="0"/>
              <a:t>delatnosti, dok </a:t>
            </a:r>
            <a:r>
              <a:rPr lang="sr-Latn-RS" dirty="0"/>
              <a:t>sve ostale usluge predstavljaju dopunu ovoj delatnosti. </a:t>
            </a:r>
            <a:r>
              <a:rPr lang="sr-Latn-RS" dirty="0" smtClean="0"/>
              <a:t/>
            </a:r>
            <a:br>
              <a:rPr lang="sr-Latn-RS" dirty="0" smtClean="0"/>
            </a:br>
            <a:r>
              <a:rPr lang="sr-Latn-RS" dirty="0"/>
              <a:t>*</a:t>
            </a:r>
            <a:r>
              <a:rPr lang="sr-Latn-RS" dirty="0" smtClean="0"/>
              <a:t>Polazeći </a:t>
            </a:r>
            <a:r>
              <a:rPr lang="sr-Latn-RS" dirty="0"/>
              <a:t>od </a:t>
            </a:r>
            <a:r>
              <a:rPr lang="sr-Latn-RS" dirty="0" smtClean="0"/>
              <a:t>tog pristupa </a:t>
            </a:r>
            <a:r>
              <a:rPr lang="sr-Latn-RS" dirty="0"/>
              <a:t>razlikuju se sledeće vrste ovih objekata: restoran (klasični i specijalizovani</a:t>
            </a:r>
            <a:r>
              <a:rPr lang="sr-Latn-RS" dirty="0" smtClean="0"/>
              <a:t>), kafana</a:t>
            </a:r>
            <a:r>
              <a:rPr lang="sr-Latn-RS" dirty="0"/>
              <a:t>, bar, objekti brze hrane, pokretni i drugi objekti (gostionica, krčma, </a:t>
            </a:r>
            <a:r>
              <a:rPr lang="sr-Latn-RS" dirty="0" smtClean="0"/>
              <a:t>konoba, mehana</a:t>
            </a:r>
            <a:r>
              <a:rPr lang="sr-Latn-RS" dirty="0"/>
              <a:t>, nacionalna kuća, čarda, restoran domaće kuhinje, taverna, </a:t>
            </a:r>
            <a:r>
              <a:rPr lang="sr-Latn-RS" dirty="0" smtClean="0"/>
              <a:t>kafeterija, picerija</a:t>
            </a:r>
            <a:r>
              <a:rPr lang="sr-Latn-RS" dirty="0"/>
              <a:t>, pečenjara, gril, ćevabdžinica, riblji gril, pileći gril, roštiljnica, pivnica, </a:t>
            </a:r>
            <a:r>
              <a:rPr lang="sr-Latn-RS" dirty="0" smtClean="0"/>
              <a:t>kafeposlastičarnica, palačinkarnica</a:t>
            </a:r>
            <a:r>
              <a:rPr lang="sr-Latn-RS" dirty="0"/>
              <a:t>, kafe, čajdžinica, bife, bistro, birtija, aperitiv bar, </a:t>
            </a:r>
            <a:r>
              <a:rPr lang="sr-Latn-RS" dirty="0" smtClean="0"/>
              <a:t>kafe bar</a:t>
            </a:r>
            <a:r>
              <a:rPr lang="sr-Latn-RS" dirty="0"/>
              <a:t>, sendvič bar, salat bar, ekspreso bar, snek bar, noćni bar, disko bar, dansing </a:t>
            </a:r>
            <a:r>
              <a:rPr lang="sr-Latn-RS" dirty="0" smtClean="0"/>
              <a:t>bar, kabare </a:t>
            </a:r>
            <a:r>
              <a:rPr lang="sr-Latn-RS" dirty="0"/>
              <a:t>bar i dr.)</a:t>
            </a:r>
          </a:p>
        </p:txBody>
      </p:sp>
    </p:spTree>
    <p:extLst>
      <p:ext uri="{BB962C8B-B14F-4D97-AF65-F5344CB8AC3E}">
        <p14:creationId xmlns:p14="http://schemas.microsoft.com/office/powerpoint/2010/main" val="2792379875"/>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16632"/>
            <a:ext cx="8640960" cy="6624736"/>
          </a:xfrm>
        </p:spPr>
        <p:txBody>
          <a:bodyPr>
            <a:normAutofit fontScale="90000"/>
          </a:bodyPr>
          <a:lstStyle/>
          <a:p>
            <a:pPr algn="l"/>
            <a:r>
              <a:rPr lang="sr-Latn-RS" b="1" dirty="0"/>
              <a:t>Restorani</a:t>
            </a:r>
            <a:br>
              <a:rPr lang="sr-Latn-RS" b="1" dirty="0"/>
            </a:br>
            <a:r>
              <a:rPr lang="sr-Latn-RS" b="1" dirty="0" smtClean="0"/>
              <a:t>*</a:t>
            </a:r>
            <a:r>
              <a:rPr lang="sr-Latn-RS" dirty="0" smtClean="0"/>
              <a:t>Pri </a:t>
            </a:r>
            <a:r>
              <a:rPr lang="sr-Latn-RS" dirty="0"/>
              <a:t>definisanju pojma restorana treba poći od pretpostavke celovitosti </a:t>
            </a:r>
            <a:r>
              <a:rPr lang="sr-Latn-RS" dirty="0" smtClean="0"/>
              <a:t>proizvodno - </a:t>
            </a:r>
            <a:r>
              <a:rPr lang="sr-Latn-RS" dirty="0"/>
              <a:t>uslužnog programa i prostorno funkcionalnog okvira pružanja ugostiteljske </a:t>
            </a:r>
            <a:r>
              <a:rPr lang="sr-Latn-RS" dirty="0" smtClean="0"/>
              <a:t>usluge hrane </a:t>
            </a:r>
            <a:r>
              <a:rPr lang="sr-Latn-RS" dirty="0"/>
              <a:t>i pića. </a:t>
            </a:r>
            <a:r>
              <a:rPr lang="sr-Latn-RS" dirty="0" smtClean="0"/>
              <a:t/>
            </a:r>
            <a:br>
              <a:rPr lang="sr-Latn-RS" dirty="0" smtClean="0"/>
            </a:br>
            <a:r>
              <a:rPr lang="sr-Latn-RS" dirty="0"/>
              <a:t>*</a:t>
            </a:r>
            <a:r>
              <a:rPr lang="sr-Latn-RS" dirty="0" smtClean="0"/>
              <a:t>U </a:t>
            </a:r>
            <a:r>
              <a:rPr lang="sr-Latn-RS" dirty="0"/>
              <a:t>tom smislu </a:t>
            </a:r>
            <a:r>
              <a:rPr lang="sr-Latn-RS" i="1" dirty="0"/>
              <a:t>pod restoranom se podrazumeva reprezentativan </a:t>
            </a:r>
            <a:r>
              <a:rPr lang="sr-Latn-RS" i="1" dirty="0" smtClean="0"/>
              <a:t>ugostiteljski objekat </a:t>
            </a:r>
            <a:r>
              <a:rPr lang="sr-Latn-RS" i="1" dirty="0"/>
              <a:t>za pružanje usluga ishrane, pića i napitaka koji je u tehničko </a:t>
            </a:r>
            <a:r>
              <a:rPr lang="sr-Latn-RS" i="1" dirty="0" smtClean="0"/>
              <a:t>– tehnološkom </a:t>
            </a:r>
            <a:r>
              <a:rPr lang="vi-VN" i="1" dirty="0" smtClean="0"/>
              <a:t>i </a:t>
            </a:r>
            <a:r>
              <a:rPr lang="vi-VN" i="1" dirty="0"/>
              <a:t>kadrovskom smislu organizovan da obezbeđuje prostornu odvojenost uz </a:t>
            </a:r>
            <a:r>
              <a:rPr lang="vi-VN" i="1" dirty="0" smtClean="0"/>
              <a:t>istovremenu</a:t>
            </a:r>
            <a:r>
              <a:rPr lang="sr-Latn-RS" i="1" dirty="0" smtClean="0"/>
              <a:t> funkcionalnu </a:t>
            </a:r>
            <a:r>
              <a:rPr lang="sr-Latn-RS" i="1" dirty="0"/>
              <a:t>povezanost procesa pripreme i proizvodnje hrane, pića i napitaka </a:t>
            </a:r>
            <a:r>
              <a:rPr lang="sr-Latn-RS" i="1" dirty="0" smtClean="0"/>
              <a:t>sa procesom </a:t>
            </a:r>
            <a:r>
              <a:rPr lang="sr-Latn-RS" i="1" dirty="0"/>
              <a:t>usluživanja pripremljenih </a:t>
            </a:r>
            <a:r>
              <a:rPr lang="sr-Latn-RS" i="1" dirty="0" smtClean="0"/>
              <a:t>proizvoda.</a:t>
            </a:r>
            <a:r>
              <a:rPr lang="sr-Latn-RS" dirty="0" smtClean="0"/>
              <a:t> </a:t>
            </a:r>
            <a:br>
              <a:rPr lang="sr-Latn-RS" dirty="0" smtClean="0"/>
            </a:br>
            <a:r>
              <a:rPr lang="sr-Latn-RS" dirty="0"/>
              <a:t>*</a:t>
            </a:r>
            <a:r>
              <a:rPr lang="sr-Latn-RS" dirty="0" smtClean="0"/>
              <a:t>U </a:t>
            </a:r>
            <a:r>
              <a:rPr lang="sr-Latn-RS" dirty="0"/>
              <a:t>pogledu organizacije </a:t>
            </a:r>
            <a:r>
              <a:rPr lang="sr-Latn-RS" dirty="0" smtClean="0"/>
              <a:t>poslovanja restoran </a:t>
            </a:r>
            <a:r>
              <a:rPr lang="sr-Latn-RS" dirty="0"/>
              <a:t>može biti samostalan ugostiteljski objekat ili prostor, </a:t>
            </a:r>
            <a:r>
              <a:rPr lang="sr-Latn-RS" dirty="0" smtClean="0"/>
              <a:t>odnosno </a:t>
            </a:r>
            <a:r>
              <a:rPr lang="sr-Latn-RS" dirty="0"/>
              <a:t>prostorija u</a:t>
            </a:r>
            <a:br>
              <a:rPr lang="sr-Latn-RS" dirty="0"/>
            </a:br>
            <a:r>
              <a:rPr lang="nn-NO" dirty="0"/>
              <a:t>sastavu hotela, motela ili nekog drugog smeštajnog objekta.</a:t>
            </a:r>
            <a:endParaRPr lang="sr-Latn-RS" dirty="0"/>
          </a:p>
        </p:txBody>
      </p:sp>
    </p:spTree>
    <p:extLst>
      <p:ext uri="{BB962C8B-B14F-4D97-AF65-F5344CB8AC3E}">
        <p14:creationId xmlns:p14="http://schemas.microsoft.com/office/powerpoint/2010/main" val="2092316636"/>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0"/>
            <a:ext cx="8640960" cy="6741368"/>
          </a:xfrm>
        </p:spPr>
        <p:txBody>
          <a:bodyPr/>
          <a:lstStyle/>
          <a:p>
            <a:pPr algn="l"/>
            <a:r>
              <a:rPr lang="sr-Latn-RS" dirty="0" smtClean="0"/>
              <a:t>*Ponuda </a:t>
            </a:r>
            <a:r>
              <a:rPr lang="sr-Latn-RS" dirty="0"/>
              <a:t>restorana uključuje veliki izbor toplih i hladnih predjela, čorbi/supa, </a:t>
            </a:r>
            <a:r>
              <a:rPr lang="sr-Latn-RS" dirty="0" smtClean="0"/>
              <a:t>glavnih </a:t>
            </a:r>
            <a:r>
              <a:rPr lang="pl-PL" dirty="0" smtClean="0"/>
              <a:t>jela</a:t>
            </a:r>
            <a:r>
              <a:rPr lang="pl-PL" dirty="0"/>
              <a:t>, poslastica, alkoholnih i bezalkoholnih pića i drugih napitaka i prezentuje se</a:t>
            </a:r>
            <a:br>
              <a:rPr lang="pl-PL" dirty="0"/>
            </a:br>
            <a:r>
              <a:rPr lang="sr-Latn-RS" dirty="0"/>
              <a:t>korisnicima putem različitih instrumenata ponude - jelovnika, karte pića, vinske </a:t>
            </a:r>
            <a:r>
              <a:rPr lang="sr-Latn-RS" dirty="0" smtClean="0"/>
              <a:t>karte </a:t>
            </a:r>
            <a:r>
              <a:rPr lang="pl-PL" dirty="0" smtClean="0"/>
              <a:t>ili </a:t>
            </a:r>
            <a:r>
              <a:rPr lang="pl-PL" dirty="0"/>
              <a:t>na drugi način. </a:t>
            </a:r>
            <a:r>
              <a:rPr lang="pl-PL" dirty="0" smtClean="0"/>
              <a:t/>
            </a:r>
            <a:br>
              <a:rPr lang="pl-PL" dirty="0" smtClean="0"/>
            </a:br>
            <a:r>
              <a:rPr lang="pl-PL" dirty="0"/>
              <a:t>*</a:t>
            </a:r>
            <a:r>
              <a:rPr lang="pl-PL" dirty="0" smtClean="0"/>
              <a:t>U </a:t>
            </a:r>
            <a:r>
              <a:rPr lang="pl-PL" dirty="0"/>
              <a:t>toj ponudi, pored jela domaće kuhinje, u restoranu se pripremaju </a:t>
            </a:r>
            <a:r>
              <a:rPr lang="pl-PL" dirty="0" smtClean="0"/>
              <a:t>i </a:t>
            </a:r>
            <a:r>
              <a:rPr lang="sr-Latn-RS" dirty="0" smtClean="0"/>
              <a:t>uslužuju </a:t>
            </a:r>
            <a:r>
              <a:rPr lang="sr-Latn-RS" dirty="0"/>
              <a:t>i jela internacionalne kuhinje, odnosno jela koja su po nazivu, vrsti namirnica</a:t>
            </a:r>
            <a:br>
              <a:rPr lang="sr-Latn-RS" dirty="0"/>
            </a:br>
            <a:r>
              <a:rPr lang="sr-Latn-RS" dirty="0"/>
              <a:t>od kojih se pripremaju i načinu pripremanja poznata u svetu.</a:t>
            </a:r>
            <a:br>
              <a:rPr lang="sr-Latn-RS" dirty="0"/>
            </a:br>
            <a:r>
              <a:rPr lang="sr-Latn-RS" dirty="0" smtClean="0"/>
              <a:t>*Postoje </a:t>
            </a:r>
            <a:r>
              <a:rPr lang="sr-Latn-RS" dirty="0"/>
              <a:t>različite vrste i tipovi restorana, čiji asortiman ponude je usmeren </a:t>
            </a:r>
            <a:r>
              <a:rPr lang="sr-Latn-RS" dirty="0" smtClean="0"/>
              <a:t>prema različitim </a:t>
            </a:r>
            <a:r>
              <a:rPr lang="sr-Latn-RS" dirty="0"/>
              <a:t>tržišnim segmentima.</a:t>
            </a:r>
          </a:p>
        </p:txBody>
      </p:sp>
    </p:spTree>
    <p:extLst>
      <p:ext uri="{BB962C8B-B14F-4D97-AF65-F5344CB8AC3E}">
        <p14:creationId xmlns:p14="http://schemas.microsoft.com/office/powerpoint/2010/main" val="1467012160"/>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16632"/>
            <a:ext cx="8640960" cy="6624736"/>
          </a:xfrm>
        </p:spPr>
        <p:txBody>
          <a:bodyPr>
            <a:normAutofit fontScale="90000"/>
          </a:bodyPr>
          <a:lstStyle/>
          <a:p>
            <a:pPr algn="l"/>
            <a:r>
              <a:rPr lang="sr-Latn-RS" sz="2600" dirty="0" smtClean="0"/>
              <a:t>Prema </a:t>
            </a:r>
            <a:r>
              <a:rPr lang="sr-Latn-RS" sz="2600" b="1" i="1" dirty="0"/>
              <a:t>asortimanu </a:t>
            </a:r>
            <a:r>
              <a:rPr lang="sr-Latn-RS" sz="2600" dirty="0"/>
              <a:t>ponude mogu se izdvojiti sledeće vrste restorana</a:t>
            </a:r>
            <a:r>
              <a:rPr lang="sr-Latn-RS" sz="2600" dirty="0" smtClean="0"/>
              <a:t>:</a:t>
            </a:r>
            <a:br>
              <a:rPr lang="sr-Latn-RS" sz="2600" dirty="0" smtClean="0"/>
            </a:br>
            <a:r>
              <a:rPr lang="sr-Latn-RS" sz="2600" i="1" dirty="0"/>
              <a:t>1. Klasični restorani - </a:t>
            </a:r>
            <a:r>
              <a:rPr lang="sr-Latn-RS" sz="2600" dirty="0"/>
              <a:t>tipični predstavnici vrste ugostiteljskih objekata hrane i </a:t>
            </a:r>
            <a:r>
              <a:rPr lang="sr-Latn-RS" sz="2600" dirty="0" smtClean="0"/>
              <a:t>pića koji </a:t>
            </a:r>
            <a:r>
              <a:rPr lang="sr-Latn-RS" sz="2600" dirty="0"/>
              <a:t>su namenjeni najširem krugu korisnika sa klasičnom ponudom hrane i pića, i</a:t>
            </a:r>
            <a:br>
              <a:rPr lang="sr-Latn-RS" sz="2600" dirty="0"/>
            </a:br>
            <a:r>
              <a:rPr lang="pl-PL" sz="2600" dirty="0"/>
              <a:t>2. </a:t>
            </a:r>
            <a:r>
              <a:rPr lang="pl-PL" sz="2600" i="1" dirty="0"/>
              <a:t>Specijalizovani restorani </a:t>
            </a:r>
            <a:r>
              <a:rPr lang="pl-PL" sz="2600" dirty="0"/>
              <a:t>za koje je karakterističan selektivan pristup u </a:t>
            </a:r>
            <a:r>
              <a:rPr lang="pl-PL" sz="2600" dirty="0" smtClean="0"/>
              <a:t>ponudi, </a:t>
            </a:r>
            <a:r>
              <a:rPr lang="vi-VN" sz="2600" dirty="0" smtClean="0"/>
              <a:t>što </a:t>
            </a:r>
            <a:r>
              <a:rPr lang="vi-VN" sz="2600" dirty="0"/>
              <a:t>znači da je usmeren određenoj grupaciji jela, određenim vrstama </a:t>
            </a:r>
            <a:r>
              <a:rPr lang="vi-VN" sz="2600" dirty="0" smtClean="0"/>
              <a:t>životnih</a:t>
            </a:r>
            <a:r>
              <a:rPr lang="sr-Latn-RS" sz="2600" dirty="0" smtClean="0"/>
              <a:t> namirnica </a:t>
            </a:r>
            <a:r>
              <a:rPr lang="sr-Latn-RS" sz="2600" dirty="0"/>
              <a:t>i specifičnom načinu pripreme jela. </a:t>
            </a:r>
            <a:r>
              <a:rPr lang="sr-Latn-RS" sz="2600" dirty="0" smtClean="0"/>
              <a:t/>
            </a:r>
            <a:br>
              <a:rPr lang="sr-Latn-RS" sz="2600" dirty="0" smtClean="0"/>
            </a:br>
            <a:r>
              <a:rPr lang="sr-Latn-RS" sz="2600" dirty="0"/>
              <a:t>*</a:t>
            </a:r>
            <a:r>
              <a:rPr lang="sr-Latn-RS" sz="2600" dirty="0" smtClean="0"/>
              <a:t>Ovoj </a:t>
            </a:r>
            <a:r>
              <a:rPr lang="sr-Latn-RS" sz="2600" dirty="0"/>
              <a:t>grupi restorana pripadaju:</a:t>
            </a:r>
            <a:br>
              <a:rPr lang="sr-Latn-RS" sz="2600" dirty="0"/>
            </a:br>
            <a:r>
              <a:rPr lang="sr-Latn-RS" sz="2600" dirty="0"/>
              <a:t>restorani nacionalne kuhinje, restorani internacionalne kuhinje (kineske, </a:t>
            </a:r>
            <a:r>
              <a:rPr lang="sr-Latn-RS" sz="2600" dirty="0" smtClean="0"/>
              <a:t>francuske, italijanske </a:t>
            </a:r>
            <a:r>
              <a:rPr lang="sr-Latn-RS" sz="2600" dirty="0"/>
              <a:t>i sl.), vegetarijanski, riblji, lovački, gril, etno, mlečni, </a:t>
            </a:r>
            <a:r>
              <a:rPr lang="sr-Latn-RS" sz="2600" dirty="0" smtClean="0"/>
              <a:t>dijetalni, </a:t>
            </a:r>
            <a:r>
              <a:rPr lang="it-IT" sz="2600" dirty="0" smtClean="0"/>
              <a:t>ležerni </a:t>
            </a:r>
            <a:r>
              <a:rPr lang="it-IT" sz="2600" dirty="0"/>
              <a:t>- neformalni restorani (</a:t>
            </a:r>
            <a:r>
              <a:rPr lang="it-IT" sz="2600" i="1" dirty="0"/>
              <a:t>fast casual</a:t>
            </a:r>
            <a:r>
              <a:rPr lang="it-IT" sz="2600" dirty="0"/>
              <a:t>); restorani lagane hrane </a:t>
            </a:r>
            <a:r>
              <a:rPr lang="it-IT" sz="2600" i="1" dirty="0"/>
              <a:t>(fine </a:t>
            </a:r>
            <a:r>
              <a:rPr lang="it-IT" sz="2600" i="1" dirty="0" smtClean="0"/>
              <a:t>dinning</a:t>
            </a:r>
            <a:r>
              <a:rPr lang="sr-Latn-RS" sz="2600" i="1" dirty="0" smtClean="0"/>
              <a:t>)</a:t>
            </a:r>
            <a:r>
              <a:rPr lang="sr-Latn-RS" sz="2600" i="1" dirty="0"/>
              <a:t> </a:t>
            </a:r>
            <a:r>
              <a:rPr lang="sr-Latn-RS" sz="2600" dirty="0" smtClean="0"/>
              <a:t>restorani </a:t>
            </a:r>
            <a:r>
              <a:rPr lang="sr-Latn-RS" sz="2600" dirty="0"/>
              <a:t>brze hrane (fast food), restorani sa samoposluživanjem, restorani </a:t>
            </a:r>
            <a:r>
              <a:rPr lang="sr-Latn-RS" sz="2600" dirty="0" smtClean="0"/>
              <a:t>za </a:t>
            </a:r>
            <a:r>
              <a:rPr lang="it-IT" sz="2600" dirty="0" smtClean="0"/>
              <a:t>usluživanje </a:t>
            </a:r>
            <a:r>
              <a:rPr lang="it-IT" sz="2600" dirty="0"/>
              <a:t>gostiju u kolima (</a:t>
            </a:r>
            <a:r>
              <a:rPr lang="it-IT" sz="2600" i="1" dirty="0"/>
              <a:t>drive –in </a:t>
            </a:r>
            <a:r>
              <a:rPr lang="it-IT" sz="2600" dirty="0"/>
              <a:t>restorani) i dr.</a:t>
            </a:r>
            <a:br>
              <a:rPr lang="it-IT" sz="2600" dirty="0"/>
            </a:br>
            <a:r>
              <a:rPr lang="sr-Latn-RS" sz="2600" dirty="0" smtClean="0"/>
              <a:t>*Prema </a:t>
            </a:r>
            <a:r>
              <a:rPr lang="sr-Latn-RS" sz="2600" dirty="0"/>
              <a:t>asortimanu ponude pojedini restorani se mogu svrstati u više </a:t>
            </a:r>
            <a:r>
              <a:rPr lang="sr-Latn-RS" sz="2600" dirty="0" smtClean="0"/>
              <a:t>različitih kategorija</a:t>
            </a:r>
            <a:r>
              <a:rPr lang="sr-Latn-RS" sz="2600" dirty="0"/>
              <a:t>. </a:t>
            </a:r>
            <a:r>
              <a:rPr lang="sr-Latn-RS" sz="2600" dirty="0" smtClean="0"/>
              <a:t/>
            </a:r>
            <a:br>
              <a:rPr lang="sr-Latn-RS" sz="2600" dirty="0" smtClean="0"/>
            </a:br>
            <a:r>
              <a:rPr lang="sr-Latn-RS" sz="2600" dirty="0"/>
              <a:t>*</a:t>
            </a:r>
            <a:r>
              <a:rPr lang="sr-Latn-RS" sz="2600" dirty="0" smtClean="0"/>
              <a:t>Npr</a:t>
            </a:r>
            <a:r>
              <a:rPr lang="sr-Latn-RS" sz="2600" dirty="0"/>
              <a:t>. jedan italijanski restoran može biti i etno i casual.</a:t>
            </a:r>
          </a:p>
        </p:txBody>
      </p:sp>
    </p:spTree>
    <p:extLst>
      <p:ext uri="{BB962C8B-B14F-4D97-AF65-F5344CB8AC3E}">
        <p14:creationId xmlns:p14="http://schemas.microsoft.com/office/powerpoint/2010/main" val="3194059443"/>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16632"/>
            <a:ext cx="8640960" cy="6624736"/>
          </a:xfrm>
        </p:spPr>
        <p:txBody>
          <a:bodyPr>
            <a:normAutofit fontScale="90000"/>
          </a:bodyPr>
          <a:lstStyle/>
          <a:p>
            <a:pPr algn="l"/>
            <a:r>
              <a:rPr lang="pl-PL" dirty="0" smtClean="0"/>
              <a:t/>
            </a:r>
            <a:br>
              <a:rPr lang="pl-PL" dirty="0" smtClean="0"/>
            </a:br>
            <a:r>
              <a:rPr lang="pl-PL" dirty="0" smtClean="0"/>
              <a:t>*Među </a:t>
            </a:r>
            <a:r>
              <a:rPr lang="pl-PL" dirty="0"/>
              <a:t>specijalizovanim restoranima, po obimu prometa i značaju izdvajaju se </a:t>
            </a:r>
            <a:r>
              <a:rPr lang="pl-PL" dirty="0" smtClean="0"/>
              <a:t>restorani </a:t>
            </a:r>
            <a:r>
              <a:rPr lang="sr-Latn-RS" dirty="0" smtClean="0"/>
              <a:t>brze </a:t>
            </a:r>
            <a:r>
              <a:rPr lang="sr-Latn-RS" dirty="0"/>
              <a:t>hrane - brza usluga (fast food); tematski i ekskluzivni restorani.</a:t>
            </a:r>
            <a:br>
              <a:rPr lang="sr-Latn-RS" dirty="0"/>
            </a:br>
            <a:r>
              <a:rPr lang="sr-Latn-RS" dirty="0" smtClean="0"/>
              <a:t>*</a:t>
            </a:r>
            <a:r>
              <a:rPr lang="sr-Latn-RS" b="1" dirty="0" smtClean="0"/>
              <a:t>Restorani </a:t>
            </a:r>
            <a:r>
              <a:rPr lang="sr-Latn-RS" b="1" dirty="0"/>
              <a:t>brze hrane</a:t>
            </a:r>
            <a:r>
              <a:rPr lang="sr-Latn-RS" dirty="0"/>
              <a:t/>
            </a:r>
            <a:br>
              <a:rPr lang="sr-Latn-RS" dirty="0"/>
            </a:br>
            <a:r>
              <a:rPr lang="sr-Latn-RS" dirty="0" smtClean="0"/>
              <a:t>- </a:t>
            </a:r>
            <a:r>
              <a:rPr lang="vi-VN" dirty="0" smtClean="0"/>
              <a:t>Osnovna </a:t>
            </a:r>
            <a:r>
              <a:rPr lang="vi-VN" dirty="0"/>
              <a:t>karakteristika restorana brze hrane je da se potrošači </a:t>
            </a:r>
            <a:r>
              <a:rPr lang="vi-VN" dirty="0" smtClean="0"/>
              <a:t>prilagođavaju</a:t>
            </a:r>
            <a:r>
              <a:rPr lang="sr-Latn-RS" dirty="0" smtClean="0"/>
              <a:t> </a:t>
            </a:r>
            <a:r>
              <a:rPr lang="pl-PL" dirty="0" smtClean="0"/>
              <a:t>ponudi </a:t>
            </a:r>
            <a:r>
              <a:rPr lang="pl-PL" dirty="0"/>
              <a:t>restorana. </a:t>
            </a:r>
            <a:r>
              <a:rPr lang="pl-PL" dirty="0" smtClean="0"/>
              <a:t/>
            </a:r>
            <a:br>
              <a:rPr lang="pl-PL" dirty="0" smtClean="0"/>
            </a:br>
            <a:r>
              <a:rPr lang="pl-PL" dirty="0" smtClean="0"/>
              <a:t>- Naglašena </a:t>
            </a:r>
            <a:r>
              <a:rPr lang="pl-PL" dirty="0"/>
              <a:t>je specijalizacija u osnovnom proizvodu, što</a:t>
            </a:r>
            <a:br>
              <a:rPr lang="pl-PL" dirty="0"/>
            </a:br>
            <a:r>
              <a:rPr lang="sr-Latn-RS" dirty="0"/>
              <a:t>dovodi do standardizacije koja je garancija kvaliteta i ključna poluga </a:t>
            </a:r>
            <a:r>
              <a:rPr lang="sr-Latn-RS" dirty="0" smtClean="0"/>
              <a:t>zaštite potrošača. </a:t>
            </a:r>
            <a:br>
              <a:rPr lang="sr-Latn-RS" dirty="0" smtClean="0"/>
            </a:br>
            <a:r>
              <a:rPr lang="sr-Latn-RS" dirty="0" smtClean="0"/>
              <a:t>- Ovi </a:t>
            </a:r>
            <a:r>
              <a:rPr lang="sr-Latn-RS" dirty="0"/>
              <a:t>restorani prepoznatljivi su po brzoj i kvalitetnoj usluzi, </a:t>
            </a:r>
            <a:r>
              <a:rPr lang="sr-Latn-RS" dirty="0" smtClean="0"/>
              <a:t>ograničenom </a:t>
            </a:r>
            <a:r>
              <a:rPr lang="pl-PL" dirty="0" smtClean="0"/>
              <a:t>meniju</a:t>
            </a:r>
            <a:r>
              <a:rPr lang="pl-PL" dirty="0"/>
              <a:t>, dekoru i ambijentu. </a:t>
            </a:r>
            <a:r>
              <a:rPr lang="pl-PL" dirty="0" smtClean="0"/>
              <a:t/>
            </a:r>
            <a:br>
              <a:rPr lang="pl-PL" dirty="0" smtClean="0"/>
            </a:br>
            <a:r>
              <a:rPr lang="pl-PL" dirty="0" smtClean="0"/>
              <a:t>- U </a:t>
            </a:r>
            <a:r>
              <a:rPr lang="pl-PL" dirty="0"/>
              <a:t>kategoriju najpoznatijih restorana </a:t>
            </a:r>
            <a:r>
              <a:rPr lang="pl-PL" dirty="0" smtClean="0"/>
              <a:t>ove </a:t>
            </a:r>
            <a:r>
              <a:rPr lang="sr-Latn-RS" dirty="0" smtClean="0"/>
              <a:t>vrste</a:t>
            </a:r>
            <a:r>
              <a:rPr lang="sr-Latn-RS" dirty="0"/>
              <a:t>, koja je uveliko osvojila svet, spadaju </a:t>
            </a:r>
            <a:r>
              <a:rPr lang="sr-Latn-RS" i="1" dirty="0"/>
              <a:t>McDonald’s, Kentucky Fried </a:t>
            </a:r>
            <a:r>
              <a:rPr lang="sr-Latn-RS" i="1" dirty="0" smtClean="0"/>
              <a:t>Chiken, Pizza </a:t>
            </a:r>
            <a:r>
              <a:rPr lang="sr-Latn-RS" i="1" dirty="0"/>
              <a:t>Hut i dr.</a:t>
            </a:r>
            <a:br>
              <a:rPr lang="sr-Latn-RS" i="1" dirty="0"/>
            </a:br>
            <a:endParaRPr lang="sr-Latn-RS" dirty="0"/>
          </a:p>
        </p:txBody>
      </p:sp>
    </p:spTree>
    <p:extLst>
      <p:ext uri="{BB962C8B-B14F-4D97-AF65-F5344CB8AC3E}">
        <p14:creationId xmlns:p14="http://schemas.microsoft.com/office/powerpoint/2010/main" val="3268414440"/>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16632"/>
            <a:ext cx="8640960" cy="6552728"/>
          </a:xfrm>
        </p:spPr>
        <p:txBody>
          <a:bodyPr>
            <a:normAutofit/>
          </a:bodyPr>
          <a:lstStyle/>
          <a:p>
            <a:pPr algn="l"/>
            <a:r>
              <a:rPr lang="sr-Latn-RS" b="1" dirty="0" smtClean="0"/>
              <a:t>*Tematski </a:t>
            </a:r>
            <a:r>
              <a:rPr lang="sr-Latn-RS" b="1" dirty="0"/>
              <a:t>restorani</a:t>
            </a:r>
            <a:r>
              <a:rPr lang="sr-Latn-RS" dirty="0"/>
              <a:t/>
            </a:r>
            <a:br>
              <a:rPr lang="sr-Latn-RS" dirty="0"/>
            </a:br>
            <a:r>
              <a:rPr lang="sr-Latn-RS" dirty="0" smtClean="0"/>
              <a:t>- </a:t>
            </a:r>
            <a:r>
              <a:rPr lang="pl-PL" dirty="0" smtClean="0"/>
              <a:t>Tematski </a:t>
            </a:r>
            <a:r>
              <a:rPr lang="pl-PL" dirty="0"/>
              <a:t>restorani predstavljaju potpunu suprotnost restoranima brze hrane.</a:t>
            </a:r>
            <a:br>
              <a:rPr lang="pl-PL" dirty="0"/>
            </a:br>
            <a:r>
              <a:rPr lang="pl-PL" dirty="0" smtClean="0"/>
              <a:t>- </a:t>
            </a:r>
            <a:r>
              <a:rPr lang="sr-Latn-RS" dirty="0" smtClean="0"/>
              <a:t>U </a:t>
            </a:r>
            <a:r>
              <a:rPr lang="sr-Latn-RS" dirty="0"/>
              <a:t>njima se ne pružaju standardizovani proizvodi i usluge, već se </a:t>
            </a:r>
            <a:r>
              <a:rPr lang="sr-Latn-RS" dirty="0" smtClean="0"/>
              <a:t>diferenciranjem proizvoda </a:t>
            </a:r>
            <a:r>
              <a:rPr lang="sr-Latn-RS" dirty="0"/>
              <a:t>nastoji povećati konkurentnost.  </a:t>
            </a:r>
            <a:r>
              <a:rPr lang="sr-Latn-RS" dirty="0" smtClean="0"/>
              <a:t>          </a:t>
            </a:r>
            <a:r>
              <a:rPr lang="sr-Latn-RS" dirty="0"/>
              <a:t> </a:t>
            </a:r>
            <a:r>
              <a:rPr lang="sr-Latn-RS" dirty="0" smtClean="0"/>
              <a:t>  - Fokusiraju </a:t>
            </a:r>
            <a:r>
              <a:rPr lang="sr-Latn-RS" dirty="0"/>
              <a:t>se na ciljne </a:t>
            </a:r>
            <a:r>
              <a:rPr lang="sr-Latn-RS" dirty="0" smtClean="0"/>
              <a:t>grupe koje </a:t>
            </a:r>
            <a:r>
              <a:rPr lang="sr-Latn-RS" dirty="0"/>
              <a:t>su spremne da plate višu cenu za jedinstvenu uslugu.</a:t>
            </a:r>
            <a:br>
              <a:rPr lang="sr-Latn-RS" dirty="0"/>
            </a:br>
            <a:r>
              <a:rPr lang="sr-Latn-RS" dirty="0" smtClean="0"/>
              <a:t>- Oni </a:t>
            </a:r>
            <a:r>
              <a:rPr lang="sr-Latn-RS" dirty="0"/>
              <a:t>predstavljaju kombinaciju zabave, doživljaja i druženja, tako da su hrana </a:t>
            </a:r>
            <a:r>
              <a:rPr lang="sr-Latn-RS" dirty="0" smtClean="0"/>
              <a:t>i </a:t>
            </a:r>
            <a:r>
              <a:rPr lang="pl-PL" dirty="0" smtClean="0"/>
              <a:t>piće </a:t>
            </a:r>
            <a:r>
              <a:rPr lang="pl-PL" dirty="0"/>
              <a:t>u drugom planu, a akcenat se stavlja na dobar provod i zabavu. </a:t>
            </a:r>
            <a:r>
              <a:rPr lang="pl-PL" dirty="0" smtClean="0"/>
              <a:t/>
            </a:r>
            <a:br>
              <a:rPr lang="pl-PL" dirty="0" smtClean="0"/>
            </a:br>
            <a:r>
              <a:rPr lang="pl-PL" dirty="0"/>
              <a:t>-</a:t>
            </a:r>
            <a:r>
              <a:rPr lang="pl-PL" dirty="0" smtClean="0"/>
              <a:t>U kategoriju </a:t>
            </a:r>
            <a:r>
              <a:rPr lang="sr-Latn-RS" dirty="0" smtClean="0"/>
              <a:t>najpoznatijih </a:t>
            </a:r>
            <a:r>
              <a:rPr lang="sr-Latn-RS" dirty="0"/>
              <a:t>tematskih restorana, koji su se najpre pojavili u Holivudu i </a:t>
            </a:r>
            <a:r>
              <a:rPr lang="sr-Latn-RS" dirty="0" smtClean="0"/>
              <a:t>Las </a:t>
            </a:r>
            <a:r>
              <a:rPr lang="en-US" dirty="0" err="1" smtClean="0"/>
              <a:t>Vegasu</a:t>
            </a:r>
            <a:r>
              <a:rPr lang="en-US" dirty="0"/>
              <a:t>, </a:t>
            </a:r>
            <a:r>
              <a:rPr lang="en-US" dirty="0" err="1"/>
              <a:t>spadaju</a:t>
            </a:r>
            <a:r>
              <a:rPr lang="en-US" dirty="0"/>
              <a:t>: </a:t>
            </a:r>
            <a:r>
              <a:rPr lang="en-US" i="1" dirty="0"/>
              <a:t>The Hard Rock Cafe, Planet Hollywood, Rainforest Cafe, </a:t>
            </a:r>
            <a:r>
              <a:rPr lang="en-US" i="1" dirty="0" smtClean="0"/>
              <a:t>Star</a:t>
            </a:r>
            <a:r>
              <a:rPr lang="sr-Latn-RS" i="1" dirty="0" smtClean="0"/>
              <a:t> </a:t>
            </a:r>
            <a:r>
              <a:rPr lang="en-US" i="1" dirty="0" smtClean="0"/>
              <a:t>Cafe</a:t>
            </a:r>
            <a:r>
              <a:rPr lang="en-US" i="1" dirty="0"/>
              <a:t>, </a:t>
            </a:r>
            <a:r>
              <a:rPr lang="en-US" i="1" dirty="0" err="1"/>
              <a:t>Nescar</a:t>
            </a:r>
            <a:r>
              <a:rPr lang="en-US" i="1" dirty="0"/>
              <a:t> Cafe, The Dive i dr.</a:t>
            </a:r>
            <a:endParaRPr lang="sr-Latn-RS" dirty="0"/>
          </a:p>
        </p:txBody>
      </p:sp>
    </p:spTree>
    <p:extLst>
      <p:ext uri="{BB962C8B-B14F-4D97-AF65-F5344CB8AC3E}">
        <p14:creationId xmlns:p14="http://schemas.microsoft.com/office/powerpoint/2010/main" val="3054756973"/>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0"/>
            <a:ext cx="8568952" cy="6741368"/>
          </a:xfrm>
        </p:spPr>
        <p:txBody>
          <a:bodyPr>
            <a:normAutofit/>
          </a:bodyPr>
          <a:lstStyle/>
          <a:p>
            <a:pPr algn="l"/>
            <a:r>
              <a:rPr lang="sr-Latn-RS" b="1" dirty="0" smtClean="0"/>
              <a:t>*Ekskluzivni </a:t>
            </a:r>
            <a:r>
              <a:rPr lang="sr-Latn-RS" b="1" dirty="0"/>
              <a:t>restorani</a:t>
            </a:r>
            <a:r>
              <a:rPr lang="sr-Latn-RS" dirty="0"/>
              <a:t/>
            </a:r>
            <a:br>
              <a:rPr lang="sr-Latn-RS" dirty="0"/>
            </a:br>
            <a:r>
              <a:rPr lang="sr-Latn-RS" dirty="0" smtClean="0"/>
              <a:t>- </a:t>
            </a:r>
            <a:r>
              <a:rPr lang="vi-VN" dirty="0" smtClean="0"/>
              <a:t>Sama </a:t>
            </a:r>
            <a:r>
              <a:rPr lang="vi-VN" dirty="0"/>
              <a:t>reč „ekskluzivan“ upućuje na izuzetnu uređenost objekta i visok </a:t>
            </a:r>
            <a:r>
              <a:rPr lang="vi-VN" dirty="0" smtClean="0"/>
              <a:t>kvalitet</a:t>
            </a:r>
            <a:r>
              <a:rPr lang="sr-Latn-RS" dirty="0" smtClean="0"/>
              <a:t> opreme </a:t>
            </a:r>
            <a:r>
              <a:rPr lang="sr-Latn-RS" dirty="0"/>
              <a:t>nameštaja i usluga koje se pružaju u restoranima te vrste. </a:t>
            </a:r>
            <a:r>
              <a:rPr lang="sr-Latn-RS" dirty="0" smtClean="0"/>
              <a:t/>
            </a:r>
            <a:br>
              <a:rPr lang="sr-Latn-RS" dirty="0" smtClean="0"/>
            </a:br>
            <a:r>
              <a:rPr lang="sr-Latn-RS" dirty="0" smtClean="0"/>
              <a:t>- U ovim </a:t>
            </a:r>
            <a:r>
              <a:rPr lang="it-IT" dirty="0" smtClean="0"/>
              <a:t>restoranima </a:t>
            </a:r>
            <a:r>
              <a:rPr lang="it-IT" dirty="0"/>
              <a:t>dolaze poznate ličnosti (viđeni gosti), odnosno gosti sa „</a:t>
            </a:r>
            <a:r>
              <a:rPr lang="it-IT" i="1" dirty="0" smtClean="0"/>
              <a:t>dubljim</a:t>
            </a:r>
            <a:r>
              <a:rPr lang="sr-Latn-RS" i="1" dirty="0" smtClean="0"/>
              <a:t> džepom</a:t>
            </a:r>
            <a:r>
              <a:rPr lang="sr-Latn-RS" dirty="0"/>
              <a:t>“, koji imaju unapred rezervisane stolove, parking za auto i druge pogodnosti</a:t>
            </a:r>
            <a:r>
              <a:rPr lang="sr-Latn-RS" dirty="0" smtClean="0"/>
              <a:t>.</a:t>
            </a:r>
            <a:br>
              <a:rPr lang="sr-Latn-RS" dirty="0" smtClean="0"/>
            </a:br>
            <a:r>
              <a:rPr lang="sr-Latn-RS" dirty="0" smtClean="0"/>
              <a:t>- Cene </a:t>
            </a:r>
            <a:r>
              <a:rPr lang="sr-Latn-RS" dirty="0"/>
              <a:t>hrane i pića u njima su izuzetno visoke, naročito vina, obzirom da su </a:t>
            </a:r>
            <a:r>
              <a:rPr lang="sr-Latn-RS" dirty="0" smtClean="0"/>
              <a:t>troškovi </a:t>
            </a:r>
            <a:r>
              <a:rPr lang="vi-VN" dirty="0" smtClean="0"/>
              <a:t>zakupa</a:t>
            </a:r>
            <a:r>
              <a:rPr lang="vi-VN" dirty="0"/>
              <a:t>, ekskluzivna oprema, uređaji i inventar, uključujući i cene vrednih</a:t>
            </a:r>
            <a:br>
              <a:rPr lang="vi-VN" dirty="0"/>
            </a:br>
            <a:r>
              <a:rPr lang="sr-Latn-RS" dirty="0"/>
              <a:t>umetničkih dela enormno visoki. </a:t>
            </a:r>
            <a:r>
              <a:rPr lang="sr-Latn-RS" dirty="0" smtClean="0"/>
              <a:t/>
            </a:r>
            <a:br>
              <a:rPr lang="sr-Latn-RS" dirty="0" smtClean="0"/>
            </a:br>
            <a:r>
              <a:rPr lang="sr-Latn-RS" dirty="0" smtClean="0"/>
              <a:t>- Ovi </a:t>
            </a:r>
            <a:r>
              <a:rPr lang="sr-Latn-RS" dirty="0"/>
              <a:t>restorani angažuju najprestižnije majstore</a:t>
            </a:r>
            <a:br>
              <a:rPr lang="sr-Latn-RS" dirty="0"/>
            </a:br>
            <a:r>
              <a:rPr lang="sr-Latn-RS" dirty="0"/>
              <a:t>kulinarstva i drugog profesionalnog personala koje izuzetno dobro plaćaju.</a:t>
            </a:r>
          </a:p>
        </p:txBody>
      </p:sp>
    </p:spTree>
    <p:extLst>
      <p:ext uri="{BB962C8B-B14F-4D97-AF65-F5344CB8AC3E}">
        <p14:creationId xmlns:p14="http://schemas.microsoft.com/office/powerpoint/2010/main" val="2427766120"/>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116632"/>
            <a:ext cx="8496944" cy="6552728"/>
          </a:xfrm>
        </p:spPr>
        <p:txBody>
          <a:bodyPr/>
          <a:lstStyle/>
          <a:p>
            <a:pPr algn="l"/>
            <a:r>
              <a:rPr lang="sr-Latn-RS" dirty="0" smtClean="0"/>
              <a:t>- </a:t>
            </a:r>
            <a:r>
              <a:rPr lang="vi-VN" dirty="0" smtClean="0"/>
              <a:t>Vrhunska </a:t>
            </a:r>
            <a:r>
              <a:rPr lang="vi-VN" dirty="0"/>
              <a:t>usluga sa puno mašte, kreacije i veština su posebni ugođaji </a:t>
            </a:r>
            <a:r>
              <a:rPr lang="vi-VN" dirty="0" smtClean="0"/>
              <a:t>prilikom</a:t>
            </a:r>
            <a:r>
              <a:rPr lang="sr-Latn-RS" dirty="0" smtClean="0"/>
              <a:t> boravka </a:t>
            </a:r>
            <a:r>
              <a:rPr lang="sr-Latn-RS" dirty="0"/>
              <a:t>u njima. </a:t>
            </a:r>
            <a:r>
              <a:rPr lang="sr-Latn-RS" dirty="0" smtClean="0"/>
              <a:t/>
            </a:r>
            <a:br>
              <a:rPr lang="sr-Latn-RS" dirty="0" smtClean="0"/>
            </a:br>
            <a:r>
              <a:rPr lang="sr-Latn-RS" dirty="0" smtClean="0"/>
              <a:t>- Meni </a:t>
            </a:r>
            <a:r>
              <a:rPr lang="sr-Latn-RS" dirty="0"/>
              <a:t>obično uključuje skupe uvozne sastojke, kao što </a:t>
            </a:r>
            <a:r>
              <a:rPr lang="sr-Latn-RS" dirty="0" smtClean="0"/>
              <a:t>su: kavijar</a:t>
            </a:r>
            <a:r>
              <a:rPr lang="sr-Latn-RS" dirty="0"/>
              <a:t>, tartufe, džigerica od patke i sl. </a:t>
            </a:r>
            <a:r>
              <a:rPr lang="sr-Latn-RS" dirty="0" smtClean="0"/>
              <a:t/>
            </a:r>
            <a:br>
              <a:rPr lang="sr-Latn-RS" dirty="0" smtClean="0"/>
            </a:br>
            <a:r>
              <a:rPr lang="sr-Latn-RS" dirty="0" smtClean="0"/>
              <a:t>- Samo </a:t>
            </a:r>
            <a:r>
              <a:rPr lang="sr-Latn-RS" dirty="0"/>
              <a:t>najbolje voće i povrće u njima </a:t>
            </a:r>
            <a:r>
              <a:rPr lang="sr-Latn-RS" dirty="0" smtClean="0"/>
              <a:t>se služi</a:t>
            </a:r>
            <a:r>
              <a:rPr lang="sr-Latn-RS" dirty="0"/>
              <a:t>. </a:t>
            </a:r>
            <a:r>
              <a:rPr lang="sr-Latn-RS" dirty="0" smtClean="0"/>
              <a:t/>
            </a:r>
            <a:br>
              <a:rPr lang="sr-Latn-RS" dirty="0" smtClean="0"/>
            </a:br>
            <a:r>
              <a:rPr lang="sr-Latn-RS" dirty="0" smtClean="0"/>
              <a:t>- Deo </a:t>
            </a:r>
            <a:r>
              <a:rPr lang="sr-Latn-RS" dirty="0"/>
              <a:t>te slike je i živopisan garnirung koji „</a:t>
            </a:r>
            <a:r>
              <a:rPr lang="sr-Latn-RS" i="1" dirty="0"/>
              <a:t>provocira“ </a:t>
            </a:r>
            <a:r>
              <a:rPr lang="sr-Latn-RS" dirty="0"/>
              <a:t>svojim </a:t>
            </a:r>
            <a:r>
              <a:rPr lang="sr-Latn-RS" dirty="0" smtClean="0"/>
              <a:t>izgledom, mirisom </a:t>
            </a:r>
            <a:r>
              <a:rPr lang="sr-Latn-RS" dirty="0"/>
              <a:t>i ukusom.</a:t>
            </a:r>
          </a:p>
        </p:txBody>
      </p:sp>
    </p:spTree>
    <p:extLst>
      <p:ext uri="{BB962C8B-B14F-4D97-AF65-F5344CB8AC3E}">
        <p14:creationId xmlns:p14="http://schemas.microsoft.com/office/powerpoint/2010/main" val="1384140153"/>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16632"/>
            <a:ext cx="8640960" cy="6624736"/>
          </a:xfrm>
        </p:spPr>
        <p:txBody>
          <a:bodyPr>
            <a:normAutofit fontScale="90000"/>
          </a:bodyPr>
          <a:lstStyle/>
          <a:p>
            <a:pPr algn="l"/>
            <a:r>
              <a:rPr lang="pl-PL" sz="2600" dirty="0" smtClean="0"/>
              <a:t>Prema </a:t>
            </a:r>
            <a:r>
              <a:rPr lang="pl-PL" sz="2600" b="1" i="1" dirty="0"/>
              <a:t>kategoriji potrošača </a:t>
            </a:r>
            <a:r>
              <a:rPr lang="pl-PL" sz="2600" dirty="0"/>
              <a:t>razlikuju se:</a:t>
            </a:r>
            <a:br>
              <a:rPr lang="pl-PL" sz="2600" dirty="0"/>
            </a:br>
            <a:r>
              <a:rPr lang="sr-Latn-RS" sz="2600" dirty="0" smtClean="0"/>
              <a:t>*</a:t>
            </a:r>
            <a:r>
              <a:rPr lang="sr-Latn-RS" sz="2600" i="1" dirty="0" smtClean="0"/>
              <a:t>familijarni </a:t>
            </a:r>
            <a:r>
              <a:rPr lang="sr-Latn-RS" sz="2600" i="1" dirty="0"/>
              <a:t>restorani </a:t>
            </a:r>
            <a:r>
              <a:rPr lang="sr-Latn-RS" sz="2600" dirty="0"/>
              <a:t>(restorani u kojima se obično porodično dolazi na </a:t>
            </a:r>
            <a:r>
              <a:rPr lang="sr-Latn-RS" sz="2600" dirty="0" smtClean="0"/>
              <a:t>ručak, </a:t>
            </a:r>
            <a:r>
              <a:rPr lang="pl-PL" sz="2600" dirty="0" smtClean="0"/>
              <a:t>večeru </a:t>
            </a:r>
            <a:r>
              <a:rPr lang="pl-PL" sz="2600" dirty="0"/>
              <a:t>ili neki drugi izlazak), i</a:t>
            </a:r>
            <a:br>
              <a:rPr lang="pl-PL" sz="2600" dirty="0"/>
            </a:br>
            <a:r>
              <a:rPr lang="sr-Latn-RS" sz="2600" dirty="0"/>
              <a:t>*</a:t>
            </a:r>
            <a:r>
              <a:rPr lang="it-IT" sz="2600" i="1" dirty="0" smtClean="0"/>
              <a:t>poslovni </a:t>
            </a:r>
            <a:r>
              <a:rPr lang="it-IT" sz="2600" i="1" dirty="0"/>
              <a:t>restorani (restorani gde dolaze poslovni ljudi</a:t>
            </a:r>
            <a:r>
              <a:rPr lang="it-IT" sz="2600" i="1" dirty="0" smtClean="0"/>
              <a:t>)</a:t>
            </a:r>
            <a:r>
              <a:rPr lang="it-IT" sz="2600" dirty="0" smtClean="0"/>
              <a:t>.</a:t>
            </a:r>
            <a:r>
              <a:rPr lang="sr-Latn-RS" sz="2600" dirty="0" smtClean="0"/>
              <a:t/>
            </a:r>
            <a:br>
              <a:rPr lang="sr-Latn-RS" sz="2600" dirty="0" smtClean="0"/>
            </a:br>
            <a:r>
              <a:rPr lang="it-IT" sz="2600" dirty="0"/>
              <a:t/>
            </a:r>
            <a:br>
              <a:rPr lang="it-IT" sz="2600" dirty="0"/>
            </a:br>
            <a:r>
              <a:rPr lang="sr-Latn-RS" sz="2600" dirty="0"/>
              <a:t>Prema </a:t>
            </a:r>
            <a:r>
              <a:rPr lang="sr-Latn-RS" sz="2600" b="1" i="1" dirty="0"/>
              <a:t>načinu pružanja usluga </a:t>
            </a:r>
            <a:r>
              <a:rPr lang="sr-Latn-RS" sz="2600" dirty="0"/>
              <a:t>razlikuju se:</a:t>
            </a:r>
            <a:br>
              <a:rPr lang="sr-Latn-RS" sz="2600" dirty="0"/>
            </a:br>
            <a:r>
              <a:rPr lang="sr-Latn-RS" sz="2600" dirty="0"/>
              <a:t>*</a:t>
            </a:r>
            <a:r>
              <a:rPr lang="sr-Latn-RS" sz="2600" i="1" dirty="0" smtClean="0"/>
              <a:t>restorani </a:t>
            </a:r>
            <a:r>
              <a:rPr lang="sr-Latn-RS" sz="2600" i="1" dirty="0"/>
              <a:t>u kojima se služe glavni obroci </a:t>
            </a:r>
            <a:r>
              <a:rPr lang="sr-Latn-RS" sz="2600" dirty="0"/>
              <a:t>(ručak, večera), pretežno izbor od </a:t>
            </a:r>
            <a:r>
              <a:rPr lang="sr-Latn-RS" sz="2600" dirty="0" smtClean="0"/>
              <a:t>nekoliko </a:t>
            </a:r>
            <a:r>
              <a:rPr lang="it-IT" sz="2600" dirty="0" smtClean="0"/>
              <a:t>gotovih </a:t>
            </a:r>
            <a:r>
              <a:rPr lang="it-IT" sz="2600" dirty="0"/>
              <a:t>jela (menu) i jela po narudžbini (a la carte),</a:t>
            </a:r>
            <a:br>
              <a:rPr lang="it-IT" sz="2600" dirty="0"/>
            </a:br>
            <a:r>
              <a:rPr lang="pl-PL" sz="2600" dirty="0"/>
              <a:t>*</a:t>
            </a:r>
            <a:r>
              <a:rPr lang="pl-PL" sz="2600" i="1" dirty="0" smtClean="0"/>
              <a:t>restorani </a:t>
            </a:r>
            <a:r>
              <a:rPr lang="pl-PL" sz="2600" i="1" dirty="0"/>
              <a:t>u kojima se služe samo jela po narudžbini</a:t>
            </a:r>
            <a:r>
              <a:rPr lang="pl-PL" sz="2600" dirty="0"/>
              <a:t>, i</a:t>
            </a:r>
            <a:br>
              <a:rPr lang="pl-PL" sz="2600" dirty="0"/>
            </a:br>
            <a:r>
              <a:rPr lang="sr-Latn-RS" sz="2600" dirty="0"/>
              <a:t>*</a:t>
            </a:r>
            <a:r>
              <a:rPr lang="sr-Latn-RS" sz="2600" i="1" dirty="0" smtClean="0"/>
              <a:t>restorani </a:t>
            </a:r>
            <a:r>
              <a:rPr lang="sr-Latn-RS" sz="2600" i="1" dirty="0"/>
              <a:t>sa samoposluživanjem </a:t>
            </a:r>
            <a:r>
              <a:rPr lang="sr-Latn-RS" sz="2600" dirty="0"/>
              <a:t>(ekspres restoran) u kojima se pripremaju </a:t>
            </a:r>
            <a:r>
              <a:rPr lang="sr-Latn-RS" sz="2600" dirty="0" smtClean="0"/>
              <a:t>i služe </a:t>
            </a:r>
            <a:r>
              <a:rPr lang="sr-Latn-RS" sz="2600" dirty="0"/>
              <a:t>unapred pripremljena topla i hladna jela, pića i napitci, pri čemu se </a:t>
            </a:r>
            <a:r>
              <a:rPr lang="sr-Latn-RS" sz="2600" dirty="0" smtClean="0"/>
              <a:t>usluge vrše </a:t>
            </a:r>
            <a:r>
              <a:rPr lang="sr-Latn-RS" sz="2600" dirty="0"/>
              <a:t>po principu samoizbora i samoposluživanja unapred pripremljenih </a:t>
            </a:r>
            <a:r>
              <a:rPr lang="sr-Latn-RS" sz="2600" dirty="0" smtClean="0"/>
              <a:t>jela koja </a:t>
            </a:r>
            <a:r>
              <a:rPr lang="sr-Latn-RS" sz="2600" dirty="0"/>
              <a:t>su izložena u toplim i hladnim vitrinama</a:t>
            </a:r>
            <a:r>
              <a:rPr lang="sr-Latn-RS" sz="2600" dirty="0" smtClean="0"/>
              <a:t>.</a:t>
            </a:r>
            <a:br>
              <a:rPr lang="sr-Latn-RS" sz="2600" dirty="0" smtClean="0"/>
            </a:br>
            <a:r>
              <a:rPr lang="sr-Latn-RS" sz="2600" dirty="0" smtClean="0"/>
              <a:t/>
            </a:r>
            <a:br>
              <a:rPr lang="sr-Latn-RS" sz="2600" dirty="0" smtClean="0"/>
            </a:br>
            <a:r>
              <a:rPr lang="it-IT" sz="2600" dirty="0"/>
              <a:t>Prema </a:t>
            </a:r>
            <a:r>
              <a:rPr lang="it-IT" sz="2600" b="1" i="1" dirty="0"/>
              <a:t>radnom vremenu </a:t>
            </a:r>
            <a:r>
              <a:rPr lang="it-IT" sz="2600" dirty="0"/>
              <a:t>restorani se mogu svrstati u:</a:t>
            </a:r>
            <a:br>
              <a:rPr lang="it-IT" sz="2600" dirty="0"/>
            </a:br>
            <a:r>
              <a:rPr lang="sr-Latn-RS" sz="2600" dirty="0"/>
              <a:t>*</a:t>
            </a:r>
            <a:r>
              <a:rPr lang="sr-Latn-RS" sz="2600" dirty="0" smtClean="0"/>
              <a:t>večernje </a:t>
            </a:r>
            <a:r>
              <a:rPr lang="sr-Latn-RS" sz="2600" dirty="0"/>
              <a:t>restorane (restorani koji isključivo rade u večernjim satima),</a:t>
            </a:r>
            <a:br>
              <a:rPr lang="sr-Latn-RS" sz="2600" dirty="0"/>
            </a:br>
            <a:r>
              <a:rPr lang="sr-Latn-RS" sz="2600" dirty="0"/>
              <a:t>*</a:t>
            </a:r>
            <a:r>
              <a:rPr lang="sr-Latn-RS" sz="2600" dirty="0" smtClean="0"/>
              <a:t>dnevne </a:t>
            </a:r>
            <a:r>
              <a:rPr lang="sr-Latn-RS" sz="2600" dirty="0"/>
              <a:t>restorane, i</a:t>
            </a:r>
            <a:br>
              <a:rPr lang="sr-Latn-RS" sz="2600" dirty="0"/>
            </a:br>
            <a:r>
              <a:rPr lang="sr-Latn-RS" sz="2600" dirty="0"/>
              <a:t>*</a:t>
            </a:r>
            <a:r>
              <a:rPr lang="sr-Latn-RS" sz="2600" dirty="0" smtClean="0"/>
              <a:t>vikend </a:t>
            </a:r>
            <a:r>
              <a:rPr lang="sr-Latn-RS" sz="2600" dirty="0"/>
              <a:t>restorane.</a:t>
            </a:r>
          </a:p>
        </p:txBody>
      </p:sp>
    </p:spTree>
    <p:extLst>
      <p:ext uri="{BB962C8B-B14F-4D97-AF65-F5344CB8AC3E}">
        <p14:creationId xmlns:p14="http://schemas.microsoft.com/office/powerpoint/2010/main" val="3811302647"/>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16632"/>
            <a:ext cx="8640960" cy="6552728"/>
          </a:xfrm>
        </p:spPr>
        <p:txBody>
          <a:bodyPr>
            <a:normAutofit fontScale="90000"/>
          </a:bodyPr>
          <a:lstStyle/>
          <a:p>
            <a:pPr algn="l"/>
            <a:r>
              <a:rPr lang="sr-Latn-RS" dirty="0" smtClean="0"/>
              <a:t/>
            </a:r>
            <a:br>
              <a:rPr lang="sr-Latn-RS" dirty="0" smtClean="0"/>
            </a:br>
            <a:r>
              <a:rPr lang="sr-Latn-RS" dirty="0"/>
              <a:t/>
            </a:r>
            <a:br>
              <a:rPr lang="sr-Latn-RS" dirty="0"/>
            </a:br>
            <a:r>
              <a:rPr lang="sr-Latn-RS" dirty="0" smtClean="0"/>
              <a:t/>
            </a:r>
            <a:br>
              <a:rPr lang="sr-Latn-RS" dirty="0" smtClean="0"/>
            </a:br>
            <a:r>
              <a:rPr lang="sr-Latn-RS" dirty="0" smtClean="0"/>
              <a:t/>
            </a:r>
            <a:br>
              <a:rPr lang="sr-Latn-RS" dirty="0" smtClean="0"/>
            </a:br>
            <a:r>
              <a:rPr lang="sr-Latn-RS" dirty="0"/>
              <a:t/>
            </a:r>
            <a:br>
              <a:rPr lang="sr-Latn-RS" dirty="0"/>
            </a:br>
            <a:r>
              <a:rPr lang="sr-Latn-RS" dirty="0" smtClean="0"/>
              <a:t/>
            </a:r>
            <a:br>
              <a:rPr lang="sr-Latn-RS" dirty="0" smtClean="0"/>
            </a:br>
            <a:r>
              <a:rPr lang="sr-Latn-RS" dirty="0" smtClean="0"/>
              <a:t>*Savremeni </a:t>
            </a:r>
            <a:r>
              <a:rPr lang="sr-Latn-RS" dirty="0"/>
              <a:t>tempo života, ideje i zahtevi gostiju nametnuli su pojavu brojnih </a:t>
            </a:r>
            <a:r>
              <a:rPr lang="sr-Latn-RS" dirty="0" smtClean="0"/>
              <a:t>neobičnih </a:t>
            </a:r>
            <a:r>
              <a:rPr lang="pl-PL" dirty="0" smtClean="0"/>
              <a:t>restorana </a:t>
            </a:r>
            <a:r>
              <a:rPr lang="pl-PL" dirty="0"/>
              <a:t>(restorani ispod vode, na vodi, u mraku, na groblju, u zatvoru i sl</a:t>
            </a:r>
            <a:r>
              <a:rPr lang="pl-PL" dirty="0" smtClean="0"/>
              <a:t>.) </a:t>
            </a:r>
            <a:r>
              <a:rPr lang="sr-Latn-RS" dirty="0" smtClean="0"/>
              <a:t>i </a:t>
            </a:r>
            <a:r>
              <a:rPr lang="sr-Latn-RS" dirty="0"/>
              <a:t>neobičnih načina služenja.</a:t>
            </a:r>
            <a:br>
              <a:rPr lang="sr-Latn-RS" dirty="0"/>
            </a:br>
            <a:r>
              <a:rPr lang="sr-Latn-RS" dirty="0" smtClean="0"/>
              <a:t>*Sve </a:t>
            </a:r>
            <a:r>
              <a:rPr lang="sr-Latn-RS" dirty="0"/>
              <a:t>više na značaju dobija usluga </a:t>
            </a:r>
            <a:r>
              <a:rPr lang="sr-Latn-RS" i="1" dirty="0"/>
              <a:t>isporuke hrane na kućnu adresu </a:t>
            </a:r>
            <a:r>
              <a:rPr lang="sr-Latn-RS" dirty="0"/>
              <a:t>(</a:t>
            </a:r>
            <a:r>
              <a:rPr lang="sr-Latn-RS" i="1" dirty="0"/>
              <a:t>home </a:t>
            </a:r>
            <a:r>
              <a:rPr lang="sr-Latn-RS" i="1" dirty="0" smtClean="0"/>
              <a:t>delivery food</a:t>
            </a:r>
            <a:r>
              <a:rPr lang="sr-Latn-RS" dirty="0"/>
              <a:t>), koja se dostavlja kolima, motorom ili biciklom, kao i mogućnost da se </a:t>
            </a:r>
            <a:r>
              <a:rPr lang="sr-Latn-RS" dirty="0" smtClean="0"/>
              <a:t>automo</a:t>
            </a:r>
            <a:r>
              <a:rPr lang="vi-VN" dirty="0"/>
              <a:t>bilom priđe restoranu i naručivanje izvrši iz auta. </a:t>
            </a:r>
            <a:r>
              <a:rPr lang="sr-Latn-RS" dirty="0" smtClean="0"/>
              <a:t/>
            </a:r>
            <a:br>
              <a:rPr lang="sr-Latn-RS" dirty="0" smtClean="0"/>
            </a:br>
            <a:r>
              <a:rPr lang="sr-Latn-RS" dirty="0"/>
              <a:t>*</a:t>
            </a:r>
            <a:r>
              <a:rPr lang="vi-VN" dirty="0" smtClean="0"/>
              <a:t>Asortiman </a:t>
            </a:r>
            <a:r>
              <a:rPr lang="vi-VN" dirty="0"/>
              <a:t>hrane kod ovih </a:t>
            </a:r>
            <a:r>
              <a:rPr lang="vi-VN" dirty="0" smtClean="0"/>
              <a:t>oblika</a:t>
            </a:r>
            <a:r>
              <a:rPr lang="sr-Latn-RS" dirty="0" smtClean="0"/>
              <a:t> usluge </a:t>
            </a:r>
            <a:r>
              <a:rPr lang="sr-Latn-RS" dirty="0"/>
              <a:t>obično se sastoji od 2 do 3 jela, poput pice ili kineske, meksičke ili druge hrane.</a:t>
            </a:r>
            <a:br>
              <a:rPr lang="sr-Latn-RS" dirty="0"/>
            </a:br>
            <a:r>
              <a:rPr lang="sr-Latn-RS" dirty="0" smtClean="0"/>
              <a:t>*Kod </a:t>
            </a:r>
            <a:r>
              <a:rPr lang="sr-Latn-RS" dirty="0"/>
              <a:t>objekata gde se hrana priprema i isporučuje na kućnu adresu usluga se </a:t>
            </a:r>
            <a:r>
              <a:rPr lang="sr-Latn-RS" dirty="0" smtClean="0"/>
              <a:t>naručuje </a:t>
            </a:r>
            <a:r>
              <a:rPr lang="pl-PL" dirty="0" smtClean="0"/>
              <a:t>putem </a:t>
            </a:r>
            <a:r>
              <a:rPr lang="pl-PL" dirty="0"/>
              <a:t>telefona ili interneta. </a:t>
            </a:r>
            <a:r>
              <a:rPr lang="pl-PL" dirty="0" smtClean="0"/>
              <a:t/>
            </a:r>
            <a:br>
              <a:rPr lang="pl-PL" dirty="0" smtClean="0"/>
            </a:br>
            <a:r>
              <a:rPr lang="pl-PL" dirty="0"/>
              <a:t>*</a:t>
            </a:r>
            <a:r>
              <a:rPr lang="pl-PL" dirty="0" smtClean="0"/>
              <a:t>Cena </a:t>
            </a:r>
            <a:r>
              <a:rPr lang="pl-PL" dirty="0"/>
              <a:t>je znatno niža nego u klasičnim restoranima zbog</a:t>
            </a:r>
            <a:br>
              <a:rPr lang="pl-PL" dirty="0"/>
            </a:br>
            <a:r>
              <a:rPr lang="vi-VN" dirty="0"/>
              <a:t>manjih troškova (nema troškova posluživanja, nema čišćenja, nema pranja suđa i dr.).</a:t>
            </a:r>
            <a:br>
              <a:rPr lang="vi-VN" dirty="0"/>
            </a:br>
            <a:r>
              <a:rPr lang="sr-Latn-RS" dirty="0" smtClean="0"/>
              <a:t>*</a:t>
            </a:r>
            <a:r>
              <a:rPr lang="pl-PL" dirty="0" smtClean="0"/>
              <a:t>Koncepti </a:t>
            </a:r>
            <a:r>
              <a:rPr lang="pl-PL" dirty="0"/>
              <a:t>vodećih restorana u svetu u odnosu na prodaju godinama se prate </a:t>
            </a:r>
            <a:r>
              <a:rPr lang="pl-PL" dirty="0" smtClean="0"/>
              <a:t>preko </a:t>
            </a:r>
            <a:r>
              <a:rPr lang="sr-Latn-RS" dirty="0" smtClean="0"/>
              <a:t>magazina </a:t>
            </a:r>
            <a:br>
              <a:rPr lang="sr-Latn-RS" dirty="0" smtClean="0"/>
            </a:br>
            <a:r>
              <a:rPr lang="sr-Latn-RS" dirty="0"/>
              <a:t/>
            </a:r>
            <a:br>
              <a:rPr lang="sr-Latn-RS" dirty="0"/>
            </a:br>
            <a:r>
              <a:rPr lang="sr-Latn-RS" dirty="0" smtClean="0"/>
              <a:t/>
            </a:r>
            <a:br>
              <a:rPr lang="sr-Latn-RS" dirty="0" smtClean="0"/>
            </a:br>
            <a:r>
              <a:rPr lang="sr-Latn-RS" dirty="0"/>
              <a:t/>
            </a:r>
            <a:br>
              <a:rPr lang="sr-Latn-RS" dirty="0"/>
            </a:br>
            <a:r>
              <a:rPr lang="sr-Latn-RS" dirty="0" smtClean="0"/>
              <a:t/>
            </a:r>
            <a:br>
              <a:rPr lang="sr-Latn-RS" dirty="0" smtClean="0"/>
            </a:br>
            <a:r>
              <a:rPr lang="sr-Latn-RS" dirty="0"/>
              <a:t/>
            </a:r>
            <a:br>
              <a:rPr lang="sr-Latn-RS" dirty="0"/>
            </a:br>
            <a:endParaRPr lang="sr-Latn-RS" dirty="0"/>
          </a:p>
        </p:txBody>
      </p:sp>
    </p:spTree>
    <p:extLst>
      <p:ext uri="{BB962C8B-B14F-4D97-AF65-F5344CB8AC3E}">
        <p14:creationId xmlns:p14="http://schemas.microsoft.com/office/powerpoint/2010/main" val="3089267883"/>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432" y="116632"/>
            <a:ext cx="8748464" cy="6552728"/>
          </a:xfrm>
        </p:spPr>
        <p:txBody>
          <a:bodyPr>
            <a:normAutofit fontScale="90000"/>
          </a:bodyPr>
          <a:lstStyle/>
          <a:p>
            <a:pPr algn="l"/>
            <a:r>
              <a:rPr lang="sr-Latn-RS" b="1" dirty="0" smtClean="0"/>
              <a:t>4.2</a:t>
            </a:r>
            <a:r>
              <a:rPr lang="sr-Latn-RS" b="1" dirty="0"/>
              <a:t>. Ostale vrste ugostiteljskih objekata za pružanje usluga hrane i </a:t>
            </a:r>
            <a:r>
              <a:rPr lang="sr-Latn-RS" b="1" dirty="0" smtClean="0"/>
              <a:t>pića</a:t>
            </a:r>
            <a:br>
              <a:rPr lang="sr-Latn-RS" b="1" dirty="0" smtClean="0"/>
            </a:br>
            <a:r>
              <a:rPr lang="sr-Latn-RS" dirty="0"/>
              <a:t>Pored restorana, u ugostiteljskoj ponudi hrane i pića značajno mesto imaju i </a:t>
            </a:r>
            <a:r>
              <a:rPr lang="sr-Latn-RS" dirty="0" smtClean="0"/>
              <a:t>druge vrste </a:t>
            </a:r>
            <a:r>
              <a:rPr lang="sr-Latn-RS" dirty="0"/>
              <a:t>objekata u kojima se pružaju različite ugostiteljske </a:t>
            </a:r>
            <a:r>
              <a:rPr lang="sr-Latn-RS" dirty="0" smtClean="0"/>
              <a:t>usluge:</a:t>
            </a:r>
            <a:r>
              <a:rPr lang="sr-Latn-RS" dirty="0"/>
              <a:t/>
            </a:r>
            <a:br>
              <a:rPr lang="sr-Latn-RS" dirty="0"/>
            </a:br>
            <a:r>
              <a:rPr lang="sr-Latn-RS" b="1" i="1" dirty="0"/>
              <a:t>Kafana </a:t>
            </a:r>
            <a:r>
              <a:rPr lang="sr-Latn-RS" dirty="0"/>
              <a:t>(gostionica, krčma, konoba, mehana, čarda, taverna i sl.) </a:t>
            </a:r>
            <a:r>
              <a:rPr lang="sr-Latn-RS" dirty="0" smtClean="0"/>
              <a:t>– ugostiteljski objekat </a:t>
            </a:r>
            <a:r>
              <a:rPr lang="sr-Latn-RS" dirty="0"/>
              <a:t>u kojem se pripremaju i uslužuju pića, napici, pretežno jednostavna jela (</a:t>
            </a:r>
            <a:r>
              <a:rPr lang="sr-Latn-RS" dirty="0" smtClean="0"/>
              <a:t>sve vrste </a:t>
            </a:r>
            <a:r>
              <a:rPr lang="sr-Latn-RS" dirty="0"/>
              <a:t>doručaka, suhomesnati proizvodi, kuvana jela, specijaliteti od mesa) i jednostavne</a:t>
            </a:r>
            <a:br>
              <a:rPr lang="sr-Latn-RS" dirty="0"/>
            </a:br>
            <a:r>
              <a:rPr lang="sr-Latn-RS" dirty="0"/>
              <a:t>poslastice.</a:t>
            </a:r>
            <a:br>
              <a:rPr lang="sr-Latn-RS" dirty="0"/>
            </a:br>
            <a:r>
              <a:rPr lang="sr-Latn-RS" b="1" i="1" dirty="0"/>
              <a:t>Bar </a:t>
            </a:r>
            <a:r>
              <a:rPr lang="sr-Latn-RS" dirty="0"/>
              <a:t>(kafeterija, aperitiv bar, cafe bar, coktel bar, noćni bar, cabare bar, plesni </a:t>
            </a:r>
            <a:r>
              <a:rPr lang="sr-Latn-RS" dirty="0" smtClean="0"/>
              <a:t>bar, sendvič </a:t>
            </a:r>
            <a:r>
              <a:rPr lang="sr-Latn-RS" dirty="0"/>
              <a:t>bar, salat bar, snek bar, bar na otvorenom, pab bar i dr.) - ugostiteljski </a:t>
            </a:r>
            <a:r>
              <a:rPr lang="sr-Latn-RS" dirty="0" smtClean="0"/>
              <a:t>objekat u </a:t>
            </a:r>
            <a:r>
              <a:rPr lang="sr-Latn-RS" dirty="0"/>
              <a:t>kojem se uslužuju pića i napici ili se pripremaju i uslužuju ili samo uslužuju pića </a:t>
            </a:r>
            <a:r>
              <a:rPr lang="sr-Latn-RS" dirty="0" smtClean="0"/>
              <a:t>i napici </a:t>
            </a:r>
            <a:r>
              <a:rPr lang="sr-Latn-RS" dirty="0"/>
              <a:t>i jednostavna topla i hladna jela, koja mogu da se pripremaju naočigled </a:t>
            </a:r>
            <a:r>
              <a:rPr lang="sr-Latn-RS" dirty="0" smtClean="0"/>
              <a:t>gostiju </a:t>
            </a:r>
            <a:r>
              <a:rPr lang="pl-PL" dirty="0" smtClean="0"/>
              <a:t>i </a:t>
            </a:r>
            <a:r>
              <a:rPr lang="pl-PL" dirty="0"/>
              <a:t>uslužuju za pultom ili točionicom pića.</a:t>
            </a:r>
            <a:endParaRPr lang="sr-Latn-RS" dirty="0"/>
          </a:p>
        </p:txBody>
      </p:sp>
    </p:spTree>
    <p:extLst>
      <p:ext uri="{BB962C8B-B14F-4D97-AF65-F5344CB8AC3E}">
        <p14:creationId xmlns:p14="http://schemas.microsoft.com/office/powerpoint/2010/main" val="2880537180"/>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16632"/>
            <a:ext cx="8640960" cy="6624736"/>
          </a:xfrm>
        </p:spPr>
        <p:txBody>
          <a:bodyPr>
            <a:normAutofit/>
          </a:bodyPr>
          <a:lstStyle/>
          <a:p>
            <a:pPr algn="l"/>
            <a:r>
              <a:rPr lang="sr-Latn-RS" b="1" i="1" dirty="0" smtClean="0"/>
              <a:t>Kafe</a:t>
            </a:r>
            <a:r>
              <a:rPr lang="sr-Latn-RS" b="1" i="1" dirty="0"/>
              <a:t>, kafić, čajdžinica i sl</a:t>
            </a:r>
            <a:r>
              <a:rPr lang="sr-Latn-RS" b="1" dirty="0"/>
              <a:t>. </a:t>
            </a:r>
            <a:r>
              <a:rPr lang="sr-Latn-RS" dirty="0"/>
              <a:t>su ugostiteljski objekti u kojima se služe različite </a:t>
            </a:r>
            <a:r>
              <a:rPr lang="sr-Latn-RS" dirty="0" smtClean="0"/>
              <a:t>vrste </a:t>
            </a:r>
            <a:r>
              <a:rPr lang="pl-PL" dirty="0" smtClean="0"/>
              <a:t>pića </a:t>
            </a:r>
            <a:r>
              <a:rPr lang="pl-PL" dirty="0"/>
              <a:t>i napitaka i to pretežno topli napici (kafa, čaj, topla čokolada).</a:t>
            </a:r>
            <a:br>
              <a:rPr lang="pl-PL" dirty="0"/>
            </a:br>
            <a:r>
              <a:rPr lang="sr-Latn-RS" b="1" i="1" dirty="0"/>
              <a:t>Picerije, špagetare, piterije, tratorije, mlečni restorani i burekdžinice </a:t>
            </a:r>
            <a:r>
              <a:rPr lang="sr-Latn-RS" dirty="0"/>
              <a:t>su </a:t>
            </a:r>
            <a:r>
              <a:rPr lang="sr-Latn-RS" dirty="0" smtClean="0"/>
              <a:t>ugostiteljski objekti </a:t>
            </a:r>
            <a:r>
              <a:rPr lang="sr-Latn-RS" dirty="0"/>
              <a:t>u kojima se pripremaju i služe jela od testa i testenina (sve vrste </a:t>
            </a:r>
            <a:r>
              <a:rPr lang="sr-Latn-RS" dirty="0" smtClean="0"/>
              <a:t>finog peciva</a:t>
            </a:r>
            <a:r>
              <a:rPr lang="sr-Latn-RS" dirty="0"/>
              <a:t>, burek, pite, mlečna jela, poslastice), pića i napici.</a:t>
            </a:r>
            <a:br>
              <a:rPr lang="sr-Latn-RS" dirty="0"/>
            </a:br>
            <a:r>
              <a:rPr lang="sr-Latn-RS" b="1" i="1" dirty="0"/>
              <a:t>Kafe - poslastičarnica, palačinkarnica </a:t>
            </a:r>
            <a:r>
              <a:rPr lang="sr-Latn-RS" dirty="0"/>
              <a:t>- ugostiteljski objekti u kojem se </a:t>
            </a:r>
            <a:r>
              <a:rPr lang="sr-Latn-RS" dirty="0" smtClean="0"/>
              <a:t>pripremaju i </a:t>
            </a:r>
            <a:r>
              <a:rPr lang="sr-Latn-RS" dirty="0"/>
              <a:t>služe ili samo uslužuju poslastice, sladoled, palačinke, pića i napici.</a:t>
            </a:r>
            <a:br>
              <a:rPr lang="sr-Latn-RS" dirty="0"/>
            </a:br>
            <a:r>
              <a:rPr lang="sr-Latn-RS" b="1" i="1" dirty="0"/>
              <a:t>Objekti brze hrane </a:t>
            </a:r>
            <a:r>
              <a:rPr lang="sr-Latn-RS" dirty="0"/>
              <a:t>(“fast food”) - ugostiteljski objekti u kojima se pripremaju </a:t>
            </a:r>
            <a:r>
              <a:rPr lang="sr-Latn-RS" dirty="0" smtClean="0"/>
              <a:t>i služe </a:t>
            </a:r>
            <a:r>
              <a:rPr lang="sr-Latn-RS" dirty="0"/>
              <a:t>jednostavna topla i hladna jela, pića i napici u originalnoj ambalaži ili u ambalaži</a:t>
            </a:r>
            <a:br>
              <a:rPr lang="sr-Latn-RS" dirty="0"/>
            </a:br>
            <a:r>
              <a:rPr lang="sr-Latn-RS" dirty="0"/>
              <a:t>za jednokratnu upotrebu, a usluživanje se vrši preko natkrivenog šaltera ili pulta.</a:t>
            </a:r>
          </a:p>
        </p:txBody>
      </p:sp>
    </p:spTree>
    <p:extLst>
      <p:ext uri="{BB962C8B-B14F-4D97-AF65-F5344CB8AC3E}">
        <p14:creationId xmlns:p14="http://schemas.microsoft.com/office/powerpoint/2010/main" val="1513485079"/>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16632"/>
            <a:ext cx="8640960" cy="6624736"/>
          </a:xfrm>
        </p:spPr>
        <p:txBody>
          <a:bodyPr/>
          <a:lstStyle/>
          <a:p>
            <a:pPr algn="l"/>
            <a:r>
              <a:rPr lang="sv-SE" b="1" i="1" dirty="0"/>
              <a:t>Pečenjara </a:t>
            </a:r>
            <a:r>
              <a:rPr lang="sv-SE" dirty="0"/>
              <a:t>- ugostiteljski objekat u kojem se pripremaju i uslužuju sve vrste </a:t>
            </a:r>
            <a:r>
              <a:rPr lang="sv-SE" dirty="0" smtClean="0"/>
              <a:t>pečenja,</a:t>
            </a:r>
            <a:r>
              <a:rPr lang="sr-Latn-RS" dirty="0" smtClean="0"/>
              <a:t> pića </a:t>
            </a:r>
            <a:r>
              <a:rPr lang="sr-Latn-RS" dirty="0"/>
              <a:t>i napici.</a:t>
            </a:r>
            <a:br>
              <a:rPr lang="sr-Latn-RS" dirty="0"/>
            </a:br>
            <a:r>
              <a:rPr lang="sr-Latn-RS" b="1" i="1" dirty="0"/>
              <a:t>Gril </a:t>
            </a:r>
            <a:r>
              <a:rPr lang="sr-Latn-RS" dirty="0"/>
              <a:t>(ćevabdžinica, riblji gril, pileći gril, roštiljnica) - ugostiteljski objekti u </a:t>
            </a:r>
            <a:r>
              <a:rPr lang="sr-Latn-RS" dirty="0" smtClean="0"/>
              <a:t>kojima se </a:t>
            </a:r>
            <a:r>
              <a:rPr lang="sr-Latn-RS" dirty="0"/>
              <a:t>pripremaju i služe pretežno jela sa roštilja, pića i napici, po pravilu za pultom </a:t>
            </a:r>
            <a:r>
              <a:rPr lang="sr-Latn-RS" dirty="0" smtClean="0"/>
              <a:t>ili točionicom </a:t>
            </a:r>
            <a:r>
              <a:rPr lang="sr-Latn-RS" dirty="0"/>
              <a:t>pića.</a:t>
            </a:r>
            <a:br>
              <a:rPr lang="sr-Latn-RS" dirty="0"/>
            </a:br>
            <a:r>
              <a:rPr lang="sr-Latn-RS" b="1" i="1" dirty="0"/>
              <a:t>Pivnica </a:t>
            </a:r>
            <a:r>
              <a:rPr lang="sr-Latn-RS" dirty="0"/>
              <a:t>(vinarija - vinski podrum) - ugostiteljski objekat u kojem se služi </a:t>
            </a:r>
            <a:r>
              <a:rPr lang="sr-Latn-RS" dirty="0" smtClean="0"/>
              <a:t>pretežno različite </a:t>
            </a:r>
            <a:r>
              <a:rPr lang="sr-Latn-RS" dirty="0"/>
              <a:t>vrste piva (vina), napici i pripremaju i uslužuju jela specifičnog asortimana</a:t>
            </a:r>
            <a:br>
              <a:rPr lang="sr-Latn-RS" dirty="0"/>
            </a:br>
            <a:r>
              <a:rPr lang="it-IT" dirty="0"/>
              <a:t>(hladni naresci, slana peciva, kobasice i sl</a:t>
            </a:r>
            <a:r>
              <a:rPr lang="it-IT" dirty="0" smtClean="0"/>
              <a:t>.).</a:t>
            </a:r>
            <a:r>
              <a:rPr lang="sr-Latn-RS" dirty="0" smtClean="0"/>
              <a:t/>
            </a:r>
            <a:br>
              <a:rPr lang="sr-Latn-RS" dirty="0" smtClean="0"/>
            </a:br>
            <a:r>
              <a:rPr lang="sr-Latn-RS" b="1" dirty="0"/>
              <a:t>Bife </a:t>
            </a:r>
            <a:r>
              <a:rPr lang="sr-Latn-RS" dirty="0"/>
              <a:t>(bistro, buff et, birtija) - ugostiteljski objekat u kojem se pripremaju i </a:t>
            </a:r>
            <a:r>
              <a:rPr lang="sr-Latn-RS" dirty="0" smtClean="0"/>
              <a:t>služe </a:t>
            </a:r>
            <a:r>
              <a:rPr lang="pl-PL" dirty="0" smtClean="0"/>
              <a:t>pretežno </a:t>
            </a:r>
            <a:r>
              <a:rPr lang="pl-PL" dirty="0"/>
              <a:t>hladna jela, pića i napici.</a:t>
            </a:r>
            <a:endParaRPr lang="sr-Latn-RS" dirty="0"/>
          </a:p>
        </p:txBody>
      </p:sp>
    </p:spTree>
    <p:extLst>
      <p:ext uri="{BB962C8B-B14F-4D97-AF65-F5344CB8AC3E}">
        <p14:creationId xmlns:p14="http://schemas.microsoft.com/office/powerpoint/2010/main" val="320202116"/>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16632"/>
            <a:ext cx="8640960" cy="6552728"/>
          </a:xfrm>
        </p:spPr>
        <p:txBody>
          <a:bodyPr>
            <a:normAutofit/>
          </a:bodyPr>
          <a:lstStyle/>
          <a:p>
            <a:pPr algn="l"/>
            <a:r>
              <a:rPr lang="sr-Latn-RS" b="1" dirty="0"/>
              <a:t>Pokretni ugostiteljski objekti </a:t>
            </a:r>
            <a:r>
              <a:rPr lang="sr-Latn-RS" dirty="0"/>
              <a:t>su objekti koji se premeštaju iz jednog mesta u </a:t>
            </a:r>
            <a:r>
              <a:rPr lang="sr-Latn-RS" dirty="0" smtClean="0"/>
              <a:t>drugo, u </a:t>
            </a:r>
            <a:r>
              <a:rPr lang="sr-Latn-RS" dirty="0"/>
              <a:t>kojima se priprema i služi hrana pripremljena na drugom mestu u </a:t>
            </a:r>
            <a:r>
              <a:rPr lang="sr-Latn-RS" dirty="0" smtClean="0"/>
              <a:t>originalnom pakovanju</a:t>
            </a:r>
            <a:r>
              <a:rPr lang="sr-Latn-RS" dirty="0"/>
              <a:t>, kao i piće u originalnoj ambalaži ili na točenje, uz upotrebu ambalaže </a:t>
            </a:r>
            <a:r>
              <a:rPr lang="sr-Latn-RS" dirty="0" smtClean="0"/>
              <a:t>za jednokratnu </a:t>
            </a:r>
            <a:r>
              <a:rPr lang="sr-Latn-RS" dirty="0"/>
              <a:t>upotrebu.</a:t>
            </a:r>
            <a:br>
              <a:rPr lang="sr-Latn-RS" dirty="0"/>
            </a:br>
            <a:r>
              <a:rPr lang="sr-Latn-RS" dirty="0"/>
              <a:t>Sve popularniji oblici pružanja letnjih usluge na plažama su </a:t>
            </a:r>
            <a:r>
              <a:rPr lang="sr-Latn-RS" b="1" dirty="0"/>
              <a:t>Beach i druge </a:t>
            </a:r>
            <a:r>
              <a:rPr lang="sr-Latn-RS" b="1" dirty="0" smtClean="0"/>
              <a:t>vrste barova </a:t>
            </a:r>
            <a:r>
              <a:rPr lang="sr-Latn-RS" dirty="0"/>
              <a:t>- ugostiteljski objekti smešteni na plaži, sa ili bez prostora za usluživanje </a:t>
            </a:r>
            <a:r>
              <a:rPr lang="sr-Latn-RS" dirty="0" smtClean="0"/>
              <a:t>na otvorenom</a:t>
            </a:r>
            <a:r>
              <a:rPr lang="sr-Latn-RS" dirty="0"/>
              <a:t>, u kojima se pretežno pripremaju i uslužuju osvežavajuća pića i napici, </a:t>
            </a:r>
            <a:r>
              <a:rPr lang="sr-Latn-RS" dirty="0" smtClean="0"/>
              <a:t>a mogu </a:t>
            </a:r>
            <a:r>
              <a:rPr lang="sr-Latn-RS" dirty="0"/>
              <a:t>se pripremati i usluživati ili samo usluživati topli i hladni sendviči, </a:t>
            </a:r>
            <a:r>
              <a:rPr lang="sr-Latn-RS" dirty="0" smtClean="0"/>
              <a:t>poslastice i </a:t>
            </a:r>
            <a:r>
              <a:rPr lang="sr-Latn-RS" dirty="0"/>
              <a:t>voće i dr.</a:t>
            </a:r>
          </a:p>
        </p:txBody>
      </p:sp>
    </p:spTree>
    <p:extLst>
      <p:ext uri="{BB962C8B-B14F-4D97-AF65-F5344CB8AC3E}">
        <p14:creationId xmlns:p14="http://schemas.microsoft.com/office/powerpoint/2010/main" val="2612565855"/>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457200"/>
            <a:ext cx="8496944" cy="5715000"/>
          </a:xfrm>
        </p:spPr>
        <p:txBody>
          <a:bodyPr>
            <a:normAutofit/>
          </a:bodyPr>
          <a:lstStyle/>
          <a:p>
            <a:pPr algn="ctr"/>
            <a:r>
              <a:rPr lang="sr-Latn-RS" sz="4500" b="1" dirty="0" smtClean="0"/>
              <a:t>5. HOTELIJERSTVO KAO DEO UGOSTITELJSTVA</a:t>
            </a:r>
            <a:endParaRPr lang="sr-Latn-RS" sz="4500" b="1" dirty="0"/>
          </a:p>
        </p:txBody>
      </p:sp>
    </p:spTree>
    <p:extLst>
      <p:ext uri="{BB962C8B-B14F-4D97-AF65-F5344CB8AC3E}">
        <p14:creationId xmlns:p14="http://schemas.microsoft.com/office/powerpoint/2010/main" val="1678890226"/>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16632"/>
            <a:ext cx="8676456" cy="6552728"/>
          </a:xfrm>
        </p:spPr>
        <p:txBody>
          <a:bodyPr>
            <a:normAutofit fontScale="90000"/>
          </a:bodyPr>
          <a:lstStyle/>
          <a:p>
            <a:pPr algn="l"/>
            <a:r>
              <a:rPr lang="sr-Latn-RS" dirty="0" smtClean="0"/>
              <a:t/>
            </a:r>
            <a:br>
              <a:rPr lang="sr-Latn-RS" dirty="0" smtClean="0"/>
            </a:br>
            <a:r>
              <a:rPr lang="sr-Latn-RS" dirty="0" smtClean="0"/>
              <a:t>*Hotelijerstvo</a:t>
            </a:r>
            <a:r>
              <a:rPr lang="sr-Latn-RS" dirty="0"/>
              <a:t>, kao najznačajniji deo ugostiteljstva, prostorno i funkcionalno </a:t>
            </a:r>
            <a:r>
              <a:rPr lang="sr-Latn-RS" dirty="0" smtClean="0"/>
              <a:t>objedinjuje usluge </a:t>
            </a:r>
            <a:r>
              <a:rPr lang="sr-Latn-RS" dirty="0"/>
              <a:t>smeštaja (osnovna delatnost) sa uslugama hrane i pića, uključujući i </a:t>
            </a:r>
            <a:r>
              <a:rPr lang="sr-Latn-RS" dirty="0" smtClean="0"/>
              <a:t>brojne druge </a:t>
            </a:r>
            <a:r>
              <a:rPr lang="sr-Latn-RS" dirty="0"/>
              <a:t>dopunske i pomoćne usluge koje prate osnovne usluge (zabava, razonoda, </a:t>
            </a:r>
            <a:r>
              <a:rPr lang="sr-Latn-RS" dirty="0" smtClean="0"/>
              <a:t>rekreacija </a:t>
            </a:r>
            <a:r>
              <a:rPr lang="pl-PL" dirty="0" smtClean="0"/>
              <a:t>i </a:t>
            </a:r>
            <a:r>
              <a:rPr lang="pl-PL" dirty="0"/>
              <a:t>dr.). </a:t>
            </a:r>
            <a:r>
              <a:rPr lang="pl-PL" dirty="0" smtClean="0"/>
              <a:t/>
            </a:r>
            <a:br>
              <a:rPr lang="pl-PL" dirty="0" smtClean="0"/>
            </a:br>
            <a:r>
              <a:rPr lang="pl-PL" dirty="0"/>
              <a:t>*</a:t>
            </a:r>
            <a:r>
              <a:rPr lang="pl-PL" dirty="0" smtClean="0"/>
              <a:t>Tu </a:t>
            </a:r>
            <a:r>
              <a:rPr lang="pl-PL" dirty="0"/>
              <a:t>spadaju i usluge: organizovanja izleta; rezervacija aviokarata, karata </a:t>
            </a:r>
            <a:r>
              <a:rPr lang="pl-PL" dirty="0" smtClean="0"/>
              <a:t>za </a:t>
            </a:r>
            <a:r>
              <a:rPr lang="sr-Latn-RS" dirty="0" smtClean="0"/>
              <a:t>pozorište</a:t>
            </a:r>
            <a:r>
              <a:rPr lang="sr-Latn-RS" dirty="0"/>
              <a:t>, bioskop ili utakmice; prodaja suvenira, nakita, štampe, cigareta, </a:t>
            </a:r>
            <a:r>
              <a:rPr lang="sr-Latn-RS" dirty="0" smtClean="0"/>
              <a:t>konditorske i </a:t>
            </a:r>
            <a:r>
              <a:rPr lang="sr-Latn-RS" dirty="0"/>
              <a:t>druge robe; organizovanja </a:t>
            </a:r>
            <a:r>
              <a:rPr lang="sr-Latn-RS" dirty="0" smtClean="0"/>
              <a:t/>
            </a:r>
            <a:br>
              <a:rPr lang="sr-Latn-RS" dirty="0" smtClean="0"/>
            </a:br>
            <a:r>
              <a:rPr lang="sr-Latn-RS" dirty="0" smtClean="0"/>
              <a:t>naučno </a:t>
            </a:r>
            <a:r>
              <a:rPr lang="sr-Latn-RS" dirty="0"/>
              <a:t>- stručnih i drugih skupova i manifestacija (kongresi,</a:t>
            </a:r>
            <a:br>
              <a:rPr lang="sr-Latn-RS" dirty="0"/>
            </a:br>
            <a:r>
              <a:rPr lang="sr-Latn-RS" dirty="0"/>
              <a:t>savetovanja, seminari, konferencije, kokteli, banketi i dr.), održavanja </a:t>
            </a:r>
            <a:r>
              <a:rPr lang="sr-Latn-RS" dirty="0" smtClean="0"/>
              <a:t>zdravstvene i fizičke </a:t>
            </a:r>
            <a:r>
              <a:rPr lang="sr-Latn-RS" dirty="0"/>
              <a:t>sposobnosti; organizovanja igara na sreću i slično. </a:t>
            </a:r>
            <a:r>
              <a:rPr lang="sr-Latn-RS" dirty="0" smtClean="0"/>
              <a:t/>
            </a:r>
            <a:br>
              <a:rPr lang="sr-Latn-RS" dirty="0" smtClean="0"/>
            </a:br>
            <a:r>
              <a:rPr lang="sr-Latn-RS" dirty="0"/>
              <a:t>*</a:t>
            </a:r>
            <a:r>
              <a:rPr lang="sr-Latn-RS" dirty="0" smtClean="0"/>
              <a:t>Te </a:t>
            </a:r>
            <a:r>
              <a:rPr lang="sr-Latn-RS" dirty="0"/>
              <a:t>dopunske usluge </a:t>
            </a:r>
            <a:r>
              <a:rPr lang="sr-Latn-RS" dirty="0" smtClean="0"/>
              <a:t>često </a:t>
            </a:r>
            <a:r>
              <a:rPr lang="vi-VN" dirty="0" smtClean="0"/>
              <a:t>po </a:t>
            </a:r>
            <a:r>
              <a:rPr lang="vi-VN" dirty="0"/>
              <a:t>svom obimu mogu da prevaziđu osnovnu delatnost, ali suština odnosa dela i </a:t>
            </a:r>
            <a:r>
              <a:rPr lang="vi-VN" dirty="0" smtClean="0"/>
              <a:t>celine</a:t>
            </a:r>
            <a:r>
              <a:rPr lang="sr-Latn-RS" dirty="0" smtClean="0"/>
              <a:t> se </a:t>
            </a:r>
            <a:r>
              <a:rPr lang="sr-Latn-RS" dirty="0"/>
              <a:t>ne menja</a:t>
            </a:r>
          </a:p>
        </p:txBody>
      </p:sp>
    </p:spTree>
    <p:extLst>
      <p:ext uri="{BB962C8B-B14F-4D97-AF65-F5344CB8AC3E}">
        <p14:creationId xmlns:p14="http://schemas.microsoft.com/office/powerpoint/2010/main" val="2221631156"/>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16632"/>
            <a:ext cx="8640960" cy="6624736"/>
          </a:xfrm>
        </p:spPr>
        <p:txBody>
          <a:bodyPr>
            <a:normAutofit fontScale="90000"/>
          </a:bodyPr>
          <a:lstStyle/>
          <a:p>
            <a:pPr algn="l"/>
            <a:r>
              <a:rPr lang="sr-Latn-RS" sz="2600" dirty="0" smtClean="0"/>
              <a:t>*Hotelijertvo </a:t>
            </a:r>
            <a:r>
              <a:rPr lang="sr-Latn-RS" sz="2600" dirty="0"/>
              <a:t>je uglavnom vezano za turiste koji dolaze izvan područija gde </a:t>
            </a:r>
            <a:r>
              <a:rPr lang="sr-Latn-RS" sz="2600" dirty="0" smtClean="0"/>
              <a:t>su </a:t>
            </a:r>
            <a:r>
              <a:rPr lang="pl-PL" sz="2600" dirty="0" smtClean="0"/>
              <a:t>objekti </a:t>
            </a:r>
            <a:r>
              <a:rPr lang="pl-PL" sz="2600" dirty="0"/>
              <a:t>smešteni. </a:t>
            </a:r>
            <a:r>
              <a:rPr lang="pl-PL" sz="2600" dirty="0" smtClean="0"/>
              <a:t/>
            </a:r>
            <a:br>
              <a:rPr lang="pl-PL" sz="2600" dirty="0" smtClean="0"/>
            </a:br>
            <a:r>
              <a:rPr lang="pl-PL" sz="2600" dirty="0"/>
              <a:t>*</a:t>
            </a:r>
            <a:r>
              <a:rPr lang="pl-PL" sz="2600" dirty="0" smtClean="0"/>
              <a:t>Hotelska </a:t>
            </a:r>
            <a:r>
              <a:rPr lang="pl-PL" sz="2600" dirty="0"/>
              <a:t>ponuda, za razliku od drugih oblika smeštajne ponude</a:t>
            </a:r>
            <a:br>
              <a:rPr lang="pl-PL" sz="2600" dirty="0"/>
            </a:br>
            <a:r>
              <a:rPr lang="sr-Latn-RS" sz="2600" i="1" dirty="0"/>
              <a:t>(pansioni, prenoćišta, moteli, apartmani, vile i dr.)</a:t>
            </a:r>
            <a:r>
              <a:rPr lang="sr-Latn-RS" sz="2600" dirty="0"/>
              <a:t>, podrazumeva viši nivo </a:t>
            </a:r>
            <a:r>
              <a:rPr lang="sr-Latn-RS" sz="2600" dirty="0" smtClean="0"/>
              <a:t>komfora, širi </a:t>
            </a:r>
            <a:r>
              <a:rPr lang="sr-Latn-RS" sz="2600" dirty="0"/>
              <a:t>spektar usluga i brojne neugostiteljske komponente, drugim rečima </a:t>
            </a:r>
            <a:r>
              <a:rPr lang="sr-Latn-RS" sz="2600" dirty="0" smtClean="0"/>
              <a:t>garantovani kvalitet </a:t>
            </a:r>
            <a:r>
              <a:rPr lang="sr-Latn-RS" sz="2600" dirty="0"/>
              <a:t>koji ga i preporučuje gostu. </a:t>
            </a:r>
            <a:r>
              <a:rPr lang="sr-Latn-RS" sz="2600" dirty="0" smtClean="0"/>
              <a:t/>
            </a:r>
            <a:br>
              <a:rPr lang="sr-Latn-RS" sz="2600" dirty="0" smtClean="0"/>
            </a:br>
            <a:r>
              <a:rPr lang="sr-Latn-RS" sz="2600" dirty="0"/>
              <a:t>*</a:t>
            </a:r>
            <a:r>
              <a:rPr lang="sr-Latn-RS" sz="2600" dirty="0" smtClean="0"/>
              <a:t>Kako </a:t>
            </a:r>
            <a:r>
              <a:rPr lang="sr-Latn-RS" sz="2600" dirty="0"/>
              <a:t>se kroz hotelsku ponudu odslikavaju sve </a:t>
            </a:r>
            <a:r>
              <a:rPr lang="sr-Latn-RS" sz="2600" dirty="0" smtClean="0"/>
              <a:t>bitne karakteristike </a:t>
            </a:r>
            <a:r>
              <a:rPr lang="sr-Latn-RS" sz="2600" dirty="0"/>
              <a:t>ugostiteljstava vezane za pružanje usluga smeštaja, hrane, pića i </a:t>
            </a:r>
            <a:r>
              <a:rPr lang="sr-Latn-RS" sz="2600" dirty="0" smtClean="0"/>
              <a:t>drugih pratećih </a:t>
            </a:r>
            <a:r>
              <a:rPr lang="sr-Latn-RS" sz="2600" dirty="0"/>
              <a:t>usluga, to se s pravom može reći da </a:t>
            </a:r>
            <a:r>
              <a:rPr lang="sr-Latn-RS" sz="2600" dirty="0" smtClean="0"/>
              <a:t>*</a:t>
            </a:r>
            <a:r>
              <a:rPr lang="sr-Latn-RS" sz="2600" b="1" i="1" dirty="0" smtClean="0"/>
              <a:t>Hotelijerstvo </a:t>
            </a:r>
            <a:r>
              <a:rPr lang="sr-Latn-RS" sz="2600" b="1" i="1" dirty="0"/>
              <a:t>ima status </a:t>
            </a:r>
            <a:r>
              <a:rPr lang="sr-Latn-RS" sz="2600" b="1" i="1" dirty="0" smtClean="0"/>
              <a:t>reprezentativne </a:t>
            </a:r>
            <a:r>
              <a:rPr lang="sr-Latn-RS" sz="2600" b="1" i="1" dirty="0"/>
              <a:t>ugostiteljske delatnosti</a:t>
            </a:r>
            <a:r>
              <a:rPr lang="sr-Latn-RS" sz="2600" i="1" dirty="0"/>
              <a:t>, specifične po prostornim, tehničko - tehnološkim i </a:t>
            </a:r>
            <a:r>
              <a:rPr lang="sr-Latn-RS" sz="2600" i="1" dirty="0" smtClean="0"/>
              <a:t>organizaciono - </a:t>
            </a:r>
            <a:r>
              <a:rPr lang="sr-Latn-RS" sz="2600" i="1" dirty="0"/>
              <a:t>kadrovdskim mogućnostima, koja u okviru jedne celine pruža potpunu </a:t>
            </a:r>
            <a:r>
              <a:rPr lang="sr-Latn-RS" sz="2600" i="1" dirty="0" smtClean="0"/>
              <a:t>ugostiteljsku uslugu </a:t>
            </a:r>
            <a:r>
              <a:rPr lang="sr-Latn-RS" sz="2600" i="1" dirty="0"/>
              <a:t>(smeštaj sa različitim kombinacijama hrane i pića i drugih </a:t>
            </a:r>
            <a:r>
              <a:rPr lang="sr-Latn-RS" sz="2600" i="1" dirty="0" smtClean="0"/>
              <a:t>pratećih usluga</a:t>
            </a:r>
            <a:r>
              <a:rPr lang="sr-Latn-RS" sz="2600" i="1" dirty="0"/>
              <a:t>). </a:t>
            </a:r>
            <a:r>
              <a:rPr lang="sr-Latn-RS" sz="2600" i="1" dirty="0" smtClean="0"/>
              <a:t/>
            </a:r>
            <a:br>
              <a:rPr lang="sr-Latn-RS" sz="2600" i="1" dirty="0" smtClean="0"/>
            </a:br>
            <a:r>
              <a:rPr lang="sr-Latn-RS" sz="2600" i="1" dirty="0"/>
              <a:t>*</a:t>
            </a:r>
            <a:r>
              <a:rPr lang="sr-Latn-RS" sz="2600" dirty="0" smtClean="0"/>
              <a:t>Obavljanje </a:t>
            </a:r>
            <a:r>
              <a:rPr lang="sr-Latn-RS" sz="2600" dirty="0"/>
              <a:t>ove delatnosti uslovljeno je fizičkim postojanjem objekta </a:t>
            </a:r>
            <a:r>
              <a:rPr lang="sr-Latn-RS" sz="2600" dirty="0" smtClean="0"/>
              <a:t>namenskog </a:t>
            </a:r>
            <a:r>
              <a:rPr lang="pl-PL" sz="2600" dirty="0" smtClean="0"/>
              <a:t>karaktera</a:t>
            </a:r>
            <a:r>
              <a:rPr lang="pl-PL" sz="2600" dirty="0"/>
              <a:t>, koji mora da ispunjava odgovarajuće tehničko – tehnološke, </a:t>
            </a:r>
            <a:r>
              <a:rPr lang="pl-PL" sz="2600" dirty="0" smtClean="0"/>
              <a:t>sanitarno </a:t>
            </a:r>
            <a:r>
              <a:rPr lang="sr-Latn-RS" sz="2600" dirty="0" smtClean="0"/>
              <a:t>- </a:t>
            </a:r>
            <a:r>
              <a:rPr lang="sr-Latn-RS" sz="2600" dirty="0"/>
              <a:t>higijenske i druge standarde da bi se u njemu obavljala delatnost hotelijerstva.</a:t>
            </a:r>
          </a:p>
        </p:txBody>
      </p:sp>
    </p:spTree>
    <p:extLst>
      <p:ext uri="{BB962C8B-B14F-4D97-AF65-F5344CB8AC3E}">
        <p14:creationId xmlns:p14="http://schemas.microsoft.com/office/powerpoint/2010/main" val="342360055"/>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16632"/>
            <a:ext cx="8568952" cy="1080120"/>
          </a:xfrm>
        </p:spPr>
        <p:txBody>
          <a:bodyPr/>
          <a:lstStyle/>
          <a:p>
            <a:pPr algn="ctr"/>
            <a:r>
              <a:rPr lang="sr-Latn-RS" i="1" dirty="0"/>
              <a:t>Šema 2. Struktura savremene hotelske industrije</a:t>
            </a:r>
            <a:endParaRPr lang="sr-Latn-RS"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5616" y="1052736"/>
            <a:ext cx="6280150" cy="540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50388326"/>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116632"/>
            <a:ext cx="8496944" cy="6552728"/>
          </a:xfrm>
        </p:spPr>
        <p:txBody>
          <a:bodyPr>
            <a:normAutofit fontScale="90000"/>
          </a:bodyPr>
          <a:lstStyle/>
          <a:p>
            <a:pPr algn="l"/>
            <a:r>
              <a:rPr lang="sr-Latn-RS" dirty="0" smtClean="0"/>
              <a:t/>
            </a:r>
            <a:br>
              <a:rPr lang="sr-Latn-RS" dirty="0" smtClean="0"/>
            </a:br>
            <a:r>
              <a:rPr lang="sr-Latn-RS" dirty="0"/>
              <a:t/>
            </a:r>
            <a:br>
              <a:rPr lang="sr-Latn-RS" dirty="0"/>
            </a:br>
            <a:r>
              <a:rPr lang="sr-Latn-RS" dirty="0" smtClean="0"/>
              <a:t>*Kao </a:t>
            </a:r>
            <a:r>
              <a:rPr lang="sr-Latn-RS" dirty="0"/>
              <a:t>što hotelijerstvo predstavlja reprezentativni deo ugostiteljstva, tako i </a:t>
            </a:r>
            <a:r>
              <a:rPr lang="sr-Latn-RS" dirty="0" smtClean="0"/>
              <a:t>hoteli predstavljaju </a:t>
            </a:r>
            <a:r>
              <a:rPr lang="sr-Latn-RS" dirty="0"/>
              <a:t>reprezente ukupne smeštajne ponude. </a:t>
            </a:r>
            <a:r>
              <a:rPr lang="sr-Latn-RS" dirty="0" smtClean="0"/>
              <a:t/>
            </a:r>
            <a:br>
              <a:rPr lang="sr-Latn-RS" dirty="0" smtClean="0"/>
            </a:br>
            <a:r>
              <a:rPr lang="sr-Latn-RS" dirty="0"/>
              <a:t>*</a:t>
            </a:r>
            <a:r>
              <a:rPr lang="sr-Latn-RS" dirty="0" smtClean="0"/>
              <a:t>Kao </a:t>
            </a:r>
            <a:r>
              <a:rPr lang="sr-Latn-RS" dirty="0"/>
              <a:t>mesta brojnih dešavanja </a:t>
            </a:r>
            <a:r>
              <a:rPr lang="sr-Latn-RS" dirty="0" smtClean="0"/>
              <a:t>i doživljaja</a:t>
            </a:r>
            <a:r>
              <a:rPr lang="sr-Latn-RS" dirty="0"/>
              <a:t>, susreta poznatih ličnosti - naučnika, književnika, filmskih zvezda, političara,</a:t>
            </a:r>
            <a:br>
              <a:rPr lang="sr-Latn-RS" dirty="0"/>
            </a:br>
            <a:r>
              <a:rPr lang="sr-Latn-RS" dirty="0"/>
              <a:t>biznismena, lepotica, manekena, intimnih ljudskih sudbina i drama, </a:t>
            </a:r>
            <a:r>
              <a:rPr lang="sr-Latn-RS" dirty="0" smtClean="0"/>
              <a:t>slobodne ljubavi </a:t>
            </a:r>
            <a:r>
              <a:rPr lang="sr-Latn-RS" dirty="0"/>
              <a:t>i drugih značajnih relacija, svojim funkcionisanjem hoteli odslikavaju sve </a:t>
            </a:r>
            <a:r>
              <a:rPr lang="sr-Latn-RS" dirty="0" smtClean="0"/>
              <a:t>bitne karakteristike </a:t>
            </a:r>
            <a:r>
              <a:rPr lang="sr-Latn-RS" dirty="0"/>
              <a:t>radnog procesa ostalih vrsta smeštajnih objekata. </a:t>
            </a:r>
            <a:r>
              <a:rPr lang="sr-Latn-RS" dirty="0" smtClean="0"/>
              <a:t/>
            </a:r>
            <a:br>
              <a:rPr lang="sr-Latn-RS" dirty="0" smtClean="0"/>
            </a:br>
            <a:r>
              <a:rPr lang="sr-Latn-RS" dirty="0"/>
              <a:t>*</a:t>
            </a:r>
            <a:r>
              <a:rPr lang="sr-Latn-RS" dirty="0" smtClean="0"/>
              <a:t>Objedinjujući usluge smeštaja </a:t>
            </a:r>
            <a:r>
              <a:rPr lang="sr-Latn-RS" dirty="0"/>
              <a:t>i ishrane hotelijerstvo je ujedno osposobljeno i za delatnost restoraterstva, </a:t>
            </a:r>
            <a:r>
              <a:rPr lang="sr-Latn-RS" dirty="0" smtClean="0"/>
              <a:t>te na </a:t>
            </a:r>
            <a:r>
              <a:rPr lang="sr-Latn-RS" dirty="0"/>
              <a:t>taj način ono odražava specifičnosti i tog dela ugostiteljske delatnosti.</a:t>
            </a:r>
            <a:br>
              <a:rPr lang="sr-Latn-RS" dirty="0"/>
            </a:br>
            <a:endParaRPr lang="sr-Latn-RS" dirty="0"/>
          </a:p>
        </p:txBody>
      </p:sp>
    </p:spTree>
    <p:extLst>
      <p:ext uri="{BB962C8B-B14F-4D97-AF65-F5344CB8AC3E}">
        <p14:creationId xmlns:p14="http://schemas.microsoft.com/office/powerpoint/2010/main" val="190475043"/>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116632"/>
            <a:ext cx="8568952" cy="6552728"/>
          </a:xfrm>
        </p:spPr>
        <p:txBody>
          <a:bodyPr>
            <a:noAutofit/>
          </a:bodyPr>
          <a:lstStyle/>
          <a:p>
            <a:pPr algn="l"/>
            <a:r>
              <a:rPr lang="sr-Latn-RS" sz="2300" dirty="0" smtClean="0"/>
              <a:t>*Savremeni</a:t>
            </a:r>
            <a:r>
              <a:rPr lang="sr-Latn-RS" sz="2300" dirty="0"/>
              <a:t>, a posebno menadžerski pristup hotelijerstvu poprima potpuno nove kvalitativne osobine. </a:t>
            </a:r>
            <a:br>
              <a:rPr lang="sr-Latn-RS" sz="2300" dirty="0"/>
            </a:br>
            <a:r>
              <a:rPr lang="sr-Latn-RS" sz="2300" dirty="0"/>
              <a:t>*Ono se danas sve više smatra heterogenom, složenom i veoma</a:t>
            </a:r>
            <a:br>
              <a:rPr lang="sr-Latn-RS" sz="2300" dirty="0"/>
            </a:br>
            <a:r>
              <a:rPr lang="sr-Latn-RS" sz="2300" dirty="0"/>
              <a:t>prometnom delatnošću, koja poprima karakteristike sistema, čije funkcionisanje zavisi </a:t>
            </a:r>
            <a:r>
              <a:rPr lang="vi-VN" sz="2300" dirty="0"/>
              <a:t>od aktivnosti brojnih delatnosti, kao što su: poljoprivreda, trgovina, građevinarstvo,</a:t>
            </a:r>
            <a:r>
              <a:rPr lang="sr-Latn-RS" sz="2300" dirty="0"/>
              <a:t/>
            </a:r>
            <a:br>
              <a:rPr lang="sr-Latn-RS" sz="2300" dirty="0"/>
            </a:br>
            <a:r>
              <a:rPr lang="sr-Latn-RS" sz="2300" dirty="0"/>
              <a:t>industrija opreme i nameštaja, turističke agencije, saobraćaj i transport, sportsko -rekreativni, kulturno - zabavni, bankarski, osiguravajući i drugi poslovi. </a:t>
            </a:r>
            <a:br>
              <a:rPr lang="sr-Latn-RS" sz="2300" dirty="0"/>
            </a:br>
            <a:r>
              <a:rPr lang="sr-Latn-RS" sz="2300" dirty="0"/>
              <a:t>*Ukoliko ne postoje dobre saobraćajne veze, kvalitetni putevi, kvalitetna infrastruktura, saradnja sa turističkim agencijama, dobra snadbevenost, hotelijerstvo ne bi moglo da pruža</a:t>
            </a:r>
            <a:br>
              <a:rPr lang="sr-Latn-RS" sz="2300" dirty="0"/>
            </a:br>
            <a:r>
              <a:rPr lang="sr-Latn-RS" sz="2300" dirty="0"/>
              <a:t>usluge koje će svojim kvalitetom zadovoljiti očekivanja njegovih korisnika</a:t>
            </a:r>
            <a:r>
              <a:rPr lang="sr-Latn-RS" sz="2300" dirty="0" smtClean="0"/>
              <a:t>.</a:t>
            </a:r>
            <a:br>
              <a:rPr lang="sr-Latn-RS" sz="2300" dirty="0" smtClean="0"/>
            </a:br>
            <a:r>
              <a:rPr lang="sr-Latn-RS" sz="2300" dirty="0"/>
              <a:t>Danas hotelijerstvo postaje jedno od najznačajnijih multikompleksnih </a:t>
            </a:r>
            <a:r>
              <a:rPr lang="sr-Latn-RS" sz="2300" dirty="0" smtClean="0"/>
              <a:t>delatnosti </a:t>
            </a:r>
            <a:r>
              <a:rPr lang="vi-VN" sz="2300" dirty="0" smtClean="0"/>
              <a:t>svake </a:t>
            </a:r>
            <a:r>
              <a:rPr lang="vi-VN" sz="2300" dirty="0"/>
              <a:t>nacionalne privrede i predstavlja veliki međunarodni biznis sa značajnim </a:t>
            </a:r>
            <a:r>
              <a:rPr lang="vi-VN" sz="2300" dirty="0" smtClean="0"/>
              <a:t>ekonomskim</a:t>
            </a:r>
            <a:r>
              <a:rPr lang="sr-Latn-RS" sz="2300" dirty="0" smtClean="0"/>
              <a:t> efektima </a:t>
            </a:r>
            <a:r>
              <a:rPr lang="sr-Latn-RS" sz="2300" dirty="0"/>
              <a:t>i poprima karakteristike velike industrije. Stoga se sve češće za </a:t>
            </a:r>
            <a:r>
              <a:rPr lang="sr-Latn-RS" sz="2300" dirty="0" smtClean="0"/>
              <a:t>ovu </a:t>
            </a:r>
            <a:r>
              <a:rPr lang="sv-SE" sz="2300" dirty="0" smtClean="0"/>
              <a:t>delatnost </a:t>
            </a:r>
            <a:r>
              <a:rPr lang="sv-SE" sz="2300" dirty="0"/>
              <a:t>koristi naziv hotelska industrija (</a:t>
            </a:r>
            <a:r>
              <a:rPr lang="sv-SE" sz="2300" i="1" dirty="0"/>
              <a:t>Hotels Industry</a:t>
            </a:r>
            <a:r>
              <a:rPr lang="sv-SE" sz="2300" dirty="0"/>
              <a:t>).</a:t>
            </a:r>
            <a:endParaRPr lang="sr-Latn-RS" sz="2300" dirty="0"/>
          </a:p>
        </p:txBody>
      </p:sp>
    </p:spTree>
    <p:extLst>
      <p:ext uri="{BB962C8B-B14F-4D97-AF65-F5344CB8AC3E}">
        <p14:creationId xmlns:p14="http://schemas.microsoft.com/office/powerpoint/2010/main" val="489832858"/>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16632"/>
            <a:ext cx="8640960" cy="6624736"/>
          </a:xfrm>
        </p:spPr>
        <p:txBody>
          <a:bodyPr>
            <a:normAutofit fontScale="90000"/>
          </a:bodyPr>
          <a:lstStyle/>
          <a:p>
            <a:pPr algn="l"/>
            <a:r>
              <a:rPr lang="sr-Latn-RS" b="1" dirty="0" smtClean="0"/>
              <a:t/>
            </a:r>
            <a:br>
              <a:rPr lang="sr-Latn-RS" b="1" dirty="0" smtClean="0"/>
            </a:br>
            <a:r>
              <a:rPr lang="sr-Latn-RS" b="1" dirty="0" smtClean="0"/>
              <a:t>5.1</a:t>
            </a:r>
            <a:r>
              <a:rPr lang="sr-Latn-RS" b="1" dirty="0"/>
              <a:t>. Vrste ugostiteljskih objekata smeštaja</a:t>
            </a:r>
            <a:br>
              <a:rPr lang="sr-Latn-RS" b="1" dirty="0"/>
            </a:br>
            <a:r>
              <a:rPr lang="sr-Latn-RS" b="1" dirty="0" smtClean="0"/>
              <a:t>*</a:t>
            </a:r>
            <a:r>
              <a:rPr lang="sr-Latn-RS" dirty="0" smtClean="0"/>
              <a:t>Nezavisno </a:t>
            </a:r>
            <a:r>
              <a:rPr lang="sr-Latn-RS" dirty="0"/>
              <a:t>od toga što je delatnost objekata za smeštaj, </a:t>
            </a:r>
            <a:r>
              <a:rPr lang="sr-Latn-RS" dirty="0" smtClean="0"/>
              <a:t>sa aspekta </a:t>
            </a:r>
            <a:r>
              <a:rPr lang="sr-Latn-RS" dirty="0"/>
              <a:t>pružanja </a:t>
            </a:r>
            <a:r>
              <a:rPr lang="sr-Latn-RS" dirty="0" smtClean="0"/>
              <a:t>usluga, veoma </a:t>
            </a:r>
            <a:r>
              <a:rPr lang="sr-Latn-RS" dirty="0"/>
              <a:t>heterogena u klasifikaciji ovih objekata treba poći od toga da je njihova </a:t>
            </a:r>
            <a:r>
              <a:rPr lang="sr-Latn-RS" dirty="0" smtClean="0"/>
              <a:t>osnovna delatnost </a:t>
            </a:r>
            <a:r>
              <a:rPr lang="sr-Latn-RS" dirty="0"/>
              <a:t>vezana za pružanje usluga smeštaja, dok sve ostale usluge </a:t>
            </a:r>
            <a:r>
              <a:rPr lang="sr-Latn-RS" dirty="0" smtClean="0"/>
              <a:t>predstavljaju dopunu </a:t>
            </a:r>
            <a:r>
              <a:rPr lang="sr-Latn-RS" dirty="0"/>
              <a:t>ovoj delatnosti. </a:t>
            </a:r>
            <a:r>
              <a:rPr lang="sr-Latn-RS" dirty="0" smtClean="0"/>
              <a:t/>
            </a:r>
            <a:br>
              <a:rPr lang="sr-Latn-RS" dirty="0" smtClean="0"/>
            </a:br>
            <a:r>
              <a:rPr lang="sr-Latn-RS" dirty="0"/>
              <a:t>*</a:t>
            </a:r>
            <a:r>
              <a:rPr lang="sr-Latn-RS" dirty="0" smtClean="0"/>
              <a:t>Polazeći </a:t>
            </a:r>
            <a:r>
              <a:rPr lang="sr-Latn-RS" dirty="0"/>
              <a:t>od tog pristupa, mrežu ugostiteljskih objekata za</a:t>
            </a:r>
            <a:br>
              <a:rPr lang="sr-Latn-RS" dirty="0"/>
            </a:br>
            <a:r>
              <a:rPr lang="sr-Latn-RS" dirty="0"/>
              <a:t>smeštaj čine sledeće vrste: hoteli, moteli, turistička naselja, apartmanska naselja, </a:t>
            </a:r>
            <a:r>
              <a:rPr lang="sr-Latn-RS" dirty="0" smtClean="0"/>
              <a:t>kampovi, pansioni</a:t>
            </a:r>
            <a:r>
              <a:rPr lang="sr-Latn-RS" dirty="0"/>
              <a:t>, hosteli, prenoćišta, odmarališta, kuće za odmor, lovačke vile, </a:t>
            </a:r>
            <a:r>
              <a:rPr lang="sr-Latn-RS" dirty="0" smtClean="0"/>
              <a:t>lovačke kuće</a:t>
            </a:r>
            <a:r>
              <a:rPr lang="sr-Latn-RS" dirty="0"/>
              <a:t>, lovačke kolibe i drugi objekti za pružanje usluga smeštaja nezavisno od </a:t>
            </a:r>
            <a:r>
              <a:rPr lang="sr-Latn-RS" dirty="0" smtClean="0"/>
              <a:t>naziva pod </a:t>
            </a:r>
            <a:r>
              <a:rPr lang="sr-Latn-RS" dirty="0"/>
              <a:t>kojim posluju (konačište, konak, etno kuća, vila, kampiralište i dr.). </a:t>
            </a:r>
            <a:r>
              <a:rPr lang="sr-Latn-RS" dirty="0" smtClean="0"/>
              <a:t/>
            </a:r>
            <a:br>
              <a:rPr lang="sr-Latn-RS" dirty="0" smtClean="0"/>
            </a:br>
            <a:r>
              <a:rPr lang="sr-Latn-RS" dirty="0"/>
              <a:t>*</a:t>
            </a:r>
            <a:r>
              <a:rPr lang="sr-Latn-RS" dirty="0" smtClean="0"/>
              <a:t>Objekti za </a:t>
            </a:r>
            <a:r>
              <a:rPr lang="vi-VN" dirty="0" smtClean="0"/>
              <a:t>smeštaj </a:t>
            </a:r>
            <a:r>
              <a:rPr lang="vi-VN" dirty="0"/>
              <a:t>mogu imati depandanse, paviljone, bungalove kao odvojene građevinske </a:t>
            </a:r>
            <a:r>
              <a:rPr lang="vi-VN" dirty="0" smtClean="0"/>
              <a:t>celine</a:t>
            </a:r>
            <a:r>
              <a:rPr lang="sr-Latn-RS" dirty="0" smtClean="0"/>
              <a:t> locirane </a:t>
            </a:r>
            <a:r>
              <a:rPr lang="sr-Latn-RS" dirty="0"/>
              <a:t>u njegovoj neposrednoj blizini, gde se usluge ishrane pružaju u </a:t>
            </a:r>
            <a:r>
              <a:rPr lang="sr-Latn-RS" dirty="0" smtClean="0"/>
              <a:t>hotelu kao </a:t>
            </a:r>
            <a:r>
              <a:rPr lang="sr-Latn-RS" dirty="0"/>
              <a:t>osnovnom </a:t>
            </a:r>
            <a:r>
              <a:rPr lang="sr-Latn-RS" dirty="0" smtClean="0"/>
              <a:t>objektu.</a:t>
            </a:r>
            <a:r>
              <a:rPr lang="sr-Latn-RS" dirty="0"/>
              <a:t/>
            </a:r>
            <a:br>
              <a:rPr lang="sr-Latn-RS" dirty="0"/>
            </a:br>
            <a:endParaRPr lang="sr-Latn-RS" dirty="0"/>
          </a:p>
        </p:txBody>
      </p:sp>
    </p:spTree>
    <p:extLst>
      <p:ext uri="{BB962C8B-B14F-4D97-AF65-F5344CB8AC3E}">
        <p14:creationId xmlns:p14="http://schemas.microsoft.com/office/powerpoint/2010/main" val="3562038173"/>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0"/>
            <a:ext cx="8640960" cy="6741368"/>
          </a:xfrm>
        </p:spPr>
        <p:txBody>
          <a:bodyPr/>
          <a:lstStyle/>
          <a:p>
            <a:pPr algn="l"/>
            <a:r>
              <a:rPr lang="sr-Latn-RS" b="1" dirty="0" smtClean="0"/>
              <a:t>*Hotel </a:t>
            </a:r>
            <a:r>
              <a:rPr lang="sr-Latn-RS" dirty="0"/>
              <a:t>predstavlja ugostiteljski objekat u kojem se pružaju usluge smeštaja, hrane i </a:t>
            </a:r>
            <a:r>
              <a:rPr lang="sr-Latn-RS" dirty="0" smtClean="0"/>
              <a:t>pića i </a:t>
            </a:r>
            <a:r>
              <a:rPr lang="sr-Latn-RS" dirty="0"/>
              <a:t>druge usluge uobičajene u ugostiteljstvu i koji se izdaje gostu na privremeno </a:t>
            </a:r>
            <a:r>
              <a:rPr lang="sr-Latn-RS" dirty="0" smtClean="0"/>
              <a:t>korišćenje (boravak</a:t>
            </a:r>
            <a:r>
              <a:rPr lang="sr-Latn-RS" dirty="0"/>
              <a:t>). </a:t>
            </a:r>
            <a:r>
              <a:rPr lang="sr-Latn-RS" dirty="0" smtClean="0"/>
              <a:t/>
            </a:r>
            <a:br>
              <a:rPr lang="sr-Latn-RS" dirty="0" smtClean="0"/>
            </a:br>
            <a:r>
              <a:rPr lang="sr-Latn-RS" dirty="0"/>
              <a:t>*</a:t>
            </a:r>
            <a:r>
              <a:rPr lang="sr-Latn-RS" dirty="0" smtClean="0"/>
              <a:t>Po </a:t>
            </a:r>
            <a:r>
              <a:rPr lang="sr-Latn-RS" dirty="0"/>
              <a:t>pravilu hotel raspolaže sa najmanje 15 smeštajnih jedinica (u </a:t>
            </a:r>
            <a:r>
              <a:rPr lang="sr-Latn-RS" dirty="0" smtClean="0"/>
              <a:t>Srbiji </a:t>
            </a:r>
            <a:r>
              <a:rPr lang="pl-PL" dirty="0" smtClean="0"/>
              <a:t>10</a:t>
            </a:r>
            <a:r>
              <a:rPr lang="pl-PL" dirty="0"/>
              <a:t>). </a:t>
            </a:r>
            <a:r>
              <a:rPr lang="pl-PL" dirty="0" smtClean="0"/>
              <a:t/>
            </a:r>
            <a:br>
              <a:rPr lang="pl-PL" dirty="0" smtClean="0"/>
            </a:br>
            <a:r>
              <a:rPr lang="pl-PL" dirty="0"/>
              <a:t>*</a:t>
            </a:r>
            <a:r>
              <a:rPr lang="pl-PL" dirty="0" smtClean="0"/>
              <a:t>To </a:t>
            </a:r>
            <a:r>
              <a:rPr lang="pl-PL" dirty="0"/>
              <a:t>je funkcionalna celina koju čini jedna građevina, deo građevine sa </a:t>
            </a:r>
            <a:r>
              <a:rPr lang="pl-PL" dirty="0" smtClean="0"/>
              <a:t>odvojenim </a:t>
            </a:r>
            <a:r>
              <a:rPr lang="sr-Latn-RS" dirty="0" smtClean="0"/>
              <a:t>pristupom </a:t>
            </a:r>
            <a:r>
              <a:rPr lang="sr-Latn-RS" dirty="0"/>
              <a:t>i posebnim ulazom, horizontalnim i vertikalnim komunikacijama ili više</a:t>
            </a:r>
            <a:br>
              <a:rPr lang="sr-Latn-RS" dirty="0"/>
            </a:br>
            <a:r>
              <a:rPr lang="vi-VN" dirty="0"/>
              <a:t>prostorno odvojenih, ali funkcionalno povezanih građevina</a:t>
            </a:r>
            <a:r>
              <a:rPr lang="vi-VN" dirty="0" smtClean="0"/>
              <a:t>.</a:t>
            </a:r>
            <a:r>
              <a:rPr lang="sr-Latn-RS" dirty="0" smtClean="0"/>
              <a:t/>
            </a:r>
            <a:br>
              <a:rPr lang="sr-Latn-RS" dirty="0" smtClean="0"/>
            </a:br>
            <a:r>
              <a:rPr lang="sr-Latn-RS" dirty="0" smtClean="0"/>
              <a:t>*Hoteli </a:t>
            </a:r>
            <a:r>
              <a:rPr lang="sr-Latn-RS" dirty="0"/>
              <a:t>se mogu razvrstati u različite podvrste prema posebnim standardima i </a:t>
            </a:r>
            <a:r>
              <a:rPr lang="sr-Latn-RS" dirty="0" smtClean="0"/>
              <a:t>sadržajima koji </a:t>
            </a:r>
            <a:r>
              <a:rPr lang="sr-Latn-RS" dirty="0"/>
              <a:t>se u njemu pružaju, kao što su Apart hotel, Garni hotel i </a:t>
            </a:r>
            <a:r>
              <a:rPr lang="sr-Latn-RS" dirty="0" smtClean="0"/>
              <a:t>sl.</a:t>
            </a:r>
            <a:endParaRPr lang="sr-Latn-RS" dirty="0"/>
          </a:p>
        </p:txBody>
      </p:sp>
    </p:spTree>
    <p:extLst>
      <p:ext uri="{BB962C8B-B14F-4D97-AF65-F5344CB8AC3E}">
        <p14:creationId xmlns:p14="http://schemas.microsoft.com/office/powerpoint/2010/main" val="1868051961"/>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116632"/>
            <a:ext cx="8496944" cy="6552728"/>
          </a:xfrm>
        </p:spPr>
        <p:txBody>
          <a:bodyPr/>
          <a:lstStyle/>
          <a:p>
            <a:pPr algn="l"/>
            <a:r>
              <a:rPr lang="sr-Latn-RS" b="1" dirty="0" smtClean="0"/>
              <a:t>*Apart </a:t>
            </a:r>
            <a:r>
              <a:rPr lang="sr-Latn-RS" b="1" dirty="0"/>
              <a:t>hotel </a:t>
            </a:r>
            <a:r>
              <a:rPr lang="sr-Latn-RS" dirty="0"/>
              <a:t>je podvrsta hotela minimalnog kapaciteta 7 smeštajnih jedinica, od </a:t>
            </a:r>
            <a:r>
              <a:rPr lang="sr-Latn-RS" dirty="0" smtClean="0"/>
              <a:t>kojih najmanje </a:t>
            </a:r>
            <a:r>
              <a:rPr lang="sr-Latn-RS" dirty="0"/>
              <a:t>80% čine smeštajne jedinice vrste apartman.</a:t>
            </a:r>
            <a:br>
              <a:rPr lang="sr-Latn-RS" dirty="0"/>
            </a:br>
            <a:r>
              <a:rPr lang="sr-Latn-RS" dirty="0" smtClean="0"/>
              <a:t>*</a:t>
            </a:r>
            <a:r>
              <a:rPr lang="sr-Latn-RS" b="1" dirty="0" smtClean="0"/>
              <a:t>Garni </a:t>
            </a:r>
            <a:r>
              <a:rPr lang="sr-Latn-RS" b="1" dirty="0"/>
              <a:t>hotel </a:t>
            </a:r>
            <a:r>
              <a:rPr lang="sr-Latn-RS" dirty="0"/>
              <a:t>je podvrsta hotela minimalnog kapaciteta 7 smeštajnih jedinica u </a:t>
            </a:r>
            <a:r>
              <a:rPr lang="sr-Latn-RS" dirty="0" smtClean="0"/>
              <a:t>kojem se </a:t>
            </a:r>
            <a:r>
              <a:rPr lang="sr-Latn-RS" dirty="0"/>
              <a:t>pružaju usluge noćenja i doručka</a:t>
            </a:r>
            <a:r>
              <a:rPr lang="sr-Latn-RS" dirty="0" smtClean="0"/>
              <a:t>.</a:t>
            </a:r>
            <a:br>
              <a:rPr lang="sr-Latn-RS" dirty="0" smtClean="0"/>
            </a:br>
            <a:r>
              <a:rPr lang="sr-Latn-RS" dirty="0" smtClean="0"/>
              <a:t>- U </a:t>
            </a:r>
            <a:r>
              <a:rPr lang="sr-Latn-RS" dirty="0"/>
              <a:t>okviru ove grupe smeštajnih objekata postoje različiti tipovi hotela, kao što su </a:t>
            </a:r>
            <a:r>
              <a:rPr lang="sr-Latn-RS" dirty="0" smtClean="0"/>
              <a:t>risort </a:t>
            </a:r>
            <a:r>
              <a:rPr lang="pl-PL" dirty="0" smtClean="0"/>
              <a:t>hoteli</a:t>
            </a:r>
            <a:r>
              <a:rPr lang="pl-PL" dirty="0"/>
              <a:t>, tematski, konferencijski, tranzitni, pansionski i sl.</a:t>
            </a:r>
            <a:br>
              <a:rPr lang="pl-PL" dirty="0"/>
            </a:br>
            <a:r>
              <a:rPr lang="pl-PL" dirty="0" smtClean="0"/>
              <a:t>- Hoteli </a:t>
            </a:r>
            <a:r>
              <a:rPr lang="pl-PL" dirty="0"/>
              <a:t>podležu obavezi kategorizacije i kategorišu se od 1-5 zvezdica.</a:t>
            </a:r>
            <a:endParaRPr lang="sr-Latn-RS" dirty="0"/>
          </a:p>
        </p:txBody>
      </p:sp>
    </p:spTree>
    <p:extLst>
      <p:ext uri="{BB962C8B-B14F-4D97-AF65-F5344CB8AC3E}">
        <p14:creationId xmlns:p14="http://schemas.microsoft.com/office/powerpoint/2010/main" val="840590104"/>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16632"/>
            <a:ext cx="8640960" cy="6552728"/>
          </a:xfrm>
        </p:spPr>
        <p:txBody>
          <a:bodyPr/>
          <a:lstStyle/>
          <a:p>
            <a:pPr algn="l"/>
            <a:r>
              <a:rPr lang="sr-Latn-RS" b="1" dirty="0" smtClean="0"/>
              <a:t>*Motel </a:t>
            </a:r>
            <a:r>
              <a:rPr lang="sr-Latn-RS" dirty="0"/>
              <a:t>je specifičan ugostiteljski objekat za smeštaj u kojem se pružaju usluge </a:t>
            </a:r>
            <a:r>
              <a:rPr lang="sr-Latn-RS" dirty="0" smtClean="0"/>
              <a:t>smeštaja, ishrane </a:t>
            </a:r>
            <a:r>
              <a:rPr lang="sr-Latn-RS" dirty="0"/>
              <a:t>i pića. </a:t>
            </a:r>
            <a:r>
              <a:rPr lang="sr-Latn-RS" dirty="0" smtClean="0"/>
              <a:t/>
            </a:r>
            <a:br>
              <a:rPr lang="sr-Latn-RS" dirty="0" smtClean="0"/>
            </a:br>
            <a:r>
              <a:rPr lang="sr-Latn-RS" dirty="0" smtClean="0"/>
              <a:t>- Osnovna </a:t>
            </a:r>
            <a:r>
              <a:rPr lang="sr-Latn-RS" dirty="0"/>
              <a:t>karakteristika motela je njihova lokacija uz </a:t>
            </a:r>
            <a:r>
              <a:rPr lang="sr-Latn-RS" dirty="0" smtClean="0"/>
              <a:t>saobraćajnicu izvan </a:t>
            </a:r>
            <a:r>
              <a:rPr lang="sr-Latn-RS" dirty="0"/>
              <a:t>naseljenog mesta. </a:t>
            </a:r>
            <a:r>
              <a:rPr lang="sr-Latn-RS" dirty="0" smtClean="0"/>
              <a:t/>
            </a:r>
            <a:br>
              <a:rPr lang="sr-Latn-RS" dirty="0" smtClean="0"/>
            </a:br>
            <a:r>
              <a:rPr lang="sr-Latn-RS" dirty="0" smtClean="0"/>
              <a:t>- Namenjen </a:t>
            </a:r>
            <a:r>
              <a:rPr lang="sr-Latn-RS" dirty="0"/>
              <a:t>je kraćem zadržavanju gostiju i ima najmanje </a:t>
            </a:r>
            <a:r>
              <a:rPr lang="sr-Latn-RS" dirty="0" smtClean="0"/>
              <a:t>7 smeštajnih </a:t>
            </a:r>
            <a:r>
              <a:rPr lang="sr-Latn-RS" dirty="0"/>
              <a:t>jedinica. </a:t>
            </a:r>
            <a:r>
              <a:rPr lang="sr-Latn-RS" dirty="0" smtClean="0"/>
              <a:t/>
            </a:r>
            <a:br>
              <a:rPr lang="sr-Latn-RS" dirty="0" smtClean="0"/>
            </a:br>
            <a:r>
              <a:rPr lang="sr-Latn-RS" dirty="0" smtClean="0"/>
              <a:t>- Motel </a:t>
            </a:r>
            <a:r>
              <a:rPr lang="sr-Latn-RS" dirty="0"/>
              <a:t>nudi najmanje jedno parking mesto po smeštajnoj </a:t>
            </a:r>
            <a:r>
              <a:rPr lang="sr-Latn-RS" dirty="0" smtClean="0"/>
              <a:t>jedinici, informacije </a:t>
            </a:r>
            <a:r>
              <a:rPr lang="sr-Latn-RS" dirty="0"/>
              <a:t>o putevima i saobraćaju kao i servis automobila u okviru motela ili </a:t>
            </a:r>
            <a:r>
              <a:rPr lang="sr-Latn-RS" dirty="0" smtClean="0"/>
              <a:t>u neposrednoj </a:t>
            </a:r>
            <a:r>
              <a:rPr lang="sr-Latn-RS" dirty="0"/>
              <a:t>blizini.</a:t>
            </a:r>
            <a:br>
              <a:rPr lang="sr-Latn-RS" dirty="0"/>
            </a:br>
            <a:r>
              <a:rPr lang="sr-Latn-RS" dirty="0" smtClean="0"/>
              <a:t>- </a:t>
            </a:r>
            <a:r>
              <a:rPr lang="pl-PL" dirty="0" smtClean="0"/>
              <a:t>Motel </a:t>
            </a:r>
            <a:r>
              <a:rPr lang="pl-PL" dirty="0"/>
              <a:t>se kategoriše od 1 - 4 zvezdice.</a:t>
            </a:r>
            <a:endParaRPr lang="sr-Latn-RS" dirty="0"/>
          </a:p>
        </p:txBody>
      </p:sp>
    </p:spTree>
    <p:extLst>
      <p:ext uri="{BB962C8B-B14F-4D97-AF65-F5344CB8AC3E}">
        <p14:creationId xmlns:p14="http://schemas.microsoft.com/office/powerpoint/2010/main" val="3405410182"/>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0"/>
            <a:ext cx="8640960" cy="6741368"/>
          </a:xfrm>
        </p:spPr>
        <p:txBody>
          <a:bodyPr>
            <a:normAutofit fontScale="90000"/>
          </a:bodyPr>
          <a:lstStyle/>
          <a:p>
            <a:pPr algn="l"/>
            <a:r>
              <a:rPr lang="sr-Latn-RS" sz="2600" b="1" dirty="0" smtClean="0"/>
              <a:t>*</a:t>
            </a:r>
            <a:r>
              <a:rPr lang="vi-VN" sz="2600" b="1" dirty="0" smtClean="0"/>
              <a:t>Turističko </a:t>
            </a:r>
            <a:r>
              <a:rPr lang="vi-VN" sz="2600" b="1" dirty="0"/>
              <a:t>naselje </a:t>
            </a:r>
            <a:r>
              <a:rPr lang="vi-VN" sz="2600" dirty="0"/>
              <a:t>predstavlja skup građevinski izdvojenih objekata za smeštaj i </a:t>
            </a:r>
            <a:r>
              <a:rPr lang="vi-VN" sz="2600" dirty="0" smtClean="0"/>
              <a:t>ishranu</a:t>
            </a:r>
            <a:r>
              <a:rPr lang="sr-Latn-RS" sz="2600" dirty="0" smtClean="0"/>
              <a:t> minimalnog </a:t>
            </a:r>
            <a:r>
              <a:rPr lang="sr-Latn-RS" sz="2600" dirty="0"/>
              <a:t>kapaciteta od 25 smeštajnih jedinica. </a:t>
            </a:r>
            <a:r>
              <a:rPr lang="sr-Latn-RS" sz="2600" dirty="0" smtClean="0"/>
              <a:t/>
            </a:r>
            <a:br>
              <a:rPr lang="sr-Latn-RS" sz="2600" dirty="0" smtClean="0"/>
            </a:br>
            <a:r>
              <a:rPr lang="sr-Latn-RS" sz="2600" dirty="0" smtClean="0"/>
              <a:t>- U </a:t>
            </a:r>
            <a:r>
              <a:rPr lang="sr-Latn-RS" sz="2600" dirty="0"/>
              <a:t>sastavu turističkog </a:t>
            </a:r>
            <a:r>
              <a:rPr lang="sr-Latn-RS" sz="2600" dirty="0" smtClean="0"/>
              <a:t>naselja </a:t>
            </a:r>
            <a:r>
              <a:rPr lang="vi-VN" sz="2600" dirty="0" smtClean="0"/>
              <a:t>nalazi </a:t>
            </a:r>
            <a:r>
              <a:rPr lang="vi-VN" sz="2600" dirty="0"/>
              <a:t>se više odvojenih funkcionalno i građevinski povezanih celina. </a:t>
            </a:r>
            <a:r>
              <a:rPr lang="sr-Latn-RS" sz="2600" dirty="0" smtClean="0"/>
              <a:t/>
            </a:r>
            <a:br>
              <a:rPr lang="sr-Latn-RS" sz="2600" dirty="0" smtClean="0"/>
            </a:br>
            <a:r>
              <a:rPr lang="sr-Latn-RS" sz="2600" dirty="0" smtClean="0"/>
              <a:t>- </a:t>
            </a:r>
            <a:r>
              <a:rPr lang="vi-VN" sz="2600" dirty="0" smtClean="0"/>
              <a:t>Pored smeštajnih</a:t>
            </a:r>
            <a:r>
              <a:rPr lang="sr-Latn-RS" sz="2600" dirty="0" smtClean="0"/>
              <a:t> jedinica</a:t>
            </a:r>
            <a:r>
              <a:rPr lang="sr-Latn-RS" sz="2600" dirty="0"/>
              <a:t>, turističko naselje mora da ima centralnu recepciju, ugostiteljske, sportskorekreativne,</a:t>
            </a:r>
            <a:br>
              <a:rPr lang="sr-Latn-RS" sz="2600" dirty="0"/>
            </a:br>
            <a:r>
              <a:rPr lang="vi-VN" sz="2600" dirty="0"/>
              <a:t>zabavne i druge objekte i sadržaje koji su prilagođeni uslovima destinacije.</a:t>
            </a:r>
            <a:br>
              <a:rPr lang="vi-VN" sz="2600" dirty="0"/>
            </a:br>
            <a:r>
              <a:rPr lang="sr-Latn-RS" sz="2600" dirty="0" smtClean="0"/>
              <a:t>- U </a:t>
            </a:r>
            <a:r>
              <a:rPr lang="sr-Latn-RS" sz="2600" dirty="0"/>
              <a:t>okviru turističkog naselja u samostalnim poslovnim objektima i prostorijama </a:t>
            </a:r>
            <a:r>
              <a:rPr lang="sr-Latn-RS" sz="2600" dirty="0" smtClean="0"/>
              <a:t>mogu da </a:t>
            </a:r>
            <a:r>
              <a:rPr lang="sr-Latn-RS" sz="2600" dirty="0"/>
              <a:t>posluju i drugi privredni subjekti i fizička lica, koja obavljaju razne vrste </a:t>
            </a:r>
            <a:r>
              <a:rPr lang="sr-Latn-RS" sz="2600" dirty="0" smtClean="0"/>
              <a:t>delatnosti (ugostiteljske</a:t>
            </a:r>
            <a:r>
              <a:rPr lang="sr-Latn-RS" sz="2600" dirty="0"/>
              <a:t>, turističke, trgovačke, zanatske), uz obaveznu saglasnost ugostitelja koji</a:t>
            </a:r>
            <a:br>
              <a:rPr lang="sr-Latn-RS" sz="2600" dirty="0"/>
            </a:br>
            <a:r>
              <a:rPr lang="sr-Latn-RS" sz="2600" dirty="0"/>
              <a:t>upravlja turističkim naseljem. </a:t>
            </a:r>
            <a:r>
              <a:rPr lang="sr-Latn-RS" sz="2600" dirty="0" smtClean="0"/>
              <a:t/>
            </a:r>
            <a:br>
              <a:rPr lang="sr-Latn-RS" sz="2600" dirty="0" smtClean="0"/>
            </a:br>
            <a:r>
              <a:rPr lang="sr-Latn-RS" sz="2600" dirty="0" smtClean="0"/>
              <a:t>- Turističko </a:t>
            </a:r>
            <a:r>
              <a:rPr lang="sr-Latn-RS" sz="2600" dirty="0"/>
              <a:t>naselje koje u svom sastavu ima preko </a:t>
            </a:r>
            <a:r>
              <a:rPr lang="sr-Latn-RS" sz="2600" dirty="0" smtClean="0"/>
              <a:t>80% smeštajnih </a:t>
            </a:r>
            <a:r>
              <a:rPr lang="sr-Latn-RS" sz="2600" dirty="0"/>
              <a:t>jedinica vrste apartman može da nosi naziv „</a:t>
            </a:r>
            <a:r>
              <a:rPr lang="sr-Latn-RS" sz="2600" b="1" dirty="0"/>
              <a:t>apartmansko naselje</a:t>
            </a:r>
            <a:r>
              <a:rPr lang="sr-Latn-RS" sz="2600" dirty="0"/>
              <a:t>“.</a:t>
            </a:r>
            <a:br>
              <a:rPr lang="sr-Latn-RS" sz="2600" dirty="0"/>
            </a:br>
            <a:r>
              <a:rPr lang="sr-Latn-RS" sz="2600" dirty="0" smtClean="0"/>
              <a:t>- Turističko </a:t>
            </a:r>
            <a:r>
              <a:rPr lang="sr-Latn-RS" sz="2600" dirty="0"/>
              <a:t>naselje pripada klategoriji ugostiteljskih objekata koji se kategorišu od</a:t>
            </a:r>
            <a:br>
              <a:rPr lang="sr-Latn-RS" sz="2600" dirty="0"/>
            </a:br>
            <a:r>
              <a:rPr lang="sr-Latn-RS" sz="2600" dirty="0"/>
              <a:t>1 - 5 zvezdica.</a:t>
            </a:r>
          </a:p>
        </p:txBody>
      </p:sp>
    </p:spTree>
    <p:extLst>
      <p:ext uri="{BB962C8B-B14F-4D97-AF65-F5344CB8AC3E}">
        <p14:creationId xmlns:p14="http://schemas.microsoft.com/office/powerpoint/2010/main" val="2733055992"/>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0"/>
            <a:ext cx="8640960" cy="6741368"/>
          </a:xfrm>
        </p:spPr>
        <p:txBody>
          <a:bodyPr>
            <a:normAutofit/>
          </a:bodyPr>
          <a:lstStyle/>
          <a:p>
            <a:pPr algn="l"/>
            <a:r>
              <a:rPr lang="sr-Latn-RS" sz="2400" b="1" dirty="0" smtClean="0"/>
              <a:t>*Pansion </a:t>
            </a:r>
            <a:r>
              <a:rPr lang="sr-Latn-RS" sz="2400" dirty="0"/>
              <a:t>je ugostiteljski objekat za pružanje usluga smeštaja, hrane i pića i </a:t>
            </a:r>
            <a:r>
              <a:rPr lang="sr-Latn-RS" sz="2400" dirty="0" smtClean="0"/>
              <a:t>drugih usluga </a:t>
            </a:r>
            <a:r>
              <a:rPr lang="sr-Latn-RS" sz="2400" dirty="0"/>
              <a:t>uobičajenih u ugostiteljstvu, sa najmanje 5 smeštajnih jedinica, </a:t>
            </a:r>
            <a:r>
              <a:rPr lang="sr-Latn-RS" sz="2400" dirty="0" smtClean="0"/>
              <a:t>recepcijom, prostorojima </a:t>
            </a:r>
            <a:r>
              <a:rPr lang="sr-Latn-RS" sz="2400" dirty="0"/>
              <a:t>za pružanje usluga ishrane i pića, kao i dodatnim sadržajima.</a:t>
            </a:r>
            <a:br>
              <a:rPr lang="sr-Latn-RS" sz="2400" dirty="0"/>
            </a:br>
            <a:r>
              <a:rPr lang="sr-Latn-RS" sz="2400" dirty="0" smtClean="0"/>
              <a:t>-Pansion </a:t>
            </a:r>
            <a:r>
              <a:rPr lang="sr-Latn-RS" sz="2400" dirty="0"/>
              <a:t>je ugostiteljski objekat koji se kategoriše od 1 - 3 zvezdice.</a:t>
            </a:r>
            <a:br>
              <a:rPr lang="sr-Latn-RS" sz="2400" dirty="0"/>
            </a:br>
            <a:r>
              <a:rPr lang="sr-Latn-RS" sz="2400" dirty="0" smtClean="0"/>
              <a:t>*</a:t>
            </a:r>
            <a:r>
              <a:rPr lang="sr-Latn-RS" sz="2400" b="1" dirty="0" smtClean="0"/>
              <a:t>Prenoćište </a:t>
            </a:r>
            <a:r>
              <a:rPr lang="sr-Latn-RS" sz="2400" dirty="0"/>
              <a:t>(konačište, konak, han, i sl.) je ugostiteljski objekat u kojem se </a:t>
            </a:r>
            <a:r>
              <a:rPr lang="sr-Latn-RS" sz="2400" dirty="0" smtClean="0"/>
              <a:t>pružaju usluge </a:t>
            </a:r>
            <a:r>
              <a:rPr lang="sr-Latn-RS" sz="2400" dirty="0"/>
              <a:t>smeštaja sa mogućnošću pružanja i usluga hrane i pića i ne podleže </a:t>
            </a:r>
            <a:r>
              <a:rPr lang="sr-Latn-RS" sz="2400" dirty="0" smtClean="0"/>
              <a:t>obavezi kategorizacije</a:t>
            </a:r>
            <a:r>
              <a:rPr lang="sr-Latn-RS" sz="2400" dirty="0"/>
              <a:t>.</a:t>
            </a:r>
            <a:br>
              <a:rPr lang="sr-Latn-RS" sz="2400" dirty="0"/>
            </a:br>
            <a:r>
              <a:rPr lang="sr-Latn-RS" sz="2400" dirty="0" smtClean="0"/>
              <a:t>*</a:t>
            </a:r>
            <a:r>
              <a:rPr lang="sr-Latn-RS" sz="2400" b="1" dirty="0" smtClean="0"/>
              <a:t>Odmaralište </a:t>
            </a:r>
            <a:r>
              <a:rPr lang="sr-Latn-RS" sz="2400" b="1" dirty="0"/>
              <a:t>i drugi objekti </a:t>
            </a:r>
            <a:r>
              <a:rPr lang="sr-Latn-RS" sz="2400" dirty="0"/>
              <a:t>namenjeni su odmoru i rekreaciji posebnih </a:t>
            </a:r>
            <a:r>
              <a:rPr lang="sr-Latn-RS" sz="2400" dirty="0" smtClean="0"/>
              <a:t>kategorija </a:t>
            </a:r>
            <a:r>
              <a:rPr lang="vi-VN" sz="2400" dirty="0" smtClean="0"/>
              <a:t>korisnika </a:t>
            </a:r>
            <a:r>
              <a:rPr lang="vi-VN" sz="2400" dirty="0"/>
              <a:t>(dečja i omladinska odmarališta, planinarski, izviđački i dr. objekti). </a:t>
            </a:r>
            <a:r>
              <a:rPr lang="sr-Latn-RS" sz="2400" dirty="0" smtClean="0"/>
              <a:t/>
            </a:r>
            <a:br>
              <a:rPr lang="sr-Latn-RS" sz="2400" dirty="0" smtClean="0"/>
            </a:br>
            <a:r>
              <a:rPr lang="sr-Latn-RS" sz="2400" dirty="0" smtClean="0"/>
              <a:t>- </a:t>
            </a:r>
            <a:r>
              <a:rPr lang="vi-VN" sz="2400" dirty="0" smtClean="0"/>
              <a:t>U njima</a:t>
            </a:r>
            <a:r>
              <a:rPr lang="sr-Latn-RS" sz="2400" dirty="0" smtClean="0"/>
              <a:t> se </a:t>
            </a:r>
            <a:r>
              <a:rPr lang="sr-Latn-RS" sz="2400" dirty="0"/>
              <a:t>pružaju usluge smeštaja i ishrane i pića ili samo smeštaja zaposlenima, deci </a:t>
            </a:r>
            <a:r>
              <a:rPr lang="sr-Latn-RS" sz="2400" dirty="0" smtClean="0"/>
              <a:t>i omladini</a:t>
            </a:r>
            <a:r>
              <a:rPr lang="sr-Latn-RS" sz="2400" dirty="0"/>
              <a:t>, odnosno članovima udruženja i organizacija osnivača odmarališta. </a:t>
            </a:r>
            <a:r>
              <a:rPr lang="sr-Latn-RS" sz="2400" dirty="0" smtClean="0"/>
              <a:t/>
            </a:r>
            <a:br>
              <a:rPr lang="sr-Latn-RS" sz="2400" dirty="0" smtClean="0"/>
            </a:br>
            <a:r>
              <a:rPr lang="sr-Latn-RS" sz="2400" dirty="0" smtClean="0"/>
              <a:t>- Ukoliko</a:t>
            </a:r>
            <a:r>
              <a:rPr lang="sr-Latn-RS" sz="2400" dirty="0"/>
              <a:t> </a:t>
            </a:r>
            <a:r>
              <a:rPr lang="sr-Latn-RS" sz="2400" dirty="0" smtClean="0"/>
              <a:t>se </a:t>
            </a:r>
            <a:r>
              <a:rPr lang="sr-Latn-RS" sz="2400" dirty="0"/>
              <a:t>usluge smeštaja i ishrane i pića ili samo smeštaja pružaju trećim licima ovi </a:t>
            </a:r>
            <a:r>
              <a:rPr lang="sr-Latn-RS" sz="2400" dirty="0" smtClean="0"/>
              <a:t>objekti smatraju </a:t>
            </a:r>
            <a:r>
              <a:rPr lang="sr-Latn-RS" sz="2400" dirty="0"/>
              <a:t>se ugostiteljskim komercijalnim </a:t>
            </a:r>
            <a:r>
              <a:rPr lang="sr-Latn-RS" sz="2400" dirty="0" smtClean="0"/>
              <a:t>objektima. </a:t>
            </a:r>
            <a:br>
              <a:rPr lang="sr-Latn-RS" sz="2400" dirty="0" smtClean="0"/>
            </a:br>
            <a:r>
              <a:rPr lang="sr-Latn-RS" sz="2400" dirty="0"/>
              <a:t>-</a:t>
            </a:r>
            <a:r>
              <a:rPr lang="pl-PL" sz="2400" dirty="0" smtClean="0"/>
              <a:t>Odmarališta </a:t>
            </a:r>
            <a:r>
              <a:rPr lang="pl-PL" sz="2400" dirty="0"/>
              <a:t>ne podležu obavezi kategorizacije.</a:t>
            </a:r>
            <a:endParaRPr lang="sr-Latn-RS" sz="2400" dirty="0"/>
          </a:p>
        </p:txBody>
      </p:sp>
    </p:spTree>
    <p:extLst>
      <p:ext uri="{BB962C8B-B14F-4D97-AF65-F5344CB8AC3E}">
        <p14:creationId xmlns:p14="http://schemas.microsoft.com/office/powerpoint/2010/main" val="1772066829"/>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0"/>
            <a:ext cx="8640960" cy="6741368"/>
          </a:xfrm>
        </p:spPr>
        <p:txBody>
          <a:bodyPr>
            <a:normAutofit fontScale="90000"/>
          </a:bodyPr>
          <a:lstStyle/>
          <a:p>
            <a:pPr algn="l"/>
            <a:r>
              <a:rPr lang="sr-Latn-RS" b="1" dirty="0" smtClean="0"/>
              <a:t/>
            </a:r>
            <a:br>
              <a:rPr lang="sr-Latn-RS" b="1" dirty="0" smtClean="0"/>
            </a:br>
            <a:r>
              <a:rPr lang="sr-Latn-RS" b="1" dirty="0" smtClean="0"/>
              <a:t>*Kamp </a:t>
            </a:r>
            <a:r>
              <a:rPr lang="sr-Latn-RS" dirty="0"/>
              <a:t>je ugostiteljski objekat za smeštaj na otvorenom prostoru, u kojem se </a:t>
            </a:r>
            <a:r>
              <a:rPr lang="sr-Latn-RS" dirty="0" smtClean="0"/>
              <a:t>pružaju usluge </a:t>
            </a:r>
            <a:r>
              <a:rPr lang="sr-Latn-RS" dirty="0"/>
              <a:t>privremenog postavljanja i korišćenja pokretne opreme za kampovanje </a:t>
            </a:r>
            <a:r>
              <a:rPr lang="sr-Latn-RS" dirty="0" smtClean="0"/>
              <a:t>potrebne za </a:t>
            </a:r>
            <a:r>
              <a:rPr lang="sr-Latn-RS" dirty="0"/>
              <a:t>boravak gostiju na otvorenom prostoru, usluge smeštaja u </a:t>
            </a:r>
            <a:r>
              <a:rPr lang="sr-Latn-RS" dirty="0" smtClean="0"/>
              <a:t>stacioniranom objektu </a:t>
            </a:r>
            <a:r>
              <a:rPr lang="sr-Latn-RS" dirty="0"/>
              <a:t>za smeštaj (kamp prikolice, kamp kućice i bungalovi), kao i usluge </a:t>
            </a:r>
            <a:r>
              <a:rPr lang="sr-Latn-RS" dirty="0" smtClean="0"/>
              <a:t>parkiranja motornih </a:t>
            </a:r>
            <a:r>
              <a:rPr lang="sr-Latn-RS" dirty="0"/>
              <a:t>vozila gostiju, sa najmanje 15 kamp parcela.</a:t>
            </a:r>
            <a:br>
              <a:rPr lang="sr-Latn-RS" dirty="0"/>
            </a:br>
            <a:r>
              <a:rPr lang="sr-Latn-RS" dirty="0" smtClean="0"/>
              <a:t>- </a:t>
            </a:r>
            <a:r>
              <a:rPr lang="pl-PL" dirty="0" smtClean="0"/>
              <a:t>Kampovi </a:t>
            </a:r>
            <a:r>
              <a:rPr lang="pl-PL" dirty="0"/>
              <a:t>se kategorišu od 1 - 4 zvezdice.</a:t>
            </a:r>
            <a:br>
              <a:rPr lang="pl-PL" dirty="0"/>
            </a:br>
            <a:r>
              <a:rPr lang="pl-PL" dirty="0" smtClean="0"/>
              <a:t>*</a:t>
            </a:r>
            <a:r>
              <a:rPr lang="vi-VN" b="1" dirty="0" smtClean="0"/>
              <a:t>Hostel </a:t>
            </a:r>
            <a:r>
              <a:rPr lang="vi-VN" dirty="0"/>
              <a:t>je ugostiteljski objekat za pružanje usluge smeštaja u kojem se po pravilu </a:t>
            </a:r>
            <a:r>
              <a:rPr lang="vi-VN" dirty="0" smtClean="0"/>
              <a:t>obezbeđuje</a:t>
            </a:r>
            <a:r>
              <a:rPr lang="sr-Latn-RS" dirty="0" smtClean="0"/>
              <a:t> </a:t>
            </a:r>
            <a:r>
              <a:rPr lang="pl-PL" dirty="0" smtClean="0"/>
              <a:t>ležaj </a:t>
            </a:r>
            <a:r>
              <a:rPr lang="pl-PL" dirty="0"/>
              <a:t>u višekrevetnim sobama (zajedničko korišćenje sobe) i to maksimalno</a:t>
            </a:r>
            <a:br>
              <a:rPr lang="pl-PL" dirty="0"/>
            </a:br>
            <a:r>
              <a:rPr lang="sr-Latn-RS" dirty="0"/>
              <a:t>jedan ležaj (poseban ili na sprat) na 4 m2, a mogu se pružati usluge ishrane i pića </a:t>
            </a:r>
            <a:r>
              <a:rPr lang="sr-Latn-RS" dirty="0" smtClean="0"/>
              <a:t>u </a:t>
            </a:r>
            <a:r>
              <a:rPr lang="vi-VN" dirty="0" smtClean="0"/>
              <a:t>hostelu </a:t>
            </a:r>
            <a:r>
              <a:rPr lang="vi-VN" dirty="0"/>
              <a:t>ili u njegovoj neposrednoj blizini. </a:t>
            </a:r>
            <a:r>
              <a:rPr lang="sr-Latn-RS" dirty="0" smtClean="0"/>
              <a:t/>
            </a:r>
            <a:br>
              <a:rPr lang="sr-Latn-RS" dirty="0" smtClean="0"/>
            </a:br>
            <a:r>
              <a:rPr lang="sr-Latn-RS" dirty="0" smtClean="0"/>
              <a:t>- </a:t>
            </a:r>
            <a:r>
              <a:rPr lang="vi-VN" dirty="0" smtClean="0"/>
              <a:t>U </a:t>
            </a:r>
            <a:r>
              <a:rPr lang="vi-VN" dirty="0"/>
              <a:t>hostelu mora biti obezbeđeno </a:t>
            </a:r>
            <a:r>
              <a:rPr lang="vi-VN" dirty="0" smtClean="0"/>
              <a:t>čuvanje</a:t>
            </a:r>
            <a:r>
              <a:rPr lang="sr-Latn-RS" dirty="0" smtClean="0"/>
              <a:t> stvari </a:t>
            </a:r>
            <a:r>
              <a:rPr lang="sr-Latn-RS" dirty="0"/>
              <a:t>gosta. </a:t>
            </a:r>
            <a:r>
              <a:rPr lang="sr-Latn-RS" dirty="0" smtClean="0"/>
              <a:t/>
            </a:r>
            <a:br>
              <a:rPr lang="sr-Latn-RS" dirty="0" smtClean="0"/>
            </a:br>
            <a:r>
              <a:rPr lang="sr-Latn-RS" dirty="0" smtClean="0"/>
              <a:t>- Hosteli </a:t>
            </a:r>
            <a:r>
              <a:rPr lang="sr-Latn-RS" dirty="0"/>
              <a:t>ne podležu obavezi kategorizacije.</a:t>
            </a:r>
          </a:p>
        </p:txBody>
      </p:sp>
    </p:spTree>
    <p:extLst>
      <p:ext uri="{BB962C8B-B14F-4D97-AF65-F5344CB8AC3E}">
        <p14:creationId xmlns:p14="http://schemas.microsoft.com/office/powerpoint/2010/main" val="3819685129"/>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0"/>
            <a:ext cx="8644610" cy="6741368"/>
          </a:xfrm>
        </p:spPr>
        <p:txBody>
          <a:bodyPr>
            <a:normAutofit fontScale="90000"/>
          </a:bodyPr>
          <a:lstStyle/>
          <a:p>
            <a:pPr algn="l"/>
            <a:r>
              <a:rPr lang="sr-Latn-RS" sz="2400" b="1" dirty="0" smtClean="0"/>
              <a:t>*</a:t>
            </a:r>
            <a:r>
              <a:rPr lang="vi-VN" sz="2400" b="1" dirty="0" smtClean="0"/>
              <a:t>Kuća </a:t>
            </a:r>
            <a:r>
              <a:rPr lang="vi-VN" sz="2400" dirty="0"/>
              <a:t>je građevinski i funkcionalno samostalan ugostiteljski objekat za smeštaj </a:t>
            </a:r>
            <a:r>
              <a:rPr lang="vi-VN" sz="2400" dirty="0" smtClean="0"/>
              <a:t>sa</a:t>
            </a:r>
            <a:r>
              <a:rPr lang="sr-Latn-RS" sz="2400" dirty="0" smtClean="0"/>
              <a:t> sopstvenim </a:t>
            </a:r>
            <a:r>
              <a:rPr lang="sr-Latn-RS" sz="2400" dirty="0"/>
              <a:t>dvorištem koja se izdaje gostu kao celina. </a:t>
            </a:r>
            <a:r>
              <a:rPr lang="sr-Latn-RS" sz="2400" dirty="0" smtClean="0"/>
              <a:t/>
            </a:r>
            <a:br>
              <a:rPr lang="sr-Latn-RS" sz="2400" dirty="0" smtClean="0"/>
            </a:br>
            <a:r>
              <a:rPr lang="sr-Latn-RS" sz="2400" dirty="0" smtClean="0"/>
              <a:t>- Gostu </a:t>
            </a:r>
            <a:r>
              <a:rPr lang="sr-Latn-RS" sz="2400" dirty="0"/>
              <a:t>kome se pružaju </a:t>
            </a:r>
            <a:r>
              <a:rPr lang="sr-Latn-RS" sz="2400" dirty="0" smtClean="0"/>
              <a:t>usluge </a:t>
            </a:r>
            <a:r>
              <a:rPr lang="vi-VN" sz="2400" dirty="0" smtClean="0"/>
              <a:t>smeštaja </a:t>
            </a:r>
            <a:r>
              <a:rPr lang="vi-VN" sz="2400" dirty="0"/>
              <a:t>u kući, mogu se pružati i usluge hrane i pića. </a:t>
            </a:r>
            <a:r>
              <a:rPr lang="sr-Latn-RS" sz="2400" dirty="0" smtClean="0"/>
              <a:t/>
            </a:r>
            <a:br>
              <a:rPr lang="sr-Latn-RS" sz="2400" dirty="0" smtClean="0"/>
            </a:br>
            <a:r>
              <a:rPr lang="sr-Latn-RS" sz="2400" dirty="0" smtClean="0"/>
              <a:t>- </a:t>
            </a:r>
            <a:r>
              <a:rPr lang="vi-VN" sz="2400" dirty="0" smtClean="0"/>
              <a:t>U </a:t>
            </a:r>
            <a:r>
              <a:rPr lang="vi-VN" sz="2400" dirty="0"/>
              <a:t>kući je obezbeđena </a:t>
            </a:r>
            <a:r>
              <a:rPr lang="vi-VN" sz="2400" dirty="0" smtClean="0"/>
              <a:t>mogućnost</a:t>
            </a:r>
            <a:r>
              <a:rPr lang="sr-Latn-RS" sz="2400" dirty="0" smtClean="0"/>
              <a:t> da </a:t>
            </a:r>
            <a:r>
              <a:rPr lang="sr-Latn-RS" sz="2400" dirty="0"/>
              <a:t>gost samostalno priprema hranu. </a:t>
            </a:r>
            <a:r>
              <a:rPr lang="sr-Latn-RS" sz="2400" dirty="0" smtClean="0"/>
              <a:t/>
            </a:r>
            <a:br>
              <a:rPr lang="sr-Latn-RS" sz="2400" dirty="0" smtClean="0"/>
            </a:br>
            <a:r>
              <a:rPr lang="sr-Latn-RS" sz="2400" dirty="0"/>
              <a:t>*</a:t>
            </a:r>
            <a:r>
              <a:rPr lang="sr-Latn-RS" sz="2400" b="1" dirty="0" smtClean="0"/>
              <a:t>Apartman </a:t>
            </a:r>
            <a:r>
              <a:rPr lang="sr-Latn-RS" sz="2400" dirty="0"/>
              <a:t>kao zaseban ugostiteljski </a:t>
            </a:r>
            <a:r>
              <a:rPr lang="sr-Latn-RS" sz="2400" dirty="0" smtClean="0"/>
              <a:t>objekat za </a:t>
            </a:r>
            <a:r>
              <a:rPr lang="sr-Latn-RS" sz="2400" dirty="0"/>
              <a:t>smeštaj je deo stambene zgrade ili kuće u kojem se gostu pruža usluga smeštaja,</a:t>
            </a:r>
            <a:br>
              <a:rPr lang="sr-Latn-RS" sz="2400" dirty="0"/>
            </a:br>
            <a:r>
              <a:rPr lang="vi-VN" sz="2400" dirty="0"/>
              <a:t>a može se pružati i usluga ishrane i pića. </a:t>
            </a:r>
            <a:r>
              <a:rPr lang="sr-Latn-RS" sz="2400" dirty="0" smtClean="0"/>
              <a:t/>
            </a:r>
            <a:br>
              <a:rPr lang="sr-Latn-RS" sz="2400" dirty="0" smtClean="0"/>
            </a:br>
            <a:r>
              <a:rPr lang="sr-Latn-RS" sz="2400" dirty="0" smtClean="0"/>
              <a:t>- </a:t>
            </a:r>
            <a:r>
              <a:rPr lang="vi-VN" sz="2400" dirty="0" smtClean="0"/>
              <a:t>U </a:t>
            </a:r>
            <a:r>
              <a:rPr lang="vi-VN" sz="2400" dirty="0"/>
              <a:t>apartmanu je obezbeđena mogućnost </a:t>
            </a:r>
            <a:r>
              <a:rPr lang="vi-VN" sz="2400" dirty="0" smtClean="0"/>
              <a:t>da</a:t>
            </a:r>
            <a:r>
              <a:rPr lang="sr-Latn-RS" sz="2400" dirty="0" smtClean="0"/>
              <a:t> gost </a:t>
            </a:r>
            <a:r>
              <a:rPr lang="sr-Latn-RS" sz="2400" dirty="0"/>
              <a:t>samostalno priprema hranu. </a:t>
            </a:r>
            <a:r>
              <a:rPr lang="sr-Latn-RS" sz="2400" dirty="0" smtClean="0"/>
              <a:t/>
            </a:r>
            <a:br>
              <a:rPr lang="sr-Latn-RS" sz="2400" dirty="0" smtClean="0"/>
            </a:br>
            <a:r>
              <a:rPr lang="sr-Latn-RS" sz="2400" dirty="0"/>
              <a:t>*</a:t>
            </a:r>
            <a:r>
              <a:rPr lang="sr-Latn-RS" sz="2400" b="1" dirty="0" smtClean="0"/>
              <a:t>Soba </a:t>
            </a:r>
            <a:r>
              <a:rPr lang="sr-Latn-RS" sz="2400" dirty="0"/>
              <a:t>kao zaseban ugostiteljski objekat za smeštaj</a:t>
            </a:r>
            <a:br>
              <a:rPr lang="sr-Latn-RS" sz="2400" dirty="0"/>
            </a:br>
            <a:r>
              <a:rPr lang="sr-Latn-RS" sz="2400" dirty="0"/>
              <a:t>je deo stambene zgrade, kuće ili stana u kome se pruža usluga smeštaja, a može da </a:t>
            </a:r>
            <a:r>
              <a:rPr lang="sr-Latn-RS" sz="2400" dirty="0" smtClean="0"/>
              <a:t>se gostu </a:t>
            </a:r>
            <a:r>
              <a:rPr lang="sr-Latn-RS" sz="2400" dirty="0"/>
              <a:t>sobe pruža i usluga ishrane i pića. </a:t>
            </a:r>
            <a:r>
              <a:rPr lang="sr-Latn-RS" sz="2400" dirty="0" smtClean="0"/>
              <a:t/>
            </a:r>
            <a:br>
              <a:rPr lang="sr-Latn-RS" sz="2400" dirty="0" smtClean="0"/>
            </a:br>
            <a:r>
              <a:rPr lang="sr-Latn-RS" sz="2400" dirty="0"/>
              <a:t>*</a:t>
            </a:r>
            <a:r>
              <a:rPr lang="sr-Latn-RS" sz="2400" b="1" dirty="0" smtClean="0"/>
              <a:t>Seosko </a:t>
            </a:r>
            <a:r>
              <a:rPr lang="sr-Latn-RS" sz="2400" b="1" dirty="0"/>
              <a:t>turističko domaćinstvo </a:t>
            </a:r>
            <a:r>
              <a:rPr lang="sr-Latn-RS" sz="2400" dirty="0"/>
              <a:t>je ugostiteljski</a:t>
            </a:r>
            <a:br>
              <a:rPr lang="sr-Latn-RS" sz="2400" dirty="0"/>
            </a:br>
            <a:r>
              <a:rPr lang="sr-Latn-RS" sz="2400" dirty="0"/>
              <a:t>objekat ili grupa ugostiteljskih objekata za smeštaj, u kojem se pružaju usluge </a:t>
            </a:r>
            <a:r>
              <a:rPr lang="sr-Latn-RS" sz="2400" dirty="0" smtClean="0"/>
              <a:t>smeštaja, ishrane </a:t>
            </a:r>
            <a:r>
              <a:rPr lang="sr-Latn-RS" sz="2400" dirty="0"/>
              <a:t>i pića ili samo ishrane i pića, koji se nalazi u ruralnom (seoskom) </a:t>
            </a:r>
            <a:r>
              <a:rPr lang="sr-Latn-RS" sz="2400" dirty="0" smtClean="0"/>
              <a:t>okruženju </a:t>
            </a:r>
            <a:r>
              <a:rPr lang="nn-NO" sz="2400" dirty="0" smtClean="0"/>
              <a:t>sa </a:t>
            </a:r>
            <a:r>
              <a:rPr lang="nn-NO" sz="2400" dirty="0"/>
              <a:t>elementima lokalnog obeležja i nasleđa.</a:t>
            </a:r>
            <a:br>
              <a:rPr lang="nn-NO" sz="2400" dirty="0"/>
            </a:br>
            <a:r>
              <a:rPr lang="sr-Latn-RS" sz="2400" dirty="0" smtClean="0"/>
              <a:t>- Ovi </a:t>
            </a:r>
            <a:r>
              <a:rPr lang="sr-Latn-RS" sz="2400" dirty="0"/>
              <a:t>ugostiteljski objekti podležu obavezi kategorizacije i kategorišu se od 1- 4 zvezdice.</a:t>
            </a:r>
          </a:p>
        </p:txBody>
      </p:sp>
    </p:spTree>
    <p:extLst>
      <p:ext uri="{BB962C8B-B14F-4D97-AF65-F5344CB8AC3E}">
        <p14:creationId xmlns:p14="http://schemas.microsoft.com/office/powerpoint/2010/main" val="1171235955"/>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116632"/>
            <a:ext cx="8496944" cy="6624736"/>
          </a:xfrm>
        </p:spPr>
        <p:txBody>
          <a:bodyPr>
            <a:normAutofit fontScale="90000"/>
          </a:bodyPr>
          <a:lstStyle/>
          <a:p>
            <a:pPr algn="l"/>
            <a:r>
              <a:rPr lang="sr-Latn-RS" b="1" dirty="0" smtClean="0"/>
              <a:t>5.2</a:t>
            </a:r>
            <a:r>
              <a:rPr lang="sr-Latn-RS" b="1" dirty="0"/>
              <a:t>. Hotelsko restoraterstvo</a:t>
            </a:r>
            <a:br>
              <a:rPr lang="sr-Latn-RS" b="1" dirty="0"/>
            </a:br>
            <a:r>
              <a:rPr lang="sr-Latn-RS" b="1" dirty="0"/>
              <a:t>-</a:t>
            </a:r>
            <a:r>
              <a:rPr lang="sr-Latn-RS" dirty="0" smtClean="0"/>
              <a:t>Hotelsko </a:t>
            </a:r>
            <a:r>
              <a:rPr lang="sr-Latn-RS" dirty="0"/>
              <a:t>restoraterstvo je bitan segment ukupnog hotelskog poslovanja </a:t>
            </a:r>
            <a:r>
              <a:rPr lang="sr-Latn-RS" dirty="0" smtClean="0"/>
              <a:t>obzirom da </a:t>
            </a:r>
            <a:r>
              <a:rPr lang="sr-Latn-RS" dirty="0"/>
              <a:t>se hoteli, pored pružanja usluga smeštaja, u najvećem broju bave i </a:t>
            </a:r>
            <a:r>
              <a:rPr lang="sr-Latn-RS" dirty="0" smtClean="0"/>
              <a:t>pripremanjem i </a:t>
            </a:r>
            <a:r>
              <a:rPr lang="sr-Latn-RS" dirty="0"/>
              <a:t>usluživanjem hrane i pića i na taj način obavljaju delatnost restoraterstva, koja </a:t>
            </a:r>
            <a:r>
              <a:rPr lang="sr-Latn-RS" dirty="0" smtClean="0"/>
              <a:t>se uobičajeno </a:t>
            </a:r>
            <a:r>
              <a:rPr lang="sr-Latn-RS" dirty="0"/>
              <a:t>naziva hotelsko restoraterstvo. </a:t>
            </a:r>
            <a:r>
              <a:rPr lang="sr-Latn-RS" dirty="0" smtClean="0"/>
              <a:t/>
            </a:r>
            <a:br>
              <a:rPr lang="sr-Latn-RS" dirty="0" smtClean="0"/>
            </a:br>
            <a:r>
              <a:rPr lang="sr-Latn-RS" dirty="0" smtClean="0"/>
              <a:t>- Osnovna </a:t>
            </a:r>
            <a:r>
              <a:rPr lang="sr-Latn-RS" dirty="0"/>
              <a:t>funkcija hotelskog </a:t>
            </a:r>
            <a:r>
              <a:rPr lang="sr-Latn-RS" dirty="0" smtClean="0"/>
              <a:t>restoraterstva</a:t>
            </a:r>
            <a:r>
              <a:rPr lang="sr-Latn-RS" dirty="0"/>
              <a:t> </a:t>
            </a:r>
            <a:r>
              <a:rPr lang="sr-Latn-RS" dirty="0" smtClean="0"/>
              <a:t>jeste </a:t>
            </a:r>
            <a:r>
              <a:rPr lang="sr-Latn-RS" dirty="0"/>
              <a:t>da obezbedi hranu, piće i druge napitke za goste koji borave u hotelu radi </a:t>
            </a:r>
            <a:r>
              <a:rPr lang="sr-Latn-RS" dirty="0" smtClean="0"/>
              <a:t>odmora, biznisa</a:t>
            </a:r>
            <a:r>
              <a:rPr lang="sr-Latn-RS" dirty="0"/>
              <a:t>, obrazovanja, sporta i rekreacije, zdravstvenih razloga i sl. </a:t>
            </a:r>
            <a:r>
              <a:rPr lang="sr-Latn-RS" dirty="0" smtClean="0"/>
              <a:t/>
            </a:r>
            <a:br>
              <a:rPr lang="sr-Latn-RS" dirty="0" smtClean="0"/>
            </a:br>
            <a:r>
              <a:rPr lang="sr-Latn-RS" dirty="0" smtClean="0"/>
              <a:t>- Pored hotelskih gostiju</a:t>
            </a:r>
            <a:r>
              <a:rPr lang="sr-Latn-RS" dirty="0"/>
              <a:t>, lokalno stanovništvo koristi različite vrste ovih usluga, i to: tokom dana </a:t>
            </a:r>
            <a:r>
              <a:rPr lang="sr-Latn-RS" dirty="0" smtClean="0"/>
              <a:t>– individualno ili </a:t>
            </a:r>
            <a:r>
              <a:rPr lang="sr-Latn-RS" dirty="0"/>
              <a:t>organizovano (poslovni ručkovi, kokteli, banketi, proslave i sl.), </a:t>
            </a:r>
            <a:r>
              <a:rPr lang="sr-Latn-RS" dirty="0" smtClean="0"/>
              <a:t>tokom </a:t>
            </a:r>
            <a:r>
              <a:rPr lang="vi-VN" dirty="0" smtClean="0"/>
              <a:t>večeri </a:t>
            </a:r>
            <a:r>
              <a:rPr lang="vi-VN" dirty="0"/>
              <a:t>kada se organizuju određeni programi i za vreme vikenda ili državnih </a:t>
            </a:r>
            <a:r>
              <a:rPr lang="vi-VN" dirty="0" smtClean="0"/>
              <a:t>praznika</a:t>
            </a:r>
            <a:r>
              <a:rPr lang="sr-Latn-RS" dirty="0" smtClean="0"/>
              <a:t> kada </a:t>
            </a:r>
            <a:r>
              <a:rPr lang="sr-Latn-RS" dirty="0"/>
              <a:t>se održavaju različite vrste svečarskih manifestacija.</a:t>
            </a:r>
          </a:p>
        </p:txBody>
      </p:sp>
    </p:spTree>
    <p:extLst>
      <p:ext uri="{BB962C8B-B14F-4D97-AF65-F5344CB8AC3E}">
        <p14:creationId xmlns:p14="http://schemas.microsoft.com/office/powerpoint/2010/main" val="775580779"/>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16632"/>
            <a:ext cx="8640960" cy="6624736"/>
          </a:xfrm>
        </p:spPr>
        <p:txBody>
          <a:bodyPr>
            <a:normAutofit fontScale="90000"/>
          </a:bodyPr>
          <a:lstStyle/>
          <a:p>
            <a:pPr algn="l"/>
            <a:r>
              <a:rPr lang="sr-Latn-RS" dirty="0" smtClean="0"/>
              <a:t>- </a:t>
            </a:r>
            <a:r>
              <a:rPr lang="vi-VN" dirty="0" smtClean="0"/>
              <a:t>Usluge </a:t>
            </a:r>
            <a:r>
              <a:rPr lang="vi-VN" dirty="0"/>
              <a:t>hrane i pića u hotelima pružaju se u namenski projektovanim i </a:t>
            </a:r>
            <a:r>
              <a:rPr lang="vi-VN" dirty="0" smtClean="0"/>
              <a:t>izgrađenim</a:t>
            </a:r>
            <a:r>
              <a:rPr lang="sr-Latn-RS" dirty="0" smtClean="0"/>
              <a:t> prostorijama </a:t>
            </a:r>
            <a:r>
              <a:rPr lang="sr-Latn-RS" dirty="0"/>
              <a:t>- restoranske, banket i druge sale, saloni, sneck bar, noćni bar, </a:t>
            </a:r>
            <a:r>
              <a:rPr lang="sr-Latn-RS" dirty="0" smtClean="0"/>
              <a:t>room service </a:t>
            </a:r>
            <a:r>
              <a:rPr lang="sr-Latn-RS" dirty="0"/>
              <a:t>i dr. </a:t>
            </a:r>
            <a:r>
              <a:rPr lang="sr-Latn-RS" dirty="0" smtClean="0"/>
              <a:t/>
            </a:r>
            <a:br>
              <a:rPr lang="sr-Latn-RS" dirty="0" smtClean="0"/>
            </a:br>
            <a:r>
              <a:rPr lang="sr-Latn-RS" dirty="0" smtClean="0"/>
              <a:t>- Broj </a:t>
            </a:r>
            <a:r>
              <a:rPr lang="sr-Latn-RS" dirty="0"/>
              <a:t>tih prostorija zavisi od veličinom hotela i raznovrsnosti tržišta </a:t>
            </a:r>
            <a:r>
              <a:rPr lang="sr-Latn-RS" dirty="0" smtClean="0"/>
              <a:t>koje hotel </a:t>
            </a:r>
            <a:r>
              <a:rPr lang="sr-Latn-RS" dirty="0"/>
              <a:t>opslužuje.</a:t>
            </a:r>
            <a:br>
              <a:rPr lang="sr-Latn-RS" dirty="0"/>
            </a:br>
            <a:r>
              <a:rPr lang="sr-Latn-RS" dirty="0" smtClean="0"/>
              <a:t>- Kada </a:t>
            </a:r>
            <a:r>
              <a:rPr lang="sr-Latn-RS" dirty="0"/>
              <a:t>su u pitanju manji hoteli jedna </a:t>
            </a:r>
            <a:r>
              <a:rPr lang="sr-Latn-RS" i="1" dirty="0"/>
              <a:t>„višenamenska” </a:t>
            </a:r>
            <a:r>
              <a:rPr lang="sr-Latn-RS" dirty="0"/>
              <a:t>sala za posluživanje (</a:t>
            </a:r>
            <a:r>
              <a:rPr lang="sr-Latn-RS" i="1" dirty="0" smtClean="0"/>
              <a:t>restoranska sala</a:t>
            </a:r>
            <a:r>
              <a:rPr lang="sr-Latn-RS" i="1" dirty="0"/>
              <a:t>) </a:t>
            </a:r>
            <a:r>
              <a:rPr lang="sr-Latn-RS" dirty="0"/>
              <a:t>može zadovoljiti potrebe gostiju hotela i drugih posetilaca. </a:t>
            </a:r>
            <a:r>
              <a:rPr lang="sr-Latn-RS" dirty="0" smtClean="0"/>
              <a:t/>
            </a:r>
            <a:br>
              <a:rPr lang="sr-Latn-RS" dirty="0" smtClean="0"/>
            </a:br>
            <a:r>
              <a:rPr lang="sr-Latn-RS" dirty="0" smtClean="0"/>
              <a:t>- U </a:t>
            </a:r>
            <a:r>
              <a:rPr lang="sr-Latn-RS" dirty="0"/>
              <a:t>salama </a:t>
            </a:r>
            <a:r>
              <a:rPr lang="sr-Latn-RS" dirty="0" smtClean="0"/>
              <a:t>tog tipa </a:t>
            </a:r>
            <a:r>
              <a:rPr lang="sr-Latn-RS" dirty="0"/>
              <a:t>obično se nudi jelovnik </a:t>
            </a:r>
            <a:r>
              <a:rPr lang="sr-Latn-RS" i="1" dirty="0"/>
              <a:t>table d’hote i a la carte jelovnik</a:t>
            </a:r>
            <a:r>
              <a:rPr lang="sr-Latn-RS" dirty="0"/>
              <a:t>, dok hranu i piće </a:t>
            </a:r>
            <a:r>
              <a:rPr lang="sr-Latn-RS" dirty="0" smtClean="0"/>
              <a:t>služe konobari</a:t>
            </a:r>
            <a:r>
              <a:rPr lang="sr-Latn-RS" dirty="0"/>
              <a:t>.</a:t>
            </a:r>
            <a:br>
              <a:rPr lang="sr-Latn-RS" dirty="0"/>
            </a:br>
            <a:r>
              <a:rPr lang="sr-Latn-RS" dirty="0" smtClean="0"/>
              <a:t>- U </a:t>
            </a:r>
            <a:r>
              <a:rPr lang="sr-Latn-RS" dirty="0"/>
              <a:t>velikim hotelima postoje više prostorija namenjenih za pružanje usluga hrane </a:t>
            </a:r>
            <a:r>
              <a:rPr lang="sr-Latn-RS" dirty="0" smtClean="0"/>
              <a:t>i pića</a:t>
            </a:r>
            <a:r>
              <a:rPr lang="sr-Latn-RS" dirty="0"/>
              <a:t>, kao što su: prostorije u kojima se služi specijalizovana ponuda (</a:t>
            </a:r>
            <a:r>
              <a:rPr lang="sr-Latn-RS" dirty="0" smtClean="0"/>
              <a:t>specijalizovani </a:t>
            </a:r>
            <a:r>
              <a:rPr lang="pl-PL" dirty="0" smtClean="0"/>
              <a:t>restorani</a:t>
            </a:r>
            <a:r>
              <a:rPr lang="pl-PL" dirty="0"/>
              <a:t>); prostorije u kojima se služi nacionalna hrana (nacionalni restorani); posebne</a:t>
            </a:r>
            <a:br>
              <a:rPr lang="pl-PL" dirty="0"/>
            </a:br>
            <a:r>
              <a:rPr lang="sr-Latn-RS" dirty="0"/>
              <a:t>prostorije za poslovne ljude; ili pak specijalne prostorije za održavanje </a:t>
            </a:r>
            <a:r>
              <a:rPr lang="sr-Latn-RS" dirty="0" smtClean="0"/>
              <a:t>velikih </a:t>
            </a:r>
            <a:r>
              <a:rPr lang="pl-PL" dirty="0" smtClean="0"/>
              <a:t>banketa</a:t>
            </a:r>
            <a:r>
              <a:rPr lang="pl-PL" dirty="0"/>
              <a:t>, koktela i drugih gala partija.</a:t>
            </a:r>
            <a:endParaRPr lang="sr-Latn-RS" dirty="0"/>
          </a:p>
        </p:txBody>
      </p:sp>
    </p:spTree>
    <p:extLst>
      <p:ext uri="{BB962C8B-B14F-4D97-AF65-F5344CB8AC3E}">
        <p14:creationId xmlns:p14="http://schemas.microsoft.com/office/powerpoint/2010/main" val="1184634767"/>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16632"/>
            <a:ext cx="8640960" cy="6624736"/>
          </a:xfrm>
        </p:spPr>
        <p:txBody>
          <a:bodyPr>
            <a:normAutofit fontScale="90000"/>
          </a:bodyPr>
          <a:lstStyle/>
          <a:p>
            <a:pPr algn="l"/>
            <a:r>
              <a:rPr lang="sr-Latn-RS" sz="2300" dirty="0" smtClean="0"/>
              <a:t>- Glavna </a:t>
            </a:r>
            <a:r>
              <a:rPr lang="sr-Latn-RS" sz="2300" dirty="0"/>
              <a:t>hotelska mesta za usluživanje i prodaju pića su </a:t>
            </a:r>
            <a:r>
              <a:rPr lang="sr-Latn-RS" sz="2300" i="1" dirty="0"/>
              <a:t>hotelski barovi </a:t>
            </a:r>
            <a:r>
              <a:rPr lang="sr-Latn-RS" sz="2300" dirty="0"/>
              <a:t>u kojima </a:t>
            </a:r>
            <a:r>
              <a:rPr lang="sr-Latn-RS" sz="2300" dirty="0" smtClean="0"/>
              <a:t>se, </a:t>
            </a:r>
            <a:r>
              <a:rPr lang="vi-VN" sz="2300" dirty="0" smtClean="0"/>
              <a:t>pored </a:t>
            </a:r>
            <a:r>
              <a:rPr lang="vi-VN" sz="2300" dirty="0"/>
              <a:t>jakih alkoholnih pića, vina, piva i bezalkoholnih pića, služe i određene </a:t>
            </a:r>
            <a:r>
              <a:rPr lang="vi-VN" sz="2300" dirty="0" smtClean="0"/>
              <a:t>vrste</a:t>
            </a:r>
            <a:r>
              <a:rPr lang="sr-Latn-RS" sz="2300" dirty="0" smtClean="0"/>
              <a:t> hrane</a:t>
            </a:r>
            <a:r>
              <a:rPr lang="sr-Latn-RS" sz="2300" dirty="0"/>
              <a:t>. </a:t>
            </a:r>
            <a:r>
              <a:rPr lang="sr-Latn-RS" sz="2300" dirty="0" smtClean="0"/>
              <a:t/>
            </a:r>
            <a:br>
              <a:rPr lang="sr-Latn-RS" sz="2300" dirty="0" smtClean="0"/>
            </a:br>
            <a:r>
              <a:rPr lang="sr-Latn-RS" sz="2300" dirty="0" smtClean="0"/>
              <a:t>- U </a:t>
            </a:r>
            <a:r>
              <a:rPr lang="sr-Latn-RS" sz="2300" dirty="0"/>
              <a:t>manjim hotelima jedan bar obično zadovoljava potrebe gostiju i drugih </a:t>
            </a:r>
            <a:r>
              <a:rPr lang="sr-Latn-RS" sz="2300" dirty="0" smtClean="0"/>
              <a:t>posetioca </a:t>
            </a:r>
            <a:r>
              <a:rPr lang="pl-PL" sz="2300" dirty="0" smtClean="0"/>
              <a:t>hotela</a:t>
            </a:r>
            <a:r>
              <a:rPr lang="pl-PL" sz="2300" dirty="0"/>
              <a:t>. </a:t>
            </a:r>
            <a:r>
              <a:rPr lang="pl-PL" sz="2300" dirty="0" smtClean="0"/>
              <a:t/>
            </a:r>
            <a:br>
              <a:rPr lang="pl-PL" sz="2300" dirty="0" smtClean="0"/>
            </a:br>
            <a:r>
              <a:rPr lang="pl-PL" sz="2300" dirty="0" smtClean="0"/>
              <a:t>- U </a:t>
            </a:r>
            <a:r>
              <a:rPr lang="pl-PL" sz="2300" dirty="0"/>
              <a:t>većim hotelima postoje posebni barovi za goste hotela a posebni </a:t>
            </a:r>
            <a:r>
              <a:rPr lang="pl-PL" sz="2300" dirty="0" smtClean="0"/>
              <a:t>za </a:t>
            </a:r>
            <a:r>
              <a:rPr lang="sr-Latn-RS" sz="2300" dirty="0" smtClean="0"/>
              <a:t>ostale </a:t>
            </a:r>
            <a:r>
              <a:rPr lang="sr-Latn-RS" sz="2300" dirty="0"/>
              <a:t>posetioce, kao i jedan ili više barova koji su namenjeni za posluživanje </a:t>
            </a:r>
            <a:r>
              <a:rPr lang="sr-Latn-RS" sz="2300" dirty="0" smtClean="0"/>
              <a:t>različitih vrsta </a:t>
            </a:r>
            <a:r>
              <a:rPr lang="sr-Latn-RS" sz="2300" dirty="0"/>
              <a:t>poslovnih, svečanih i drugih obroka.</a:t>
            </a:r>
            <a:br>
              <a:rPr lang="sr-Latn-RS" sz="2300" dirty="0"/>
            </a:br>
            <a:r>
              <a:rPr lang="sr-Latn-RS" sz="2300" dirty="0" smtClean="0"/>
              <a:t>- Banketi</a:t>
            </a:r>
            <a:r>
              <a:rPr lang="sr-Latn-RS" sz="2300" dirty="0"/>
              <a:t>, konferencije, konvencije i drugi poslovni skupovi, kao različiti </a:t>
            </a:r>
            <a:r>
              <a:rPr lang="sr-Latn-RS" sz="2300" dirty="0" smtClean="0"/>
              <a:t>hotelski proizvodi</a:t>
            </a:r>
            <a:r>
              <a:rPr lang="sr-Latn-RS" sz="2300" dirty="0"/>
              <a:t>, grupišu se pod nazivom </a:t>
            </a:r>
            <a:r>
              <a:rPr lang="sr-Latn-RS" sz="2300" i="1" dirty="0"/>
              <a:t>banketno poslovanje </a:t>
            </a:r>
            <a:r>
              <a:rPr lang="sr-Latn-RS" sz="2300" dirty="0"/>
              <a:t>(posebna organizaciona jedinica</a:t>
            </a:r>
            <a:r>
              <a:rPr lang="sr-Latn-RS" sz="2300" dirty="0" smtClean="0"/>
              <a:t>), koje </a:t>
            </a:r>
            <a:r>
              <a:rPr lang="sr-Latn-RS" sz="2300" dirty="0"/>
              <a:t>je veoma bitan segment hotelskog restoraterstva i koje doprinosi ostvarivanju</a:t>
            </a:r>
            <a:br>
              <a:rPr lang="sr-Latn-RS" sz="2300" dirty="0"/>
            </a:br>
            <a:r>
              <a:rPr lang="sr-Latn-RS" sz="2300" dirty="0"/>
              <a:t>značajnih finansijskih rezultata.</a:t>
            </a:r>
            <a:br>
              <a:rPr lang="sr-Latn-RS" sz="2300" dirty="0"/>
            </a:br>
            <a:r>
              <a:rPr lang="sr-Latn-RS" sz="2300" dirty="0" smtClean="0"/>
              <a:t>- U </a:t>
            </a:r>
            <a:r>
              <a:rPr lang="sr-Latn-RS" sz="2300" dirty="0"/>
              <a:t>mnogim hotelima postoji mogućnost posluživanja doručka i drugih obroka i </a:t>
            </a:r>
            <a:r>
              <a:rPr lang="sr-Latn-RS" sz="2300" dirty="0" smtClean="0"/>
              <a:t>pića u </a:t>
            </a:r>
            <a:r>
              <a:rPr lang="sr-Latn-RS" sz="2300" dirty="0"/>
              <a:t>sobi - </a:t>
            </a:r>
            <a:r>
              <a:rPr lang="sr-Latn-RS" sz="2300" i="1" dirty="0"/>
              <a:t>room service</a:t>
            </a:r>
            <a:r>
              <a:rPr lang="sr-Latn-RS" sz="2300" dirty="0"/>
              <a:t>. </a:t>
            </a:r>
            <a:r>
              <a:rPr lang="sr-Latn-RS" sz="2300" dirty="0" smtClean="0"/>
              <a:t/>
            </a:r>
            <a:br>
              <a:rPr lang="sr-Latn-RS" sz="2300" dirty="0" smtClean="0"/>
            </a:br>
            <a:r>
              <a:rPr lang="sr-Latn-RS" sz="2300" dirty="0" smtClean="0"/>
              <a:t>- Rum </a:t>
            </a:r>
            <a:r>
              <a:rPr lang="sr-Latn-RS" sz="2300" dirty="0"/>
              <a:t>servis, zavisno od organizacije, vrši osoblje koje poslužuje</a:t>
            </a:r>
            <a:br>
              <a:rPr lang="sr-Latn-RS" sz="2300" dirty="0"/>
            </a:br>
            <a:r>
              <a:rPr lang="sr-Latn-RS" sz="2300" dirty="0"/>
              <a:t>u restoranu, baru ili osoblje koje vodi domaćinstvo</a:t>
            </a:r>
            <a:r>
              <a:rPr lang="sr-Latn-RS" sz="2300" dirty="0" smtClean="0"/>
              <a:t>.</a:t>
            </a:r>
            <a:br>
              <a:rPr lang="sr-Latn-RS" sz="2300" dirty="0" smtClean="0"/>
            </a:br>
            <a:r>
              <a:rPr lang="sr-Latn-RS" sz="2300" dirty="0"/>
              <a:t>-</a:t>
            </a:r>
            <a:r>
              <a:rPr lang="sr-Latn-RS" sz="2300" dirty="0" smtClean="0"/>
              <a:t> </a:t>
            </a:r>
            <a:r>
              <a:rPr lang="sr-Latn-RS" sz="2300" dirty="0"/>
              <a:t>Danas se u sobama </a:t>
            </a:r>
            <a:r>
              <a:rPr lang="sr-Latn-RS" sz="2300" dirty="0" smtClean="0"/>
              <a:t>najvećeg </a:t>
            </a:r>
            <a:r>
              <a:rPr lang="pl-PL" sz="2300" dirty="0" smtClean="0"/>
              <a:t>broja </a:t>
            </a:r>
            <a:r>
              <a:rPr lang="pl-PL" sz="2300" dirty="0"/>
              <a:t>hotela nalaze </a:t>
            </a:r>
            <a:r>
              <a:rPr lang="pl-PL" sz="2300" i="1" dirty="0"/>
              <a:t>mini - barovi </a:t>
            </a:r>
            <a:r>
              <a:rPr lang="pl-PL" sz="2300" dirty="0"/>
              <a:t>snadbeveni alkoholnim i bezalkoholnim pićem. </a:t>
            </a:r>
            <a:r>
              <a:rPr lang="pl-PL" sz="2300" dirty="0" smtClean="0"/>
              <a:t/>
            </a:r>
            <a:br>
              <a:rPr lang="pl-PL" sz="2300" dirty="0" smtClean="0"/>
            </a:br>
            <a:r>
              <a:rPr lang="pl-PL" sz="2300" dirty="0" smtClean="0"/>
              <a:t>- Na</a:t>
            </a:r>
            <a:r>
              <a:rPr lang="pl-PL" sz="2300" dirty="0"/>
              <a:t> </a:t>
            </a:r>
            <a:r>
              <a:rPr lang="pl-PL" sz="2300" dirty="0" smtClean="0"/>
              <a:t>posluživanje </a:t>
            </a:r>
            <a:r>
              <a:rPr lang="pl-PL" sz="2300" dirty="0"/>
              <a:t>u sobama može se gledati kao na dodatni hotelski proizvod, odnosno </a:t>
            </a:r>
            <a:r>
              <a:rPr lang="pl-PL" sz="2300" dirty="0" smtClean="0"/>
              <a:t>na dodatnu </a:t>
            </a:r>
            <a:r>
              <a:rPr lang="pl-PL" sz="2300" dirty="0"/>
              <a:t>hotelsku uslugu sa aspekta gosta.</a:t>
            </a:r>
            <a:endParaRPr lang="sr-Latn-RS" sz="2300" dirty="0"/>
          </a:p>
        </p:txBody>
      </p:sp>
    </p:spTree>
    <p:extLst>
      <p:ext uri="{BB962C8B-B14F-4D97-AF65-F5344CB8AC3E}">
        <p14:creationId xmlns:p14="http://schemas.microsoft.com/office/powerpoint/2010/main" val="3408462157"/>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16632"/>
            <a:ext cx="8640960" cy="6624736"/>
          </a:xfrm>
        </p:spPr>
        <p:txBody>
          <a:bodyPr>
            <a:normAutofit fontScale="90000"/>
          </a:bodyPr>
          <a:lstStyle/>
          <a:p>
            <a:pPr algn="l"/>
            <a:r>
              <a:rPr lang="sr-Latn-RS" dirty="0" smtClean="0"/>
              <a:t/>
            </a:r>
            <a:br>
              <a:rPr lang="sr-Latn-RS" dirty="0" smtClean="0"/>
            </a:br>
            <a:r>
              <a:rPr lang="sr-Latn-RS" dirty="0"/>
              <a:t/>
            </a:r>
            <a:br>
              <a:rPr lang="sr-Latn-RS" dirty="0"/>
            </a:br>
            <a:r>
              <a:rPr lang="sr-Latn-RS" dirty="0" smtClean="0"/>
              <a:t>- Kao </a:t>
            </a:r>
            <a:r>
              <a:rPr lang="sr-Latn-RS" dirty="0"/>
              <a:t>što se vidi, postoji veliki broj aktivnosti koje se obavljaju u sektoru </a:t>
            </a:r>
            <a:r>
              <a:rPr lang="sr-Latn-RS" dirty="0" smtClean="0"/>
              <a:t>hotelskog restoraterstva</a:t>
            </a:r>
            <a:r>
              <a:rPr lang="sr-Latn-RS" dirty="0"/>
              <a:t>, što zahteva široku lepezu stručnih znanja i veština zaposlenih </a:t>
            </a:r>
            <a:r>
              <a:rPr lang="sr-Latn-RS" dirty="0" smtClean="0"/>
              <a:t>i </a:t>
            </a:r>
            <a:r>
              <a:rPr lang="it-IT" dirty="0" smtClean="0"/>
              <a:t>nameće </a:t>
            </a:r>
            <a:r>
              <a:rPr lang="it-IT" dirty="0"/>
              <a:t>potrebu da ovim poslovima treba da se bave visokoprofesionalni stručnjaci</a:t>
            </a:r>
            <a:br>
              <a:rPr lang="it-IT" dirty="0"/>
            </a:br>
            <a:r>
              <a:rPr lang="sr-Latn-RS" dirty="0" smtClean="0"/>
              <a:t>(</a:t>
            </a:r>
            <a:r>
              <a:rPr lang="sr-Latn-RS" dirty="0"/>
              <a:t>gastronomi, nutricionisti, tehnolozi prehrane i dr.). </a:t>
            </a:r>
            <a:r>
              <a:rPr lang="sr-Latn-RS" dirty="0" smtClean="0"/>
              <a:t/>
            </a:r>
            <a:br>
              <a:rPr lang="sr-Latn-RS" dirty="0" smtClean="0"/>
            </a:br>
            <a:r>
              <a:rPr lang="sr-Latn-RS" dirty="0" smtClean="0"/>
              <a:t>- To </a:t>
            </a:r>
            <a:r>
              <a:rPr lang="sr-Latn-RS" dirty="0"/>
              <a:t>je i razlog da je u ovom </a:t>
            </a:r>
            <a:r>
              <a:rPr lang="sr-Latn-RS" dirty="0" smtClean="0"/>
              <a:t>delu angažovano </a:t>
            </a:r>
            <a:r>
              <a:rPr lang="sr-Latn-RS" dirty="0"/>
              <a:t>daleko više radne snage nego u smeštajnom, a organizacija poslova </a:t>
            </a:r>
            <a:r>
              <a:rPr lang="sr-Latn-RS" dirty="0" smtClean="0"/>
              <a:t>je </a:t>
            </a:r>
            <a:r>
              <a:rPr lang="vi-VN" dirty="0" smtClean="0"/>
              <a:t>daleko </a:t>
            </a:r>
            <a:r>
              <a:rPr lang="vi-VN" dirty="0"/>
              <a:t>razuđenija, što se odražava kroz formiranje većeg broja organizacionih jedinica.</a:t>
            </a:r>
            <a:br>
              <a:rPr lang="vi-VN" dirty="0"/>
            </a:br>
            <a:r>
              <a:rPr lang="sr-Latn-RS" dirty="0" smtClean="0"/>
              <a:t>- </a:t>
            </a:r>
            <a:r>
              <a:rPr lang="da-DK" dirty="0" smtClean="0"/>
              <a:t>Turiste</a:t>
            </a:r>
            <a:r>
              <a:rPr lang="da-DK" dirty="0"/>
              <a:t>, pored hotelske ponude, zanimaju prirodne, kulturne, istorijske i </a:t>
            </a:r>
            <a:r>
              <a:rPr lang="da-DK" dirty="0" smtClean="0"/>
              <a:t>druge</a:t>
            </a:r>
            <a:r>
              <a:rPr lang="sr-Latn-RS" dirty="0" smtClean="0"/>
              <a:t> znamenitosti </a:t>
            </a:r>
            <a:r>
              <a:rPr lang="sr-Latn-RS" dirty="0"/>
              <a:t>u užem i širem okruženju hotela.  </a:t>
            </a:r>
            <a:r>
              <a:rPr lang="sr-Latn-RS" dirty="0" smtClean="0"/>
              <a:t>         - Stoga </a:t>
            </a:r>
            <a:r>
              <a:rPr lang="sr-Latn-RS" dirty="0"/>
              <a:t>zaposleni u hotelijerstvu, </a:t>
            </a:r>
            <a:r>
              <a:rPr lang="sr-Latn-RS" dirty="0" smtClean="0"/>
              <a:t>pre svega </a:t>
            </a:r>
            <a:r>
              <a:rPr lang="sr-Latn-RS" dirty="0"/>
              <a:t>hotelske upravljačke strukture, pored kreiranja široke lepeze hotelskih sadržaja,</a:t>
            </a:r>
            <a:br>
              <a:rPr lang="sr-Latn-RS" dirty="0"/>
            </a:br>
            <a:r>
              <a:rPr lang="sr-Latn-RS" dirty="0"/>
              <a:t>moraju biti predvodnici stvaranja pozitivne turističke klime na nivou turističke </a:t>
            </a:r>
            <a:r>
              <a:rPr lang="sr-Latn-RS" dirty="0" smtClean="0"/>
              <a:t>destinacije, </a:t>
            </a:r>
            <a:r>
              <a:rPr lang="vi-VN" dirty="0" smtClean="0"/>
              <a:t>zalagati </a:t>
            </a:r>
            <a:r>
              <a:rPr lang="vi-VN" dirty="0"/>
              <a:t>se za infrastrukturno uređenje mesta i obogaćivanje sadržaja kulturnog</a:t>
            </a:r>
            <a:br>
              <a:rPr lang="vi-VN" dirty="0"/>
            </a:br>
            <a:r>
              <a:rPr lang="sr-Latn-RS" dirty="0"/>
              <a:t>i sportskog života, što upotpunjuje i obogaćuje ukupnu turističku i </a:t>
            </a:r>
            <a:r>
              <a:rPr lang="sr-Latn-RS" dirty="0" smtClean="0"/>
              <a:t>gastronomsku </a:t>
            </a:r>
            <a:r>
              <a:rPr lang="vi-VN" dirty="0" smtClean="0"/>
              <a:t>ponude </a:t>
            </a:r>
            <a:r>
              <a:rPr lang="vi-VN" dirty="0"/>
              <a:t>određene destinacije.</a:t>
            </a:r>
            <a:br>
              <a:rPr lang="vi-VN" dirty="0"/>
            </a:br>
            <a:r>
              <a:rPr lang="sr-Latn-RS" i="1" dirty="0"/>
              <a:t/>
            </a:r>
            <a:br>
              <a:rPr lang="sr-Latn-RS" i="1" dirty="0"/>
            </a:br>
            <a:endParaRPr lang="sr-Latn-RS" dirty="0"/>
          </a:p>
        </p:txBody>
      </p:sp>
    </p:spTree>
    <p:extLst>
      <p:ext uri="{BB962C8B-B14F-4D97-AF65-F5344CB8AC3E}">
        <p14:creationId xmlns:p14="http://schemas.microsoft.com/office/powerpoint/2010/main" val="655925066"/>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457200"/>
            <a:ext cx="7992888" cy="5715000"/>
          </a:xfrm>
        </p:spPr>
        <p:txBody>
          <a:bodyPr>
            <a:normAutofit/>
          </a:bodyPr>
          <a:lstStyle/>
          <a:p>
            <a:pPr algn="ctr"/>
            <a:r>
              <a:rPr lang="sr-Latn-RS" sz="6000" dirty="0" smtClean="0"/>
              <a:t>HVALA VAM NA PAŽNJI!</a:t>
            </a:r>
            <a:endParaRPr lang="sr-Latn-RS" sz="6000" dirty="0"/>
          </a:p>
        </p:txBody>
      </p:sp>
    </p:spTree>
    <p:extLst>
      <p:ext uri="{BB962C8B-B14F-4D97-AF65-F5344CB8AC3E}">
        <p14:creationId xmlns:p14="http://schemas.microsoft.com/office/powerpoint/2010/main" val="2795187063"/>
      </p:ext>
    </p:extLst>
  </p:cSld>
  <p:clrMapOvr>
    <a:masterClrMapping/>
  </p:clrMapOvr>
  <p:timing>
    <p:tnLst>
      <p:par>
        <p:cTn id="1" dur="indefinite" restart="never" nodeType="tmRoot"/>
      </p:par>
    </p:tnLst>
  </p:timing>
</p:sld>
</file>

<file path=ppt/theme/theme1.xml><?xml version="1.0" encoding="utf-8"?>
<a:theme xmlns:a="http://schemas.openxmlformats.org/drawingml/2006/main" name="Composite">
  <a:themeElements>
    <a:clrScheme name="Composite">
      <a:dk1>
        <a:sysClr val="windowText" lastClr="000000"/>
      </a:dk1>
      <a:lt1>
        <a:sysClr val="window" lastClr="FFFFFF"/>
      </a:lt1>
      <a:dk2>
        <a:srgbClr val="5B6973"/>
      </a:dk2>
      <a:lt2>
        <a:srgbClr val="E7ECED"/>
      </a:lt2>
      <a:accent1>
        <a:srgbClr val="98C723"/>
      </a:accent1>
      <a:accent2>
        <a:srgbClr val="59B0B9"/>
      </a:accent2>
      <a:accent3>
        <a:srgbClr val="DEAE00"/>
      </a:accent3>
      <a:accent4>
        <a:srgbClr val="B77BB4"/>
      </a:accent4>
      <a:accent5>
        <a:srgbClr val="E0773C"/>
      </a:accent5>
      <a:accent6>
        <a:srgbClr val="A98D63"/>
      </a:accent6>
      <a:hlink>
        <a:srgbClr val="26CBEC"/>
      </a:hlink>
      <a:folHlink>
        <a:srgbClr val="598C8C"/>
      </a:folHlink>
    </a:clrScheme>
    <a:fontScheme name="Composite">
      <a:majorFont>
        <a:latin typeface="Calibri"/>
        <a:ea typeface=""/>
        <a:cs typeface=""/>
        <a:font script="Jpan" typeface="ＭＳ Ｐゴシック"/>
        <a:font script="Hang" typeface="맑은 고딕"/>
        <a:font script="Hans" typeface="宋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omposite">
      <a:fillStyleLst>
        <a:solidFill>
          <a:schemeClr val="phClr"/>
        </a:solidFill>
        <a:gradFill rotWithShape="1">
          <a:gsLst>
            <a:gs pos="0">
              <a:schemeClr val="phClr">
                <a:tint val="50000"/>
                <a:shade val="95000"/>
                <a:satMod val="300000"/>
              </a:schemeClr>
            </a:gs>
            <a:gs pos="12000">
              <a:schemeClr val="phClr">
                <a:tint val="50000"/>
                <a:shade val="90000"/>
                <a:satMod val="250000"/>
              </a:schemeClr>
            </a:gs>
            <a:gs pos="100000">
              <a:schemeClr val="phClr">
                <a:tint val="85000"/>
                <a:shade val="75000"/>
                <a:satMod val="150000"/>
              </a:schemeClr>
            </a:gs>
          </a:gsLst>
          <a:lin ang="16200000" scaled="1"/>
        </a:gradFill>
        <a:gradFill rotWithShape="1">
          <a:gsLst>
            <a:gs pos="0">
              <a:schemeClr val="phClr">
                <a:tint val="75000"/>
                <a:shade val="95000"/>
                <a:satMod val="175000"/>
              </a:schemeClr>
            </a:gs>
            <a:gs pos="12000">
              <a:schemeClr val="phClr">
                <a:tint val="90000"/>
                <a:shade val="90000"/>
                <a:satMod val="150000"/>
              </a:schemeClr>
            </a:gs>
            <a:gs pos="100000">
              <a:schemeClr val="phClr">
                <a:tint val="100000"/>
                <a:shade val="75000"/>
                <a:satMod val="150000"/>
              </a:schemeClr>
            </a:gs>
          </a:gsLst>
          <a:lin ang="16200000" scaled="1"/>
        </a:gradFill>
      </a:fillStyleLst>
      <a:lnStyleLst>
        <a:ln w="9525" cap="flat" cmpd="sng" algn="ctr">
          <a:solidFill>
            <a:schemeClr val="phClr">
              <a:shade val="95000"/>
              <a:satMod val="105000"/>
            </a:scheme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scene3d>
            <a:camera prst="orthographicFront">
              <a:rot lat="0" lon="0" rev="0"/>
            </a:camera>
            <a:lightRig rig="freezing" dir="t">
              <a:rot lat="0" lon="0" rev="6000000"/>
            </a:lightRig>
          </a:scene3d>
          <a:sp3d contourW="12700" prstMaterial="dkEdge">
            <a:bevelT w="44450" h="25400"/>
            <a:contourClr>
              <a:schemeClr val="phClr">
                <a:shade val="30000"/>
              </a:schemeClr>
            </a:contourClr>
          </a:sp3d>
        </a:effectStyle>
      </a:effectStyleLst>
      <a:bgFillStyleLst>
        <a:solidFill>
          <a:schemeClr val="phClr"/>
        </a:solidFill>
        <a:gradFill rotWithShape="1">
          <a:gsLst>
            <a:gs pos="0">
              <a:schemeClr val="phClr">
                <a:tint val="100000"/>
                <a:shade val="80000"/>
                <a:satMod val="110000"/>
                <a:lumMod val="80000"/>
              </a:schemeClr>
            </a:gs>
            <a:gs pos="79000">
              <a:schemeClr val="phClr">
                <a:tint val="100000"/>
                <a:shade val="90000"/>
                <a:satMod val="105000"/>
                <a:lumMod val="100000"/>
              </a:schemeClr>
            </a:gs>
            <a:gs pos="100000">
              <a:schemeClr val="phClr">
                <a:tint val="95000"/>
                <a:shade val="100000"/>
                <a:satMod val="110000"/>
                <a:lumMod val="115000"/>
              </a:schemeClr>
            </a:gs>
          </a:gsLst>
          <a:lin ang="5400000" scaled="0"/>
        </a:gradFill>
        <a:gradFill rotWithShape="1">
          <a:gsLst>
            <a:gs pos="0">
              <a:schemeClr val="phClr">
                <a:tint val="90000"/>
                <a:shade val="100000"/>
                <a:satMod val="100000"/>
                <a:lumMod val="110000"/>
              </a:schemeClr>
            </a:gs>
            <a:gs pos="83000">
              <a:schemeClr val="phClr">
                <a:shade val="75000"/>
                <a:satMod val="200000"/>
              </a:schemeClr>
            </a:gs>
            <a:gs pos="100000">
              <a:schemeClr val="phClr">
                <a:shade val="90000"/>
                <a:satMod val="200000"/>
              </a:schemeClr>
            </a:gs>
          </a:gsLst>
          <a:path path="circle">
            <a:fillToRect l="75000" t="100000" b="30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Composite</Template>
  <TotalTime>256</TotalTime>
  <Words>1638</Words>
  <Application>Microsoft Office PowerPoint</Application>
  <PresentationFormat>On-screen Show (4:3)</PresentationFormat>
  <Paragraphs>93</Paragraphs>
  <Slides>84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84</vt:i4>
      </vt:variant>
    </vt:vector>
  </HeadingPairs>
  <TitlesOfParts>
    <vt:vector size="88" baseType="lpstr">
      <vt:lpstr>Arial</vt:lpstr>
      <vt:lpstr>Calibri</vt:lpstr>
      <vt:lpstr>Wingdings</vt:lpstr>
      <vt:lpstr>Composite</vt:lpstr>
      <vt:lpstr>Menadžment hrane i pića DR. DRAGAN ŽIVKOVIĆ</vt:lpstr>
      <vt:lpstr>PowerPoint Presentation</vt:lpstr>
      <vt:lpstr>SADRŽAJ  1. Definisanje i osnovne karakteristike restoraterstva  2. Razvojni put restoraterstva  3. Značaj i uloga restoraterstva u privrednom razvoju 4. Restoraterstvo kao deo ugostiteljstva   4.1. Restorani kao reprezentativni ugostiteljski objekti za           pružanje usluga hrane i pića   4.2. Ostale vrste ugostiteljskih objekata za pružanje usluga              hrane i pića  5. Hotelijerstvo kao deo ugostiteljstva  5.1. Vrste ugostiteljskih objekata za smeštaj 5.2. Hotelsko restoraterstvo </vt:lpstr>
      <vt:lpstr>1. Definisanje i osnovne karakteristike restoraterstva</vt:lpstr>
      <vt:lpstr>* Razumevanje suštine restoraterstva zahteva kraći osvrt na sadržaj i osnovne karakteristike ugostiteljstva kao baznog segmenta turističke delatnosti.  * Misija ugostiteljstva kao privredne delatnosti sadržana je u dugoročnom ostvarivanju zadovoljenja ljudskih potreba za hranom, pićem i smeštajem, koja korišćenjem posebnih tehnika restoranskog i hotelskog poslovanja ostvaruje komunikaciju i harmonizaciju odnosa između ugostiteljskog objekta i korisnika njegovih usluga.  * Tako postavljena misija opredeljuje i karakter i status ove privredne delatnosti, čiji je predmet poslovanja priprema, proizvodnja i usluživanje hrane, pića i drugih napitaka i pružanje usluga smeštaja u namenski uređenim i opremljenim prostorijama.  * Kao što se vidi, ugostiteljstvo se sastoji iz dva poslovna podsistema  (dve oblasti), i to: oblast pružanja usluga ishrane i pića i oblast pružanja usluga smeštaja.</vt:lpstr>
      <vt:lpstr>* Pored zadovoljavanja potreba za smeštajem, hranom i pićem, ugostiteljstvo obezbeđuje zadovoljavanje kulturnih, društvenih, obrazovnih, zdravstvenih i drugih potreba gostiju i omogućava rekreaciju, zabavu, sport i druge aktivnosti.  * Po karakteru poslova ugostiteljstvo se svrstava u uslužne delatnosti iako je deo poslovnih aktivnosti proizvodnog karaktera.  * Naime, rad uložen u pripremanje hrane i pića ima proizvodni karakter, a pružanje smeštajnih i drugih usluga neprozvodni, tako da se radi o kombinaciji proizvodno uslužnih elemenata (dvojni karakter rada).  * Međutim, zbog dominantnog učešća uslužnog rada, koji u sebi objedinjuje i proizvode i usluge u jedinstvenu celinu koja se nudi gostu, ova delatnost se svrstava u uslužne delatnosti.</vt:lpstr>
      <vt:lpstr>* Deo ugostiteljstva koji se bavi pružanjem usluga ishrane, pića i drugih napitaka posluje pod nazivom restoraterstvo, koje funkcionalno, prostorno, tehničko-tehnološki i organizaciono-kadrovski predstavlja osamostaljeni deo ugostiteljstva, koji je isključivo usmeren na pripremu, proizvodnju i pružanje usluga hrane i pića radi zadovoljavanja potreba turista i lokalnog stanovništva.   * Prostorni okvir za pružanje ovih usluga čini građevinska celina koja može biti izdvojena kao zaseban objekat, u sastavu određene zgrade ili kao montažni objekat.</vt:lpstr>
      <vt:lpstr>* Delatnost koja u okviru ugostiteljstva prostorno i funkcionalno objedinjuje usluge smeštaja, sa uslugama ishrane i pića, uključujući i druge prateće usluge koje njima gravitiraju posluje pod uobičajenim nazivom hotelijerstvo, pri čemu treba imati u vidu da je pružanje usluga smeštaja osnovna, a sve ostale su dopunske ili prateće delatnosti.   * Međutim, hoteli i drugi smeštajni objekti, uz pružanje usluga smeštaja, u najvećem broju slučajeva bave se pripremanjem i pružanjem usluga hrane i pića i na taj način u okviru iste građevinske celine obavljaju i delatnost restoraterstva.</vt:lpstr>
      <vt:lpstr>* Kao posebna vrsta ugostiteljskih usluga, koje su danas sve više prisutne na tržištu, izdvajaju se usluge keteringa. Osnovna karakteristika ovih usluga jeste da se hrana, piće i drugi napici pripremaju u jednom objektu a njihovo konzumiranje realizuje na sasvim drugom mestu.  * Hrana se priprema za različite kategorije potrošača i u posebne svrhe kao što su privatne proslave, banketi, obroci za zaposlene u organizacijama koja nemaju organizovanu ishranu, obroci u avioprevozu, zdravstvenim ustanovama i sl. * Objekti ovakvog tipa mogu imati i personal za dostavu, servisiranje i posluživanje na mestu dostave, kao i dostavno vozilo.</vt:lpstr>
      <vt:lpstr>* Usluge hrane i pića mogu se povremeno pružati i van ugostiteljskog objekta, i to: na sajmovima, vašarima, prigodnim proslavama i drugim javnim manifestacijama, a najduže 30 dana, ukoliko za to postoji saglasnost nadležnih organa.  * Ugostiteljske usluge, takođe, se pružaju i u prevoznim sredstvima, i to na železnici (kola za ručavanje), brodovima (rečni ili morski) i u avonu. </vt:lpstr>
      <vt:lpstr> Šema 1. Struktura ugostiteljske delatnosti </vt:lpstr>
      <vt:lpstr>* Ugostiteljska delatnost obavlja se u različitim ugostiteljskim objektima, gde se pružaju i različite vrste ugostiteljskih usluga.   * Na bazi razlika u vrstama i karakteristikama objekata u kojima se pružaju ugostitljske usluge, tehnološkom procesu, asortimanu i načinu pružanja usluga, vremenu poslovanja i mestu (lokacija) obavljanja delatnosti postoje i različite vrste ugostiteljstva, kao što su: komercijalno ili nekomercijalno, ugostiteljstvo sa celogodišnjim ili sezonskim poslovanjem, stacionarno ili mobilno, tranzitno ili boravišno itd.,</vt:lpstr>
      <vt:lpstr>* Da bi se shvatila suština resoraterstva kao dela ugostiteljske delatnosti, neophodno je sagledati brojne specifičnosti po kojima se ova delatnost razlikuje od drugih, kako u pogledu predmeta poslovanja (pruzanja usluga smeštaja, hrane, pića i drugih napitaka), tako i u karakteristikama radno - uslužnog procesa, organizaciji poslovanja, primeni posebnih standarda pre svega u sferi zdravstvene ispravnosti hrane i bezbednosti zaposlenih i korisnika usluga.  * Poznavanje i uvažavanje ovih specifičnosti neophodno je, kako radi pojmovnog određenja ove delatnosti, tako i radi vremenskog i prostornog usklađivanja ponude i tražnje i problema upravljanja tražnjom.</vt:lpstr>
      <vt:lpstr>Te specifičnosti ogledaju se u sledećem:</vt:lpstr>
      <vt:lpstr>* Istovremenost odvijanja procesa proizvodnje i potrošnje.          - Pružanje ugostiteljskih usluga započinje u trenutku dolaska gosta, što onemogućava skladištenje, odnosno lagerovanje, onoga što se pripremi za gosta (gotovo jelo, predjelo i dr.).  - Pripremljeno jelo, razne vrste koktela, pića i drugih napitaka ukoliko se ne potroše u određeno vreme ne mogu se čuvati na zalihama niti skladištiti, jer bi došlo do kvarenja.  - Za razliku od toga, kod materijalnih proizvoda proces proizvodnje i potrošnje su prostorno i vremenski odvojeni, što omogućava eliminisanje loših (škart) proizvoda pre nego što oni dospeju do njihovih korisnika i njihovo lagerovanje.  - Prazna stolica u restoranu ili soba u hotelu ne mogu biti sačuvani za prodaju u nekom drugom periodu, što se direktno odražava na poslovanje ugostiteljskih preduzeća. Istovremenost procesa proizvodnje i pružanja usluga uslovljava teškoće u kontroli (posebno u punoj sezoni), što uslovljava pojavu grešaka koje, uglavnom, najpre uočavaju gosti, iz čega proizilaze i problemi vezani za garancije kvaliteta pružene usluge i nezadovoljstvo gostiju.  - To nezadovoljstvo se manifestuje nepoverenjem, negativnom propagandom i trajnim gubitkom gostiju, što za posledicu ima i negativne finansijske efekte;</vt:lpstr>
      <vt:lpstr>*Neopipljivost i nevidljivost značajnog dela ugostiteljskih usluga pre njihovog konzumiranja. - Način, brzinu i kvalitet usluživanja, ljubaznost, izgled i odnos uslužnog osoblja prema gostu, ukus i miris hrane i pića, ambijent i atmosferu u objektu nemoguće je osetiti i videti pre korišćenja usluge;</vt:lpstr>
      <vt:lpstr>*Odsustvo svojine nad uslugom, odnosno nemogućnost vlasništva nad ugostiteljskom uslugom.  - Kod proizvodnih delatnosti, kupovinom određene robe kupac postaje njen vlasnik i može raditi sa njom šta god želi. Primera radi, kupac vina može to vino popiti, pokloniti, arhivirati ili prodati.  - Za razliku od kupovine takvih proizvoda, ugostiteljske usluge ne mogu se posedovati jer se one, pored usluga smeštaja i hrane kao opipljivih elemenata, javljaju u formi iskustva, komunikativnosti, ljubaznosti osoblja i sl., što rezultira u poteškoćama gostiju da ih ocene i iskažu na odgovarajući način.              - Gostu u restoranu ili drugom ugostiteljskom objektu se prodaje usluga upotrebe, odnosno određena vrsta jela ili pića u restoranu ili korišćenje sobe u hotelu, ali ne i vlasništvo nad tim restoranom, hotelomili drugim ugostiteljskim objektom;</vt:lpstr>
      <vt:lpstr>*Proizvodno – uslužni karakter rada.  - U ugostiteljskom delu gde se vrši priprema hrane, pića, koktela i drugih napitaka, deo poslova ima proizvodni karakter jer se rad opredmećuje u obliku novog proizvoda (gotovo jelo).  - Brojne namirnice, poluproizvodi i proizvodi koriste se kao sirovine za pripremanje finalnog proizvoda. - Kombinacija tih namirnica materijalizuje se u određenom jelu kao finalnom proizvodu (predjelo, glavno jelo i dr.), pa shodno tome rad uložen u stvaranje tih proizvoda ima karakteristike proizvodnog rada.  - Proizvodni karakter se odnosi isključivo na fazu proizvodnog procesa (u kuhinjskom bloku), dok deo koji je vezan za proces usluživanja tog proizvoda ima uslužni karakter.  - Sličan je slučaj i kod pripremanja koktela i različitih vrsta napitaka, gde se pojavljuje deo proizvodnog i deo uslužnog procesa rada. Jedinstvo proizvodno - uslužnog procesa obeležava funkcionisanje ovog dela ugostiteljstva, koji odlikuje dvojak karakter rada – proizvodni i uslužni.</vt:lpstr>
      <vt:lpstr>- Za razliku od dela gde se pružaju usluge ishrane, u smeštajnom delu pojavljuje se istoimena usluga čija realizacija ima čisto uslužni karakter.  - Sve ostale usluge u hotelu podređene su usluzi smeštaja i uspostavljaju se da bi se zadovoljila osnovna delatnost hotelijerstva.  - S obzirom na to da smeštajni deo predstavlja okosnicu ovog dela ugostiteljstva to se može smatrati da u njemu preovlađaje uslužni karakter rada.  - Imajući u vidu da se smeštaj i hrana u hotelima uglavnom prodaju kao jedinstven proizvod proizilazi da rad u ovoj delatnosti ima dvojak, odnosno proizvodno – uslužni karakter.             - Takav karakter rada u sebi objedinjuje i proizvode i usluge u jedinstvenu celinu (ručak, večera) koja se nudi gostu;</vt:lpstr>
      <vt:lpstr>*Visok stepen interpersonalnih odnosa zaposlenih i korisnika usluga.  - Usluga u restoraterstvu kao i u ukupnom ugostiteljstvu je izrazito interpersonalna, tj. zasnovana je na odnosima između zaposlenog osoblja i gostiju, odnosima unutar personala i odnosima između samih gostiju.  - Ona prevashodno zavisi od individualnih karakteristika zaposlenih koji neposredno pripremaju proizvod, pružaju uslugu, od kvaliteta svakog njenog pojedinačnog elementa i samih korisnika usluga koji su nezaobilazan element u kreiranju usluge.  – Neposredno komuniciranje zaposlenog osoblja sa gostima otvara mogućnosti pravljenja brojnih grešaka u samoj usluzi i u neposrednim kontaktima, što se može negativno odraziti na kvalitet ukupne usluge.  - Ono što je najbitnije treba raditi na sprečavanju ponavljanja istih grešaka, pre svega u segmentu komunikacija sa gostima.  - To je moguće ukoliko besprekorno i sinhronizovano funkcionišu sve karike u lancu stvaranja i pružanja usluge, pri čemu je ključna ona koja se odnosi na kvalitet zaposlenog osoblja i njihovu motivisanost;</vt:lpstr>
      <vt:lpstr>*Značajno prisustvo živog ljudskog rada.  - Restoraterstvo je jedna od retkih delatnosti gde će i u budućnosti umešnost ljudskog rada biti nezamenljiva.  - Gosti vole da budu usluženi tamo gde umešnost ljudskog rada dominira, gde se vodi računa o običajima i ritualu u pripremanju jela i pružanju usluga i gde ih služe vrhunski majstori kulinarskog zanata.  - Otuda je i težnja svakog menadžera u restoraterstvu da ima najbolje osoblje koje svoje znanje i umeće utiskuju u imidž ugostiteljskog objekta;</vt:lpstr>
      <vt:lpstr> *Celodnevno angažovanje.  - Rad u restoraterstvu zahteva punu posvećenost poslu, veliku energiju, izdržljivost i dugo vreme provedeno u objektu.              - Nije to posao sa fiksnim radnim vremenom, već posao koji zahteva celodnevno angažovanje i odvojenost od porodice.  - Ovaj posao zahteva produženi rad, rad tokom vikenda, rad za vreme praznika i noću, jer je to vreme koje donosi i najveći promet i najveću zaradu.  - Za one koji žele slobodne vikende i praznike u ovoj delatnosti nema mesta. Dugo vreme provedeno u objektu, brojni stresovi i problemi na poslu često su razlog zapostavljanja ličnog i porodičnog života, što neretko dovodi i do njegovog raspadanja.       - Uz to, preterani umor i nervoza mogu dovesti i do zdravstvenih problema;</vt:lpstr>
      <vt:lpstr>*Snobizam, odnosno težnja za druženjem sa ljudima iz višeg društvenog sloja / klase.  - Želja da se boravi u hotelu višeg ranga - kategorije ili poseta prestižnom restoranu, bez obzira na cenu, i druženje sa ljudima više klase smatra se elementom prestiža, pa se prema poseti tim objektima određuje i status, odnosno nivo gostiju;</vt:lpstr>
      <vt:lpstr>*Igre na sreću i kockanje  - U mnogim ugostiteljskim objektima sve više postaje glavni proizvod tih objekata.  - Najpoznatije svetske kockarnice su upravo smeštene u hotelima visokih kategorija, a sve više ugostiteljskih objekata danas je opremljeno aparatima za igru (automatima), koji su programirani da, uglavnom, donose dobitak i gotovo da ne postoji aparat koji gubi na štetu vlasnika.  - Koliko se kockanju kao potrebi (profesiji) ozbiljno prilazi govore činjenice da se u razvijenim turističkim zemljama ono posebno izučava na specijalizovanim visoko školskim ustanovama;</vt:lpstr>
      <vt:lpstr>*Naglašen sezonski karakter poslovanja, posebno kada su u pitanju ugostiteljski objekti koji imaju sezonski karakter poslovanja.</vt:lpstr>
      <vt:lpstr>2. RAZVOJNI PUT RESTORATERSTVA</vt:lpstr>
      <vt:lpstr>*Istorijski posmatrano, koreni organizovanog pružanja određenih ugostiteljskih usluga hrane i pića dosežu do vremena drevnih civilizacija Asirije, Vavlona, Mesopotamije, Sirije, Egipta, Grčke, Rima... *Prvi oblici pružanja usluga hrane, pića i prenoćišta vezuju se za izgradnju prvih kaldrmisanih puteva, monumentalnih građevina poput piramida u Egiptu (preko 2.700 godina pre nove ere), gde je u masovnim radovima učestovalo na stotine hiljada ljudi, koje i danas posećuju brojni turisti iz čitavog sveta.  *Tome treba dodati i razvoj trgovine, kao i verske, zdravstvene i druge potrebe, koje su dovele do pojave prvih konaka za predah od dugog puta i noćenje.</vt:lpstr>
      <vt:lpstr>*Civilizacija antičke Grčke dala je značajan doprinos razvoju masovnih putovanja, a samim tim i pojavi prvih smeštajnih objekata.  *Najpre, u staroj Grčkoj, uz važne putne raskrsnice, niču tzv. taverne koje pored hrane i pića nude i prenoćište. *Posebno značajnu ulogu u omasovljavanju putovanja u ovoj antičkoj državi imalo je održavanje Olimpijskih igara organizovanih u čast boga Zevsa.  *Za učesnike Olimpijskih igara koje se, počevši od 776. godine pre nove ere, održavaju svake četvrte godine obezbeđivani su konaci u kojima su se smeštali učesnici igara i grčke robovlasničke porodice</vt:lpstr>
      <vt:lpstr>*Slično kao i u antičkoj Grčkoj i u robovlasničkoj rimskoj državi postojala su određena turistička kretanja koja su podrazumevala i potrebu za pružanjem usluga hrane, pića i smeštaja.  *U srednjem veku, karakterističnom po postojanju jakih religioznih organizacija, pored crkava pravljeni su konaci u kojima su boravili vernici za vreme održavanja crkvenih obreda (hodočašća, poseta svetim mestima, ispijanje zdraviča u čast boginje Afrodite i dr.). *Prve gostione sa sobama za izdavanje pojavljuju se krajem XIV i početkom XV veka na raskrsnicama i velikim naseljima u Engleskoj.  *U tim gostionama, pored trgovaca, najčešći gosti bili su oni koji vole konjarstvo, jer su gostioničari držali konje i kočije od kojih su ostvarivali i najveće prihode.</vt:lpstr>
      <vt:lpstr>*Prve kafane u velikim naseljima pojavljuju se u negde sredinom XVII veka (Oxford), a prvi restorani u drugoj polovini XVIII veka (1765) u Parizu (Champs D’Oiseau). *Prema mnogim istoriografskim hronikama, najstarija beogradska kafana je “Znak pitanja -?”.  *Sagrađena je 1823. godine u starom delu Beograda, preko puta Saborne crkve, gde i danas trošna i u svom nepromenjenom izgledu prkosi zubu vremena. *U vreme svog nastanka, kada je Kosančićev venac bio najurbaniji deo grada, bila je jedno od kultnih mesta okupljanja istorijskih ličnosti.  *Sada je jednako aktuelna, ali ne i “mlada”, već stara i mudra građevina, koja već dva veka slikovito priča svoju priču o vremenu u kojem je nastala.  *Izgled kafane je autentičan i verna je slika vremena iz koga datira.  *Početkom 30-ih godina XIX veka u ovu kafanu često je navraćao i Vuk Stefanović Karadzić, a u njoj je 1834. godine bio i prvi bilijar u Beogradu, kao i prvo čitalište “Srpskih novina”.3</vt:lpstr>
      <vt:lpstr>*Mnogo godina kasnije, prema kazivanjima Branislava Nušića, postojalo je sedam kafana u Skadarliji, od kojih je najstarija „Tri šešira“ (1864).  *Kafana je dobila naziv po radionici šešira, iznad čijih vrata su bila okačena tri šešira.  *Kada se radionica zatvorila u toj kući je otvorena istoimena kafana koja i danas nosi taj naziv, a tri šešira nikada nisu uklonjena. *Vremenom kafane postaju središta društvenog, ekonomskog, političkog i kulturnog života, mesta zabave i dokolice, javnih debata, političkih, sportskih i drugih spletkarenja, kovanja zavereničkih planova, stvaranja umetničkih pravaca i nebrojenih ljudskih uzleta i sunovrata.  *Otuda i često puta izrečena misao u literaturi, memoarima, publikacijama, člancima i drugim studijama da su kafane srce i duša nekog mesta.</vt:lpstr>
      <vt:lpstr>*Hoteli, kao naslednici taverni, gostiona, svratišta, konaka, prenoćišta i drugih objekata u kojima su postojale sobe za iznajmljivanje, pojavljuju se pre nešto više od dva veka, i to najpre u trgovačkim centrima i pored važnih putnih pravaca.  *Prve preteče današnjih hotela pojavljuju se u Francuskoj kao garni hoteli ili velike kuće za iznajmljivanje soba, zatim u Italiji, Engleskoj, Švajcarskoj i drugim evropskim zemljama. *Isti obrazac nastanka i razvoja hotela sledi, najpre severni a potom i ostali delovi američkog kontinenta.  *Evolucija od svratišta i konačišta do hotela odvijala se paralelno sa obe strane Atlanskog okeana i ima više zajedničkih karakteristika od bilo koje druge industrije.</vt:lpstr>
      <vt:lpstr>*Savremeni hoteli sa menadžerima, recepcijom i uniformisanim službama pojavljuju se tek početkom XIX veka.  *Tada hoteli postaju mesta čestih poseta u kojima odsedaju određeni slojevi društva, najpre oni iz bogatijih slojeva, a potom i trgovci i ostale profesije i putnici namernici.  *Ujedno, hoteli postaju i važan izvor prihoda. *Promene koje su se odigrale na turističkom tržištu u drugoj polovini XX veka izuzetno pozitivno su uticale na razvoj ovog sektora privređivanja.  *Zahvaljujući ekonomskoj ekspanziji (porast životnog standarda, tehničko - tehnološki progres, razvoj savremenih informacionih sistema, razvoj avio - saobraćaja, pojava novih turističkih destinacija i sl.), koja je uslovila promene u načinu i stilu življenja stanovništva i omogućila masovnost u putovanjima, dolazi do naglog razvoja turizma, a samim tim i ugostiteljstva.  *Tada je turizam po svim bitnim pokazateljima u globalnim razmerama zauzeo jednu od vodećih pozicija u svetskoj privredi.  *Međunarodni turizam, meren ostvarenim turističkim prometom, učešćem u društvenom proizvodu, nacionalnom dohotku, deviznom prilivu, ukupnoj potrošnji i broju zaposlenih, stao je uz rame sa do sada vodećim granama naftne i automobilske industrije.</vt:lpstr>
      <vt:lpstr>*Ekspanzija tražnje za ugostiteljskim, pre svega hotelskim uslugama, kao rezultat opšteg društveno-ekonomskog razvoja i razvoja međunarodnog turizma praćenog inteziviranjem poslovnih aktivnosti izvan nacionalnih okvira, a time i porastom poslovnih putovanja međunarodnog karaktera, uticala je na pojavu novih savremenih hotela i drugih ugostiteljskih objekata i hotelsko – restoraterskih lanaca (grupacija). *Ti lanci pojavljuju se u novim, atraktivnim i uglavnom nerazvijenim sredinama, što označava ulazak sveta i prodor globalnog uticaja na njih.  *Ulazak ovih lanaca u te sredineznačajno se odražava na njihovu ekonomiju i kulturu.  *Tradicionalna formula hotelsko-restoraterske industrije sastavljene od malih hotela i restorana sve više se menja i sve više podseća na druge industrije u kojima određeni broj kompanija diktira uslove na međunarodnom tržištu.</vt:lpstr>
      <vt:lpstr>*Krajem XX i početkom XXI veka sve je više naglašen trend izgradnje hotela čija je namena poslovnog karaktera, koji u svom sastavu imaju izuzetne restoranske prostore i prostorije pogodne za održavanje banketa, koktel partija i drugih vrsta svečanih događaja.  *Radi se o tzv. konvencionalnim (većim), konferencijskim (manjim) i drugim izuzetno opremljenim i komfornim objektima lociranim u poznatim turističkim centrima.</vt:lpstr>
      <vt:lpstr>3. ZNAČAJ I ULOGA RESTORATERSTVA U PRIVREDNOM RAZVOJU</vt:lpstr>
      <vt:lpstr>*Ekspanzija turizma u međunarodnim razmerama posledica je razvoja brojnih delatnosti koje učestvuju u stvaranju turistilčkog proizvoda, među kojima jednu od najznačajnijih uloga ima ugostiteljstvo.  *Zahvaljujući svojim smeštajnim kapacitetima, ugostiteljskim i drugim sadržajima koji obezbeđuju neophodne uslove za boravak i ishranu turista, ova delatnost je snažno podsticala razvoj turizma.  *S druge strane, ni jedna druga privredna delatnost nema toliki uticaj na razvoj ugostiteljstva kao turizam, što je potvrda izuzetne međusobne povezanosti ovih delatnosti.  *Podaci o broju učesnika u domaćem i međunaodnom turističkom prometu, ostvareni devizni priliv po osnovu turizma i broj zaposlenih, najbolja su potvrda značaja ovih delanosti i njihovog uticaja na ukupni privredni i društveni razvoj u međunarodnim okvirima. </vt:lpstr>
      <vt:lpstr>*Posmatrano sa ekonomskog aspekta ti uticaji izražavaju se na sledeći način: * Restoraterstvo, kao i ugostiteljstvo u celini, pojavljuje se kao tržište brojnim privrednim i neprivrednim delatnostima koje učestvuju u zadovaljavanju potreba lokalnog stanovništva i domaćih i inostranih turista.  - Modernizacija i rekonstrukcija postojećih i izgradnja novih ugositeljskih objekata i druge ugostiteljske ponude i prateće infrastrukture predstavlja značajno tržište građevinskoj i drugim industrijama koje učestvuju u projektovanju i izgradnji ovih objekata, čime se značajno podstiče investiciona aktivnost oderđene turističke destinacije, odnosno zemlje u celini.  - Opremu, uređaje i nameštaj ugostiteljski objekti obezbeđuju od mnoštva različitih proizvođača.  - Hrana, piće i druga potrošna roba, kao i određeni energenti i voda, dnevno se nabavljaju od različitih proizvođača i dobavljača, kojima ova delatnost predstavlja značajno tržište;</vt:lpstr>
      <vt:lpstr>*Ugostiteljstvo predstavlja značajan faktor angažovanja radno sposobnog stanovništva. -Pored direktnog zapošljavanja u samoj delatnosti, ona omogućava upošljavanje velikog boja ljudi različitih profesija u komplementarnim delatnostima (saobraćaj, trgovina, poljoprivreda, prehranbena industrija, agencije, građevinarstvo, industrija opreme, nameštaja, komunalne delatnosti, zanatvo, informacione tehnologije i dr.).  -Takođe, u ovoj delatnosti je veliki broj onih koji sami sebe i svoje porodice zapošljavaju, posebno vlasnika manjih restorana i drugih ugostiteljskih objekata u kojima se pružaju usluge hrane i pića.  - U strukturi zaposlenih u ovoj delatnosti izraženo je značajno učešće ženske radne snage.  - Tako npr., u hotelima i restoranima u SAD radi više od 8% zaposlenih u toj zemlji, od čega 58% radnika su žene, 12% su afroamerikanci, a 17% hispanomerikanci (naziv za stanovnike SAD koji su poreklom iz zemalja Latinske Amerike ili sa Pirinejskog poluostrva, kao i za sve stanovnike SAD koji se tako izjašnjavaju). - U Velikoj Britaniji u hotelima i restoranima preko 63% zaposlenih predstavlja ženska radna snaga.  - Slično je stanje i u Austriji, gde žene učestvuju sa gotovo 67% u ukupnom broju zaposlenih u ovoj delatnosti.  - Tako veliko učešće ženske radne snage proizilazi iz specifičnosti procesa rada u ovoj delatnosti.</vt:lpstr>
      <vt:lpstr>*Ovo je delatnost kroz koju se postižu daleko povoljniji izvozni efekti nego što bi se postizalo putem klasičnog izvoza tih roba kroz razmenu sa inostranstvom (nevdljivi izvoz).  - Naime, robe koje se prodaju inostranim turistima ne prelaze granicu, a samim tim nisu opterećene visokim troškovima međunarodnog transporta, carinskim i drugim dažbinama i preprekama sa kojima bi se inače susretale na međunarodnom tržištu.  - Pri tome treba imati u vidu da ti proizvodi imaju mali deo uvozne supstance.  - Uz proizvod prodaje se i usluga, odnosno uloženi rad koji se višestruko valorizuje.  - Sve to doprinosi ostvarivanju značajne sume neto deviznog priliva.  - To je i razlog što brojne grane, a posebno poljoprivreda, imaju svoj ekonomski interes ne samo za plasman svojih proizvoda već i za investiciona ulaganja u ugostiteljske kapacitete i poboljšanje turističke infrastrukture;</vt:lpstr>
      <vt:lpstr>*Ugostiteljstvo u celini (posebno hotelijerstvo), predstavlja važan faktor ravnomernijeg i ubrzanijeg privrednog razvoja brojnih regija i zemalja.  - Atraktivne turističke destinacije uglavnom se vezuju za nenaseljene i manje razvijene regije, što stvara mogućnost da se njihova turistička valorizacija realizuje, upravo kroz izgradnju putne i druge infrastrukture, hotela i drugih smeštajnih objekata u tim regijama.  -Time se otvaraju mogućnosti povećane zaposlenosti i veće potrošnje turista, čime se doprinosi ubrzanijem razvoju regije i značajnom popunjavanju lokalnog budžeta.</vt:lpstr>
      <vt:lpstr>4. RESTORATERSTVO KAO DEO UGOSTITELJSTVA</vt:lpstr>
      <vt:lpstr>*Prethodno izneti stavovi o karakteristikama ugostiteljstva i njegovom defi nisanju jasno opredeljuju i suštinu restoraterstva kao privredne delatnosti, koja je u tehničkotehnološkom, organizaciono-kadrovskom i funkcionlano-prostornom smislu osposobljena za pripremu, proizvodnju i pružanje usluga hrane, pića i drugih napitaka radi zadovoljavanja potreba turista i lokalnog stanovništva. *Poslovi organizacije, pripreme, proizvodnje i pružanja usluga hrane i pića smatraju se mnogo zahtevnijim i kompleksnijim od poslova pružanja usluga smeštaja, što je i razlog postojanja šire lepeze stručnih zanimanja i kvalifikacija u ovom sektoru ugostiteljskog poslovanja.</vt:lpstr>
      <vt:lpstr>*Osnovna razlika između restoraterstva i hotelijerstva potiče iz različite vrste usluga koje pružaju ove dve delatnosti. *Restoraterstvo se ne bavi pružanjem usluga smeštaja, za razliku od hotelijerstva koje se pored pružanja usluga smeštaja bavi i pružanjem usluga hrane i pića, kao dopunskom delatnošću, te na taj način obavlja i delatnost restoraterstva.  *Brojni hoteli, poput Ramade, Marriotta i Carlsona, veoma su uspešno razvili i sektor restoraterstva i mogu se svrstati u primere priznate restoranske kuhinje. *Iz razlika u obavljanju osnovne delatnosti jasno je da su restoraterstvo i hotelijerstvo posebne, često konkurentne, ali i međusobno komplementarne delatnosti.  *Deo ugostiteljstva koji se bavi pružanjem usluga hrane i pića (restoraterstvo) više gravitira lokalnom stanovništvu, mada sve više je posetilaca koji borave u privatnim kućama, stanovima ili drugim oblicima smeštaja i koji koriste usluge ovog sektora.  *Za razliku od toga, smeštajni deo je, pre svega, usmeren na turiste, odnosno posetioce iz drugih sredina, koji su takođe i značajni korisnici restoranskih usluga.  *Čest je slučaj da neki hoteli svoje goste usmeravju prema određenim restoranima, pre svega onim koji su usmereni na nacionalnu kuhinju.</vt:lpstr>
      <vt:lpstr> *Sa stanovišta destinacije izuzetno je dobro da postoji i kvalitetna hotelska i raznovrsna restoranska ponuda, posebno nacionalnih i drugih specijalizovanih restorana, što uz atraktivnost resursa u okruženju i bogastvo drugih sadržaja čini jedno mesto turistički poznatim.  *Sa ovog aspekta hotelska i restoranska ponuda su komplementarne u ponudi određene destinacije. *Poznati su primeri dobre poslovne saradnje između pojedinih hotelskih lanaca i restorana.  *Tako na primer, brojni hotelski lanci na bazi ugovora prepuštaju organizaPored precizno ustanovljenih finansijskih uslova, hoteli u tim odnosima stavljaju akcenat na sledeća tri bitna elementa: 1. Održavanje postojećeg imidža hotela i stalno izraženo nastojanje da se usvim aranžmanima ne dovede u pitanje teško stečeni ugled i tržišna pozicija. 2. Broj restoranskih operatera sa kojima hotel ulazi u poslovni aranžman – u tom pogledu su veoma različita rešenja u praksi, počev od isključivog oslanjanja na jedno, pa do više od desetina restoranskih preduzeća. 3. Elementi restoranske ponude moraju biti prilagođeni kvalitetu celokupne ponude hotela (meni, dizajn, dekor, stručnost osoblja i dr.). ciju ishrane svojih gostiju jednom ili više restorana. </vt:lpstr>
      <vt:lpstr> *Takođe, pojedini hoteli sklopaju aranžmane sa odabranim restoranima i svojim gostima nude menije u sklopu rum servisa hotela.  *Gosti mogu da pozovu rum servis hotela koji putem e - maila vrši narudžbinu kod odabranog restorana.  *Hotel preuzima hranu u dogovorenom roku i dostavlja je gostu u sobi. *Neki beogradski hoteli, poput HYATT-a, FALKENSTEINER-a, MAJESTIC-a i dr., imaju uspešnu saradnju sa restoranima u Skadarliji i poznatim splavovima na vodi i često za svoje goste organizuju večere ili ručkove u njima i na taj način svoju gastronomsku ponudu upotpunjuju našom nacionalnom kuhinjom. *U praksi, kada je reč o sektoru za pružanje usluga hrane, pića i napitaka, u upotrebi su mnogobrojni termini koji u svom sastavu imaju reč restoran.  *Tako, nije retko čuti za postojanje restorana sa samousluživanjem (ekspres restoran), restorana nacionalne ili internacionalne kuhinje, specijalizovanih restorana i sl.  *Inače, sama reč restoran potiče od latinske reči (glagola) „restaurare“, što znači okrepljenje koje se dešava u prostoru uređenom za te namene.</vt:lpstr>
      <vt:lpstr>*Restorane, kao reprezente ugostiteljske ponude u domenu pružanja usluga hrane i pića, karakterišu specifični tehničko - tehnološki elementi opreme i uređaja, specifičan asortiman ponude i organizaciono - kadrovska ekipiranost u odnosu na druge objekte ove vrste.  *To znači da restoranska ponuda, za razliku od drugih oblika ugostitelske ponude hrane i pića, podrazumeva viši nivo komfora, poseban ambijent i raznovrsniju ponudu, drugim rečima garantovani kvalitet.  *Da je to tako potvrđuje i činjenica da se restorani u mnogim zemljama kategorišu, što je bio slučaj i kod nas do pre nekoliko godina. *Da bi sve te obaveze koje proističu iz pojmovnog određenja restorana bile realizovane, neophodno je postojanje odgovarajuće građevinske celine sa namenski uređenim i opremljenim prostorima za prijem i skladištenje robe, pripremu hrane (kuhinjski blok), kao i odgovarajućih uslužnih prostorija namenjenih za korisnike usluga (sala, kafana, bar, saloni i sl.).  *Funkcionalna povezanost procesa proizvodnje i usluživanja predstavlja uslov odvijanja radnog procesa u ugostiteljskom sektoru ishrane, pri čemu je neophodno obezbediti njihovu prostornu izdvojenost.</vt:lpstr>
      <vt:lpstr>*Kolevka savremenog restoraterstva je Francuska, zemlja čija kuhinja i danas privlači ljubitelje ukusne hrane, pića, muzike i dobre zabave.  *Istorijske hronike govore da se za oca modernog restoraterstva smatra Bulanže-a (Boulanger), koji je u svojoj gostioni prodavao supe koje su služile za okrepljenje i lek za sve vrste umora, mamurluka i bolesti.  *Želeći da obogati ugostiteljsku ponudu, posle brojnih peripetija sa monopolistima Bulanže 1765. godine otvara pravi restoran „Le Champs d’Oiseau“ (Ptičje polje), koji postaje sastajalište uglednijih ljudi.  *Tri godine kasnije, otvoren je restoran blizu kraljevske palate (Palais Royal), koji se zavo „Aux Trois Freres Provencaux“ (Kod tri brata iz Provanse).  *Posle Francuske revolucije iz 1794. godine, mnogi viđeniji francuski ugostitelji proterani su i odlaze u druge delove Evrope.  *Neki su čak prešli i preko Atlantika do Amerike, gde su i počeli sa proverenim zanatom.  *Tako je 1794. godine francuski izbeglica Jan Batist Žilber Pejpal otvorio prvi restoran u Bostonu koji se zvao „Julien’s Restaurator“ (Žilijenov Restorator).</vt:lpstr>
      <vt:lpstr> * Za nešto više od dva veka postojanja restorani su doživeli veliki napredak, kako u pogledu izgleda objekta i njegovog uređenja i opreme, tako i u pogledu pripremanja i načina posluživanja hrane i pića, a naročito u asortimanu jela i pića.  * Na povećano korišćenje usluga hrane i pića u restoranima uticali su brojni faktori, među kojima su posebno izraženi: savremeni tempo (način) života, trka za biznisom i nedostatak slobodnog vremena.  * Tome treba dodati i činjenicu da su žene sve više radno angažovane, kao i da je sve manje onih koji poznaju ili koji žele da se bave ovom veštinom. * Razlozi za bavljenje restoraterstvom su veoma različiti. Vremenom su menjali formu, od teržnje za preživljavanjem, preko želje za zaradom (profitom), do hobija, izazova za novim dokazivanjima i sl.</vt:lpstr>
      <vt:lpstr>*Dobro pozicioniran restoran može da bude značajan izvor pihoda, što je kod mnogih ljudi opredeljujući faktor za bavljenje ovom delatnošću.  *Uspešan restoran može biti visoko profitabilan, ukoliko se dobro vodi, ukoliko ima kvalitetan proizvod i prepoznatljiv imdž. *Međutim, restorani sa lošom organizacijom posla, lošim menadžmentom, neadekvatnim asortimanom ponude i velikim brojem zaposlenih često ostvaruju gubitke koji vode njihovom zatvaranju.  *Otuda se u ovom poslu treba pridržavati stare ali proverene mudrosti „umerenost u svakom poslu je prava mera vrednosti“.  *Značajan broj poslovnih ljudi opredeljuju se za kupovinu restorana radi njegove dalje preprodaje (business to business). Ulažući u takav objekat vlasnik ga, obezbeđujući mu dobru tržišnu poziciju, prodaje radi stvaranja kapitala za dalja ulaganja i proširenje biznisa, nakon čega kupuje novi manje poznati restoran ili se opredeljuje za neki drugi posao.</vt:lpstr>
      <vt:lpstr>*Imati restoran je izazov, naročito za one koje vole dokazivanje i proveru svojih sposobnosti, jer u ovom poslu uvek se teži nečem novom, interesantnom, različitom u odnosu na konkureniju.  *Ti noviteti pojavljuju se u različitim područjima poslovanja - novo jelo, novi način serviranja i služenja jela, novi dekor, novi nameštaj ili uređaj,novi inventar, novi pristup marketingu, promociji ili prodaji i sl.  *Onaj koji želi da bude u trendu i da se pokaže kao uspešan poslovni čovek spreman je na sve te izazove. *Posedovanje restorana za mnoge ljude je hobi.  *Uživajući u hrani i piću i baveći se ovim poslom oni restoran doživljavaju kao „kutak za odmor“, “pravi dom“ ili „pozorište“ gde tekst pišu i glavnu ulogu u tom šou igraju upravo njihovi vlasnici.  *To je mesto gde se okuplaju prijatelji, gde se u dobrom ambijentu uz kvalitetnu hranu, piće i muziku uživa, što pričinjava zadovoljstvo koje je moguće samo tu doživeti.</vt:lpstr>
      <vt:lpstr>4.1. Restorani kao reprezentativni ugostiteljski objekti za pružanje usluga hrane i pića *Nezavisno od toga što je delatnost objekata za pružanje usluga hrane i pića veoma heterogena, u klasifikaciji ovih objekata isključivo treba poći od njihove osnovne delatnosti, dok sve ostale usluge predstavljaju dopunu ovoj delatnosti.  *Polazeći od tog pristupa razlikuju se sledeće vrste ovih objekata: restoran (klasični i specijalizovani), kafana, bar, objekti brze hrane, pokretni i drugi objekti (gostionica, krčma, konoba, mehana, nacionalna kuća, čarda, restoran domaće kuhinje, taverna, kafeterija, picerija, pečenjara, gril, ćevabdžinica, riblji gril, pileći gril, roštiljnica, pivnica, kafeposlastičarnica, palačinkarnica, kafe, čajdžinica, bife, bistro, birtija, aperitiv bar, kafe bar, sendvič bar, salat bar, ekspreso bar, snek bar, noćni bar, disko bar, dansing bar, kabare bar i dr.)</vt:lpstr>
      <vt:lpstr>Restorani *Pri definisanju pojma restorana treba poći od pretpostavke celovitosti proizvodno - uslužnog programa i prostorno funkcionalnog okvira pružanja ugostiteljske usluge hrane i pića.  *U tom smislu pod restoranom se podrazumeva reprezentativan ugostiteljski objekat za pružanje usluga ishrane, pića i napitaka koji je u tehničko – tehnološkom i kadrovskom smislu organizovan da obezbeđuje prostornu odvojenost uz istovremenu funkcionalnu povezanost procesa pripreme i proizvodnje hrane, pića i napitaka sa procesom usluživanja pripremljenih proizvoda.  *U pogledu organizacije poslovanja restoran može biti samostalan ugostiteljski objekat ili prostor, odnosno prostorija u sastavu hotela, motela ili nekog drugog smeštajnog objekta.</vt:lpstr>
      <vt:lpstr>*Ponuda restorana uključuje veliki izbor toplih i hladnih predjela, čorbi/supa, glavnih jela, poslastica, alkoholnih i bezalkoholnih pića i drugih napitaka i prezentuje se korisnicima putem različitih instrumenata ponude - jelovnika, karte pića, vinske karte ili na drugi način.  *U toj ponudi, pored jela domaće kuhinje, u restoranu se pripremaju i uslužuju i jela internacionalne kuhinje, odnosno jela koja su po nazivu, vrsti namirnica od kojih se pripremaju i načinu pripremanja poznata u svetu. *Postoje različite vrste i tipovi restorana, čiji asortiman ponude je usmeren prema različitim tržišnim segmentima.</vt:lpstr>
      <vt:lpstr>Prema asortimanu ponude mogu se izdvojiti sledeće vrste restorana: 1. Klasični restorani - tipični predstavnici vrste ugostiteljskih objekata hrane i pića koji su namenjeni najširem krugu korisnika sa klasičnom ponudom hrane i pića, i 2. Specijalizovani restorani za koje je karakterističan selektivan pristup u ponudi, što znači da je usmeren određenoj grupaciji jela, određenim vrstama životnih namirnica i specifičnom načinu pripreme jela.  *Ovoj grupi restorana pripadaju: restorani nacionalne kuhinje, restorani internacionalne kuhinje (kineske, francuske, italijanske i sl.), vegetarijanski, riblji, lovački, gril, etno, mlečni, dijetalni, ležerni - neformalni restorani (fast casual); restorani lagane hrane (fine dinning) restorani brze hrane (fast food), restorani sa samoposluživanjem, restorani za usluživanje gostiju u kolima (drive –in restorani) i dr. *Prema asortimanu ponude pojedini restorani se mogu svrstati u više različitih kategorija.  *Npr. jedan italijanski restoran može biti i etno i casual.</vt:lpstr>
      <vt:lpstr> *Među specijalizovanim restoranima, po obimu prometa i značaju izdvajaju se restorani brze hrane - brza usluga (fast food); tematski i ekskluzivni restorani. *Restorani brze hrane - Osnovna karakteristika restorana brze hrane je da se potrošači prilagođavaju ponudi restorana.  - Naglašena je specijalizacija u osnovnom proizvodu, što dovodi do standardizacije koja je garancija kvaliteta i ključna poluga zaštite potrošača.  - Ovi restorani prepoznatljivi su po brzoj i kvalitetnoj usluzi, ograničenom meniju, dekoru i ambijentu.  - U kategoriju najpoznatijih restorana ove vrste, koja je uveliko osvojila svet, spadaju McDonald’s, Kentucky Fried Chiken, Pizza Hut i dr. </vt:lpstr>
      <vt:lpstr>*Tematski restorani - Tematski restorani predstavljaju potpunu suprotnost restoranima brze hrane. - U njima se ne pružaju standardizovani proizvodi i usluge, već se diferenciranjem proizvoda nastoji povećati konkurentnost.               - Fokusiraju se na ciljne grupe koje su spremne da plate višu cenu za jedinstvenu uslugu. - Oni predstavljaju kombinaciju zabave, doživljaja i druženja, tako da su hrana i piće u drugom planu, a akcenat se stavlja na dobar provod i zabavu.  -U kategoriju najpoznatijih tematskih restorana, koji su se najpre pojavili u Holivudu i Las Vegasu, spadaju: The Hard Rock Cafe, Planet Hollywood, Rainforest Cafe, Star Cafe, Nescar Cafe, The Dive i dr.</vt:lpstr>
      <vt:lpstr>*Ekskluzivni restorani - Sama reč „ekskluzivan“ upućuje na izuzetnu uređenost objekta i visok kvalitet opreme nameštaja i usluga koje se pružaju u restoranima te vrste.  - U ovim restoranima dolaze poznate ličnosti (viđeni gosti), odnosno gosti sa „dubljim džepom“, koji imaju unapred rezervisane stolove, parking za auto i druge pogodnosti. - Cene hrane i pića u njima su izuzetno visoke, naročito vina, obzirom da su troškovi zakupa, ekskluzivna oprema, uređaji i inventar, uključujući i cene vrednih umetničkih dela enormno visoki.  - Ovi restorani angažuju najprestižnije majstore kulinarstva i drugog profesionalnog personala koje izuzetno dobro plaćaju.</vt:lpstr>
      <vt:lpstr>- Vrhunska usluga sa puno mašte, kreacije i veština su posebni ugođaji prilikom boravka u njima.  - Meni obično uključuje skupe uvozne sastojke, kao što su: kavijar, tartufe, džigerica od patke i sl.  - Samo najbolje voće i povrće u njima se služi.  - Deo te slike je i živopisan garnirung koji „provocira“ svojim izgledom, mirisom i ukusom.</vt:lpstr>
      <vt:lpstr>Prema kategoriji potrošača razlikuju se: *familijarni restorani (restorani u kojima se obično porodično dolazi na ručak, večeru ili neki drugi izlazak), i *poslovni restorani (restorani gde dolaze poslovni ljudi).  Prema načinu pružanja usluga razlikuju se: *restorani u kojima se služe glavni obroci (ručak, večera), pretežno izbor od nekoliko gotovih jela (menu) i jela po narudžbini (a la carte), *restorani u kojima se služe samo jela po narudžbini, i *restorani sa samoposluživanjem (ekspres restoran) u kojima se pripremaju i služe unapred pripremljena topla i hladna jela, pića i napitci, pri čemu se usluge vrše po principu samoizbora i samoposluživanja unapred pripremljenih jela koja su izložena u toplim i hladnim vitrinama.  Prema radnom vremenu restorani se mogu svrstati u: *večernje restorane (restorani koji isključivo rade u večernjim satima), *dnevne restorane, i *vikend restorane.</vt:lpstr>
      <vt:lpstr>      *Savremeni tempo života, ideje i zahtevi gostiju nametnuli su pojavu brojnih neobičnih restorana (restorani ispod vode, na vodi, u mraku, na groblju, u zatvoru i sl.) i neobičnih načina služenja. *Sve više na značaju dobija usluga isporuke hrane na kućnu adresu (home delivery food), koja se dostavlja kolima, motorom ili biciklom, kao i mogućnost da se automobilom priđe restoranu i naručivanje izvrši iz auta.  *Asortiman hrane kod ovih oblika usluge obično se sastoji od 2 do 3 jela, poput pice ili kineske, meksičke ili druge hrane. *Kod objekata gde se hrana priprema i isporučuje na kućnu adresu usluga se naručuje putem telefona ili interneta.  *Cena je znatno niža nego u klasičnim restoranima zbog manjih troškova (nema troškova posluživanja, nema čišćenja, nema pranja suđa i dr.). *Koncepti vodećih restorana u svetu u odnosu na prodaju godinama se prate preko magazina       </vt:lpstr>
      <vt:lpstr>4.2. Ostale vrste ugostiteljskih objekata za pružanje usluga hrane i pića Pored restorana, u ugostiteljskoj ponudi hrane i pića značajno mesto imaju i druge vrste objekata u kojima se pružaju različite ugostiteljske usluge: Kafana (gostionica, krčma, konoba, mehana, čarda, taverna i sl.) – ugostiteljski objekat u kojem se pripremaju i uslužuju pića, napici, pretežno jednostavna jela (sve vrste doručaka, suhomesnati proizvodi, kuvana jela, specijaliteti od mesa) i jednostavne poslastice. Bar (kafeterija, aperitiv bar, cafe bar, coktel bar, noćni bar, cabare bar, plesni bar, sendvič bar, salat bar, snek bar, bar na otvorenom, pab bar i dr.) - ugostiteljski objekat u kojem se uslužuju pića i napici ili se pripremaju i uslužuju ili samo uslužuju pića i napici i jednostavna topla i hladna jela, koja mogu da se pripremaju naočigled gostiju i uslužuju za pultom ili točionicom pića.</vt:lpstr>
      <vt:lpstr>Kafe, kafić, čajdžinica i sl. su ugostiteljski objekti u kojima se služe različite vrste pića i napitaka i to pretežno topli napici (kafa, čaj, topla čokolada). Picerije, špagetare, piterije, tratorije, mlečni restorani i burekdžinice su ugostiteljski objekti u kojima se pripremaju i služe jela od testa i testenina (sve vrste finog peciva, burek, pite, mlečna jela, poslastice), pića i napici. Kafe - poslastičarnica, palačinkarnica - ugostiteljski objekti u kojem se pripremaju i služe ili samo uslužuju poslastice, sladoled, palačinke, pića i napici. Objekti brze hrane (“fast food”) - ugostiteljski objekti u kojima se pripremaju i služe jednostavna topla i hladna jela, pića i napici u originalnoj ambalaži ili u ambalaži za jednokratnu upotrebu, a usluživanje se vrši preko natkrivenog šaltera ili pulta.</vt:lpstr>
      <vt:lpstr>Pečenjara - ugostiteljski objekat u kojem se pripremaju i uslužuju sve vrste pečenja, pića i napici. Gril (ćevabdžinica, riblji gril, pileći gril, roštiljnica) - ugostiteljski objekti u kojima se pripremaju i služe pretežno jela sa roštilja, pića i napici, po pravilu za pultom ili točionicom pića. Pivnica (vinarija - vinski podrum) - ugostiteljski objekat u kojem se služi pretežno različite vrste piva (vina), napici i pripremaju i uslužuju jela specifičnog asortimana (hladni naresci, slana peciva, kobasice i sl.). Bife (bistro, buff et, birtija) - ugostiteljski objekat u kojem se pripremaju i služe pretežno hladna jela, pića i napici.</vt:lpstr>
      <vt:lpstr>Pokretni ugostiteljski objekti su objekti koji se premeštaju iz jednog mesta u drugo, u kojima se priprema i služi hrana pripremljena na drugom mestu u originalnom pakovanju, kao i piće u originalnoj ambalaži ili na točenje, uz upotrebu ambalaže za jednokratnu upotrebu. Sve popularniji oblici pružanja letnjih usluge na plažama su Beach i druge vrste barova - ugostiteljski objekti smešteni na plaži, sa ili bez prostora za usluživanje na otvorenom, u kojima se pretežno pripremaju i uslužuju osvežavajuća pića i napici, a mogu se pripremati i usluživati ili samo usluživati topli i hladni sendviči, poslastice i voće i dr.</vt:lpstr>
      <vt:lpstr>5. HOTELIJERSTVO KAO DEO UGOSTITELJSTVA</vt:lpstr>
      <vt:lpstr> *Hotelijerstvo, kao najznačajniji deo ugostiteljstva, prostorno i funkcionalno objedinjuje usluge smeštaja (osnovna delatnost) sa uslugama hrane i pića, uključujući i brojne druge dopunske i pomoćne usluge koje prate osnovne usluge (zabava, razonoda, rekreacija i dr.).  *Tu spadaju i usluge: organizovanja izleta; rezervacija aviokarata, karata za pozorište, bioskop ili utakmice; prodaja suvenira, nakita, štampe, cigareta, konditorske i druge robe; organizovanja  naučno - stručnih i drugih skupova i manifestacija (kongresi, savetovanja, seminari, konferencije, kokteli, banketi i dr.), održavanja zdravstvene i fizičke sposobnosti; organizovanja igara na sreću i slično.  *Te dopunske usluge često po svom obimu mogu da prevaziđu osnovnu delatnost, ali suština odnosa dela i celine se ne menja</vt:lpstr>
      <vt:lpstr>*Hotelijertvo je uglavnom vezano za turiste koji dolaze izvan područija gde su objekti smešteni.  *Hotelska ponuda, za razliku od drugih oblika smeštajne ponude (pansioni, prenoćišta, moteli, apartmani, vile i dr.), podrazumeva viši nivo komfora, širi spektar usluga i brojne neugostiteljske komponente, drugim rečima garantovani kvalitet koji ga i preporučuje gostu.  *Kako se kroz hotelsku ponudu odslikavaju sve bitne karakteristike ugostiteljstava vezane za pružanje usluga smeštaja, hrane, pića i drugih pratećih usluga, to se s pravom može reći da *Hotelijerstvo ima status reprezentativne ugostiteljske delatnosti, specifične po prostornim, tehničko - tehnološkim i organizaciono - kadrovdskim mogućnostima, koja u okviru jedne celine pruža potpunu ugostiteljsku uslugu (smeštaj sa različitim kombinacijama hrane i pića i drugih pratećih usluga).  *Obavljanje ove delatnosti uslovljeno je fizičkim postojanjem objekta namenskog karaktera, koji mora da ispunjava odgovarajuće tehničko – tehnološke, sanitarno - higijenske i druge standarde da bi se u njemu obavljala delatnost hotelijerstva.</vt:lpstr>
      <vt:lpstr>Šema 2. Struktura savremene hotelske industrije</vt:lpstr>
      <vt:lpstr>  *Kao što hotelijerstvo predstavlja reprezentativni deo ugostiteljstva, tako i hoteli predstavljaju reprezente ukupne smeštajne ponude.  *Kao mesta brojnih dešavanja i doživljaja, susreta poznatih ličnosti - naučnika, književnika, filmskih zvezda, političara, biznismena, lepotica, manekena, intimnih ljudskih sudbina i drama, slobodne ljubavi i drugih značajnih relacija, svojim funkcionisanjem hoteli odslikavaju sve bitne karakteristike radnog procesa ostalih vrsta smeštajnih objekata.  *Objedinjujući usluge smeštaja i ishrane hotelijerstvo je ujedno osposobljeno i za delatnost restoraterstva, te na taj način ono odražava specifičnosti i tog dela ugostiteljske delatnosti. </vt:lpstr>
      <vt:lpstr>*Savremeni, a posebno menadžerski pristup hotelijerstvu poprima potpuno nove kvalitativne osobine.  *Ono se danas sve više smatra heterogenom, složenom i veoma prometnom delatnošću, koja poprima karakteristike sistema, čije funkcionisanje zavisi od aktivnosti brojnih delatnosti, kao što su: poljoprivreda, trgovina, građevinarstvo, industrija opreme i nameštaja, turističke agencije, saobraćaj i transport, sportsko -rekreativni, kulturno - zabavni, bankarski, osiguravajući i drugi poslovi.  *Ukoliko ne postoje dobre saobraćajne veze, kvalitetni putevi, kvalitetna infrastruktura, saradnja sa turističkim agencijama, dobra snadbevenost, hotelijerstvo ne bi moglo da pruža usluge koje će svojim kvalitetom zadovoljiti očekivanja njegovih korisnika. Danas hotelijerstvo postaje jedno od najznačajnijih multikompleksnih delatnosti svake nacionalne privrede i predstavlja veliki međunarodni biznis sa značajnim ekonomskim efektima i poprima karakteristike velike industrije. Stoga se sve češće za ovu delatnost koristi naziv hotelska industrija (Hotels Industry).</vt:lpstr>
      <vt:lpstr> 5.1. Vrste ugostiteljskih objekata smeštaja *Nezavisno od toga što je delatnost objekata za smeštaj, sa aspekta pružanja usluga, veoma heterogena u klasifikaciji ovih objekata treba poći od toga da je njihova osnovna delatnost vezana za pružanje usluga smeštaja, dok sve ostale usluge predstavljaju dopunu ovoj delatnosti.  *Polazeći od tog pristupa, mrežu ugostiteljskih objekata za smeštaj čine sledeće vrste: hoteli, moteli, turistička naselja, apartmanska naselja, kampovi, pansioni, hosteli, prenoćišta, odmarališta, kuće za odmor, lovačke vile, lovačke kuće, lovačke kolibe i drugi objekti za pružanje usluga smeštaja nezavisno od naziva pod kojim posluju (konačište, konak, etno kuća, vila, kampiralište i dr.).  *Objekti za smeštaj mogu imati depandanse, paviljone, bungalove kao odvojene građevinske celine locirane u njegovoj neposrednoj blizini, gde se usluge ishrane pružaju u hotelu kao osnovnom objektu. </vt:lpstr>
      <vt:lpstr>*Hotel predstavlja ugostiteljski objekat u kojem se pružaju usluge smeštaja, hrane i pića i druge usluge uobičajene u ugostiteljstvu i koji se izdaje gostu na privremeno korišćenje (boravak).  *Po pravilu hotel raspolaže sa najmanje 15 smeštajnih jedinica (u Srbiji 10).  *To je funkcionalna celina koju čini jedna građevina, deo građevine sa odvojenim pristupom i posebnim ulazom, horizontalnim i vertikalnim komunikacijama ili više prostorno odvojenih, ali funkcionalno povezanih građevina. *Hoteli se mogu razvrstati u različite podvrste prema posebnim standardima i sadržajima koji se u njemu pružaju, kao što su Apart hotel, Garni hotel i sl.</vt:lpstr>
      <vt:lpstr>*Apart hotel je podvrsta hotela minimalnog kapaciteta 7 smeštajnih jedinica, od kojih najmanje 80% čine smeštajne jedinice vrste apartman. *Garni hotel je podvrsta hotela minimalnog kapaciteta 7 smeštajnih jedinica u kojem se pružaju usluge noćenja i doručka. - U okviru ove grupe smeštajnih objekata postoje različiti tipovi hotela, kao što su risort hoteli, tematski, konferencijski, tranzitni, pansionski i sl. - Hoteli podležu obavezi kategorizacije i kategorišu se od 1-5 zvezdica.</vt:lpstr>
      <vt:lpstr>*Motel je specifičan ugostiteljski objekat za smeštaj u kojem se pružaju usluge smeštaja, ishrane i pića.  - Osnovna karakteristika motela je njihova lokacija uz saobraćajnicu izvan naseljenog mesta.  - Namenjen je kraćem zadržavanju gostiju i ima najmanje 7 smeštajnih jedinica.  - Motel nudi najmanje jedno parking mesto po smeštajnoj jedinici, informacije o putevima i saobraćaju kao i servis automobila u okviru motela ili u neposrednoj blizini. - Motel se kategoriše od 1 - 4 zvezdice.</vt:lpstr>
      <vt:lpstr>*Turističko naselje predstavlja skup građevinski izdvojenih objekata za smeštaj i ishranu minimalnog kapaciteta od 25 smeštajnih jedinica.  - U sastavu turističkog naselja nalazi se više odvojenih funkcionalno i građevinski povezanih celina.  - Pored smeštajnih jedinica, turističko naselje mora da ima centralnu recepciju, ugostiteljske, sportskorekreativne, zabavne i druge objekte i sadržaje koji su prilagođeni uslovima destinacije. - U okviru turističkog naselja u samostalnim poslovnim objektima i prostorijama mogu da posluju i drugi privredni subjekti i fizička lica, koja obavljaju razne vrste delatnosti (ugostiteljske, turističke, trgovačke, zanatske), uz obaveznu saglasnost ugostitelja koji upravlja turističkim naseljem.  - Turističko naselje koje u svom sastavu ima preko 80% smeštajnih jedinica vrste apartman može da nosi naziv „apartmansko naselje“. - Turističko naselje pripada klategoriji ugostiteljskih objekata koji se kategorišu od 1 - 5 zvezdica.</vt:lpstr>
      <vt:lpstr>*Pansion je ugostiteljski objekat za pružanje usluga smeštaja, hrane i pića i drugih usluga uobičajenih u ugostiteljstvu, sa najmanje 5 smeštajnih jedinica, recepcijom, prostorojima za pružanje usluga ishrane i pića, kao i dodatnim sadržajima. -Pansion je ugostiteljski objekat koji se kategoriše od 1 - 3 zvezdice. *Prenoćište (konačište, konak, han, i sl.) je ugostiteljski objekat u kojem se pružaju usluge smeštaja sa mogućnošću pružanja i usluga hrane i pića i ne podleže obavezi kategorizacije. *Odmaralište i drugi objekti namenjeni su odmoru i rekreaciji posebnih kategorija korisnika (dečja i omladinska odmarališta, planinarski, izviđački i dr. objekti).  - U njima se pružaju usluge smeštaja i ishrane i pića ili samo smeštaja zaposlenima, deci i omladini, odnosno članovima udruženja i organizacija osnivača odmarališta.  - Ukoliko se usluge smeštaja i ishrane i pića ili samo smeštaja pružaju trećim licima ovi objekti smatraju se ugostiteljskim komercijalnim objektima.  -Odmarališta ne podležu obavezi kategorizacije.</vt:lpstr>
      <vt:lpstr> *Kamp je ugostiteljski objekat za smeštaj na otvorenom prostoru, u kojem se pružaju usluge privremenog postavljanja i korišćenja pokretne opreme za kampovanje potrebne za boravak gostiju na otvorenom prostoru, usluge smeštaja u stacioniranom objektu za smeštaj (kamp prikolice, kamp kućice i bungalovi), kao i usluge parkiranja motornih vozila gostiju, sa najmanje 15 kamp parcela. - Kampovi se kategorišu od 1 - 4 zvezdice. *Hostel je ugostiteljski objekat za pružanje usluge smeštaja u kojem se po pravilu obezbeđuje ležaj u višekrevetnim sobama (zajedničko korišćenje sobe) i to maksimalno jedan ležaj (poseban ili na sprat) na 4 m2, a mogu se pružati usluge ishrane i pića u hostelu ili u njegovoj neposrednoj blizini.  - U hostelu mora biti obezbeđeno čuvanje stvari gosta.  - Hosteli ne podležu obavezi kategorizacije.</vt:lpstr>
      <vt:lpstr>*Kuća je građevinski i funkcionalno samostalan ugostiteljski objekat za smeštaj sa sopstvenim dvorištem koja se izdaje gostu kao celina.  - Gostu kome se pružaju usluge smeštaja u kući, mogu se pružati i usluge hrane i pića.  - U kući je obezbeđena mogućnost da gost samostalno priprema hranu.  *Apartman kao zaseban ugostiteljski objekat za smeštaj je deo stambene zgrade ili kuće u kojem se gostu pruža usluga smeštaja, a može se pružati i usluga ishrane i pića.  - U apartmanu je obezbeđena mogućnost da gost samostalno priprema hranu.  *Soba kao zaseban ugostiteljski objekat za smeštaj je deo stambene zgrade, kuće ili stana u kome se pruža usluga smeštaja, a može da se gostu sobe pruža i usluga ishrane i pića.  *Seosko turističko domaćinstvo je ugostiteljski objekat ili grupa ugostiteljskih objekata za smeštaj, u kojem se pružaju usluge smeštaja, ishrane i pića ili samo ishrane i pića, koji se nalazi u ruralnom (seoskom) okruženju sa elementima lokalnog obeležja i nasleđa. - Ovi ugostiteljski objekti podležu obavezi kategorizacije i kategorišu se od 1- 4 zvezdice.</vt:lpstr>
      <vt:lpstr>5.2. Hotelsko restoraterstvo -Hotelsko restoraterstvo je bitan segment ukupnog hotelskog poslovanja obzirom da se hoteli, pored pružanja usluga smeštaja, u najvećem broju bave i pripremanjem i usluživanjem hrane i pića i na taj način obavljaju delatnost restoraterstva, koja se uobičajeno naziva hotelsko restoraterstvo.  - Osnovna funkcija hotelskog restoraterstva jeste da obezbedi hranu, piće i druge napitke za goste koji borave u hotelu radi odmora, biznisa, obrazovanja, sporta i rekreacije, zdravstvenih razloga i sl.  - Pored hotelskih gostiju, lokalno stanovništvo koristi različite vrste ovih usluga, i to: tokom dana – individualno ili organizovano (poslovni ručkovi, kokteli, banketi, proslave i sl.), tokom večeri kada se organizuju određeni programi i za vreme vikenda ili državnih praznika kada se održavaju različite vrste svečarskih manifestacija.</vt:lpstr>
      <vt:lpstr>- Usluge hrane i pića u hotelima pružaju se u namenski projektovanim i izgrađenim prostorijama - restoranske, banket i druge sale, saloni, sneck bar, noćni bar, room service i dr.  - Broj tih prostorija zavisi od veličinom hotela i raznovrsnosti tržišta koje hotel opslužuje. - Kada su u pitanju manji hoteli jedna „višenamenska” sala za posluživanje (restoranska sala) može zadovoljiti potrebe gostiju hotela i drugih posetilaca.  - U salama tog tipa obično se nudi jelovnik table d’hote i a la carte jelovnik, dok hranu i piće služe konobari. - U velikim hotelima postoje više prostorija namenjenih za pružanje usluga hrane i pića, kao što su: prostorije u kojima se služi specijalizovana ponuda (specijalizovani restorani); prostorije u kojima se služi nacionalna hrana (nacionalni restorani); posebne prostorije za poslovne ljude; ili pak specijalne prostorije za održavanje velikih banketa, koktela i drugih gala partija.</vt:lpstr>
      <vt:lpstr>- Glavna hotelska mesta za usluživanje i prodaju pića su hotelski barovi u kojima se, pored jakih alkoholnih pića, vina, piva i bezalkoholnih pića, služe i određene vrste hrane.  - U manjim hotelima jedan bar obično zadovoljava potrebe gostiju i drugih posetioca hotela.  - U većim hotelima postoje posebni barovi za goste hotela a posebni za ostale posetioce, kao i jedan ili više barova koji su namenjeni za posluživanje različitih vrsta poslovnih, svečanih i drugih obroka. - Banketi, konferencije, konvencije i drugi poslovni skupovi, kao različiti hotelski proizvodi, grupišu se pod nazivom banketno poslovanje (posebna organizaciona jedinica), koje je veoma bitan segment hotelskog restoraterstva i koje doprinosi ostvarivanju značajnih finansijskih rezultata. - U mnogim hotelima postoji mogućnost posluživanja doručka i drugih obroka i pića u sobi - room service.  - Rum servis, zavisno od organizacije, vrši osoblje koje poslužuje u restoranu, baru ili osoblje koje vodi domaćinstvo. - Danas se u sobama najvećeg broja hotela nalaze mini - barovi snadbeveni alkoholnim i bezalkoholnim pićem.  - Na posluživanje u sobama može se gledati kao na dodatni hotelski proizvod, odnosno na dodatnu hotelsku uslugu sa aspekta gosta.</vt:lpstr>
      <vt:lpstr>  - Kao što se vidi, postoji veliki broj aktivnosti koje se obavljaju u sektoru hotelskog restoraterstva, što zahteva široku lepezu stručnih znanja i veština zaposlenih i nameće potrebu da ovim poslovima treba da se bave visokoprofesionalni stručnjaci (gastronomi, nutricionisti, tehnolozi prehrane i dr.).  - To je i razlog da je u ovom delu angažovano daleko više radne snage nego u smeštajnom, a organizacija poslova je daleko razuđenija, što se odražava kroz formiranje većeg broja organizacionih jedinica. - Turiste, pored hotelske ponude, zanimaju prirodne, kulturne, istorijske i druge znamenitosti u užem i širem okruženju hotela.           - Stoga zaposleni u hotelijerstvu, pre svega hotelske upravljačke strukture, pored kreiranja široke lepeze hotelskih sadržaja, moraju biti predvodnici stvaranja pozitivne turističke klime na nivou turističke destinacije, zalagati se za infrastrukturno uređenje mesta i obogaćivanje sadržaja kulturnog i sportskog života, što upotpunjuje i obogaćuje ukupnu turističku i gastronomsku ponude određene destinacije.  </vt:lpstr>
      <vt:lpstr>HVALA VAM NA PAŽNJI!</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VISOKA TURISTIČKA ŠKOLA BEOGRAD DR. OBREN DRLJEVIĆ</dc:title>
  <dc:creator>nenad.cosic1988@outlook.com</dc:creator>
  <cp:lastModifiedBy>User</cp:lastModifiedBy>
  <cp:revision>96</cp:revision>
  <dcterms:created xsi:type="dcterms:W3CDTF">2020-01-23T10:26:42Z</dcterms:created>
  <dcterms:modified xsi:type="dcterms:W3CDTF">2023-10-06T07:37:26Z</dcterms:modified>
</cp:coreProperties>
</file>