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71" autoAdjust="0"/>
    <p:restoredTop sz="94660"/>
  </p:normalViewPr>
  <p:slideViewPr>
    <p:cSldViewPr snapToGrid="0">
      <p:cViewPr varScale="1">
        <p:scale>
          <a:sx n="83" d="100"/>
          <a:sy n="83" d="100"/>
        </p:scale>
        <p:origin x="1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C828C-9CF2-4C46-B478-663C6589E138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1BD8D-FF88-4152-89E0-5B4B6C90079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51333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BD8D-FF88-4152-89E0-5B4B6C90079F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26610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43410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107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07066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7655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9618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01473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99671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09720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29290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9247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8285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02A40-1D94-4FDB-8FBE-9EE997D8FBCA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E5837-4EDC-40A3-860C-FA124EF183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8122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ТУРИЗАМ</a:t>
            </a:r>
            <a:b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ДЕФИНИЦИЈА, РАЗВОЈ</a:t>
            </a:r>
            <a:endParaRPr lang="sr-Latn-R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162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Дефиниција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Cyrl-RS" dirty="0" smtClean="0"/>
              <a:t>„Скуп појава које произилазе из путовања и боравка посетилаца неког места, ако се тим боравком не заснива стално пребивалиште и ако таквим боравком није везана њихова привредна делатност“ - швајцарски научници Хунцикер и Краф</a:t>
            </a:r>
          </a:p>
          <a:p>
            <a:pPr algn="just"/>
            <a:r>
              <a:rPr lang="sr-Cyrl-RS" dirty="0" smtClean="0"/>
              <a:t>Туриста -  </a:t>
            </a:r>
            <a:r>
              <a:rPr lang="sr-Cyrl-RS" i="1" dirty="0" smtClean="0"/>
              <a:t>Мемоари једног туристе </a:t>
            </a:r>
            <a:r>
              <a:rPr lang="sr-Cyrl-RS" dirty="0" smtClean="0"/>
              <a:t>– Анри Бел </a:t>
            </a:r>
          </a:p>
          <a:p>
            <a:pPr algn="just"/>
            <a:r>
              <a:rPr lang="sr-Cyrl-RS" dirty="0"/>
              <a:t>Т</a:t>
            </a:r>
            <a:r>
              <a:rPr lang="sr-Cyrl-RS" dirty="0" smtClean="0"/>
              <a:t>уризам - Емил Литреа</a:t>
            </a:r>
          </a:p>
          <a:p>
            <a:pPr algn="just"/>
            <a:r>
              <a:rPr lang="sr-Cyrl-RS" dirty="0" smtClean="0"/>
              <a:t>Туризам–синоним  за „Слободно време“ и путовања</a:t>
            </a:r>
          </a:p>
          <a:p>
            <a:pPr algn="just"/>
            <a:r>
              <a:rPr lang="sr-Cyrl-RS" dirty="0" smtClean="0"/>
              <a:t>Елементи и фактори развоја туризма</a:t>
            </a:r>
          </a:p>
        </p:txBody>
      </p:sp>
    </p:spTree>
    <p:extLst>
      <p:ext uri="{BB962C8B-B14F-4D97-AF65-F5344CB8AC3E}">
        <p14:creationId xmlns:p14="http://schemas.microsoft.com/office/powerpoint/2010/main" val="173568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Врсте туризма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r-Cyrl-RS" dirty="0" smtClean="0"/>
              <a:t>На основу задовољења различитих потреба: рекреативни, здравствени, културни и комбиновани.</a:t>
            </a:r>
          </a:p>
          <a:p>
            <a:pPr algn="just"/>
            <a:r>
              <a:rPr lang="sr-Cyrl-RS" dirty="0" smtClean="0"/>
              <a:t>На основу туристичких вредности: приморски, планински, бањски, језерски, речни, градски и сеоски.</a:t>
            </a:r>
          </a:p>
          <a:p>
            <a:pPr algn="just"/>
            <a:r>
              <a:rPr lang="sr-Cyrl-RS" dirty="0" smtClean="0"/>
              <a:t>Према броју слободних дана: велики и мали.</a:t>
            </a:r>
          </a:p>
          <a:p>
            <a:pPr algn="just"/>
            <a:r>
              <a:rPr lang="sr-Cyrl-RS" dirty="0" smtClean="0"/>
              <a:t>Према радијусу кретања: интернационални и домаћи.</a:t>
            </a:r>
          </a:p>
          <a:p>
            <a:pPr algn="just"/>
            <a:r>
              <a:rPr lang="sr-Cyrl-RS" dirty="0" smtClean="0"/>
              <a:t>Према узрасту учесника: дечији, омладински, мешовитих група, људи трећег доба.</a:t>
            </a:r>
          </a:p>
          <a:p>
            <a:pPr algn="just"/>
            <a:r>
              <a:rPr lang="sr-Cyrl-RS" dirty="0" smtClean="0"/>
              <a:t>У односу на годишње доба: сезонски и вансезонски.</a:t>
            </a:r>
          </a:p>
          <a:p>
            <a:pPr algn="just"/>
            <a:r>
              <a:rPr lang="sr-Cyrl-RS" dirty="0" smtClean="0"/>
              <a:t>Према врсти превозног средства: железнички, моторни, ваздушни и приморски.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55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Етапе у развоју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dirty="0" smtClean="0"/>
              <a:t>Период „путовања која су претходила туризму“ (најдуже трајање, најстирије цивилизације)</a:t>
            </a:r>
          </a:p>
          <a:p>
            <a:pPr algn="just"/>
            <a:r>
              <a:rPr lang="sr-Cyrl-RS" dirty="0" smtClean="0"/>
              <a:t>Период „повратка природи“ (почетак 19.века, много краћи од претходног, прве туристичке агенције, прва организована туристичка путовања)</a:t>
            </a:r>
          </a:p>
          <a:p>
            <a:pPr algn="just"/>
            <a:r>
              <a:rPr lang="sr-Cyrl-RS" dirty="0" smtClean="0"/>
              <a:t>Период савременог туризма после Другог светског рата, издвајања врста туризма и туристичких регија, туристичка понуда се прилагођава туристичкој тражњи, аутомобил синоним за излете, изградња туристичке инфраструктуре, потреба за новим радним местима)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7734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Везе и односи географске средине и туризма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r-Cyrl-RS" dirty="0"/>
          </a:p>
          <a:p>
            <a:pPr algn="just"/>
            <a:r>
              <a:rPr lang="sr-Cyrl-RS" dirty="0" smtClean="0"/>
              <a:t>Географска средина – природни и антропогени елементи</a:t>
            </a:r>
          </a:p>
          <a:p>
            <a:pPr algn="just"/>
            <a:r>
              <a:rPr lang="sr-Cyrl-RS" dirty="0" smtClean="0"/>
              <a:t>Природни: рељеф, клима, воде, биљни и животињски свет</a:t>
            </a:r>
          </a:p>
          <a:p>
            <a:pPr algn="just"/>
            <a:r>
              <a:rPr lang="sr-Cyrl-RS" dirty="0" smtClean="0"/>
              <a:t>Антропогени: етнографски, уметнички, споменичка култура, манифестације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5605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РЕЉЕФ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pPr algn="just"/>
            <a:r>
              <a:rPr lang="sr-Cyrl-RS" dirty="0" smtClean="0"/>
              <a:t>Настао деловањем спољашних и унутрашњих сила Земље</a:t>
            </a:r>
          </a:p>
          <a:p>
            <a:pPr algn="just"/>
            <a:r>
              <a:rPr lang="sr-Cyrl-RS" dirty="0" smtClean="0"/>
              <a:t>За потребе туризма најзначајнији су планине, клисуре и кањони, обале, пећине </a:t>
            </a:r>
          </a:p>
          <a:p>
            <a:pPr algn="just"/>
            <a:r>
              <a:rPr lang="sr-Cyrl-RS" dirty="0" smtClean="0"/>
              <a:t>Туристички најзначајније планине су: Алпи, Хималаји, Кордиљери, Анди, Централни масив, Килиманџаро, Аконкагва, Мануа Лоа, Етна, Везув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8672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8" y="0"/>
            <a:ext cx="5389222" cy="3600000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49" y="0"/>
            <a:ext cx="5340517" cy="360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657" y="3600000"/>
            <a:ext cx="4963886" cy="32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1338943" y="3918857"/>
            <a:ext cx="865943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Анди</a:t>
            </a:r>
            <a:endParaRPr lang="sr-Latn-R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715500" y="4049486"/>
            <a:ext cx="920573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Везув</a:t>
            </a:r>
            <a:endParaRPr lang="sr-Latn-R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793425" y="6172200"/>
            <a:ext cx="846707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Алпи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269419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8843"/>
            <a:ext cx="10705918" cy="56381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 algn="ctr">
              <a:buNone/>
            </a:pP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Клисуре и кањони карактеристични су за планинске и кречњачке пределе </a:t>
            </a:r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Ђердапаска клисура                                     Велики кањон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3145"/>
            <a:ext cx="5730171" cy="373958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158" y="1763146"/>
            <a:ext cx="4843960" cy="373958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1742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4589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Обале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63" y="1224642"/>
            <a:ext cx="5928750" cy="4082143"/>
          </a:xfrm>
          <a:effectLst>
            <a:softEdge rad="1270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24642"/>
            <a:ext cx="6077287" cy="408214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extBox 8"/>
          <p:cNvSpPr txBox="1"/>
          <p:nvPr/>
        </p:nvSpPr>
        <p:spPr>
          <a:xfrm>
            <a:off x="2057400" y="5796643"/>
            <a:ext cx="2543902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Азурна обала</a:t>
            </a:r>
            <a:endParaRPr lang="sr-Latn-R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8262257" y="5796642"/>
            <a:ext cx="2250937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Мајами бич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215402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271"/>
            <a:ext cx="10515600" cy="5964692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Пећине и јаме представљају ерозивне крашке облике рељефа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0" y="1034617"/>
            <a:ext cx="5760000" cy="432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34617"/>
            <a:ext cx="6096000" cy="431999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469571" y="5682343"/>
            <a:ext cx="3445329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/>
              <a:t>Мамутска пећина</a:t>
            </a:r>
            <a:endParaRPr lang="sr-Latn-R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576457" y="5682343"/>
            <a:ext cx="3963996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/>
              <a:t>Ресавска пећина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223072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52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КЛИМА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0343"/>
            <a:ext cx="10515600" cy="5066620"/>
          </a:xfrm>
        </p:spPr>
        <p:txBody>
          <a:bodyPr/>
          <a:lstStyle/>
          <a:p>
            <a:r>
              <a:rPr lang="sr-Cyrl-RS" dirty="0" smtClean="0"/>
              <a:t>Најважнији природни елемент који утиче на врсту туризма који ће бити развијен</a:t>
            </a:r>
          </a:p>
          <a:p>
            <a:r>
              <a:rPr lang="sr-Cyrl-RS" dirty="0" smtClean="0"/>
              <a:t>Зависи од елемената и фактора</a:t>
            </a:r>
          </a:p>
          <a:p>
            <a:r>
              <a:rPr lang="sr-Cyrl-RS" dirty="0" smtClean="0"/>
              <a:t>Елементи климе: температура ваздуха, падавине, ваздушни притисак, влажност ваздуха, инсолација, ветрови и облачност</a:t>
            </a:r>
          </a:p>
          <a:p>
            <a:r>
              <a:rPr lang="sr-Cyrl-RS" dirty="0" smtClean="0"/>
              <a:t>Фактори климе: рељеф, географска ширина, распоред копна и мора и ветрови</a:t>
            </a:r>
          </a:p>
          <a:p>
            <a:r>
              <a:rPr lang="sr-Cyrl-RS" dirty="0" smtClean="0"/>
              <a:t>Има директан утицај на развој зимског, приморског и здравственог туризма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85224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6618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2800" b="1" dirty="0" smtClean="0"/>
              <a:t>Међу хидрографским објектима највећу туристичку вредност имају океани, мора, језера, реке, термоминеални извори, ледници. </a:t>
            </a:r>
            <a:endParaRPr lang="sr-Latn-R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7686"/>
            <a:ext cx="12192000" cy="5434360"/>
          </a:xfrm>
        </p:spPr>
        <p:txBody>
          <a:bodyPr/>
          <a:lstStyle/>
          <a:p>
            <a:pPr marL="0" indent="0">
              <a:buNone/>
            </a:pPr>
            <a:r>
              <a:rPr lang="sr-Cyrl-RS" dirty="0" smtClean="0"/>
              <a:t>Океани су највеће водене површине, заузимају 361 милион </a:t>
            </a:r>
            <a:r>
              <a:rPr lang="sr-Latn-RS" dirty="0" smtClean="0"/>
              <a:t>km</a:t>
            </a:r>
            <a:r>
              <a:rPr lang="sr-Latn-RS" baseline="30000" dirty="0" smtClean="0"/>
              <a:t>2</a:t>
            </a:r>
            <a:r>
              <a:rPr lang="sr-Cyrl-RS" baseline="30000" dirty="0"/>
              <a:t>  </a:t>
            </a:r>
            <a:r>
              <a:rPr lang="sr-Cyrl-RS" dirty="0" smtClean="0"/>
              <a:t> односно 71% површине земље.</a:t>
            </a:r>
          </a:p>
          <a:p>
            <a:pPr marL="0" indent="0">
              <a:buNone/>
            </a:pP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08414"/>
            <a:ext cx="5760000" cy="360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529" y="2008414"/>
            <a:ext cx="5459341" cy="360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077687" y="5927271"/>
            <a:ext cx="3543299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/>
              <a:t>Велики Тихи океан</a:t>
            </a:r>
            <a:endParaRPr lang="sr-Latn-R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707086" y="5927271"/>
            <a:ext cx="3095797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/>
              <a:t>Индијски океан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274607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71" y="0"/>
            <a:ext cx="11898086" cy="6678386"/>
          </a:xfrm>
        </p:spPr>
        <p:txBody>
          <a:bodyPr/>
          <a:lstStyle/>
          <a:p>
            <a:r>
              <a:rPr lang="sr-Cyrl-RS" dirty="0" smtClean="0"/>
              <a:t>Мора су мањи делови океана, могу нити средоземна, ивична и међуострвска.</a:t>
            </a:r>
          </a:p>
          <a:p>
            <a:r>
              <a:rPr lang="sr-Cyrl-RS" dirty="0" smtClean="0"/>
              <a:t>Делови мора представљени су заливима.</a:t>
            </a:r>
          </a:p>
          <a:p>
            <a:r>
              <a:rPr lang="sr-Cyrl-RS" dirty="0" smtClean="0"/>
              <a:t>На развој приморског туризма утичу одлике и температура морске воде, кретање, салинитет и чистоћа воде.</a:t>
            </a:r>
          </a:p>
          <a:p>
            <a:pPr marL="0" indent="0">
              <a:buNone/>
            </a:pPr>
            <a:r>
              <a:rPr lang="sr-Cyrl-RS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92" y="2195166"/>
            <a:ext cx="7625443" cy="396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1877787" y="6155166"/>
            <a:ext cx="10314214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Место где се спајају Атлантски океан и Карипско море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40621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614" y="261257"/>
            <a:ext cx="11821886" cy="5915706"/>
          </a:xfrm>
        </p:spPr>
        <p:txBody>
          <a:bodyPr/>
          <a:lstStyle/>
          <a:p>
            <a:r>
              <a:rPr lang="sr-Cyrl-RS" dirty="0" smtClean="0"/>
              <a:t>Језера представљају важне ходрографске објекте за развој Канаде, Русије, Шведске, Финске, Швајцарске. </a:t>
            </a: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80" y="1460047"/>
            <a:ext cx="5660471" cy="360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390" y="1460047"/>
            <a:ext cx="5400000" cy="360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057401" y="5568043"/>
            <a:ext cx="223701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/>
              <a:t>Тањгањика</a:t>
            </a:r>
            <a:endParaRPr lang="sr-Latn-R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401918" y="5568042"/>
            <a:ext cx="1338943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/>
              <a:t>Комо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57405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3" y="1117147"/>
            <a:ext cx="6480000" cy="3240000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656" y="1166272"/>
            <a:ext cx="4876800" cy="319087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097210" y="4556258"/>
            <a:ext cx="2597186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Мртво море</a:t>
            </a:r>
            <a:endParaRPr lang="sr-Latn-R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364186" y="4556258"/>
            <a:ext cx="4197175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Велико слано језеро</a:t>
            </a:r>
            <a:endParaRPr lang="sr-Latn-RS" sz="3600" dirty="0"/>
          </a:p>
        </p:txBody>
      </p:sp>
    </p:spTree>
    <p:extLst>
      <p:ext uri="{BB962C8B-B14F-4D97-AF65-F5344CB8AC3E}">
        <p14:creationId xmlns:p14="http://schemas.microsoft.com/office/powerpoint/2010/main" val="373456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0" y="195943"/>
            <a:ext cx="11936186" cy="6415666"/>
          </a:xfrm>
        </p:spPr>
        <p:txBody>
          <a:bodyPr/>
          <a:lstStyle/>
          <a:p>
            <a:r>
              <a:rPr lang="sr-Cyrl-RS" dirty="0" smtClean="0"/>
              <a:t>Реке омогућавају развој купалишног, риболовног, спортско-манифестационог, екскурзионог туризма. Посебан значај имају крстарења.</a:t>
            </a:r>
          </a:p>
          <a:p>
            <a:r>
              <a:rPr lang="sr-Cyrl-RS" dirty="0" smtClean="0"/>
              <a:t>Туристичку вредност река повећавају водопади, клисуре, кањони, меандри. 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2" y="2150836"/>
            <a:ext cx="5373134" cy="360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346" y="2150836"/>
            <a:ext cx="6075000" cy="360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388438" y="5780612"/>
            <a:ext cx="1376402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dirty="0" smtClean="0"/>
              <a:t> </a:t>
            </a:r>
            <a:r>
              <a:rPr lang="sr-Cyrl-RS" sz="3600" dirty="0" smtClean="0"/>
              <a:t>Темза</a:t>
            </a:r>
            <a:endParaRPr lang="sr-Latn-R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8098971" y="5780612"/>
            <a:ext cx="1551215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600" dirty="0" smtClean="0"/>
              <a:t>Лоара</a:t>
            </a:r>
            <a:endParaRPr lang="sr-Latn-RS" sz="3600" dirty="0"/>
          </a:p>
        </p:txBody>
      </p:sp>
    </p:spTree>
    <p:extLst>
      <p:ext uri="{BB962C8B-B14F-4D97-AF65-F5344CB8AC3E}">
        <p14:creationId xmlns:p14="http://schemas.microsoft.com/office/powerpoint/2010/main" val="39384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37" y="359681"/>
            <a:ext cx="5669491" cy="4653189"/>
          </a:xfrm>
          <a:effectLst>
            <a:softEdge rad="1270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642" y="359681"/>
            <a:ext cx="5738358" cy="465318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extBox 8"/>
          <p:cNvSpPr txBox="1"/>
          <p:nvPr/>
        </p:nvSpPr>
        <p:spPr>
          <a:xfrm>
            <a:off x="1130897" y="5274129"/>
            <a:ext cx="4445769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Нијагарини водопади</a:t>
            </a:r>
            <a:endParaRPr lang="sr-Latn-R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7641772" y="5274129"/>
            <a:ext cx="3050835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Меандри Увца</a:t>
            </a:r>
            <a:endParaRPr lang="sr-Latn-RS" sz="3600" dirty="0"/>
          </a:p>
        </p:txBody>
      </p:sp>
    </p:spTree>
    <p:extLst>
      <p:ext uri="{BB962C8B-B14F-4D97-AF65-F5344CB8AC3E}">
        <p14:creationId xmlns:p14="http://schemas.microsoft.com/office/powerpoint/2010/main" val="39454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958"/>
            <a:ext cx="11821886" cy="6515100"/>
          </a:xfrm>
        </p:spPr>
        <p:txBody>
          <a:bodyPr/>
          <a:lstStyle/>
          <a:p>
            <a:r>
              <a:rPr lang="sr-Cyrl-RS" dirty="0" smtClean="0"/>
              <a:t>Термоминерални извори су основ за развој бањског туризма. 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2" y="1031422"/>
            <a:ext cx="5257800" cy="396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814" y="1031422"/>
            <a:ext cx="5280000" cy="396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46226" y="5158442"/>
            <a:ext cx="614860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Највећи термални извор на свету – </a:t>
            </a:r>
            <a:r>
              <a:rPr lang="sr-Latn-RS" sz="2400" dirty="0" smtClean="0"/>
              <a:t>Frying pan</a:t>
            </a:r>
            <a:endParaRPr lang="sr-Latn-R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133356" y="5158442"/>
            <a:ext cx="371691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Термални </a:t>
            </a:r>
            <a:r>
              <a:rPr lang="sr-Cyrl-RS" sz="2238" dirty="0" smtClean="0"/>
              <a:t>извори</a:t>
            </a:r>
            <a:r>
              <a:rPr lang="sr-Cyrl-RS" sz="2400" dirty="0" smtClean="0"/>
              <a:t> - Тоскана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313724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291"/>
            <a:ext cx="6120000" cy="4030551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020" y="1080292"/>
            <a:ext cx="6198980" cy="40305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758152" y="5110842"/>
            <a:ext cx="4603696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800" dirty="0" smtClean="0"/>
              <a:t>Термални извори - Копаоник</a:t>
            </a:r>
            <a:endParaRPr lang="sr-Latn-R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887917" y="5110842"/>
            <a:ext cx="2410788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800" dirty="0" smtClean="0"/>
              <a:t>Врњачка Бања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133265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Биљни и животињски свет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Није довољно проучен</a:t>
            </a:r>
          </a:p>
          <a:p>
            <a:r>
              <a:rPr lang="sr-Cyrl-RS" dirty="0" smtClean="0"/>
              <a:t>Основ за развој рекреативног, ловног туризма</a:t>
            </a:r>
          </a:p>
          <a:p>
            <a:r>
              <a:rPr lang="sr-Cyrl-RS" dirty="0" smtClean="0"/>
              <a:t>Природни пејзажи – одмор и рекреација</a:t>
            </a:r>
          </a:p>
          <a:p>
            <a:r>
              <a:rPr lang="sr-Cyrl-RS" dirty="0" smtClean="0"/>
              <a:t>Животињски свет -  спортски лов и риболов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64768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sr-Cyrl-RS" sz="4000" dirty="0" smtClean="0"/>
              <a:t>Антропогене туристичке вредности </a:t>
            </a:r>
            <a:endParaRPr lang="sr-Latn-R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522514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Cyrl-RS" dirty="0" smtClean="0"/>
              <a:t>Објекти, догађаји и манифестације одређеног простора који привлаче пажњу туриста</a:t>
            </a:r>
          </a:p>
          <a:p>
            <a:pPr algn="just"/>
            <a:r>
              <a:rPr lang="sr-Cyrl-RS" dirty="0" smtClean="0"/>
              <a:t>Доприносе развоју културних и манифестационих туристичких кретања</a:t>
            </a:r>
          </a:p>
          <a:p>
            <a:pPr algn="just"/>
            <a:r>
              <a:rPr lang="sr-Cyrl-RS" dirty="0" smtClean="0"/>
              <a:t>Представљене су етнографским, уметничким туристичким вредностима и манифестацијама</a:t>
            </a:r>
          </a:p>
          <a:p>
            <a:pPr algn="just"/>
            <a:r>
              <a:rPr lang="sr-Cyrl-RS" dirty="0" smtClean="0"/>
              <a:t>Етнографске вредности доприносе повећању атрактивности простора, најбоље су валоризоване у земљама где је туризам на високом нивоу. Акценат је на изворним, традиционалним елементима који су лако схватљиви туристима: народна ношња, народне игре, гастрономија.</a:t>
            </a:r>
          </a:p>
          <a:p>
            <a:pPr algn="just"/>
            <a:r>
              <a:rPr lang="sr-Cyrl-RS" dirty="0" smtClean="0"/>
              <a:t>Уметничке вредносте носе специфичност доба кроз које су пролазиле – цивилизације као што су Сумерска, Грчка, Византијска, Римска, Маје...</a:t>
            </a:r>
          </a:p>
          <a:p>
            <a:pPr algn="just"/>
            <a:r>
              <a:rPr lang="sr-Cyrl-RS" dirty="0" smtClean="0"/>
              <a:t>Конвенција Светске културне баштине  - заштита најдрагоценијих објеката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4585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1845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sz="3200" dirty="0" smtClean="0"/>
              <a:t>Неки од значајнијих објеката светске културне баштине</a:t>
            </a:r>
            <a:endParaRPr lang="sr-Latn-R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526"/>
            <a:ext cx="5870455" cy="3600000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455" y="1268526"/>
            <a:ext cx="6147374" cy="348308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366720" y="4868526"/>
            <a:ext cx="3137013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Пирамиде у Гизи</a:t>
            </a:r>
            <a:endParaRPr lang="sr-Latn-R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844753" y="4751614"/>
            <a:ext cx="4198778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Стари град - Јерусалим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148204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89" y="331333"/>
            <a:ext cx="6011385" cy="3960000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660" y="331333"/>
            <a:ext cx="5276850" cy="396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445502" y="4291333"/>
            <a:ext cx="1761957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Ватикан</a:t>
            </a:r>
            <a:endParaRPr lang="sr-Latn-R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8123794" y="4291332"/>
            <a:ext cx="2214581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Таџ Махал</a:t>
            </a:r>
            <a:endParaRPr lang="sr-Latn-RS" sz="3600" dirty="0"/>
          </a:p>
        </p:txBody>
      </p:sp>
    </p:spTree>
    <p:extLst>
      <p:ext uri="{BB962C8B-B14F-4D97-AF65-F5344CB8AC3E}">
        <p14:creationId xmlns:p14="http://schemas.microsoft.com/office/powerpoint/2010/main" val="405497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4" y="424543"/>
            <a:ext cx="11945256" cy="5752420"/>
          </a:xfrm>
        </p:spPr>
        <p:txBody>
          <a:bodyPr/>
          <a:lstStyle/>
          <a:p>
            <a:endParaRPr lang="sr-Cyrl-RS" dirty="0" smtClean="0"/>
          </a:p>
          <a:p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4" y="584200"/>
            <a:ext cx="5954400" cy="393881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889" y="584200"/>
            <a:ext cx="5397365" cy="393881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716960" y="4729280"/>
            <a:ext cx="3013967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Дворац Версај</a:t>
            </a:r>
            <a:endParaRPr lang="sr-Latn-R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943664" y="4703657"/>
            <a:ext cx="2505814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Мачу Пикчу</a:t>
            </a:r>
            <a:endParaRPr lang="sr-Latn-RS" sz="3600" dirty="0"/>
          </a:p>
        </p:txBody>
      </p:sp>
    </p:spTree>
    <p:extLst>
      <p:ext uri="{BB962C8B-B14F-4D97-AF65-F5344CB8AC3E}">
        <p14:creationId xmlns:p14="http://schemas.microsoft.com/office/powerpoint/2010/main" val="198827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57" y="163286"/>
            <a:ext cx="11723913" cy="6351814"/>
          </a:xfrm>
        </p:spPr>
        <p:txBody>
          <a:bodyPr/>
          <a:lstStyle/>
          <a:p>
            <a:endParaRPr lang="sr-Cyrl-RS" dirty="0" smtClean="0"/>
          </a:p>
          <a:p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3" y="485775"/>
            <a:ext cx="5657850" cy="40576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318" y="485775"/>
            <a:ext cx="5657851" cy="40576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707154" y="4865914"/>
            <a:ext cx="3174267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Стари град Рас </a:t>
            </a:r>
            <a:endParaRPr lang="sr-Latn-R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002287" y="4882931"/>
            <a:ext cx="4307911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Манастир Студеница</a:t>
            </a:r>
            <a:endParaRPr lang="sr-Latn-RS" sz="3600" dirty="0"/>
          </a:p>
        </p:txBody>
      </p:sp>
    </p:spTree>
    <p:extLst>
      <p:ext uri="{BB962C8B-B14F-4D97-AF65-F5344CB8AC3E}">
        <p14:creationId xmlns:p14="http://schemas.microsoft.com/office/powerpoint/2010/main" val="18217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271"/>
            <a:ext cx="10515600" cy="5964692"/>
          </a:xfrm>
        </p:spPr>
        <p:txBody>
          <a:bodyPr/>
          <a:lstStyle/>
          <a:p>
            <a:endParaRPr lang="sr-Cyrl-RS" dirty="0" smtClean="0"/>
          </a:p>
          <a:p>
            <a:r>
              <a:rPr lang="sr-Cyrl-RS" dirty="0" smtClean="0"/>
              <a:t>У антропогене туристичке вредности убрајамо и манифестације или приредбе</a:t>
            </a:r>
          </a:p>
          <a:p>
            <a:r>
              <a:rPr lang="sr-Cyrl-RS" dirty="0" smtClean="0"/>
              <a:t>Туристичке манифестације деле се на локалне, регионалне, националне, континенталне и светске</a:t>
            </a:r>
          </a:p>
          <a:p>
            <a:r>
              <a:rPr lang="sr-Cyrl-RS" dirty="0" smtClean="0"/>
              <a:t>Најчешћи облик је представљање националног фолклора, ношњи, обичаја</a:t>
            </a:r>
          </a:p>
          <a:p>
            <a:r>
              <a:rPr lang="sr-Cyrl-RS" dirty="0" smtClean="0"/>
              <a:t>Спортски догађаји - бројност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0412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982177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104/2009 и 99/2011)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391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899</Words>
  <Application>Microsoft Office PowerPoint</Application>
  <PresentationFormat>Widescreen</PresentationFormat>
  <Paragraphs>115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ТУРИЗАМ ДЕФИНИЦИЈА, РАЗВОЈ</vt:lpstr>
      <vt:lpstr>Дефиниција </vt:lpstr>
      <vt:lpstr>Врсте туризма</vt:lpstr>
      <vt:lpstr>Етапе у развоју</vt:lpstr>
      <vt:lpstr>Везе и односи географске средине и туризма</vt:lpstr>
      <vt:lpstr>РЕЉЕФ</vt:lpstr>
      <vt:lpstr>PowerPoint Presentation</vt:lpstr>
      <vt:lpstr>PowerPoint Presentation</vt:lpstr>
      <vt:lpstr>Обале</vt:lpstr>
      <vt:lpstr>PowerPoint Presentation</vt:lpstr>
      <vt:lpstr>КЛИМА</vt:lpstr>
      <vt:lpstr>Међу хидрографским објектима највећу туристичку вредност имају океани, мора, језера, реке, термоминеални извори, ледници.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Биљни и животињски свет</vt:lpstr>
      <vt:lpstr>Антропогене туристичке вредности </vt:lpstr>
      <vt:lpstr>Неки од значајнијих објеката светске културне баштине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ТУРИЗАМ ДЕФИНИЦИЈА, РАЗВОЈ</dc:title>
  <dc:creator>Asus</dc:creator>
  <cp:lastModifiedBy>Dusan</cp:lastModifiedBy>
  <cp:revision>43</cp:revision>
  <dcterms:created xsi:type="dcterms:W3CDTF">2020-02-04T08:44:16Z</dcterms:created>
  <dcterms:modified xsi:type="dcterms:W3CDTF">2021-02-11T07:46:55Z</dcterms:modified>
</cp:coreProperties>
</file>