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7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86645-F569-4611-9575-10F36799AFA6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E9836-F661-456F-A8DD-49E2D0076488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08912" cy="4608512"/>
          </a:xfrm>
        </p:spPr>
        <p:txBody>
          <a:bodyPr/>
          <a:lstStyle/>
          <a:p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45224"/>
            <a:ext cx="6400800" cy="8640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sr-Cyrl-R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ЕГИПАТ</a:t>
            </a:r>
            <a:endParaRPr lang="sr-Latn-CS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lag_of_Egyp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476672"/>
            <a:ext cx="6793200" cy="45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gypt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овршин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1.001.450 km²</a:t>
            </a:r>
            <a:endParaRPr lang="sr-Cyrl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Број становника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97,55 милиона становника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према подацима из 2017.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године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Главни град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Каиро</a:t>
            </a: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алази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се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североисточном делу Афричког континента и југозападном делу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Азије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За саобраћај у Египту велики значај има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Суецки канал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назван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Трговинска вена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света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отворен је 1869.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године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вештачки канал на нивоу мора, дужине 163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између Средоземног и Црвеног мора, раздваја афрички од азијског континента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најближа поморска веза између западне и источне Земљине хемисфере, носи назив по граду – луци Суец, Јохан Штраус млађи компоновао Египатски марш у част остварања канала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p-of-Gulf-of-Suez-to-show-the-stations-of-sampli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sz="3500" b="1" dirty="0">
                <a:latin typeface="Times New Roman" pitchFamily="18" charset="0"/>
                <a:cs typeface="Times New Roman" pitchFamily="18" charset="0"/>
              </a:rPr>
              <a:t>Рељеф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: Чине га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долина Нила и пустињска плоча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која се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пру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према истоку и западу, грађена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од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кристалних шкриљаца и палеозијских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наслага</a:t>
            </a:r>
            <a:endParaRPr lang="sr-Cyrl-R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Више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 90% земље покрива пустиња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, на западу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Либијска пустиња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, а на истоку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део Сахаре и Арабијска пустиња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која се граничи са Црвеним морем и Суецким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заливом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крајњем југу, дуж границе са Суданом је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Нубијска </a:t>
            </a:r>
            <a:r>
              <a:rPr lang="sr-Latn-C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пустиња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Синајско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полуострво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чине пешчане пустиње на северу и планине на југу. Ту је и највиши врх Египта на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планини Катарина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(2650 метара) као и чувена планина Синаја где је по предању Мојсије примио Десет Божијих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заповести</a:t>
            </a:r>
            <a:endParaRPr lang="sr-Cyrl-R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500" b="1" dirty="0">
                <a:latin typeface="Times New Roman" pitchFamily="18" charset="0"/>
                <a:cs typeface="Times New Roman" pitchFamily="18" charset="0"/>
              </a:rPr>
              <a:t>Клима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: Египат се налази у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суптропском (пасатном)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климатском појасу, има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сахарску суву </a:t>
            </a:r>
            <a:r>
              <a:rPr lang="sr-Latn-C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климу</a:t>
            </a:r>
            <a:r>
              <a:rPr lang="sr-Cyrl-R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Cyrl-RS" sz="35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ише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су ретке и нередовне, а честа су дневна колебања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температуре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здвајају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се два дела године: свежија зима од новембра до априла и вруже лето од маја до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октобра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35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елике </a:t>
            </a:r>
            <a:r>
              <a:rPr lang="sr-Latn-CS" sz="3500" dirty="0">
                <a:latin typeface="Times New Roman" pitchFamily="18" charset="0"/>
                <a:cs typeface="Times New Roman" pitchFamily="18" charset="0"/>
              </a:rPr>
              <a:t>су регионалне климатске разлике, посебно између медитеранске обале и </a:t>
            </a:r>
            <a:r>
              <a:rPr lang="sr-Latn-CS" sz="3500" dirty="0" smtClean="0">
                <a:latin typeface="Times New Roman" pitchFamily="18" charset="0"/>
                <a:cs typeface="Times New Roman" pitchFamily="18" charset="0"/>
              </a:rPr>
              <a:t>унутрашњости</a:t>
            </a:r>
            <a:r>
              <a:rPr lang="sr-Cyrl-RS" sz="3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Latn-C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Средоземље је клима медитеранска, а према унутрашњости постаје континентална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38132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Хидрографија: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Нил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друга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река по дужини на свету,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дуга 6.650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ток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кроз Египат је дуг око 1.550 km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делте Нила је 24.000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km²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ајдужа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афричка река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која је својом долиним поделила земљу 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регије: Доњи Египат и Горњи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Египат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Нил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улази у Египат код Види-Халфе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његовој јужној граници, тече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кроз пустињу 1,5-2 km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широком долином до Асуана, одатле тече кроз долину која се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шири од 5 до 20 km и протеже до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аира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Долину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делту Нила покрива изузетно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плодно земљиште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које је река хиљадама година таложила у слој дебео 10—12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Сваке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године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 августа до октобра водостај Нила порасте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река се излије из корита 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поплави своју долину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делту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осле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повлачења оставља за собом муљ који обнавља плодност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тла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територији Египта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Нил не прима ни једну сталну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притоку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лима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која влада над долином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изразито топла,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пустињска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природне околности створиле су од долине Нила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највећу речну оазу 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свету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Херодот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познати грчки историчар и географ написао је да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 Египат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поклон 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Нила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i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2751"/>
          <a:stretch>
            <a:fillRect/>
          </a:stretch>
        </p:blipFill>
        <p:spPr>
          <a:xfrm>
            <a:off x="611560" y="0"/>
            <a:ext cx="8136904" cy="685800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Флора и фауна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бог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климатских карактеристика,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вегетација је врло слаба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у источном делу земље преовладава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песковита и шљунковита пустиња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а источно од Нила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каменита пустиња са местимичним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зеленилом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Од целокупне површине коју ова земља покрива,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 4% чине плодне површине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оне су углавном узани делови уз долину Нила,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98% популације живи од обраде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искориш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ћ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авања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Вегетација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Египта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ограничена је на делту, долину Нила и пустињске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оазе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Египат има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неколико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дивљих животиња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газеле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у пустињи, као и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лисице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хијене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шакали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дивље свиње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насељавају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различита подручја, углавном делту и планине дуж Црвеног мора, затим рептили и крокодили, птица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фламинго, орлови, лешинари, пеликани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и још преко 493 познатих врста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648"/>
            <a:ext cx="8964488" cy="659735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Cyrl-RS" sz="3400" b="1" dirty="0" smtClean="0">
                <a:latin typeface="Times New Roman" pitchFamily="18" charset="0"/>
                <a:cs typeface="Times New Roman" pitchFamily="18" charset="0"/>
              </a:rPr>
              <a:t>Историјски развој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ајдуговечнија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цивилизација старог века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, сматрали се да су настали мешавиним афричких староседелаца и освајача досељеника из западне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Азије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Древно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египатско царство развијало се по периодима –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 царство, средње царство, ново царство и позно доба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време старог царства граде се први већи канали и насипи, зидају чувене гробнице фараона, пирамиде – Кеопсова, Кефренова и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Микериносова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Клеопатра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је последњи владалац након које Египат потпада под Римску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империју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1953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. када је Египат проглашен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републиком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Сукоби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Египта са суседима трају и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дана.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Развој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уметности пратио је и развој астрономије и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математике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3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строномијом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су се бавили свештеници и имали су најсавршенији календар који се базирао на сунчевој години од 365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дана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Хијероглифи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или света слова, поникло у Египту - једно је од најстаријих писама. Египатска уметност има своје корене из веровања у загробни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живот</a:t>
            </a:r>
            <a:endParaRPr lang="sr-Latn-CS" sz="3400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tari egipa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1" y="0"/>
            <a:ext cx="7992888" cy="6814800"/>
          </a:xfrm>
        </p:spPr>
      </p:pic>
      <p:sp>
        <p:nvSpPr>
          <p:cNvPr id="7" name="TextBox 6"/>
          <p:cNvSpPr txBox="1"/>
          <p:nvPr/>
        </p:nvSpPr>
        <p:spPr>
          <a:xfrm>
            <a:off x="971600" y="5877272"/>
            <a:ext cx="285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МАПА СТАРОГ ЕГИПТА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Земља се дели на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орњи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оњи Египат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доњи Египат спада средоземна обала, Нил делта, као и долина реке узводно до области старог главног града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Мемфиса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почиње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горњи Египат који се протеже све до границе са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Суданом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горњи Египат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обухвата долину Нила од јужне египатске границе па до близу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Каира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ајвећи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град у том делу Египта је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Асјут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Доњи Египат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обухвата пространу делту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Нила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елта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даје зими жетву пшенице, јечма и поврћа.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Доњи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Египат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испресецан густом мрежом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путева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железничких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пруга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Нилом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бројним каналима плове многе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лађе</a:t>
            </a: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Ово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густо насељено подручје са главним центрима: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Каиро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политичка и културна метропола, административни, трговачки и туристички центар;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Александрија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главна египатска лука, метропола трговине памуком, житом, шећером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воћем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ower egyp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6984776" cy="6120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pper Egyp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264696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>
                <a:latin typeface="Times New Roman" pitchFamily="18" charset="0"/>
                <a:cs typeface="Times New Roman" pitchFamily="18" charset="0"/>
              </a:rPr>
              <a:t>У Египту се говори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арапски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93% Египћана су сунити, коптски хришћани чине 7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%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Долина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Нила одваја пустињско подручје 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Либијску пустињу на западу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Арапску пустињу 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истоку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Либијска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пустиња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састоји се од равнице, а на југу су стене и гранити прекривени песком – то је најнеплодније тло и најмање насељено подручје Египта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Сахаре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Арапска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пустиња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заузима део источно од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Нила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жа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и виша од Либијске, састављена од вулканског и седиментног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материјала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ајвећа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депресија је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Куена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Синајско полуострво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подручје између Африке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Азије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ајпоз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атије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место је Шарм ел шеик, као и Дахаб где се налазе ликсузни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хотели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648"/>
            <a:ext cx="8820472" cy="64087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Туризам</a:t>
            </a:r>
            <a:r>
              <a:rPr lang="sr-Latn-CS" dirty="0"/>
              <a:t> је једна од најважнијих привредних грана и извора прихода египатске </a:t>
            </a:r>
            <a:r>
              <a:rPr lang="sr-Latn-CS" dirty="0" smtClean="0"/>
              <a:t>државе </a:t>
            </a:r>
            <a:endParaRPr lang="sr-Cyrl-RS" dirty="0" smtClean="0"/>
          </a:p>
          <a:p>
            <a:pPr algn="just"/>
            <a:r>
              <a:rPr lang="sr-Latn-CS" dirty="0" smtClean="0"/>
              <a:t>За </a:t>
            </a:r>
            <a:r>
              <a:rPr lang="sr-Latn-CS" dirty="0"/>
              <a:t>стране туристе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најпривлачнији су локалитети из времена старог Египта близу Каира, Александрије, Гизе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Луксора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 smtClean="0"/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Луксор</a:t>
            </a:r>
            <a:r>
              <a:rPr lang="sr-Latn-CS" dirty="0"/>
              <a:t> је почетна тачка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крстарења Нилом до Асуана и посету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Долини краљева</a:t>
            </a:r>
            <a:endParaRPr lang="sr-Cyrl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sr-Latn-CS" dirty="0" smtClean="0"/>
              <a:t> </a:t>
            </a:r>
            <a:r>
              <a:rPr lang="sr-Latn-CS" dirty="0"/>
              <a:t>Најјужнија позната атракција Египта 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Абу Симбел </a:t>
            </a:r>
            <a:r>
              <a:rPr lang="sr-Latn-CS" dirty="0" smtClean="0"/>
              <a:t>близу </a:t>
            </a:r>
            <a:r>
              <a:rPr lang="sr-Latn-CS" dirty="0"/>
              <a:t>суданске </a:t>
            </a:r>
            <a:r>
              <a:rPr lang="sr-Latn-CS" dirty="0" smtClean="0"/>
              <a:t>границе</a:t>
            </a:r>
            <a:endParaRPr lang="sr-Latn-CS" dirty="0"/>
          </a:p>
          <a:p>
            <a:pPr algn="just"/>
            <a:r>
              <a:rPr lang="sr-Latn-CS" dirty="0"/>
              <a:t>Најважније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летовалиште је град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Хургада </a:t>
            </a:r>
            <a:r>
              <a:rPr lang="sr-Latn-CS" dirty="0" smtClean="0"/>
              <a:t>на </a:t>
            </a:r>
            <a:r>
              <a:rPr lang="sr-Latn-CS" dirty="0"/>
              <a:t>Црвеном </a:t>
            </a:r>
            <a:r>
              <a:rPr lang="sr-Latn-CS" dirty="0" smtClean="0"/>
              <a:t>мору</a:t>
            </a:r>
            <a:endParaRPr lang="sr-Cyrl-RS" dirty="0" smtClean="0"/>
          </a:p>
          <a:p>
            <a:pPr algn="just"/>
            <a:r>
              <a:rPr lang="sr-Latn-CS" dirty="0" smtClean="0"/>
              <a:t>У </a:t>
            </a:r>
            <a:r>
              <a:rPr lang="sr-Latn-CS" dirty="0"/>
              <a:t>последњих неколико година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 летовалиште је постао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Шарм ел Шеик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sr-Latn-CS" dirty="0"/>
              <a:t>на јужном делу Синајског </a:t>
            </a:r>
            <a:r>
              <a:rPr lang="sr-Latn-CS" dirty="0" smtClean="0"/>
              <a:t>полуострва</a:t>
            </a:r>
            <a:endParaRPr lang="sr-Latn-CS" dirty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05273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ПОСЕТЕ ТУРИСТА АФРИЧКИМ ЗЕМЉАМА</a:t>
            </a:r>
            <a:endParaRPr lang="sr-Latn-C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1268761"/>
          <a:ext cx="8640960" cy="52486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94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Позициј</a:t>
                      </a:r>
                      <a:r>
                        <a:rPr lang="sr-Cyrl-R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sr-Latn-CS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sr-Cyrl-R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ржава</a:t>
                      </a:r>
                      <a:endParaRPr lang="sr-Latn-CS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600" dirty="0">
                          <a:latin typeface="Times New Roman" pitchFamily="18" charset="0"/>
                          <a:cs typeface="Times New Roman" pitchFamily="18" charset="0"/>
                        </a:rPr>
                        <a:t>Међународни</a:t>
                      </a: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 доласци</a:t>
                      </a:r>
                      <a:b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1600" dirty="0">
                          <a:latin typeface="Times New Roman" pitchFamily="18" charset="0"/>
                          <a:cs typeface="Times New Roman" pitchFamily="18" charset="0"/>
                        </a:rPr>
                        <a:t>(2018</a:t>
                      </a:r>
                      <a:r>
                        <a:rPr lang="sr-Latn-C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sr-Latn-C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1600" dirty="0">
                          <a:latin typeface="Times New Roman" pitchFamily="18" charset="0"/>
                          <a:cs typeface="Times New Roman" pitchFamily="18" charset="0"/>
                        </a:rPr>
                        <a:t>Међународни доласци</a:t>
                      </a:r>
                      <a:br>
                        <a:rPr lang="sr-Latn-CS" sz="16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1600" dirty="0">
                          <a:latin typeface="Times New Roman" pitchFamily="18" charset="0"/>
                          <a:cs typeface="Times New Roman" pitchFamily="18" charset="0"/>
                        </a:rPr>
                        <a:t>(2017</a:t>
                      </a:r>
                      <a:r>
                        <a:rPr lang="sr-Latn-C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sr-Latn-C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Промена</a:t>
                      </a:r>
                      <a:b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(2017 у</a:t>
                      </a:r>
                      <a:b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2018)</a:t>
                      </a:r>
                      <a:b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lang="sr-Latn-C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Промена</a:t>
                      </a:r>
                      <a:b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(2016 у</a:t>
                      </a:r>
                      <a:b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2017)</a:t>
                      </a:r>
                      <a:b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200025" marT="30480" marB="304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6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sr-Latn-C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 hMerge="1">
                  <a:txBody>
                    <a:bodyPr/>
                    <a:lstStyle/>
                    <a:p>
                      <a:endParaRPr lang="sr-Latn-C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C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C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C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C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sr-Latn-C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Мароко 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12.3 милиона</a:t>
                      </a:r>
                      <a:endParaRPr lang="sr-Latn-C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11.3 милиона</a:t>
                      </a:r>
                      <a:endParaRPr lang="sr-Latn-C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8.3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9.8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sr-Latn-C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Египат </a:t>
                      </a:r>
                      <a:endParaRPr lang="sr-Latn-CS" sz="200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11.3 милиона</a:t>
                      </a:r>
                      <a:endParaRPr lang="sr-Latn-C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8.3 милиона</a:t>
                      </a:r>
                      <a:endParaRPr lang="sr-Latn-C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36.8</a:t>
                      </a:r>
                      <a:endParaRPr lang="sr-Latn-CS" sz="200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53.6</a:t>
                      </a:r>
                      <a:endParaRPr lang="sr-Latn-CS" sz="2000" dirty="0">
                        <a:solidFill>
                          <a:srgbClr val="22222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sr-Cyrl-RS" sz="2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Јужна</a:t>
                      </a:r>
                      <a:r>
                        <a:rPr lang="sr-Cyrl-RS" sz="20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C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Африка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10.5 милиона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10.3 милиона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1.8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2.4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 Тунис </a:t>
                      </a:r>
                      <a:endParaRPr lang="sr-Latn-CS" sz="200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>
                          <a:latin typeface="Times New Roman" pitchFamily="18" charset="0"/>
                          <a:cs typeface="Times New Roman" pitchFamily="18" charset="0"/>
                        </a:rPr>
                        <a:t>8.3 милиона</a:t>
                      </a:r>
                      <a:endParaRPr lang="sr-Latn-C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7.1 милиона</a:t>
                      </a:r>
                      <a:endParaRPr lang="sr-Latn-C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17.7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sr-Latn-CS" sz="2000" dirty="0">
                          <a:latin typeface="Times New Roman" pitchFamily="18" charset="0"/>
                          <a:cs typeface="Times New Roman" pitchFamily="18" charset="0"/>
                        </a:rPr>
                        <a:t> 23.2</a:t>
                      </a:r>
                      <a:endParaRPr lang="sr-Latn-CS" sz="2000" dirty="0">
                        <a:solidFill>
                          <a:srgbClr val="222222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Путовање Нилом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47260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Прве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грађевине на које наилазимо од извора Нила су храмови </a:t>
            </a:r>
            <a:r>
              <a:rPr lang="sr-Latn-CS" sz="5100" i="1" dirty="0">
                <a:latin typeface="Times New Roman" pitchFamily="18" charset="0"/>
                <a:cs typeface="Times New Roman" pitchFamily="18" charset="0"/>
              </a:rPr>
              <a:t>Абу </a:t>
            </a:r>
            <a:r>
              <a:rPr lang="sr-Latn-CS" sz="5100" i="1" dirty="0" smtClean="0">
                <a:latin typeface="Times New Roman" pitchFamily="18" charset="0"/>
                <a:cs typeface="Times New Roman" pitchFamily="18" charset="0"/>
              </a:rPr>
              <a:t>Симбела</a:t>
            </a:r>
            <a:endParaRPr lang="sr-Cyrl-RS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Овај крам који се зове храмом сунца подигао је Рамзес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да би својом моћи и величином заплашио противнике који би из Африке кренули у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Египат</a:t>
            </a:r>
            <a:endParaRPr lang="sr-Cyrl-RS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Исклесан у стени, сунчеви зраци двапут годишње на његов рођендан и датум крунисања продиру, данас је на другом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мест</a:t>
            </a:r>
            <a:r>
              <a:rPr lang="sr-Cyrl-RS" sz="51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због подизања водостаја Насеровог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језера.</a:t>
            </a:r>
            <a:endParaRPr lang="sr-Cyrl-RS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Храм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је висок 32 m и широк 36 m, а на фасади се налазе 4 колосалне статуе Рамзеса на престолу, високе по 24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sr-Cyrl-RS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Северније од храма сунца је храм краљице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Нефертар </a:t>
            </a:r>
            <a:endParaRPr lang="sr-Latn-CS" sz="51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i="1" dirty="0">
                <a:latin typeface="Times New Roman" pitchFamily="18" charset="0"/>
                <a:cs typeface="Times New Roman" pitchFamily="18" charset="0"/>
              </a:rPr>
              <a:t>Острво Фила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 – алувијалним наносима покривена гранитна стена дужине 460 и ширине 150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m </a:t>
            </a:r>
            <a:endParaRPr lang="sr-Cyrl-RS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Култни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статус стекло је </a:t>
            </a:r>
            <a:r>
              <a:rPr lang="sr-Latn-CS" sz="5100" dirty="0" smtClean="0">
                <a:latin typeface="Times New Roman" pitchFamily="18" charset="0"/>
                <a:cs typeface="Times New Roman" pitchFamily="18" charset="0"/>
              </a:rPr>
              <a:t>пошто </a:t>
            </a:r>
            <a:r>
              <a:rPr lang="sr-Latn-CS" sz="5100" dirty="0">
                <a:latin typeface="Times New Roman" pitchFamily="18" charset="0"/>
                <a:cs typeface="Times New Roman" pitchFamily="18" charset="0"/>
              </a:rPr>
              <a:t>је Бига било забрањено подручје осим за свештенство, јавне светковине одржаване су на Фили, где су птоломеји и римски цареви саградили </a:t>
            </a:r>
            <a:r>
              <a:rPr lang="sr-Latn-CS" sz="5100" i="1" dirty="0">
                <a:latin typeface="Times New Roman" pitchFamily="18" charset="0"/>
                <a:cs typeface="Times New Roman" pitchFamily="18" charset="0"/>
              </a:rPr>
              <a:t>Изидин </a:t>
            </a:r>
            <a:r>
              <a:rPr lang="sr-Latn-CS" sz="5100" i="1" dirty="0" smtClean="0">
                <a:latin typeface="Times New Roman" pitchFamily="18" charset="0"/>
                <a:cs typeface="Times New Roman" pitchFamily="18" charset="0"/>
              </a:rPr>
              <a:t>храм</a:t>
            </a:r>
            <a:endParaRPr lang="sr-Latn-CS" sz="5100" i="1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eat-Temple-of-Ramses-II-temples-larg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220072" y="6237312"/>
            <a:ext cx="3096344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АБУ СИМБЕЛ ХРАМ</a:t>
            </a:r>
            <a:endParaRPr lang="sr-Latn-C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la temp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237312"/>
          </a:xfrm>
        </p:spPr>
      </p:pic>
      <p:sp>
        <p:nvSpPr>
          <p:cNvPr id="5" name="TextBox 4"/>
          <p:cNvSpPr txBox="1"/>
          <p:nvPr/>
        </p:nvSpPr>
        <p:spPr>
          <a:xfrm>
            <a:off x="2627784" y="6453336"/>
            <a:ext cx="4475213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ОСТРВО ФИЛА СА ХРАМОМ</a:t>
            </a:r>
            <a:endParaRPr lang="sr-Latn-C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Језеро Насер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велико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вештачко језеро на југ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Египта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и северу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Судана,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Египатској територији (83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%)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Настало је као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резултат изградње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Асуанске бране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преко Нила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Језеро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дуго неких 550 km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има максималну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ширину од 35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 5250 km²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и има највећу запремину од 157 km кубних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воде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Подизање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нивоа језера током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1990-их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довело до изливања воде у западну пустињу, чиме су настала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језера Тошка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Асуанска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брана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насипна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бран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реци Нил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код града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Асуана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Ова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брана је изграђена између 1960. и 1970. године од стране домаћег становништва уз велику помоћ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СССР-а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Нова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велика брана изграђена 1960- их година, 4 km узводно од старе, а висока је 111 m.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Градња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асуанске бране представља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једно од највећих и најспектакуларнијих достигнућа грађевинарства 20. века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следње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време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асуанска брана је предмет контроверзи због ерозије тла у делти Нила, односно повећаног загађења 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Средоземљу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Званично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отворена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15. јануара 1971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Због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изградње бране и стварања Насеровог језера, пресељено је преко 100.000 становника, а претила је опасност да се потопе многи вредни споменици, укључујући комплекс у Абу Симбелу. Због тога је под присмотром UNESCO-а спроведен комплексни поступак премештања на нову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локацију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Погодности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које је ова брана донела су контрола поплава, натапање, нове обрадиве површине, хидроенергија, побољшање пловидбе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риболов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uanska bra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mple-of-isis-from-philae-agilkia-island-lake-nasser-egyp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3491880" y="6237312"/>
            <a:ext cx="238424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ЈЕЗЕРО НАСЕР </a:t>
            </a:r>
            <a:endParaRPr lang="sr-Latn-C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0000" lnSpcReduction="20000"/>
          </a:bodyPr>
          <a:lstStyle/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Едфу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Хорусов храм, најочуваније египатско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светили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те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Мединет хабу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погребни храм Рамзеса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III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Долина краљева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сува и врела котлина, окружена кречњачким литицама западне пустиње где се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налазe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64 гробнице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фараона </a:t>
            </a: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Тутанкамонова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гробница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откривена је 1922. године, потпуно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сачувана, кратко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владао и не много значајно, али је познат по својој богатој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гробници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- пронађено 2550 предмета и спада у најбогатије те врсте. </a:t>
            </a: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Гробнице племића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различите су од краљевских, има их 400. Док су краљеви бирали скривене гробнице у забаченим долинама, племићи су сахрањивани у подножју брда које гледа на велике погребне храмове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господара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Долина краљичиних гробница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јужније од краљевских, нису сахрањиване само краљице већ и принчеви. Има око 80 гробница, најлепша је гробница краљице Нефертари. </a:t>
            </a: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Мемносови колоси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остаци статуа Аменофиса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у погребном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храму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Луксор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некадашње име овог града је Теба и представљао је престоницу новог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царства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Карнак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комплекс храмова и споменика које су подизале генерације фараона од средњег царства до римског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доба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Сакара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на ободу Сакаре, кречњачке висоравни уздиже се први велики познат споменик од камена – степенаста пирамида (Зосерова пирамида је прва грађевина од тесаног камена и прављена у степенастом облику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Edfu-Temple-Egypt-Tours-Port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0000" cy="6120000"/>
          </a:xfrm>
        </p:spPr>
      </p:pic>
      <p:sp>
        <p:nvSpPr>
          <p:cNvPr id="8" name="TextBox 7"/>
          <p:cNvSpPr txBox="1"/>
          <p:nvPr/>
        </p:nvSpPr>
        <p:spPr>
          <a:xfrm>
            <a:off x="3059832" y="6237312"/>
            <a:ext cx="311028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ЕДФУ ХРАМ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00px-Luxor,_Medinet_Habu,_Egypt,_Oct_2004_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87536"/>
          </a:xfrm>
        </p:spPr>
      </p:pic>
      <p:sp>
        <p:nvSpPr>
          <p:cNvPr id="5" name="TextBox 4"/>
          <p:cNvSpPr txBox="1"/>
          <p:nvPr/>
        </p:nvSpPr>
        <p:spPr>
          <a:xfrm>
            <a:off x="2987824" y="5877272"/>
            <a:ext cx="3381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МЕДИНЕТ ХАБУ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lina-kraljeva-u-Egiptu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2843808" y="6237312"/>
            <a:ext cx="3733334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ДОЛИНА КРАЉЕВА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utankamonov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733255"/>
          </a:xfrm>
        </p:spPr>
      </p:pic>
      <p:sp>
        <p:nvSpPr>
          <p:cNvPr id="5" name="TextBox 4"/>
          <p:cNvSpPr txBox="1"/>
          <p:nvPr/>
        </p:nvSpPr>
        <p:spPr>
          <a:xfrm>
            <a:off x="2555776" y="6093296"/>
            <a:ext cx="470789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ТУТАНКАМОНОВА ГРОБНИЦА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uks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60648"/>
          </a:xfrm>
        </p:spPr>
      </p:pic>
      <p:sp>
        <p:nvSpPr>
          <p:cNvPr id="5" name="TextBox 4"/>
          <p:cNvSpPr txBox="1"/>
          <p:nvPr/>
        </p:nvSpPr>
        <p:spPr>
          <a:xfrm>
            <a:off x="3635896" y="5949280"/>
            <a:ext cx="1815946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ЛУКСОР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arnak-Temple-Egypt-Tourist-Attractions-Egypt-Tours-Port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3635896" y="6165304"/>
            <a:ext cx="213821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КАРНАК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4660-egypt-saqqara-step-pyramid-of-djos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77272"/>
          </a:xfrm>
        </p:spPr>
      </p:pic>
      <p:sp>
        <p:nvSpPr>
          <p:cNvPr id="5" name="TextBox 4"/>
          <p:cNvSpPr txBox="1"/>
          <p:nvPr/>
        </p:nvSpPr>
        <p:spPr>
          <a:xfrm>
            <a:off x="3203848" y="6093297"/>
            <a:ext cx="259228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САКАРА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669360"/>
          </a:xfrm>
        </p:spPr>
        <p:txBody>
          <a:bodyPr>
            <a:noAutofit/>
          </a:bodyPr>
          <a:lstStyle/>
          <a:p>
            <a:r>
              <a:rPr lang="sr-Latn-C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Пирамиде у Мејдуму, Сеили и Дахшуру</a:t>
            </a:r>
            <a:r>
              <a:rPr lang="sr-Latn-C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– Снофру, највећи градитељ пирамида направио је 4 пирамиде јужно од сакаре. </a:t>
            </a:r>
          </a:p>
          <a:p>
            <a:r>
              <a:rPr lang="sr-Latn-C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Мемфис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 – претходник Каира, налази се на западној обали Нила, његовим отварањем обележен је главни догађај египатске историје – уједињење делте и долине Нила, око 3200 г.п.н.е. Иако није најстарији град на свету, то је прва метропола. Оснивање се приписује Менесу, оснивачу прве </a:t>
            </a: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династије</a:t>
            </a:r>
            <a:endParaRPr lang="sr-Latn-CS" sz="2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Пирамиде Гизе и Сфинга</a:t>
            </a:r>
            <a:r>
              <a:rPr lang="sr-Latn-C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– доба </a:t>
            </a: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птрамида 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почиње степенастом пирамидом у Сакари. Тек је Кеопс подигао прву праву пирамиду – Велику пирамиду. Следеће су Кефренова и </a:t>
            </a: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Микеринова</a:t>
            </a:r>
            <a:endParaRPr lang="sr-Cyrl-RS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Најпознатије 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су три пирамиде из комлекса у Гизи, сличне по конструкцији, око њих неколико мањих пирамида и већи број мастаба, уз сваку се налази и погребни </a:t>
            </a: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храм</a:t>
            </a:r>
            <a:endParaRPr lang="sr-Latn-CS" sz="2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Кеопсова пирамида </a:t>
            </a:r>
            <a:r>
              <a:rPr lang="sr-Latn-CS" sz="2300" dirty="0">
                <a:latin typeface="Times New Roman" pitchFamily="18" charset="0"/>
                <a:cs typeface="Times New Roman" pitchFamily="18" charset="0"/>
              </a:rPr>
              <a:t>грађена је од 2589-2566 г.п.н.е., преко 2,3 милиона камених блокова просечне тежине од 2,57 тоне по комаду, градитељ је краљ Куфу (Кеопс</a:t>
            </a: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Latn-C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00px-Memphis2004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3419872" y="6165304"/>
            <a:ext cx="2611882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МЕМФИС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2e213048af4e026b6ba31e8f24cc923-pyramids-of-giz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38316"/>
          </a:xfrm>
        </p:spPr>
      </p:pic>
      <p:sp>
        <p:nvSpPr>
          <p:cNvPr id="5" name="TextBox 4"/>
          <p:cNvSpPr txBox="1"/>
          <p:nvPr/>
        </p:nvSpPr>
        <p:spPr>
          <a:xfrm>
            <a:off x="3131840" y="6381328"/>
            <a:ext cx="353315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ПИРАМИДЕ У ГИЗИ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fin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Сунчева барка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направљена од либанског кедра са 5 пари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весала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Кефренова пирамида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-  грађена од 2558 до 2532 г.п.н.е. саградио је Кеопсов син,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ефрен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површин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од 2148 km</a:t>
            </a:r>
            <a:r>
              <a:rPr lang="sr-Latn-CS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Микеринова пирамида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најмања од три пирамиде Гизе, градио ју је Кеопсов унук,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Микерин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Велика Сфинга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саграђена пре 4500 година у време настанка пирамида у Гизи, то је највећа сачувана скулптура у слободном простору из античког доба, висока је 20 метара, а дуга 73,5.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40000" lnSpcReduction="20000"/>
          </a:bodyPr>
          <a:lstStyle/>
          <a:p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Каиро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 је основан на источној обали реке Нил, а простире се и на два њена острва 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Рода и </a:t>
            </a:r>
            <a:r>
              <a:rPr lang="sr-Latn-C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Гезира </a:t>
            </a:r>
            <a:endParaRPr lang="sr-Cyrl-RS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6000" dirty="0" smtClean="0">
                <a:latin typeface="Times New Roman" pitchFamily="18" charset="0"/>
                <a:cs typeface="Times New Roman" pitchFamily="18" charset="0"/>
              </a:rPr>
              <a:t>Развио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раскршћу караванских путева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 који су спајали северну Африку са </a:t>
            </a:r>
            <a:r>
              <a:rPr lang="sr-Latn-CS" sz="6000" dirty="0" smtClean="0">
                <a:latin typeface="Times New Roman" pitchFamily="18" charset="0"/>
                <a:cs typeface="Times New Roman" pitchFamily="18" charset="0"/>
              </a:rPr>
              <a:t>Азијом </a:t>
            </a:r>
            <a:endParaRPr lang="sr-Cyrl-RS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6000" dirty="0" smtClean="0">
                <a:latin typeface="Times New Roman" pitchFamily="18" charset="0"/>
                <a:cs typeface="Times New Roman" pitchFamily="18" charset="0"/>
              </a:rPr>
              <a:t>Данас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је то 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модерна метропола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, културно и историјски средиште земље, познати туристички центар и главни саобраћајни чвор </a:t>
            </a:r>
            <a:endParaRPr lang="sr-Cyrl-RS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6000" dirty="0" smtClean="0">
                <a:latin typeface="Times New Roman" pitchFamily="18" charset="0"/>
                <a:cs typeface="Times New Roman" pitchFamily="18" charset="0"/>
              </a:rPr>
              <a:t>Чува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и један од најстаријих споменика – </a:t>
            </a:r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Нилометар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 који се налази на острву Роду – камени бунар у чијем је центру стуб подељен на 16 коцки од којих је свака висока 54 cm који показује ниво Нила. </a:t>
            </a:r>
          </a:p>
          <a:p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Антропогени мотиви града: </a:t>
            </a:r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Музеј Египта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са благом, у сали мумија је 8 владара и 3 краљице из доба новог царства, 3 статуе Рамзеса II, статуе многих других краљева, глава краљице Нефертари ...</a:t>
            </a:r>
          </a:p>
          <a:p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Град мртвих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– у подножју Мокатама, гробље средњовековног Каира.</a:t>
            </a:r>
          </a:p>
          <a:p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Трг Ослобођења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– највећи трг Каира и уједно и туристички и административни центар града. </a:t>
            </a:r>
          </a:p>
          <a:p>
            <a:r>
              <a:rPr lang="sr-Latn-C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Рамзесов трг</a:t>
            </a:r>
            <a:r>
              <a:rPr lang="sr-Latn-C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6000" dirty="0">
                <a:latin typeface="Times New Roman" pitchFamily="18" charset="0"/>
                <a:cs typeface="Times New Roman" pitchFamily="18" charset="0"/>
              </a:rPr>
              <a:t>– у народу познат као ел Хадид. Налази се на месту старе луке Тандунијас.</a:t>
            </a:r>
          </a:p>
          <a:p>
            <a:pPr>
              <a:buNone/>
            </a:pPr>
            <a:r>
              <a:rPr lang="sr-Latn-CS" sz="4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77500" lnSpcReduction="20000"/>
          </a:bodyPr>
          <a:lstStyle/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Каирска станица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– заузимала целу свернозападну страну трга, железничка станица, припојен и Музеј државне железнице</a:t>
            </a:r>
          </a:p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Парк Езбекија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– до 15. века  је ту лежало језеро које је напајао канал насири, један од валадара је на језру саградио своју палату, затим и другио племићи своје домове па је убрзо постао отмен кварт</a:t>
            </a:r>
          </a:p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Трг републике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– некада се звао Мидан Абдин, Исмаил је саградио палату желећи да буде у центру Каира, званична резиденција краљевске породице све до пада монархије</a:t>
            </a:r>
          </a:p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Гезира – Мост ослобођења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повезује источну обалу са јужним ртом острва Гезире, три моста прелазе од Каира на истичној обали преко Гезире до Гизе на западној обали. Многе знамениторти на овом острву: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Мухтаров музеј вајара, Нова Кирска опера, Андалузијски парк, Каирска кула, Вртови Нила, Хиподром, Музеј Мухамеда Халила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iro_Opera_House,_Al_Hurriyah_Park_and_the_Nile_river_(1479778235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640960" cy="5688032"/>
          </a:xfrm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3635896" y="6093296"/>
            <a:ext cx="2013122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КАИРО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d mrtvi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8114754" cy="5400000"/>
          </a:xfr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2555776" y="5780782"/>
            <a:ext cx="4104456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ГРАД МРТВИХ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Александрија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>
                <a:latin typeface="Times New Roman" pitchFamily="18" charset="0"/>
                <a:cs typeface="Times New Roman" pitchFamily="18" charset="0"/>
              </a:rPr>
              <a:t>Од главног града делтом Нила до Александрије,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башта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Египта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се праве и чувена египатска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вина,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град Александра Великог и краљице Клеопатре, некадашњи центар Средоземља, данас са преко 4 милиона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становника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руги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град по величини, познат као бисер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Медитерана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Помпејев стуб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висине 25 метара, од црвенкастог асуанског гранита и обима 9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метара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аправљен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у част императора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Диоклецијана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Римски амфитеатар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јединствен у Египту, саграђен 206. г.п.н.е. пронађено на месту уклоњене турске тврђаве Ком ед Дик, мермерна седишта за 700-800 гледалаца и двориште са два подна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мозаика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Ел-Мурси Абу-Ел-Абас џамија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са вискоим минаретом и 4 куполе је највећа у Александрији, изградили су је Алжирци преко гроба андализијског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свеца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Тврђава Каитбеј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-  1480. године, 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сев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луке у подручју некадашњег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светионика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и Поморски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музеј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Autofit/>
          </a:bodyPr>
          <a:lstStyle/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острву Фарос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подигнут је </a:t>
            </a:r>
            <a:r>
              <a:rPr lang="sr-Latn-C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светионик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који се сматра за једно од 7 светских чуда. Он одавно не постоји, али је на његовом месту тврђава Китбеј, у њој уређен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Поморски музеј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аправљен је између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300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и 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280 г.п.н.е.</a:t>
            </a:r>
          </a:p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 Направио га је грчки архитекта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Сострат</a:t>
            </a:r>
          </a:p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Од свих светских чуда, једино је светионик у 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Александрији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поред своје архитектонске чудесности,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имао и практичну намену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 — омогућавао је бродовима безбедан повратак у Велику луку Александрије</a:t>
            </a:r>
          </a:p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Светионик је био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висок преко 117 m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и у подножју имао око 300 соба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а највишем спрату ноћу је горела ватра, а дању се сигнализирало огледалима</a:t>
            </a:r>
          </a:p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Када је грешком велико огледало светионика разбијено, оно није било ни замењено 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Земљотреси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који су задесили Александрију и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нанели су огромна оштећења светионику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, а последње погавље у историји светионика догодило се 1480. године н. е. када је египатски султан Мамелук одлучио да ојача одбрамбене зидине града Александрије —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изградио је средњовековну тврђаву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на истом месту на којем се налазио светионик, користећи његов грађевински материјал, пре свега мермер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Део тврђаве су 1882. године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срушили британски бродови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приликом заузимања Александрије. Данас се ту налази Поморски музеј. Од шест уништених светских чуда, светионик је нестао последњи.  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LEXANDRIA-EGYPT-egypt-40966562-960-529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2915816" y="6165304"/>
            <a:ext cx="307907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АЛЕКСАНДРИЈА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llar-Of-Pomp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77272"/>
          </a:xfrm>
        </p:spPr>
      </p:pic>
      <p:sp>
        <p:nvSpPr>
          <p:cNvPr id="5" name="TextBox 4"/>
          <p:cNvSpPr txBox="1"/>
          <p:nvPr/>
        </p:nvSpPr>
        <p:spPr>
          <a:xfrm>
            <a:off x="2987824" y="6021288"/>
            <a:ext cx="4463032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ПОМПЕЈЕВ СТУБ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b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26163"/>
          </a:xfrm>
        </p:spPr>
      </p:pic>
      <p:sp>
        <p:nvSpPr>
          <p:cNvPr id="5" name="TextBox 4"/>
          <p:cNvSpPr txBox="1"/>
          <p:nvPr/>
        </p:nvSpPr>
        <p:spPr>
          <a:xfrm>
            <a:off x="1187624" y="6309320"/>
            <a:ext cx="62646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    ЕЛ-МУРСИ АБУ- ЕЛ-АБАС ЏАМИЈА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aitbe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20000"/>
          </a:xfrm>
        </p:spPr>
      </p:pic>
      <p:sp>
        <p:nvSpPr>
          <p:cNvPr id="5" name="TextBox 4"/>
          <p:cNvSpPr txBox="1"/>
          <p:nvPr/>
        </p:nvSpPr>
        <p:spPr>
          <a:xfrm>
            <a:off x="2771800" y="6237312"/>
            <a:ext cx="403244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ТВРЂАВА КАИТБЕИ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582067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</a:t>
            </a:r>
            <a:r>
              <a:rPr lang="ru-RU" sz="1600">
                <a:solidFill>
                  <a:srgbClr val="0070C0"/>
                </a:solidFill>
              </a:rPr>
              <a:t>104/2009 и 99/2011)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582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2204</Words>
  <Application>Microsoft Office PowerPoint</Application>
  <PresentationFormat>On-screen Show (4:3)</PresentationFormat>
  <Paragraphs>169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ПОСЕТЕ ТУРИСТА АФРИЧКИМ ЗЕМЉАМА</vt:lpstr>
      <vt:lpstr>Путовање Нилом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Александрија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pfc</dc:creator>
  <cp:lastModifiedBy>Dusan</cp:lastModifiedBy>
  <cp:revision>6</cp:revision>
  <dcterms:created xsi:type="dcterms:W3CDTF">2020-03-28T12:05:50Z</dcterms:created>
  <dcterms:modified xsi:type="dcterms:W3CDTF">2021-03-26T06:09:16Z</dcterms:modified>
</cp:coreProperties>
</file>