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9" r:id="rId3"/>
    <p:sldId id="257" r:id="rId4"/>
    <p:sldId id="258" r:id="rId5"/>
    <p:sldId id="260" r:id="rId6"/>
    <p:sldId id="261" r:id="rId7"/>
    <p:sldId id="268" r:id="rId8"/>
    <p:sldId id="264" r:id="rId9"/>
    <p:sldId id="265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33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E5FF0-7833-46D3-A09D-165DAF50D45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C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B30C61-4E61-4428-9403-10A7A4AC40D6}" type="slidenum">
              <a:rPr lang="sr-Latn-CS" smtClean="0"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30C61-4E61-4428-9403-10A7A4AC40D6}" type="slidenum">
              <a:rPr lang="sr-Latn-CS" smtClean="0"/>
              <a:t>25</a:t>
            </a:fld>
            <a:endParaRPr lang="sr-Latn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80099-6BC9-4FEC-A6A1-59A22D08EBE9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615CC-D6D7-4566-8BE0-499937DA538A}" type="slidenum">
              <a:rPr lang="sr-Latn-CS" smtClean="0"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World_Tourism_ranking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7hm435egdY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IMDIZDOee0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3240359"/>
          </a:xfrm>
        </p:spPr>
        <p:txBody>
          <a:bodyPr/>
          <a:lstStyle/>
          <a:p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ФРАНЦУСКА</a:t>
            </a:r>
            <a:endParaRPr lang="sr-Latn-C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french-flag-waving-animated-gif-1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908720"/>
            <a:ext cx="5328592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ere-is-france-location-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964488" cy="6669360"/>
          </a:xfrm>
        </p:spPr>
        <p:txBody>
          <a:bodyPr>
            <a:noAutofit/>
          </a:bodyPr>
          <a:lstStyle/>
          <a:p>
            <a:pPr algn="just"/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Број становника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60 000 000</a:t>
            </a:r>
          </a:p>
          <a:p>
            <a:pPr algn="just"/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Главни град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Париз</a:t>
            </a:r>
          </a:p>
          <a:p>
            <a:pPr algn="just"/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Површина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552 000 </a:t>
            </a:r>
            <a:r>
              <a:rPr lang="sr-Latn-C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</a:t>
            </a:r>
            <a:r>
              <a:rPr lang="sr-Latn-CS" sz="2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sr-Latn-C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Највећа земља Западне Европе</a:t>
            </a:r>
          </a:p>
          <a:p>
            <a:pPr algn="just"/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Јединствен географски положај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: запад – Атлантски океаан, југ – медитеранска земља, а Алпи и централни масив допуњују разноврсност</a:t>
            </a:r>
          </a:p>
          <a:p>
            <a:pPr algn="just"/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Рељеф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: на северу и западу – 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низије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, у центру – 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висоравни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, на југу и истоку – 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венчане планине</a:t>
            </a:r>
          </a:p>
          <a:p>
            <a:pPr algn="just"/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Ниска земља, 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2/3 територије испод 250 </a:t>
            </a:r>
            <a:r>
              <a:rPr lang="sr-Latn-C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надморске висине</a:t>
            </a:r>
          </a:p>
          <a:p>
            <a:pPr algn="just"/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Клима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умерени климат 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са доста израженим регионалним разликама, разликују се следеће климатске зоне: </a:t>
            </a:r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атлантски, океански тип 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– региони западне Француске (зиме благе и влажне, лета свежа), </a:t>
            </a:r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континентални климат 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– источна Француска (топла лета, нагли пљускови, оштре, суве зиме), </a:t>
            </a:r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медитерански климат 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– благе зиме, плаховите кише, чести ветрови, сува, топла лета и </a:t>
            </a:r>
            <a:r>
              <a:rPr lang="sr-Cyrl-RS" sz="2200" b="1" dirty="0" smtClean="0">
                <a:latin typeface="Times New Roman" pitchFamily="18" charset="0"/>
                <a:cs typeface="Times New Roman" pitchFamily="18" charset="0"/>
              </a:rPr>
              <a:t>планински климат 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– оштра, дуга, снежна зима, свежа лета и велика количина падавина – до 3000 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Хидрографија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богата водом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дужина обала је око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3000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km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Сена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спора, низијска река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регулисана за пловидбу, максимум воде зими, минимум лети</a:t>
            </a:r>
          </a:p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Лоара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моћна река, није регулисана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мало се искоришћава због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неуравнотеженог режима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бродови иду узводно до Нанта</a:t>
            </a:r>
          </a:p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Гарона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кратка река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силази са Пиреја до Тулуза, има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планински карактер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а затим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просеца Аквитански басен својим снажним и брзим током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значајна за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наводњавање и хидроенергетско искоришћавање</a:t>
            </a:r>
          </a:p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Рона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алпског карактера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носи велику количину наноса и ствара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пространу делту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храни се отапањем снега и ледника, максимум воде у јуну</a:t>
            </a:r>
          </a:p>
          <a:p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Хидрографска карта Француске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Hydrological-map-of-France-showing-previous-and-new-records-of-Corbicula-in-French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908720"/>
            <a:ext cx="6944358" cy="5400000"/>
          </a:xfr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Привреда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се заснива на тазвоју аутомобилске индустрије, производњи вина, пшенице и кукуруза </a:t>
            </a:r>
          </a:p>
          <a:p>
            <a:pPr algn="just"/>
            <a:r>
              <a:rPr lang="sr-Cyrl-RS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ода је високоразвијена (Готје, Диор, Шанел)</a:t>
            </a:r>
          </a:p>
          <a:p>
            <a:pPr algn="just"/>
            <a:r>
              <a:rPr lang="sr-Cyrl-RS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ао 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туризам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 има највећи број страних туриста, али не остварује највеће приходе,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2018. години број туриста је био 89,4 милиона, и по томе је на првом месту у Европи, а приход од туризма 67,4 милијарди и по томе је на другом месту у Европи, а на  трећем у свету иза САД-а и Шпаније</a:t>
            </a:r>
          </a:p>
          <a:p>
            <a:pPr algn="just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Око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10% свих страних туриста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који су се кретали европским земљама</a:t>
            </a:r>
          </a:p>
          <a:p>
            <a:pPr algn="just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У туристичко – географском смислу може се издвојити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неколико регија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свака има своју специфичност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1520" y="692697"/>
          <a:ext cx="8712970" cy="589702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1381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1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1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1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63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537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400" dirty="0" smtClean="0">
                          <a:latin typeface="+mn-lt"/>
                          <a:ea typeface="+mn-ea"/>
                          <a:cs typeface="+mn-cs"/>
                        </a:rPr>
                        <a:t>Ранг</a:t>
                      </a:r>
                      <a:r>
                        <a:rPr lang="sr-Cyrl-RS" sz="1400" baseline="0" dirty="0" smtClean="0">
                          <a:latin typeface="+mn-lt"/>
                          <a:ea typeface="+mn-ea"/>
                          <a:cs typeface="+mn-cs"/>
                        </a:rPr>
                        <a:t> место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50019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400" dirty="0" smtClean="0"/>
                        <a:t>Дестинација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50019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400" dirty="0" smtClean="0"/>
                        <a:t>Међународни </a:t>
                      </a:r>
                      <a:r>
                        <a:rPr lang="sr-Cyrl-RS" sz="1400" baseline="0" dirty="0" smtClean="0"/>
                        <a:t> доласци туриста</a:t>
                      </a:r>
                      <a:r>
                        <a:rPr lang="sr-Latn-CS" sz="1400" dirty="0"/>
                        <a:t/>
                      </a:r>
                      <a:br>
                        <a:rPr lang="sr-Latn-CS" sz="1400" dirty="0"/>
                      </a:br>
                      <a:r>
                        <a:rPr lang="sr-Latn-CS" sz="1400" dirty="0"/>
                        <a:t>(2018)</a:t>
                      </a:r>
                      <a:r>
                        <a:rPr lang="sr-Latn-CS" sz="1400" u="none" strike="noStrike" baseline="30000" dirty="0">
                          <a:hlinkClick r:id="rId2"/>
                        </a:rPr>
                        <a:t>[1]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50019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400" dirty="0" smtClean="0"/>
                        <a:t>Међународни доласци  туриста</a:t>
                      </a:r>
                      <a:r>
                        <a:rPr lang="sr-Latn-CS" sz="1400" dirty="0"/>
                        <a:t/>
                      </a:r>
                      <a:br>
                        <a:rPr lang="sr-Latn-CS" sz="1400" dirty="0"/>
                      </a:br>
                      <a:r>
                        <a:rPr lang="sr-Latn-CS" sz="1400" dirty="0"/>
                        <a:t>(2017)</a:t>
                      </a:r>
                      <a:r>
                        <a:rPr lang="sr-Latn-CS" sz="1400" u="none" strike="noStrike" baseline="30000" dirty="0">
                          <a:hlinkClick r:id="rId2"/>
                        </a:rPr>
                        <a:t>[1]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50019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400" dirty="0" smtClean="0"/>
                        <a:t>Промена</a:t>
                      </a:r>
                      <a:r>
                        <a:rPr lang="sr-Latn-CS" sz="1400" dirty="0"/>
                        <a:t/>
                      </a:r>
                      <a:br>
                        <a:rPr lang="sr-Latn-CS" sz="1400" dirty="0"/>
                      </a:br>
                      <a:r>
                        <a:rPr lang="sr-Latn-CS" sz="1400" dirty="0"/>
                        <a:t>(2017 </a:t>
                      </a:r>
                      <a:r>
                        <a:rPr lang="sr-Cyrl-RS" sz="1400" dirty="0" smtClean="0"/>
                        <a:t>и</a:t>
                      </a:r>
                      <a:r>
                        <a:rPr lang="sr-Latn-CS" sz="1400" dirty="0"/>
                        <a:t/>
                      </a:r>
                      <a:br>
                        <a:rPr lang="sr-Latn-CS" sz="1400" dirty="0"/>
                      </a:br>
                      <a:r>
                        <a:rPr lang="sr-Latn-CS" sz="1400" dirty="0"/>
                        <a:t>2018)</a:t>
                      </a:r>
                      <a:br>
                        <a:rPr lang="sr-Latn-CS" sz="1400" dirty="0"/>
                      </a:br>
                      <a:r>
                        <a:rPr lang="sr-Latn-CS" sz="1400" dirty="0"/>
                        <a:t>(%)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50019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Cyrl-RS" sz="1400" dirty="0" smtClean="0"/>
                        <a:t>Промена</a:t>
                      </a:r>
                      <a:r>
                        <a:rPr lang="sr-Latn-CS" sz="1400" dirty="0"/>
                        <a:t/>
                      </a:r>
                      <a:br>
                        <a:rPr lang="sr-Latn-CS" sz="1400" dirty="0"/>
                      </a:br>
                      <a:r>
                        <a:rPr lang="sr-Latn-CS" sz="1400" dirty="0"/>
                        <a:t>(</a:t>
                      </a:r>
                      <a:r>
                        <a:rPr lang="sr-Latn-CS" sz="1400" dirty="0" smtClean="0"/>
                        <a:t>2016</a:t>
                      </a:r>
                      <a:r>
                        <a:rPr lang="sr-Cyrl-RS" sz="1400" dirty="0" smtClean="0"/>
                        <a:t> и</a:t>
                      </a:r>
                      <a:r>
                        <a:rPr lang="sr-Latn-CS" sz="1400" dirty="0"/>
                        <a:t/>
                      </a:r>
                      <a:br>
                        <a:rPr lang="sr-Latn-CS" sz="1400" dirty="0"/>
                      </a:br>
                      <a:r>
                        <a:rPr lang="sr-Latn-CS" sz="1400" dirty="0"/>
                        <a:t>2017)</a:t>
                      </a:r>
                      <a:br>
                        <a:rPr lang="sr-Latn-CS" sz="1400" dirty="0"/>
                      </a:br>
                      <a:r>
                        <a:rPr lang="sr-Latn-CS" sz="1400" dirty="0"/>
                        <a:t>(%)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50019" marT="30480" marB="304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sr-Latn-C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r>
                        <a:rPr lang="sr-Cyrl-RS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Француска</a:t>
                      </a:r>
                      <a:endParaRPr lang="sr-Latn-CS" sz="1400" b="1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89.4 million</a:t>
                      </a:r>
                      <a:endParaRPr lang="sr-Latn-C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86.9 million</a:t>
                      </a:r>
                      <a:endParaRPr lang="sr-Latn-C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2.9</a:t>
                      </a:r>
                      <a:endParaRPr lang="sr-Latn-CS" sz="1400" b="1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5.1</a:t>
                      </a:r>
                      <a:endParaRPr lang="sr-Latn-CS" sz="1400" b="1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2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r>
                        <a:rPr lang="sr-Cyrl-RS" sz="1400" b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Шпанија</a:t>
                      </a:r>
                      <a:endParaRPr lang="sr-Latn-CS" sz="1400" b="0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82.8 million</a:t>
                      </a:r>
                      <a:endParaRPr lang="sr-Latn-CS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81.9 million</a:t>
                      </a:r>
                      <a:endParaRPr lang="sr-Latn-CS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1.1</a:t>
                      </a:r>
                      <a:endParaRPr lang="sr-Latn-CS" sz="1400" b="0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8.7</a:t>
                      </a:r>
                      <a:endParaRPr lang="sr-Latn-CS" sz="1400" b="0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3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</a:t>
                      </a:r>
                      <a:r>
                        <a:rPr lang="sr-Cyrl-RS" sz="1400" u="none" strike="noStrike" dirty="0" smtClean="0"/>
                        <a:t>Америка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79.6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76.9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3.5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0.7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4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</a:t>
                      </a:r>
                      <a:r>
                        <a:rPr lang="sr-Cyrl-RS" sz="1400" u="none" strike="noStrike" dirty="0" smtClean="0"/>
                        <a:t>Кина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62.9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60.7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3.6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2.5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5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</a:t>
                      </a:r>
                      <a:r>
                        <a:rPr lang="sr-Cyrl-RS" sz="1400" u="none" strike="noStrike" dirty="0" smtClean="0"/>
                        <a:t>Италија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62.1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58.2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6.7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11.2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6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</a:t>
                      </a:r>
                      <a:r>
                        <a:rPr lang="sr-Cyrl-RS" sz="1400" u="none" strike="noStrike" dirty="0" smtClean="0"/>
                        <a:t>Турска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45.8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37.6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21.7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24.1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7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</a:t>
                      </a:r>
                      <a:r>
                        <a:rPr lang="sr-Cyrl-RS" sz="1400" u="none" strike="noStrike" dirty="0" smtClean="0"/>
                        <a:t>Мексико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41.4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39.3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5.5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12.0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8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</a:t>
                      </a:r>
                      <a:r>
                        <a:rPr lang="sr-Cyrl-RS" sz="1400" u="none" strike="noStrike" dirty="0" smtClean="0"/>
                        <a:t>Немачка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38.9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37.5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3.8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5.2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9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</a:t>
                      </a:r>
                      <a:r>
                        <a:rPr lang="sr-Cyrl-RS" sz="1400" u="none" strike="noStrike" dirty="0" smtClean="0"/>
                        <a:t>Тајланд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38.3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35.5 million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7.9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 9.1</a:t>
                      </a:r>
                      <a:endParaRPr lang="sr-Latn-CS" sz="140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9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/>
                        <a:t>10</a:t>
                      </a:r>
                      <a:endParaRPr lang="sr-Latn-C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</a:t>
                      </a:r>
                      <a:r>
                        <a:rPr lang="sr-Cyrl-RS" sz="1400" u="none" strike="noStrike" dirty="0" smtClean="0"/>
                        <a:t>Уједињено</a:t>
                      </a:r>
                      <a:r>
                        <a:rPr lang="sr-Cyrl-RS" sz="1400" u="none" strike="noStrike" baseline="0" dirty="0" smtClean="0"/>
                        <a:t> Краљевство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36.3 million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37.6 million</a:t>
                      </a:r>
                      <a:endParaRPr lang="sr-Latn-C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3.5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400" dirty="0"/>
                        <a:t> 5.1</a:t>
                      </a:r>
                      <a:endParaRPr lang="sr-Latn-CS" sz="1400" dirty="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720" marR="45720" marT="30480" marB="3048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19672" y="188640"/>
            <a:ext cx="6408711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Број туриста, извор – Светска туристичка организација 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РЕГИЈЕ ФРАНЦУСКЕ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</p:spPr>
        <p:txBody>
          <a:bodyPr>
            <a:noAutofit/>
          </a:bodyPr>
          <a:lstStyle/>
          <a:p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Северна Француска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 - крајњи север, индустријсски веома развијена, виногради Шампање, атланрско-приморска клима, индустријски и културни центар град </a:t>
            </a:r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Лил</a:t>
            </a:r>
          </a:p>
          <a:p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Нормандија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– позната по производњи сира и других млечних производа, клифови представљају туристички потенцијал, </a:t>
            </a:r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Роан 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је један од занимљивијих градских насеља</a:t>
            </a:r>
          </a:p>
          <a:p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Полуострво Бретања 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– рибарење, два најјзначајнија места – </a:t>
            </a:r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Ст. Мало 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(изграђен од сивог гранита) и </a:t>
            </a:r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Динан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(цитадела)</a:t>
            </a:r>
          </a:p>
          <a:p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Долина Лоаре 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– бројни дворци, препоручују се Виландра и Лочес, најдужа река Француске и једина </a:t>
            </a:r>
            <a:r>
              <a:rPr lang="sr-Cyrl-RS" sz="2300" i="1" dirty="0" smtClean="0">
                <a:latin typeface="Times New Roman" pitchFamily="18" charset="0"/>
                <a:cs typeface="Times New Roman" pitchFamily="18" charset="0"/>
              </a:rPr>
              <a:t>дивља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река, највећи град </a:t>
            </a:r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Орлеан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(архитектура)</a:t>
            </a:r>
          </a:p>
          <a:p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Алзас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– регија на истоку, мала, лепо уређена винска места на пдинама планине Вогези, најзначајнији градови: </a:t>
            </a:r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Нанси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sr-Cyrl-R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Стразбур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(седиште Савета Европе и Европског суда за људска права)</a:t>
            </a:r>
            <a:endParaRPr lang="sr-Latn-CS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Француски Алпи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5 националних паркова високе естетске вредности и могућности рекреације у неетакнутој природи. У подножју највишег врха Европе налази се планинско место Шамони. Најзначајније градско насеље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Гренобл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(због близине Мон Блана представља једно од најразвијенијих планинских туристичких центара у свету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Прованса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– у долини реке Роне, најзначајнији град Лион (трећи град по величини у Француској) под УНЕСКО заштитом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Корзика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– највеће француско острво у Средоземном мору, највећи градови Ајачо и Бастиа</a:t>
            </a:r>
          </a:p>
          <a:p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ovans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445224"/>
          </a:xfrm>
        </p:spPr>
      </p:pic>
      <p:sp>
        <p:nvSpPr>
          <p:cNvPr id="5" name="TextBox 4"/>
          <p:cNvSpPr txBox="1"/>
          <p:nvPr/>
        </p:nvSpPr>
        <p:spPr>
          <a:xfrm>
            <a:off x="3131840" y="5733256"/>
            <a:ext cx="316835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ПРОВАНСА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orzika-tweet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05264"/>
          </a:xfrm>
        </p:spPr>
      </p:pic>
      <p:sp>
        <p:nvSpPr>
          <p:cNvPr id="5" name="TextBox 4"/>
          <p:cNvSpPr txBox="1"/>
          <p:nvPr/>
        </p:nvSpPr>
        <p:spPr>
          <a:xfrm>
            <a:off x="3059832" y="6135687"/>
            <a:ext cx="266429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КОРЗИКА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АЗУРНА ОБАЛА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Спада у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најстарије приморске туристичке регије 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на свету</a:t>
            </a:r>
          </a:p>
          <a:p>
            <a:pPr algn="just"/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Приобално медитеранско подручје које се налази између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Сен Тропеа 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на западу и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Мантона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 на истоку, југозапад-североисток, у правој линији дугој око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sr-Latn-C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km</a:t>
            </a:r>
            <a:endParaRPr lang="sr-Cyrl-RS" sz="3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Одлично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повезана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 са другим француским регијама</a:t>
            </a:r>
          </a:p>
          <a:p>
            <a:pPr algn="just"/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На једној страни су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планине 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као ефикасна заштита од ветрова, а на другој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басени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 погодни за насеља и собраћајне линије, пресечена живописним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клисурастим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кањонским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 долинама</a:t>
            </a:r>
          </a:p>
          <a:p>
            <a:pPr algn="just"/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Температура се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ретко када спушта испод 0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, ни летње температуре нису нарочито високе – зими прилично топла, а лети свежија него дубља копнена унутрашњост</a:t>
            </a:r>
          </a:p>
          <a:p>
            <a:pPr algn="just"/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Шуме маслина и храста 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имају велики значај за рекреацију</a:t>
            </a:r>
          </a:p>
          <a:p>
            <a:pPr algn="just"/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Значајни градови: 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Марсеј, Сен Тропе, Кан, Ница </a:t>
            </a:r>
          </a:p>
          <a:p>
            <a:pPr algn="just"/>
            <a:r>
              <a:rPr lang="sr-Latn-CS" sz="2800" u="sng" dirty="0" smtClean="0">
                <a:hlinkClick r:id="rId2"/>
              </a:rPr>
              <a:t>https://www.youtube.com/watch?v=P7hm435egdY</a:t>
            </a:r>
            <a:endParaRPr lang="sr-Latn-CS" sz="2800" dirty="0" smtClean="0"/>
          </a:p>
          <a:p>
            <a:pPr algn="just"/>
            <a:endParaRPr lang="sr-Latn-C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rse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12578"/>
          </a:xfrm>
        </p:spPr>
      </p:pic>
      <p:sp>
        <p:nvSpPr>
          <p:cNvPr id="5" name="TextBox 4"/>
          <p:cNvSpPr txBox="1"/>
          <p:nvPr/>
        </p:nvSpPr>
        <p:spPr>
          <a:xfrm>
            <a:off x="3491880" y="6309320"/>
            <a:ext cx="216024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МАРСЕЈ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920581"/>
          </a:xfrm>
        </p:spPr>
      </p:pic>
      <p:sp>
        <p:nvSpPr>
          <p:cNvPr id="5" name="TextBox 4"/>
          <p:cNvSpPr txBox="1"/>
          <p:nvPr/>
        </p:nvSpPr>
        <p:spPr>
          <a:xfrm>
            <a:off x="2195736" y="6093296"/>
            <a:ext cx="4392488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КАН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n Trop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05264"/>
          </a:xfrm>
        </p:spPr>
      </p:pic>
      <p:sp>
        <p:nvSpPr>
          <p:cNvPr id="5" name="TextBox 4"/>
          <p:cNvSpPr txBox="1"/>
          <p:nvPr/>
        </p:nvSpPr>
        <p:spPr>
          <a:xfrm>
            <a:off x="2699792" y="5805265"/>
            <a:ext cx="360040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СЕН ТРОПЕ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ice-villefranche-france-1800x1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03081"/>
          </a:xfrm>
        </p:spPr>
      </p:pic>
      <p:sp>
        <p:nvSpPr>
          <p:cNvPr id="5" name="TextBox 4"/>
          <p:cNvSpPr txBox="1"/>
          <p:nvPr/>
        </p:nvSpPr>
        <p:spPr>
          <a:xfrm>
            <a:off x="2483768" y="5661248"/>
            <a:ext cx="3672408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НИЦА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Значајније дестинације у Француској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Ајфелов торањ у Паризу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изграђен на стогодишњицу Француске револуције, 1889. Ггодине, данас симбол Париза и Француске, висок 300 метара, 75 спратова отприлике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Аквадукт Понт ду Гард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ремек дело римске архитектуре, изграђен око 19. године пре Христа, допремао 4,4 милиона галона воде, дуг 269 метара и има три  хоризонтална појаса лукова неједнаке величине. Нижи нивои користили су се као мост изнад реке Гардон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Мон Сен Мишел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манастир светог Мишела на стени, изграђен у 11. веку и диже се као дворац, 1877. повезан са копном. Море око острва је врло непредвидљиво, за време осеке постане полуострво, плима долази брзо и силовито</a:t>
            </a:r>
          </a:p>
          <a:p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jfelov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16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ont du gar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Дворац Шенонсо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на месту старог млина изнад реке Шер, фасцинантна историја, прелепи вртови око дворца, велики део свог шарма дугује женама, па је називан и дворцем дама, изграђен 1513. године јер су градиле и уређивале даме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Тврђава у Каркасону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већи део датира из средњег века, изграђена у 13. веку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Катедрала Нотр Дам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крунисани краљеви у њој, изграђена на реци Сени у Паризу, грађена од 12-14. века, најупечатљивији су прозори, као прозор где је приказана Девица окружена анђелима и апостолима, на западном делу гаалерија краљеваа са више од 2000 статуа – врхунски пример готике 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hloss_Chenoncea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591"/>
            <a:ext cx="9144000" cy="6094981"/>
          </a:xfrm>
        </p:spPr>
      </p:pic>
      <p:sp>
        <p:nvSpPr>
          <p:cNvPr id="5" name="TextBox 4"/>
          <p:cNvSpPr txBox="1"/>
          <p:nvPr/>
        </p:nvSpPr>
        <p:spPr>
          <a:xfrm>
            <a:off x="2627784" y="6237312"/>
            <a:ext cx="417646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Дворац Шенонсо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karkas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445224"/>
          </a:xfrm>
        </p:spPr>
      </p:pic>
      <p:sp>
        <p:nvSpPr>
          <p:cNvPr id="7" name="TextBox 6"/>
          <p:cNvSpPr txBox="1"/>
          <p:nvPr/>
        </p:nvSpPr>
        <p:spPr>
          <a:xfrm>
            <a:off x="2483768" y="5733256"/>
            <a:ext cx="460851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Тврђава у Каркасону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otr da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29355"/>
          </a:xfrm>
        </p:spPr>
      </p:pic>
      <p:sp>
        <p:nvSpPr>
          <p:cNvPr id="5" name="TextBox 4"/>
          <p:cNvSpPr txBox="1"/>
          <p:nvPr/>
        </p:nvSpPr>
        <p:spPr>
          <a:xfrm>
            <a:off x="2843808" y="5949280"/>
            <a:ext cx="3312368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НОТР ДАМ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Катедрала у Шартру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изграђена у 12. веку, пожер се догодио 1194. и прилично је оштетио, једна од најлепших архитектонских радова у западној цивилизацији, најспектакуларнија готичка катедрала у Европи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Предисторијски мегалити у Карнаку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постављено у равним линијама око 4 000. године пре Христа, највећа колекција мегалита на свету, налаазе се у околини села Карнак, могуће да је постављено у религозне или астрономске  сврхе. Према легенди то су римски војници које је у камен претворио Мерлин, друга легенда каже да су неверници које је у камен претворио папа Корнелије</a:t>
            </a: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Литице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– прекрасне беле литице дуге 20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на југу Фрнацуске, на обали Средоземног мора, у близини Марсеја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ivate-tour-to-Chartres-and-Chartres-Cathedral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61248"/>
          </a:xfrm>
        </p:spPr>
      </p:pic>
      <p:sp>
        <p:nvSpPr>
          <p:cNvPr id="5" name="TextBox 4"/>
          <p:cNvSpPr txBox="1"/>
          <p:nvPr/>
        </p:nvSpPr>
        <p:spPr>
          <a:xfrm>
            <a:off x="2555776" y="6021288"/>
            <a:ext cx="446449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КАТЕДРАЛА У ШАРТРУ 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arna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77272"/>
          </a:xfrm>
        </p:spPr>
      </p:pic>
      <p:sp>
        <p:nvSpPr>
          <p:cNvPr id="5" name="TextBox 4"/>
          <p:cNvSpPr txBox="1"/>
          <p:nvPr/>
        </p:nvSpPr>
        <p:spPr>
          <a:xfrm>
            <a:off x="2555776" y="6021288"/>
            <a:ext cx="424847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МЕГАЛИТИ У КАРНАКУ</a:t>
            </a:r>
            <a:endParaRPr lang="sr-Latn-C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_Calanques_de_Marseille_et_la_roch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Дворац Версај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– дом краља Сунца, Луја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XIV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његовог сина Луја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и унука Луја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XVI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прави приказ имућности и богатства, у време када је саграђен био је највећа зграда у Европи. Након Француске револуције претворен у национални историјски музеј Француске, улаз се наплаћује, посебно су атрактивни вртови, има мањих двораца </a:t>
            </a:r>
          </a:p>
          <a:p>
            <a:r>
              <a:rPr lang="sr-Latn-CS" dirty="0" smtClean="0">
                <a:hlinkClick r:id="rId2"/>
              </a:rPr>
              <a:t>https://www.youtube.com/watch?v=0IMDIZDOee0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ersa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582067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</a:t>
            </a:r>
            <a:r>
              <a:rPr lang="ru-RU" sz="1600">
                <a:solidFill>
                  <a:srgbClr val="0070C0"/>
                </a:solidFill>
              </a:rPr>
              <a:t>104/2009 и 99/2011)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964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1332</Words>
  <Application>Microsoft Office PowerPoint</Application>
  <PresentationFormat>On-screen Show (4:3)</PresentationFormat>
  <Paragraphs>137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Хидрографска карта Француске</vt:lpstr>
      <vt:lpstr>PowerPoint Presentation</vt:lpstr>
      <vt:lpstr>PowerPoint Presentation</vt:lpstr>
      <vt:lpstr>РЕГИЈЕ ФРАНЦУСКЕ</vt:lpstr>
      <vt:lpstr>PowerPoint Presentation</vt:lpstr>
      <vt:lpstr>PowerPoint Presentation</vt:lpstr>
      <vt:lpstr>PowerPoint Presentation</vt:lpstr>
      <vt:lpstr>АЗУРНА ОБАЛА</vt:lpstr>
      <vt:lpstr>PowerPoint Presentation</vt:lpstr>
      <vt:lpstr>PowerPoint Presentation</vt:lpstr>
      <vt:lpstr>PowerPoint Presentation</vt:lpstr>
      <vt:lpstr>PowerPoint Presentation</vt:lpstr>
      <vt:lpstr>Значајније дестинације у Француској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pfc</dc:creator>
  <cp:lastModifiedBy>Dusan</cp:lastModifiedBy>
  <cp:revision>14</cp:revision>
  <dcterms:created xsi:type="dcterms:W3CDTF">2020-03-21T14:02:47Z</dcterms:created>
  <dcterms:modified xsi:type="dcterms:W3CDTF">2021-03-26T06:08:47Z</dcterms:modified>
</cp:coreProperties>
</file>