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59" r:id="rId5"/>
    <p:sldId id="261" r:id="rId6"/>
    <p:sldId id="275" r:id="rId7"/>
    <p:sldId id="262" r:id="rId8"/>
    <p:sldId id="276" r:id="rId9"/>
    <p:sldId id="263" r:id="rId10"/>
    <p:sldId id="264" r:id="rId11"/>
    <p:sldId id="277" r:id="rId12"/>
    <p:sldId id="265" r:id="rId13"/>
    <p:sldId id="278" r:id="rId14"/>
    <p:sldId id="279" r:id="rId15"/>
    <p:sldId id="266" r:id="rId16"/>
    <p:sldId id="280" r:id="rId17"/>
    <p:sldId id="281" r:id="rId1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216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2426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797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034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0318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807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9556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2102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46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004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0660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FC6FB-AC6D-4F1E-8F90-ADC3A6AF09B5}" type="datetimeFigureOut">
              <a:rPr lang="sr-Latn-RS" smtClean="0"/>
              <a:pPr/>
              <a:t>17.3.2021.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5AAE0-964E-4951-9AB3-09D41105ECB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43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ista.com/statistics/413223/number-of-arrivals-spent-in-short-stay-accommodation-in-spai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World_Tourism_ranking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4988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ШПАНИЈА</a:t>
            </a:r>
            <a:endParaRPr lang="sr-Latn-RS" b="1" dirty="0"/>
          </a:p>
        </p:txBody>
      </p:sp>
      <p:pic>
        <p:nvPicPr>
          <p:cNvPr id="1026" name="Picture 2" descr="C:\Users\OLJA\Desktop\zastav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4579" y="1602119"/>
            <a:ext cx="3138985" cy="2041833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10724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6"/>
          </a:xfrm>
        </p:spPr>
        <p:txBody>
          <a:bodyPr/>
          <a:lstStyle/>
          <a:p>
            <a:pPr>
              <a:buNone/>
            </a:pPr>
            <a:endParaRPr lang="sr-Cyrl-RS" dirty="0"/>
          </a:p>
          <a:p>
            <a:r>
              <a:rPr lang="sr-Cyrl-RS" b="1" dirty="0" smtClean="0"/>
              <a:t>Површина:</a:t>
            </a:r>
            <a:r>
              <a:rPr lang="sr-Cyrl-RS" dirty="0" smtClean="0"/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505 000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  <a:r>
              <a:rPr lang="sr-Latn-C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sr-Cyrl-RS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RS" b="1" dirty="0" smtClean="0"/>
              <a:t>Број становника: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40 000 000</a:t>
            </a:r>
          </a:p>
          <a:p>
            <a:r>
              <a:rPr lang="sr-Cyrl-RS" b="1" dirty="0" smtClean="0"/>
              <a:t>Главни град: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Мадрид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Некада највећа поморска сила у свету </a:t>
            </a:r>
            <a:r>
              <a:rPr lang="sr-Cyrl-RS" dirty="0" smtClean="0"/>
              <a:t>(Веспући, Магелан, Колумбо – пловили под шпанском заставом)</a:t>
            </a:r>
          </a:p>
          <a:p>
            <a:r>
              <a:rPr lang="sr-Cyrl-RS" dirty="0" smtClean="0"/>
              <a:t>Данас једна од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најзначајнијих светских туристичких дестинација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Четврта земља Европе по величини</a:t>
            </a:r>
          </a:p>
          <a:p>
            <a:r>
              <a:rPr lang="sr-Cyrl-RS" dirty="0" smtClean="0"/>
              <a:t>Захвата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највећи део Пиринејског полуострва</a:t>
            </a:r>
          </a:p>
          <a:p>
            <a:r>
              <a:rPr lang="sr-Cyrl-RS" dirty="0" smtClean="0"/>
              <a:t>Припадају јој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острва у Средоземном мору и Атлантском океану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9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LJA\Desktop\122716320-high-detailed-spain-physical-map-with-labeling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140" y="614362"/>
            <a:ext cx="8488908" cy="5731847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59854"/>
            <a:ext cx="10701270" cy="5692461"/>
          </a:xfrm>
        </p:spPr>
        <p:txBody>
          <a:bodyPr>
            <a:normAutofit/>
          </a:bodyPr>
          <a:lstStyle/>
          <a:p>
            <a:pPr lvl="0"/>
            <a:r>
              <a:rPr lang="sr-Cyrl-RS" b="1" dirty="0" smtClean="0"/>
              <a:t>Туризам</a:t>
            </a:r>
            <a:r>
              <a:rPr lang="sr-Cyrl-RS" dirty="0" smtClean="0"/>
              <a:t>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водећа грана привреде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sr-Cyrl-RS" dirty="0" smtClean="0"/>
              <a:t>Повољне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климатске карактеристике</a:t>
            </a:r>
            <a:r>
              <a:rPr lang="sr-Cyrl-RS" dirty="0" smtClean="0"/>
              <a:t>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специфичност рељефа </a:t>
            </a:r>
            <a:r>
              <a:rPr lang="sr-Cyrl-RS" dirty="0" smtClean="0"/>
              <a:t>и разноврсност и богатство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антрогених елемената</a:t>
            </a:r>
          </a:p>
          <a:p>
            <a:pPr lvl="0"/>
            <a:r>
              <a:rPr lang="sr-Cyrl-RS" b="1" dirty="0" smtClean="0"/>
              <a:t>Обале Шпаније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није велика разуђеност</a:t>
            </a:r>
            <a:r>
              <a:rPr lang="sr-Cyrl-RS" dirty="0" smtClean="0"/>
              <a:t>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нити велика острва на површини</a:t>
            </a:r>
          </a:p>
          <a:p>
            <a:pPr lvl="0"/>
            <a:r>
              <a:rPr lang="sr-Cyrl-RS" b="1" dirty="0" smtClean="0"/>
              <a:t>Плаже</a:t>
            </a:r>
            <a:r>
              <a:rPr lang="sr-Cyrl-RS" dirty="0" smtClean="0"/>
              <a:t> –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узане и песковите</a:t>
            </a:r>
            <a:r>
              <a:rPr lang="sr-Cyrl-RS" dirty="0" smtClean="0"/>
              <a:t>, настале таложењем материјала који су наносиле реке и морски таласи</a:t>
            </a:r>
          </a:p>
          <a:p>
            <a:pPr lvl="0"/>
            <a:r>
              <a:rPr lang="sr-Cyrl-RS" dirty="0" smtClean="0"/>
              <a:t>Уз обале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планински венци </a:t>
            </a:r>
            <a:r>
              <a:rPr lang="sr-Cyrl-RS" dirty="0" smtClean="0"/>
              <a:t>који омогућавају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задржавање топлих ваздушних маса</a:t>
            </a:r>
            <a:r>
              <a:rPr lang="sr-Cyrl-RS" dirty="0" smtClean="0"/>
              <a:t> и формирање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пријатнијих</a:t>
            </a:r>
            <a:r>
              <a:rPr lang="sr-Cyrl-RS" dirty="0" smtClean="0"/>
              <a:t> типова климе</a:t>
            </a:r>
          </a:p>
          <a:p>
            <a:r>
              <a:rPr lang="sr-Cyrl-RS" b="1" dirty="0" smtClean="0"/>
              <a:t>У централном делу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висораван Мезета</a:t>
            </a:r>
            <a:r>
              <a:rPr lang="sr-Cyrl-RS" dirty="0" smtClean="0"/>
              <a:t>, 60% територије ( 600-1000</a:t>
            </a:r>
            <a:r>
              <a:rPr lang="sr-Latn-CS" dirty="0" smtClean="0"/>
              <a:t>m</a:t>
            </a:r>
            <a:r>
              <a:rPr lang="sr-Cyrl-RS" dirty="0" smtClean="0"/>
              <a:t>)</a:t>
            </a:r>
            <a:endParaRPr lang="sr-Latn-CS" dirty="0" smtClean="0"/>
          </a:p>
          <a:p>
            <a:pPr lvl="0"/>
            <a:endParaRPr lang="sr-Cyrl-RS" dirty="0" smtClean="0"/>
          </a:p>
          <a:p>
            <a:pPr lvl="0"/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9119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730"/>
            <a:ext cx="10515600" cy="582923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Антропогени мотиви – </a:t>
            </a:r>
            <a:r>
              <a:rPr lang="sr-Cyrl-RS" dirty="0" smtClean="0"/>
              <a:t>различити периоди развоја друштва (Алтамира, Феничани, Грци, Римљани), средњи век – тврђаве, палате, дворци, цркве и манастири</a:t>
            </a:r>
          </a:p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Уметност</a:t>
            </a:r>
            <a:r>
              <a:rPr lang="sr-Cyrl-RS" dirty="0" smtClean="0"/>
              <a:t> је веома значајна – Веласкез, Ел Греко, Пикасо, Дали ...</a:t>
            </a:r>
          </a:p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Корида</a:t>
            </a:r>
          </a:p>
          <a:p>
            <a:pPr algn="just"/>
            <a:r>
              <a:rPr lang="sr-Cyrl-RS" dirty="0" smtClean="0"/>
              <a:t>Подаци Светске туристичке организације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преко 25% </a:t>
            </a:r>
            <a:r>
              <a:rPr lang="sr-Cyrl-RS" dirty="0" smtClean="0"/>
              <a:t>туриста који посете Медитеран бораве у Шпанији,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14% ноћи овде</a:t>
            </a:r>
          </a:p>
          <a:p>
            <a:pPr algn="just"/>
            <a:r>
              <a:rPr lang="sr-Cyrl-RS" dirty="0" smtClean="0"/>
              <a:t>На </a:t>
            </a:r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првом месту у Европи по приходима од туризма</a:t>
            </a:r>
            <a:r>
              <a:rPr lang="sr-Cyrl-RS" dirty="0" smtClean="0"/>
              <a:t>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 милијарде </a:t>
            </a:r>
            <a:r>
              <a:rPr lang="sr-Cyrl-RS" dirty="0" smtClean="0"/>
              <a:t>долара у 2018. години, </a:t>
            </a:r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друга у свету</a:t>
            </a:r>
            <a:r>
              <a:rPr lang="sr-Cyrl-RS" dirty="0" smtClean="0"/>
              <a:t>, одмах након САД</a:t>
            </a:r>
          </a:p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Смештајни капацитети </a:t>
            </a:r>
            <a:r>
              <a:rPr lang="sr-Cyrl-RS" dirty="0" smtClean="0"/>
              <a:t>– бројни, смештени на приобаљу, и на острвима (80% свих хотела)</a:t>
            </a:r>
          </a:p>
          <a:p>
            <a:pPr algn="just"/>
            <a:r>
              <a:rPr lang="sr-Cyrl-RS" dirty="0" smtClean="0"/>
              <a:t>На основу размештаја хотела могу се издвојити </a:t>
            </a:r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туристичке регије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Коста Брава (29%), Коста Бланка (15%), Коста дел Сол (15%), Мадрид (11%), Коста Верде (8%), Балеари (15%) и Канари (7%). </a:t>
            </a:r>
          </a:p>
          <a:p>
            <a:pPr algn="just"/>
            <a:r>
              <a:rPr lang="sr-Latn-CS" dirty="0" smtClean="0">
                <a:hlinkClick r:id="rId2"/>
              </a:rPr>
              <a:t>https://www.statista.com/statistics/413223/number-of-arrivals-spent-in-short-stay-accommodation-in-spain/</a:t>
            </a:r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356504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62148" y="914400"/>
          <a:ext cx="10491651" cy="54381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1728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7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>
                          <a:latin typeface="+mn-lt"/>
                          <a:ea typeface="+mn-ea"/>
                          <a:cs typeface="+mn-cs"/>
                        </a:rPr>
                        <a:t>Ранг</a:t>
                      </a:r>
                      <a:r>
                        <a:rPr lang="sr-Cyrl-RS" sz="1050" baseline="0" dirty="0" smtClean="0">
                          <a:latin typeface="+mn-lt"/>
                          <a:ea typeface="+mn-ea"/>
                          <a:cs typeface="+mn-cs"/>
                        </a:rPr>
                        <a:t> место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/>
                        <a:t>Дестинација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/>
                        <a:t>Међународни </a:t>
                      </a:r>
                      <a:r>
                        <a:rPr lang="sr-Cyrl-RS" sz="1050" baseline="0" dirty="0" smtClean="0"/>
                        <a:t> доласци туриста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(2018)</a:t>
                      </a:r>
                      <a:r>
                        <a:rPr lang="sr-Latn-CS" sz="850" u="none" strike="noStrike" baseline="30000" dirty="0">
                          <a:hlinkClick r:id="rId2"/>
                        </a:rPr>
                        <a:t>[1]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/>
                        <a:t>Међународни доласци  туриста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(2017)</a:t>
                      </a:r>
                      <a:r>
                        <a:rPr lang="sr-Latn-CS" sz="850" u="none" strike="noStrike" baseline="30000" dirty="0">
                          <a:hlinkClick r:id="rId2"/>
                        </a:rPr>
                        <a:t>[1]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/>
                        <a:t>Промена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(2017 </a:t>
                      </a:r>
                      <a:r>
                        <a:rPr lang="sr-Cyrl-RS" sz="1050" dirty="0" smtClean="0"/>
                        <a:t>и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2018)</a:t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(%)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050" dirty="0" smtClean="0"/>
                        <a:t>Промена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</a:t>
                      </a:r>
                      <a:r>
                        <a:rPr lang="sr-Latn-CS" sz="1050" dirty="0" smtClean="0"/>
                        <a:t>2016</a:t>
                      </a:r>
                      <a:r>
                        <a:rPr lang="sr-Cyrl-RS" sz="1050" dirty="0" smtClean="0"/>
                        <a:t> и</a:t>
                      </a:r>
                      <a:r>
                        <a:rPr lang="sr-Latn-CS" sz="1050" dirty="0"/>
                        <a:t/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2017)</a:t>
                      </a:r>
                      <a:br>
                        <a:rPr lang="sr-Latn-CS" sz="1050" dirty="0"/>
                      </a:br>
                      <a:r>
                        <a:rPr lang="sr-Latn-CS" sz="1050" dirty="0"/>
                        <a:t>(%)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200025" marT="30480" marB="304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1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Француска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89.4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86.9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2.9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5.1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2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sr-Cyrl-RS" sz="105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Шпанија</a:t>
                      </a:r>
                      <a:endParaRPr lang="sr-Latn-CS" sz="105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82.8 million</a:t>
                      </a:r>
                      <a:endParaRPr lang="sr-Latn-C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81.9 million</a:t>
                      </a:r>
                      <a:endParaRPr lang="sr-Latn-C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1.1</a:t>
                      </a:r>
                      <a:endParaRPr lang="sr-Latn-CS" sz="105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8.7</a:t>
                      </a:r>
                      <a:endParaRPr lang="sr-Latn-CS" sz="105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Америка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79.6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76.9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3.5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0.7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4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Кина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62.9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60.7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3.6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2.5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5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Италија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62.1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58.2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6.7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11.2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6</a:t>
                      </a:r>
                      <a:endParaRPr lang="sr-Latn-C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Турска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45.8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37.6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21.7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24.1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7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Мексико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41.4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39.3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5.5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12.0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8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Немачка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38.9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37.5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3.8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5.2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9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Тајланд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38.3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35.5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7.9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 9.1</a:t>
                      </a:r>
                      <a:endParaRPr lang="sr-Latn-CS" sz="10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5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10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</a:t>
                      </a:r>
                      <a:r>
                        <a:rPr lang="sr-Cyrl-RS" sz="1050" u="none" strike="noStrike" dirty="0" smtClean="0"/>
                        <a:t>Уједињено</a:t>
                      </a:r>
                      <a:r>
                        <a:rPr lang="sr-Cyrl-RS" sz="1050" u="none" strike="noStrike" baseline="0" dirty="0" smtClean="0"/>
                        <a:t> Краљевство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36.3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/>
                        <a:t>37.6 million</a:t>
                      </a:r>
                      <a:endParaRPr lang="sr-Latn-C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3.5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050" dirty="0"/>
                        <a:t> 5.1</a:t>
                      </a:r>
                      <a:endParaRPr lang="sr-Latn-CS" sz="105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41073" y="470263"/>
            <a:ext cx="4832218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Број туриста </a:t>
            </a:r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456"/>
            <a:ext cx="10515600" cy="5906507"/>
          </a:xfrm>
        </p:spPr>
        <p:txBody>
          <a:bodyPr/>
          <a:lstStyle/>
          <a:p>
            <a:pPr marL="0" indent="0" algn="just">
              <a:buNone/>
            </a:pPr>
            <a:endParaRPr lang="sr-Cyrl-RS" dirty="0" smtClean="0"/>
          </a:p>
          <a:p>
            <a:pPr marL="0" indent="0" algn="just"/>
            <a:endPara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Коста Брава </a:t>
            </a:r>
            <a:r>
              <a:rPr lang="sr-Cyrl-RS" dirty="0" smtClean="0"/>
              <a:t>– простире се од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рта Креус </a:t>
            </a:r>
            <a:r>
              <a:rPr lang="sr-Cyrl-RS" dirty="0" smtClean="0"/>
              <a:t>до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ушћа Ебра на Средоземном мору</a:t>
            </a:r>
          </a:p>
          <a:p>
            <a:pPr marL="0" indent="0" algn="just"/>
            <a:r>
              <a:rPr lang="sr-Cyrl-RS" b="1" dirty="0" smtClean="0"/>
              <a:t>Дужина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</a:p>
          <a:p>
            <a:pPr marL="0" indent="0"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Најразвијенија инфраструктура </a:t>
            </a:r>
            <a:r>
              <a:rPr lang="sr-Cyrl-RS" dirty="0" smtClean="0"/>
              <a:t>за потребе туризма</a:t>
            </a:r>
          </a:p>
          <a:p>
            <a:pPr marL="0" indent="0" algn="just"/>
            <a:r>
              <a:rPr lang="sr-Cyrl-RS" dirty="0" smtClean="0"/>
              <a:t>Највећи број посетилаца из Француске и Британије</a:t>
            </a:r>
          </a:p>
          <a:p>
            <a:pPr marL="0" indent="0" algn="just"/>
            <a:r>
              <a:rPr lang="sr-Cyrl-RS" dirty="0" smtClean="0"/>
              <a:t>Центар регије: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Барселона</a:t>
            </a:r>
            <a:r>
              <a:rPr lang="sr-Cyrl-RS" dirty="0" smtClean="0"/>
              <a:t>, други град по величини у Шпанији</a:t>
            </a:r>
          </a:p>
          <a:p>
            <a:pPr marL="0" indent="0"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Културни споменици</a:t>
            </a:r>
          </a:p>
          <a:p>
            <a:pPr marL="0" indent="0" algn="just"/>
            <a:r>
              <a:rPr lang="sr-Cyrl-RS" dirty="0" smtClean="0"/>
              <a:t>Значајнија туристичка места: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Љорет де Мар, Тоса де Мар</a:t>
            </a:r>
          </a:p>
          <a:p>
            <a:pPr marL="0" indent="0" algn="just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9592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OLJA\Desktop\costa brava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5634" y="679269"/>
            <a:ext cx="7406639" cy="5799908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882"/>
            <a:ext cx="10515600" cy="5739081"/>
          </a:xfrm>
        </p:spPr>
        <p:txBody>
          <a:bodyPr/>
          <a:lstStyle/>
          <a:p>
            <a:pPr marL="0" indent="0"/>
            <a:r>
              <a:rPr lang="sr-Cyrl-R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Коста Бланка </a:t>
            </a:r>
            <a:r>
              <a:rPr lang="sr-Cyrl-RS" sz="2400" dirty="0" smtClean="0"/>
              <a:t>–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обалски део Средоземног мора</a:t>
            </a:r>
            <a:r>
              <a:rPr lang="sr-Cyrl-RS" sz="2400" dirty="0" smtClean="0"/>
              <a:t>, наставља се на Коста Браву</a:t>
            </a:r>
          </a:p>
          <a:p>
            <a:pPr marL="0" indent="0"/>
            <a:r>
              <a:rPr lang="sr-Cyrl-RS" sz="2400" b="1" dirty="0" smtClean="0"/>
              <a:t>Дужина</a:t>
            </a:r>
            <a:r>
              <a:rPr lang="sr-Cyrl-RS" sz="2400" dirty="0" smtClean="0"/>
              <a:t>: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700</a:t>
            </a:r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</a:p>
          <a:p>
            <a:pPr marL="0" indent="0"/>
            <a:r>
              <a:rPr lang="sr-Cyrl-RS" sz="2400" b="1" dirty="0" smtClean="0"/>
              <a:t>Највећи градови</a:t>
            </a:r>
            <a:r>
              <a:rPr lang="sr-Cyrl-RS" sz="2400" dirty="0" smtClean="0"/>
              <a:t>: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Валенсија</a:t>
            </a:r>
            <a:r>
              <a:rPr lang="sr-Cyrl-RS" sz="2400" dirty="0" smtClean="0"/>
              <a:t> и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Мурсија</a:t>
            </a:r>
            <a:r>
              <a:rPr lang="sr-Cyrl-RS" sz="2400" dirty="0" smtClean="0"/>
              <a:t> – најзначајнији туристички центри</a:t>
            </a:r>
          </a:p>
          <a:p>
            <a:pPr marL="0" indent="0"/>
            <a:r>
              <a:rPr lang="sr-Cyrl-RS" sz="2400" b="1" dirty="0" smtClean="0"/>
              <a:t>Клима:</a:t>
            </a:r>
            <a:r>
              <a:rPr lang="sr-Cyrl-RS" sz="2400" dirty="0" smtClean="0"/>
              <a:t> 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средоземна</a:t>
            </a:r>
          </a:p>
          <a:p>
            <a:endParaRPr lang="sr-Latn-RS" dirty="0"/>
          </a:p>
        </p:txBody>
      </p:sp>
      <p:pic>
        <p:nvPicPr>
          <p:cNvPr id="4" name="Picture 3" descr="costa blanc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1051" y="2246811"/>
            <a:ext cx="7785463" cy="397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3881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Коста дел Сол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</a:t>
            </a:r>
            <a:r>
              <a:rPr lang="sr-Cyrl-RS" dirty="0" smtClean="0"/>
              <a:t> пружа највећу погодност</a:t>
            </a:r>
          </a:p>
          <a:p>
            <a:pPr algn="just"/>
            <a:r>
              <a:rPr lang="sr-Cyrl-RS" b="1" dirty="0" smtClean="0"/>
              <a:t>Просечна температура ваздуха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18,4 степена, лети – 24,4, а зими -13,8</a:t>
            </a:r>
          </a:p>
          <a:p>
            <a:pPr algn="just"/>
            <a:r>
              <a:rPr lang="sr-Cyrl-RS" b="1" dirty="0" smtClean="0"/>
              <a:t>Температура воде </a:t>
            </a:r>
            <a:r>
              <a:rPr lang="sr-Cyrl-RS" dirty="0" smtClean="0"/>
              <a:t>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јануару 15 степени, у августу 25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Туристичке активности </a:t>
            </a:r>
            <a:r>
              <a:rPr lang="sr-Cyrl-RS" dirty="0" smtClean="0"/>
              <a:t>током целе године</a:t>
            </a:r>
          </a:p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Малага</a:t>
            </a:r>
            <a:r>
              <a:rPr lang="sr-Cyrl-RS" dirty="0" smtClean="0"/>
              <a:t> централно градско насеље - 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најтоплији град Европе</a:t>
            </a:r>
          </a:p>
          <a:p>
            <a:pPr algn="just"/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Обала светлости </a:t>
            </a:r>
            <a:r>
              <a:rPr lang="sr-Cyrl-RS" dirty="0" smtClean="0"/>
              <a:t>(Коста де ла Луз) – више од 3 000 сати</a:t>
            </a:r>
          </a:p>
          <a:p>
            <a:pPr algn="just"/>
            <a:r>
              <a:rPr lang="sr-Cyrl-RS" dirty="0" smtClean="0"/>
              <a:t>У овој подрегији највећи градови: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Севиља</a:t>
            </a:r>
            <a:r>
              <a:rPr lang="sr-Cyrl-RS" dirty="0" smtClean="0"/>
              <a:t>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Кордоба</a:t>
            </a:r>
            <a:r>
              <a:rPr lang="sr-Cyrl-RS" dirty="0" smtClean="0"/>
              <a:t> (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најлепши арапски град запада</a:t>
            </a:r>
            <a:r>
              <a:rPr lang="sr-Cyrl-RS" dirty="0" smtClean="0"/>
              <a:t>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2461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OLJA\Desktop\kosta del so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807" y="622299"/>
            <a:ext cx="8151222" cy="567399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9093"/>
            <a:ext cx="10515600" cy="6053070"/>
          </a:xfrm>
        </p:spPr>
        <p:txBody>
          <a:bodyPr/>
          <a:lstStyle/>
          <a:p>
            <a:pPr marL="0" indent="0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Балеари</a:t>
            </a:r>
            <a:r>
              <a:rPr lang="sr-Cyrl-RS" dirty="0" smtClean="0"/>
              <a:t> – архипелаг у Средоземном мору, чине га неколико острва, најзначајнија: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Мајорка, Менорка и Ибица</a:t>
            </a:r>
          </a:p>
          <a:p>
            <a:pPr marL="0" indent="0"/>
            <a:r>
              <a:rPr lang="sr-Cyrl-RS" b="1" dirty="0" smtClean="0"/>
              <a:t>Клима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средоземна</a:t>
            </a:r>
          </a:p>
          <a:p>
            <a:pPr marL="0" indent="0"/>
            <a:r>
              <a:rPr lang="sr-Cyrl-RS" b="1" dirty="0" smtClean="0"/>
              <a:t>Највеће острво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Мајорка</a:t>
            </a:r>
            <a:r>
              <a:rPr lang="sr-Cyrl-RS" dirty="0" smtClean="0"/>
              <a:t> – главни </a:t>
            </a:r>
            <a:r>
              <a:rPr lang="sr-Cyrl-RS" b="1" dirty="0" smtClean="0"/>
              <a:t>туристички центар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Палма де Мајорка</a:t>
            </a:r>
          </a:p>
          <a:p>
            <a:pPr marL="0" indent="0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Бројни манастири, утврђења, катедрале, палата Алмудијана, два ремек дела уметности: Лоња и Поморски конзулат</a:t>
            </a:r>
          </a:p>
          <a:p>
            <a:pPr marL="0" indent="0"/>
            <a:r>
              <a:rPr lang="sr-Cyrl-RS" dirty="0" smtClean="0"/>
              <a:t>Дуж залива издвајају се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туристичка насеља: Кан Пастила, Пласа де Палма, Ел Арсенал</a:t>
            </a:r>
          </a:p>
          <a:p>
            <a:pPr marL="0" indent="0"/>
            <a:r>
              <a:rPr lang="sr-Cyrl-RS" dirty="0" smtClean="0"/>
              <a:t>Туристички садржај употпуњују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излетничка места у унутрашњости острва и око 200 пећина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7877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b="1" dirty="0" smtClean="0"/>
              <a:t>Балеари</a:t>
            </a:r>
            <a:endParaRPr lang="sr-Latn-CS" b="1" dirty="0"/>
          </a:p>
        </p:txBody>
      </p:sp>
      <p:pic>
        <p:nvPicPr>
          <p:cNvPr id="6146" name="Picture 2" descr="C:\Users\OLJA\Desktop\balearicislandsma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321" y="2062956"/>
            <a:ext cx="6923314" cy="407658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LJA\Desktop\287302c6d82638c93162215eee3924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696" y="653143"/>
            <a:ext cx="6021977" cy="505532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171" name="Picture 3" descr="C:\Users\OLJA\Desktop\madrid-world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7482" y="653143"/>
            <a:ext cx="5405844" cy="50292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280"/>
            <a:ext cx="10515600" cy="5576551"/>
          </a:xfrm>
        </p:spPr>
        <p:txBody>
          <a:bodyPr>
            <a:normAutofit/>
          </a:bodyPr>
          <a:lstStyle/>
          <a:p>
            <a:pPr algn="just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Канарска острва </a:t>
            </a:r>
            <a:r>
              <a:rPr lang="sr-Cyrl-RS" dirty="0" smtClean="0"/>
              <a:t>– леже 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Атлантском океану</a:t>
            </a:r>
            <a:r>
              <a:rPr lang="sr-Cyrl-RS" dirty="0" smtClean="0"/>
              <a:t>, чине их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седам острва</a:t>
            </a:r>
          </a:p>
          <a:p>
            <a:pPr algn="just"/>
            <a:r>
              <a:rPr lang="sr-Cyrl-RS" b="1" dirty="0" smtClean="0"/>
              <a:t>Највеће острво</a:t>
            </a:r>
            <a:r>
              <a:rPr lang="sr-Cyrl-RS" dirty="0" smtClean="0"/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Тенерифе – 5 000 000 туриста 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Вулканско порекло острва</a:t>
            </a:r>
            <a:r>
              <a:rPr lang="sr-Cyrl-RS" dirty="0" smtClean="0"/>
              <a:t>: црне плаже Тенерифа, острво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Лансарот</a:t>
            </a:r>
            <a:r>
              <a:rPr lang="sr-Cyrl-RS" dirty="0" smtClean="0"/>
              <a:t> – очаравајућа поља црне лаве део националног парка – Тиманфај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Вулкани Ланс</a:t>
            </a:r>
            <a:r>
              <a:rPr lang="sr-Cyrl-RS" dirty="0" smtClean="0"/>
              <a:t>арота стварају спектакуларни пејзаж – беле фармерске кућице над црном земљом и зеленилом палми и усева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Острво Фуертавентура </a:t>
            </a:r>
            <a:r>
              <a:rPr lang="sr-Cyrl-RS" dirty="0" smtClean="0"/>
              <a:t>– невероватне пешчане дине</a:t>
            </a:r>
          </a:p>
          <a:p>
            <a:pPr algn="just"/>
            <a:r>
              <a:rPr lang="sr-Cyrl-RS" dirty="0" smtClean="0"/>
              <a:t>Плаже на јужном делу идеалне за спортове на води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сурфовање</a:t>
            </a:r>
            <a:r>
              <a:rPr lang="sr-Cyrl-RS" dirty="0" smtClean="0"/>
              <a:t>, прилично сиромашна, али занимљива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38135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2697"/>
            <a:ext cx="10515600" cy="582426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Cyrl-RS" dirty="0" smtClean="0"/>
              <a:t>Унутрашњост Тенерифа и Гран Канарије је прилично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планинска</a:t>
            </a:r>
          </a:p>
          <a:p>
            <a:pPr algn="just"/>
            <a:r>
              <a:rPr lang="sr-Cyrl-RS" b="1" dirty="0" smtClean="0"/>
              <a:t>На острву Тенерифе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највећи врх Шпаније Пико де Теиде, 3 715м</a:t>
            </a:r>
            <a:endParaRPr lang="sr-Cyrl-RS" dirty="0" smtClean="0"/>
          </a:p>
          <a:p>
            <a:pPr algn="just"/>
            <a:r>
              <a:rPr lang="sr-Cyrl-RS" b="1" dirty="0" smtClean="0"/>
              <a:t>На острву Гран Канарија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највећи град на целом архипелагу, Лас Палмас</a:t>
            </a:r>
            <a:r>
              <a:rPr lang="sr-Cyrl-RS" dirty="0" smtClean="0"/>
              <a:t> (стари део град основан још у 15. веку, сматра се полазном тачком шпанског освајања Атлантика ка северној Америци</a:t>
            </a:r>
          </a:p>
          <a:p>
            <a:pPr algn="just"/>
            <a:r>
              <a:rPr lang="sr-Cyrl-RS" dirty="0" smtClean="0"/>
              <a:t>Остала острва су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прилично другачија</a:t>
            </a:r>
            <a:r>
              <a:rPr lang="sr-Cyrl-RS" dirty="0" smtClean="0"/>
              <a:t>: зеленија захваљујући ветровима, обале мање погодне за плаже</a:t>
            </a:r>
          </a:p>
          <a:p>
            <a:pPr algn="just"/>
            <a:r>
              <a:rPr lang="sr-Cyrl-RS" b="1" dirty="0" smtClean="0"/>
              <a:t>На острву Ла Гомера </a:t>
            </a:r>
            <a:r>
              <a:rPr lang="sr-Cyrl-RS" dirty="0" smtClean="0"/>
              <a:t>– тропске шуме између вулканских предела, парк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Грахонај</a:t>
            </a:r>
            <a:r>
              <a:rPr lang="sr-Cyrl-RS" dirty="0" smtClean="0"/>
              <a:t>, влажне суптропске шуме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лаурсвила</a:t>
            </a:r>
            <a:r>
              <a:rPr lang="sr-Cyrl-RS" dirty="0" smtClean="0"/>
              <a:t> (у терцијарзу прекривале већину Европе, данас се осим у Гомери налазе на острвима Мадеира и Азорима)</a:t>
            </a:r>
          </a:p>
          <a:p>
            <a:pPr algn="just"/>
            <a:r>
              <a:rPr lang="sr-Cyrl-RS" b="1" dirty="0" smtClean="0"/>
              <a:t>Северну обалу </a:t>
            </a:r>
            <a:r>
              <a:rPr lang="sr-Cyrl-RS" dirty="0" smtClean="0"/>
              <a:t>чине градска насеља: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 Коруња, Хихон, Сантандер, Билбао и Сан Себастијан</a:t>
            </a:r>
          </a:p>
          <a:p>
            <a:pPr algn="just"/>
            <a:r>
              <a:rPr lang="sr-Cyrl-RS" dirty="0" smtClean="0"/>
              <a:t>Нешто </a:t>
            </a:r>
            <a:r>
              <a:rPr lang="sr-Cyrl-RS" b="1" dirty="0" smtClean="0"/>
              <a:t>јужније од обале Баскијског залива </a:t>
            </a:r>
            <a:r>
              <a:rPr lang="sr-Cyrl-RS" dirty="0" smtClean="0"/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покрајина Навара и град Памплона (чувен по кориди)</a:t>
            </a:r>
          </a:p>
          <a:p>
            <a:pPr algn="just"/>
            <a:r>
              <a:rPr lang="sr-Cyrl-RS" dirty="0" smtClean="0"/>
              <a:t>У </a:t>
            </a:r>
            <a:r>
              <a:rPr lang="sr-Cyrl-RS" b="1" dirty="0" smtClean="0"/>
              <a:t>континенталном делу </a:t>
            </a:r>
            <a:r>
              <a:rPr lang="sr-Cyrl-RS" dirty="0" smtClean="0"/>
              <a:t>најзначајнији туристички центар -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Мадрид 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705178"/>
            <a:ext cx="6096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</a:t>
            </a:r>
            <a:r>
              <a:rPr lang="ru-RU" sz="1600">
                <a:solidFill>
                  <a:srgbClr val="0070C0"/>
                </a:solidFill>
              </a:rPr>
              <a:t>104/2009 и 99/2011)</a:t>
            </a:r>
          </a:p>
          <a:p>
            <a:pPr algn="ctr"/>
            <a:endParaRPr lang="sr-Cyrl-R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3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940</Words>
  <Application>Microsoft Office PowerPoint</Application>
  <PresentationFormat>Widescreen</PresentationFormat>
  <Paragraphs>142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ШПАНИЈА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Балеари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АЛПСКА РЕГИЈА И СРЕДОЗЕМЉЕ</dc:title>
  <dc:creator>Ring</dc:creator>
  <cp:lastModifiedBy>Dusan</cp:lastModifiedBy>
  <cp:revision>37</cp:revision>
  <dcterms:created xsi:type="dcterms:W3CDTF">2020-03-03T08:19:52Z</dcterms:created>
  <dcterms:modified xsi:type="dcterms:W3CDTF">2021-03-17T08:42:16Z</dcterms:modified>
</cp:coreProperties>
</file>