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2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E8CA3-B1EC-43E9-A4D4-2F806FDE1AF0}" type="datetimeFigureOut">
              <a:rPr lang="sr-Latn-CS" smtClean="0"/>
              <a:t>17.3.2021.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78B18-1573-4AD7-AFC3-68D184ECD848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E8CA3-B1EC-43E9-A4D4-2F806FDE1AF0}" type="datetimeFigureOut">
              <a:rPr lang="sr-Latn-CS" smtClean="0"/>
              <a:t>17.3.2021.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78B18-1573-4AD7-AFC3-68D184ECD848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E8CA3-B1EC-43E9-A4D4-2F806FDE1AF0}" type="datetimeFigureOut">
              <a:rPr lang="sr-Latn-CS" smtClean="0"/>
              <a:t>17.3.2021.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78B18-1573-4AD7-AFC3-68D184ECD848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E8CA3-B1EC-43E9-A4D4-2F806FDE1AF0}" type="datetimeFigureOut">
              <a:rPr lang="sr-Latn-CS" smtClean="0"/>
              <a:t>17.3.2021.</a:t>
            </a:fld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78B18-1573-4AD7-AFC3-68D184ECD848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E8CA3-B1EC-43E9-A4D4-2F806FDE1AF0}" type="datetimeFigureOut">
              <a:rPr lang="sr-Latn-CS" smtClean="0"/>
              <a:t>17.3.2021.</a:t>
            </a:fld>
            <a:endParaRPr lang="sr-Latn-C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78B18-1573-4AD7-AFC3-68D184ECD848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E8CA3-B1EC-43E9-A4D4-2F806FDE1AF0}" type="datetimeFigureOut">
              <a:rPr lang="sr-Latn-CS" smtClean="0"/>
              <a:t>17.3.2021.</a:t>
            </a:fld>
            <a:endParaRPr lang="sr-Latn-C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78B18-1573-4AD7-AFC3-68D184ECD848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E8CA3-B1EC-43E9-A4D4-2F806FDE1AF0}" type="datetimeFigureOut">
              <a:rPr lang="sr-Latn-CS" smtClean="0"/>
              <a:t>17.3.2021.</a:t>
            </a:fld>
            <a:endParaRPr lang="sr-Latn-C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78B18-1573-4AD7-AFC3-68D184ECD848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E8CA3-B1EC-43E9-A4D4-2F806FDE1AF0}" type="datetimeFigureOut">
              <a:rPr lang="sr-Latn-CS" smtClean="0"/>
              <a:t>17.3.2021.</a:t>
            </a:fld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78B18-1573-4AD7-AFC3-68D184ECD848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C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E8CA3-B1EC-43E9-A4D4-2F806FDE1AF0}" type="datetimeFigureOut">
              <a:rPr lang="sr-Latn-CS" smtClean="0"/>
              <a:t>17.3.2021.</a:t>
            </a:fld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78B18-1573-4AD7-AFC3-68D184ECD848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E8CA3-B1EC-43E9-A4D4-2F806FDE1AF0}" type="datetimeFigureOut">
              <a:rPr lang="sr-Latn-CS" smtClean="0"/>
              <a:t>17.3.2021.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78B18-1573-4AD7-AFC3-68D184ECD848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E8CA3-B1EC-43E9-A4D4-2F806FDE1AF0}" type="datetimeFigureOut">
              <a:rPr lang="sr-Latn-CS" smtClean="0"/>
              <a:t>17.3.2021.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78B18-1573-4AD7-AFC3-68D184ECD848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3E8CA3-B1EC-43E9-A4D4-2F806FDE1AF0}" type="datetimeFigureOut">
              <a:rPr lang="sr-Latn-CS" smtClean="0"/>
              <a:t>17.3.2021.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E78B18-1573-4AD7-AFC3-68D184ECD848}" type="slidenum">
              <a:rPr lang="sr-Latn-CS" smtClean="0"/>
              <a:t>‹#›</a:t>
            </a:fld>
            <a:endParaRPr lang="sr-Latn-C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52737"/>
            <a:ext cx="7772400" cy="2808311"/>
          </a:xfrm>
        </p:spPr>
        <p:txBody>
          <a:bodyPr/>
          <a:lstStyle/>
          <a:p>
            <a:endParaRPr lang="sr-Latn-C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365104"/>
            <a:ext cx="6400800" cy="86409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sr-Cyrl-RS" b="1" dirty="0" smtClean="0"/>
              <a:t>ИТАЛИЈА</a:t>
            </a:r>
            <a:endParaRPr lang="sr-Latn-CS" b="1" dirty="0"/>
          </a:p>
        </p:txBody>
      </p:sp>
      <p:pic>
        <p:nvPicPr>
          <p:cNvPr id="1026" name="Picture 2" descr="C:\Users\OLJA\Desktop\ima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1124744"/>
            <a:ext cx="5137375" cy="26642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92500" lnSpcReduction="20000"/>
          </a:bodyPr>
          <a:lstStyle/>
          <a:p>
            <a:r>
              <a:rPr lang="sr-Cyrl-RS" b="1" dirty="0" smtClean="0"/>
              <a:t>Површина</a:t>
            </a:r>
            <a:r>
              <a:rPr lang="sr-Cyrl-RS" dirty="0" smtClean="0"/>
              <a:t>: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302 000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km</a:t>
            </a:r>
            <a:r>
              <a:rPr lang="sr-Latn-CS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sr-Latn-C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sr-Cyrl-RS" b="1" dirty="0" smtClean="0"/>
              <a:t>Број становника</a:t>
            </a:r>
            <a:r>
              <a:rPr lang="sr-Cyrl-RS" dirty="0" smtClean="0"/>
              <a:t>: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60 000 000</a:t>
            </a:r>
          </a:p>
          <a:p>
            <a:r>
              <a:rPr lang="sr-Cyrl-RS" b="1" dirty="0" smtClean="0"/>
              <a:t>Главни град</a:t>
            </a:r>
            <a:r>
              <a:rPr lang="sr-Cyrl-RS" dirty="0" smtClean="0"/>
              <a:t>: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Рим</a:t>
            </a:r>
          </a:p>
          <a:p>
            <a:r>
              <a:rPr lang="sr-Cyrl-RS" dirty="0" smtClean="0"/>
              <a:t>Једна од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најстаријих држава </a:t>
            </a:r>
            <a:r>
              <a:rPr lang="sr-Cyrl-RS" dirty="0" smtClean="0"/>
              <a:t>на свету</a:t>
            </a:r>
          </a:p>
          <a:p>
            <a:r>
              <a:rPr lang="sr-Cyrl-RS" dirty="0" smtClean="0"/>
              <a:t>Захвата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највећи део Апенинског полуострва и два велика острва у Средоземном мору: Сицилија и Сардинија</a:t>
            </a:r>
          </a:p>
          <a:p>
            <a:r>
              <a:rPr lang="sr-Cyrl-RS" b="1" dirty="0" smtClean="0"/>
              <a:t>Рељеф</a:t>
            </a:r>
            <a:r>
              <a:rPr lang="sr-Cyrl-RS" dirty="0" smtClean="0"/>
              <a:t>: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планински, Апенини </a:t>
            </a:r>
            <a:r>
              <a:rPr lang="sr-Cyrl-RS" dirty="0" smtClean="0"/>
              <a:t>се протежу дуж целог полуострва, на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северу је Падска низија</a:t>
            </a:r>
            <a:r>
              <a:rPr lang="sr-Cyrl-RS" dirty="0" smtClean="0"/>
              <a:t> </a:t>
            </a:r>
          </a:p>
          <a:p>
            <a:r>
              <a:rPr lang="sr-Cyrl-RS" dirty="0" smtClean="0"/>
              <a:t>На граници литосферних плоча, па су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вулкани и земљотреси честа појава</a:t>
            </a:r>
          </a:p>
          <a:p>
            <a:r>
              <a:rPr lang="sr-Cyrl-RS" b="1" dirty="0" smtClean="0"/>
              <a:t>Највећи вулкан </a:t>
            </a:r>
            <a:r>
              <a:rPr lang="sr-Cyrl-RS" dirty="0" smtClean="0"/>
              <a:t>–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Етна</a:t>
            </a:r>
            <a:r>
              <a:rPr lang="sr-Cyrl-RS" dirty="0" smtClean="0"/>
              <a:t>, а издвајају се и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Везув, Вулкано и Страмболи</a:t>
            </a:r>
            <a:endParaRPr lang="sr-Latn-C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OLJA\Desktop\map-of-italy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0"/>
            <a:ext cx="7704856" cy="6858000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pPr algn="just"/>
            <a:r>
              <a:rPr lang="sr-Cyrl-RS" b="1" dirty="0" smtClean="0"/>
              <a:t>Клима</a:t>
            </a:r>
            <a:r>
              <a:rPr lang="sr-Cyrl-RS" dirty="0" smtClean="0"/>
              <a:t>: углавном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средоземна</a:t>
            </a:r>
          </a:p>
          <a:p>
            <a:pPr algn="just"/>
            <a:r>
              <a:rPr lang="sr-Cyrl-RS" b="1" dirty="0" smtClean="0"/>
              <a:t>Хидрографске одлике</a:t>
            </a:r>
            <a:r>
              <a:rPr lang="sr-Cyrl-RS" dirty="0" smtClean="0"/>
              <a:t>: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реке По и Тибар, алпска језера – Комо и Мађоре</a:t>
            </a:r>
          </a:p>
          <a:p>
            <a:pPr algn="just"/>
            <a:r>
              <a:rPr lang="sr-Cyrl-RS" dirty="0" smtClean="0"/>
              <a:t>Заузима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централни део Средоземља</a:t>
            </a:r>
          </a:p>
          <a:p>
            <a:pPr algn="just"/>
            <a:r>
              <a:rPr lang="sr-Cyrl-RS" dirty="0" smtClean="0"/>
              <a:t>Излази на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пет мора: Лигурско, Јонско, Тиренско, Средоземно и Јадранско</a:t>
            </a:r>
          </a:p>
          <a:p>
            <a:pPr algn="just"/>
            <a:r>
              <a:rPr lang="sr-Cyrl-RS" dirty="0" smtClean="0"/>
              <a:t>У складу са тим и подела на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приморских туристичких регија </a:t>
            </a:r>
            <a:r>
              <a:rPr lang="sr-Cyrl-RS" dirty="0" smtClean="0"/>
              <a:t>са специфичним обележјима</a:t>
            </a:r>
            <a:endParaRPr lang="sr-Latn-C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taly-region-map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8" y="260648"/>
            <a:ext cx="6336704" cy="6120680"/>
          </a:xfrm>
          <a:effectLst>
            <a:softEdge rad="1270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Лигурско приморје</a:t>
            </a:r>
            <a:endParaRPr lang="sr-Latn-C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sr-Cyrl-RS" b="1" dirty="0" smtClean="0"/>
              <a:t>Простире</a:t>
            </a:r>
            <a:r>
              <a:rPr lang="sr-Cyrl-RS" dirty="0" smtClean="0"/>
              <a:t> се око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Ђеновског залива</a:t>
            </a:r>
          </a:p>
          <a:p>
            <a:pPr algn="just"/>
            <a:r>
              <a:rPr lang="sr-Cyrl-RS" b="1" dirty="0" smtClean="0"/>
              <a:t>Чине га</a:t>
            </a:r>
            <a:r>
              <a:rPr lang="sr-Cyrl-RS" dirty="0" smtClean="0"/>
              <a:t>: </a:t>
            </a:r>
            <a:r>
              <a:rPr lang="sr-Cyrl-R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Ривијера де Поненте </a:t>
            </a:r>
            <a:r>
              <a:rPr lang="sr-Cyrl-RS" dirty="0" smtClean="0"/>
              <a:t>и </a:t>
            </a:r>
            <a:r>
              <a:rPr lang="sr-Cyrl-R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Ривијера де Леванте</a:t>
            </a:r>
          </a:p>
          <a:p>
            <a:pPr algn="just"/>
            <a:r>
              <a:rPr lang="sr-Cyrl-RS" dirty="0" smtClean="0"/>
              <a:t>Ове две ривијере раздваја </a:t>
            </a:r>
            <a:r>
              <a:rPr lang="sr-Cyrl-RS" b="1" dirty="0" smtClean="0"/>
              <a:t>највећи град области</a:t>
            </a:r>
            <a:r>
              <a:rPr lang="sr-Cyrl-RS" dirty="0" smtClean="0"/>
              <a:t>: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Ђенова</a:t>
            </a:r>
          </a:p>
          <a:p>
            <a:pPr algn="just"/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Лигурски Алпи и Лигурски Апенини </a:t>
            </a:r>
            <a:r>
              <a:rPr lang="sr-Cyrl-RS" dirty="0" smtClean="0"/>
              <a:t>штите од хладних важдушних маса</a:t>
            </a:r>
          </a:p>
          <a:p>
            <a:pPr algn="just"/>
            <a:r>
              <a:rPr lang="sr-Cyrl-RS" dirty="0" smtClean="0"/>
              <a:t>Туристичка сезона –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месеци</a:t>
            </a:r>
          </a:p>
          <a:p>
            <a:pPr algn="just"/>
            <a:r>
              <a:rPr lang="sr-Cyrl-RS" dirty="0" smtClean="0"/>
              <a:t>Плаже и шеталишта уређена као на Азурној обали</a:t>
            </a:r>
          </a:p>
          <a:p>
            <a:pPr algn="just"/>
            <a:r>
              <a:rPr lang="sr-Cyrl-RS" b="1" dirty="0" smtClean="0"/>
              <a:t>Највећи туристички центри</a:t>
            </a:r>
            <a:r>
              <a:rPr lang="sr-Cyrl-RS" dirty="0" smtClean="0"/>
              <a:t>: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Сан Ремо, Портофино, Империја, Чинкве Тере и Савона</a:t>
            </a:r>
          </a:p>
          <a:p>
            <a:pPr algn="just"/>
            <a:r>
              <a:rPr lang="sr-Cyrl-R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Обала цвећа </a:t>
            </a:r>
            <a:r>
              <a:rPr lang="sr-Cyrl-RS" dirty="0" smtClean="0"/>
              <a:t>(</a:t>
            </a:r>
            <a:r>
              <a:rPr lang="sr-Latn-C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Riviera dei Fiori</a:t>
            </a:r>
            <a:r>
              <a:rPr lang="sr-Latn-CS" dirty="0" smtClean="0"/>
              <a:t>) </a:t>
            </a:r>
            <a:r>
              <a:rPr lang="sr-Cyrl-RS" dirty="0" smtClean="0"/>
              <a:t>– бујна суптропска вегетација</a:t>
            </a:r>
            <a:endParaRPr lang="sr-Latn-C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sr-Cyrl-RS" b="1" dirty="0" smtClean="0"/>
              <a:t>Тиренско приморје</a:t>
            </a:r>
            <a:endParaRPr lang="sr-Latn-C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Приморски појас </a:t>
            </a:r>
            <a:r>
              <a:rPr lang="sr-Cyrl-RS" dirty="0" smtClean="0"/>
              <a:t>уз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Тиренско море и делови унутрашњости полуострва</a:t>
            </a:r>
          </a:p>
          <a:p>
            <a:pPr algn="just"/>
            <a:r>
              <a:rPr lang="sr-Cyrl-RS" b="1" dirty="0" smtClean="0"/>
              <a:t>Обухвата провинције</a:t>
            </a:r>
            <a:r>
              <a:rPr lang="sr-Cyrl-RS" dirty="0" smtClean="0"/>
              <a:t>: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Тоскана, Умбрија, Лацио и Кампанија</a:t>
            </a:r>
          </a:p>
          <a:p>
            <a:pPr algn="just"/>
            <a:r>
              <a:rPr lang="sr-Cyrl-RS" dirty="0" smtClean="0"/>
              <a:t>Претежно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брежуљкаст</a:t>
            </a:r>
            <a:r>
              <a:rPr lang="sr-Cyrl-RS" dirty="0" smtClean="0"/>
              <a:t>, у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доњем току река Арно</a:t>
            </a:r>
            <a:r>
              <a:rPr lang="sr-Cyrl-RS" dirty="0" smtClean="0"/>
              <a:t> и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Тибар </a:t>
            </a:r>
            <a:r>
              <a:rPr lang="sr-Cyrl-RS" dirty="0" smtClean="0"/>
              <a:t>изразито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равничарски</a:t>
            </a:r>
          </a:p>
          <a:p>
            <a:pPr algn="just"/>
            <a:r>
              <a:rPr lang="sr-Cyrl-RS" b="1" dirty="0" smtClean="0"/>
              <a:t>Велика туристичка атрактивност</a:t>
            </a:r>
            <a:r>
              <a:rPr lang="sr-Cyrl-RS" dirty="0" smtClean="0"/>
              <a:t>: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вулканске купе, језера у кратерима угашених вулкана и термоминерални извори</a:t>
            </a:r>
          </a:p>
          <a:p>
            <a:pPr algn="just"/>
            <a:r>
              <a:rPr lang="sr-Cyrl-RS" dirty="0" smtClean="0"/>
              <a:t>Обале ниске, често замочварене</a:t>
            </a:r>
          </a:p>
          <a:p>
            <a:pPr algn="just"/>
            <a:r>
              <a:rPr lang="sr-Cyrl-RS" b="1" dirty="0" smtClean="0"/>
              <a:t>Главне карактеристике</a:t>
            </a:r>
            <a:r>
              <a:rPr lang="sr-Cyrl-RS" dirty="0" smtClean="0"/>
              <a:t>: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богатство културно-историјским споменицима из доба ренесансе, пријатни пејзажи Тоскане</a:t>
            </a:r>
          </a:p>
          <a:p>
            <a:pPr algn="just"/>
            <a:r>
              <a:rPr lang="sr-Cyrl-RS" b="1" dirty="0" smtClean="0"/>
              <a:t>Вулкан</a:t>
            </a:r>
            <a:r>
              <a:rPr lang="sr-Cyrl-RS" dirty="0" smtClean="0"/>
              <a:t>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Везув</a:t>
            </a:r>
          </a:p>
          <a:p>
            <a:pPr algn="just"/>
            <a:r>
              <a:rPr lang="sr-Cyrl-RS" dirty="0" smtClean="0"/>
              <a:t>Остаци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Помпеје</a:t>
            </a:r>
            <a:r>
              <a:rPr lang="sr-Cyrl-RS" dirty="0" smtClean="0"/>
              <a:t> и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Херкуланеума</a:t>
            </a:r>
            <a:r>
              <a:rPr lang="sr-Cyrl-RS" dirty="0" smtClean="0"/>
              <a:t> које је Везув уништио 79. г.п.н.е.</a:t>
            </a:r>
          </a:p>
          <a:p>
            <a:pPr algn="just"/>
            <a:r>
              <a:rPr lang="sr-Cyrl-RS" b="1" dirty="0" smtClean="0"/>
              <a:t>Главни град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Рим</a:t>
            </a:r>
          </a:p>
          <a:p>
            <a:pPr algn="just"/>
            <a:r>
              <a:rPr lang="sr-Cyrl-RS" b="1" dirty="0" smtClean="0"/>
              <a:t>Други велики градови</a:t>
            </a:r>
            <a:r>
              <a:rPr lang="sr-Cyrl-RS" dirty="0" smtClean="0"/>
              <a:t>: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Фиренца, Напуљ</a:t>
            </a:r>
            <a:r>
              <a:rPr lang="sr-Cyrl-RS" dirty="0" smtClean="0"/>
              <a:t>, </a:t>
            </a:r>
            <a:r>
              <a:rPr lang="sr-Cyrl-RS" b="1" dirty="0" smtClean="0"/>
              <a:t>летовалишта</a:t>
            </a:r>
            <a:r>
              <a:rPr lang="sr-Cyrl-RS" dirty="0" smtClean="0"/>
              <a:t>: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Терачина, Остија, Соренто, Салерно, Анцио, Амалфи, Паола и Катанцаро</a:t>
            </a:r>
            <a:r>
              <a:rPr lang="sr-Cyrl-RS" dirty="0" smtClean="0"/>
              <a:t> и </a:t>
            </a:r>
            <a:r>
              <a:rPr lang="sr-Cyrl-RS" b="1" dirty="0" smtClean="0"/>
              <a:t>острво</a:t>
            </a:r>
            <a:r>
              <a:rPr lang="sr-Cyrl-RS" dirty="0" smtClean="0"/>
              <a:t>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Капри</a:t>
            </a:r>
            <a:r>
              <a:rPr lang="sr-Cyrl-RS" dirty="0" smtClean="0"/>
              <a:t> – једна од најпопуларнијих монденских дестинација на Медитерану</a:t>
            </a:r>
          </a:p>
          <a:p>
            <a:endParaRPr lang="sr-Latn-C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sr-Cyrl-RS" b="1" dirty="0" smtClean="0"/>
              <a:t>Средоземно приморје </a:t>
            </a:r>
            <a:endParaRPr lang="sr-Latn-C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sr-Cyrl-RS" b="1" dirty="0" smtClean="0"/>
              <a:t>Јужна Италија</a:t>
            </a:r>
            <a:r>
              <a:rPr lang="sr-Cyrl-RS" dirty="0" smtClean="0"/>
              <a:t>: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суптропска клима, топло море, бројне плаже</a:t>
            </a:r>
          </a:p>
          <a:p>
            <a:pPr algn="just"/>
            <a:r>
              <a:rPr lang="sr-Cyrl-RS" dirty="0" smtClean="0"/>
              <a:t>Лета на Сицилији су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врела</a:t>
            </a:r>
            <a:r>
              <a:rPr lang="sr-Cyrl-RS" dirty="0" smtClean="0"/>
              <a:t> и јако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сува</a:t>
            </a:r>
            <a:r>
              <a:rPr lang="sr-Cyrl-RS" dirty="0" smtClean="0"/>
              <a:t>, због топлих ваздушних струја из Сахаре –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преко 45 степени</a:t>
            </a:r>
          </a:p>
          <a:p>
            <a:r>
              <a:rPr lang="sr-Cyrl-RS" b="1" dirty="0" smtClean="0"/>
              <a:t>Богатство културно-историјског наслеђа</a:t>
            </a:r>
            <a:r>
              <a:rPr lang="sr-Cyrl-RS" dirty="0" smtClean="0"/>
              <a:t>: споменици, археолошки локалитети из античких времена –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Долина храмова, Селинунт, Хераклеја Миноја</a:t>
            </a:r>
          </a:p>
          <a:p>
            <a:pPr algn="just"/>
            <a:r>
              <a:rPr lang="sr-Cyrl-RS" b="1" dirty="0" smtClean="0"/>
              <a:t>Најмања приморска регија </a:t>
            </a:r>
            <a:r>
              <a:rPr lang="sr-Cyrl-RS" dirty="0" smtClean="0"/>
              <a:t>–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обухвата само јужни и западни део Сицилије и северну, јужну и западну обалу Сардиније</a:t>
            </a:r>
          </a:p>
          <a:p>
            <a:pPr algn="just"/>
            <a:r>
              <a:rPr lang="sr-Cyrl-RS" dirty="0" smtClean="0"/>
              <a:t>Најпознатије туристичке дестинације су: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Агриђенто, Марсала на Сицилији и Сасари на Сардинији</a:t>
            </a:r>
            <a:endParaRPr lang="sr-Latn-C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sr-Cyrl-RS" b="1" dirty="0" smtClean="0"/>
              <a:t>Јонско приморје</a:t>
            </a:r>
            <a:endParaRPr lang="sr-Latn-C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sr-Cyrl-R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Аутострада Сунца </a:t>
            </a:r>
            <a:r>
              <a:rPr lang="sr-Cyrl-RS" dirty="0" smtClean="0"/>
              <a:t>– повезано са северним и централним деловима Италије</a:t>
            </a:r>
          </a:p>
          <a:p>
            <a:pPr algn="just"/>
            <a:r>
              <a:rPr lang="sr-Cyrl-RS" b="1" dirty="0" smtClean="0"/>
              <a:t>Обухвата провинције</a:t>
            </a:r>
            <a:r>
              <a:rPr lang="sr-Cyrl-RS" dirty="0" smtClean="0"/>
              <a:t>: </a:t>
            </a:r>
            <a:r>
              <a:rPr lang="sr-Cyrl-R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Пуља</a:t>
            </a:r>
            <a:r>
              <a:rPr lang="sr-Cyrl-RS" dirty="0" smtClean="0"/>
              <a:t> (</a:t>
            </a:r>
            <a:r>
              <a:rPr lang="sr-Cyrl-R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Потпетица Италије</a:t>
            </a:r>
            <a:r>
              <a:rPr lang="sr-Cyrl-RS" dirty="0" smtClean="0"/>
              <a:t>) и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Калабрија</a:t>
            </a:r>
            <a:r>
              <a:rPr lang="sr-Cyrl-RS" dirty="0" smtClean="0"/>
              <a:t>, као и источна обала Сицилије</a:t>
            </a:r>
          </a:p>
          <a:p>
            <a:pPr algn="just"/>
            <a:r>
              <a:rPr lang="sr-Cyrl-RS" dirty="0" smtClean="0"/>
              <a:t>На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копненом делу туризам у развоју</a:t>
            </a:r>
            <a:r>
              <a:rPr lang="sr-Cyrl-RS" dirty="0" smtClean="0"/>
              <a:t>, на Сицилији већ афирмисане дестинације</a:t>
            </a:r>
          </a:p>
          <a:p>
            <a:pPr algn="just"/>
            <a:r>
              <a:rPr lang="sr-Cyrl-RS" dirty="0" smtClean="0"/>
              <a:t>У централном делу Пуље –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трули,</a:t>
            </a:r>
            <a:r>
              <a:rPr lang="sr-Cyrl-RS" dirty="0" smtClean="0"/>
              <a:t> старе куће са конусним крововима, обојене у бело, док су на обалама залива Таранто изграђена малобројна летовалишта: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Таранто, Соверато, Галиопи, Бриндизи</a:t>
            </a:r>
          </a:p>
          <a:p>
            <a:pPr algn="just"/>
            <a:r>
              <a:rPr lang="sr-Cyrl-RS" b="1" dirty="0" smtClean="0"/>
              <a:t>На Сицилији </a:t>
            </a:r>
            <a:r>
              <a:rPr lang="sr-Cyrl-RS" dirty="0" smtClean="0"/>
              <a:t>популарнија места: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Таормина – град из доба старе Грчке, Катанија, Сиракуза, Ђардини-Наксос и Летојани</a:t>
            </a:r>
          </a:p>
          <a:p>
            <a:pPr algn="just"/>
            <a:r>
              <a:rPr lang="sr-Cyrl-RS" dirty="0" smtClean="0"/>
              <a:t>Сицилијанска села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Форца д’Агро </a:t>
            </a:r>
            <a:r>
              <a:rPr lang="sr-Cyrl-RS" dirty="0" smtClean="0"/>
              <a:t>и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Савока</a:t>
            </a:r>
            <a:r>
              <a:rPr lang="sr-Cyrl-RS" dirty="0" smtClean="0"/>
              <a:t> – сниман филм </a:t>
            </a:r>
            <a:r>
              <a:rPr lang="sr-Cyrl-RS" i="1" dirty="0" smtClean="0"/>
              <a:t>Кум</a:t>
            </a:r>
            <a:r>
              <a:rPr lang="sr-Cyrl-RS" dirty="0" smtClean="0"/>
              <a:t>, па су посебно привлачна</a:t>
            </a:r>
          </a:p>
          <a:p>
            <a:pPr algn="just"/>
            <a:r>
              <a:rPr lang="sr-Cyrl-RS" b="1" dirty="0" smtClean="0"/>
              <a:t>Посебну атрактивност </a:t>
            </a:r>
            <a:r>
              <a:rPr lang="sr-Cyrl-RS" dirty="0" smtClean="0"/>
              <a:t>овој регији даје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вулкан Етна</a:t>
            </a:r>
            <a:endParaRPr lang="sr-Latn-C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sr-Cyrl-RS" b="1" dirty="0" smtClean="0"/>
              <a:t>Сицилија</a:t>
            </a:r>
            <a:endParaRPr lang="sr-Latn-C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sr-Cyrl-RS" b="1" dirty="0" smtClean="0"/>
              <a:t>Највеће острво </a:t>
            </a:r>
            <a:r>
              <a:rPr lang="sr-Cyrl-RS" dirty="0" smtClean="0"/>
              <a:t>у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Средоземном мору, административни регион Италије</a:t>
            </a:r>
          </a:p>
          <a:p>
            <a:pPr algn="just"/>
            <a:r>
              <a:rPr lang="sr-Cyrl-RS" dirty="0" smtClean="0"/>
              <a:t>Обухвата и више мањих архипелага, најпознатији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Еолска вулканска острва у Тиренском мору</a:t>
            </a:r>
          </a:p>
          <a:p>
            <a:pPr algn="just"/>
            <a:r>
              <a:rPr lang="sr-Cyrl-RS" dirty="0" smtClean="0"/>
              <a:t>Сицилија </a:t>
            </a:r>
            <a:r>
              <a:rPr lang="sr-Cyrl-RS" b="1" dirty="0" smtClean="0"/>
              <a:t>излази на 3 мора</a:t>
            </a:r>
            <a:r>
              <a:rPr lang="sr-Cyrl-RS" dirty="0" smtClean="0"/>
              <a:t>: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Средоземно, Тиренско и Јонско море</a:t>
            </a:r>
          </a:p>
          <a:p>
            <a:pPr algn="just"/>
            <a:r>
              <a:rPr lang="sr-Cyrl-RS" dirty="0" smtClean="0"/>
              <a:t>Од Калабрије је дели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Месински мореуз </a:t>
            </a:r>
            <a:r>
              <a:rPr lang="sr-Cyrl-RS" dirty="0" smtClean="0"/>
              <a:t>(широк између 3 и 16 </a:t>
            </a:r>
            <a:r>
              <a:rPr lang="sr-Latn-CS" dirty="0" smtClean="0"/>
              <a:t>km</a:t>
            </a:r>
            <a:r>
              <a:rPr lang="sr-Cyrl-RS" dirty="0" smtClean="0"/>
              <a:t>) </a:t>
            </a:r>
          </a:p>
          <a:p>
            <a:pPr algn="just"/>
            <a:r>
              <a:rPr lang="sr-Cyrl-RS" b="1" dirty="0" smtClean="0"/>
              <a:t>Највиши врх Сицилије </a:t>
            </a:r>
            <a:r>
              <a:rPr lang="sr-Cyrl-RS" dirty="0" smtClean="0"/>
              <a:t>– највећи активни вулкан у Европи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Етна</a:t>
            </a:r>
            <a:r>
              <a:rPr lang="sr-Cyrl-RS" dirty="0" smtClean="0"/>
              <a:t> (3 323</a:t>
            </a:r>
            <a:r>
              <a:rPr lang="sr-Latn-CS" dirty="0" smtClean="0"/>
              <a:t>m</a:t>
            </a:r>
            <a:r>
              <a:rPr lang="sr-Cyrl-RS" dirty="0" smtClean="0"/>
              <a:t>)</a:t>
            </a:r>
          </a:p>
          <a:p>
            <a:pPr algn="just"/>
            <a:r>
              <a:rPr lang="sr-Cyrl-RS" b="1" dirty="0" smtClean="0"/>
              <a:t>Културу Сицилије </a:t>
            </a:r>
            <a:r>
              <a:rPr lang="sr-Cyrl-RS" dirty="0" smtClean="0"/>
              <a:t>обележили бројни освајачи: Грци, Феничани, Римљани, Вандали, Византијци, Арабљани, Нормани, Хабзбурзи и Бурбони</a:t>
            </a:r>
          </a:p>
          <a:p>
            <a:pPr algn="just"/>
            <a:r>
              <a:rPr lang="sr-Cyrl-RS" dirty="0" smtClean="0"/>
              <a:t>Аристотел рођен у Сиракузина Сицилији</a:t>
            </a:r>
          </a:p>
          <a:p>
            <a:pPr algn="just"/>
            <a:r>
              <a:rPr lang="sr-Cyrl-RS" b="1" dirty="0" smtClean="0"/>
              <a:t>Сицилијански барок </a:t>
            </a:r>
            <a:r>
              <a:rPr lang="sr-Cyrl-RS" dirty="0" smtClean="0"/>
              <a:t>– намењен сицилијанској аристрократији – раширен и видљив на целој територији острва</a:t>
            </a:r>
          </a:p>
          <a:p>
            <a:pPr algn="just"/>
            <a:r>
              <a:rPr lang="sr-Cyrl-RS" b="1" dirty="0" smtClean="0"/>
              <a:t>Палермо</a:t>
            </a:r>
            <a:r>
              <a:rPr lang="sr-Cyrl-RS" dirty="0" smtClean="0"/>
              <a:t> –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највећи град на острву</a:t>
            </a:r>
            <a:r>
              <a:rPr lang="sr-Cyrl-RS" dirty="0" smtClean="0"/>
              <a:t>: зграда опере највећа у Италији и трећа у Европи</a:t>
            </a:r>
          </a:p>
          <a:p>
            <a:pPr algn="just"/>
            <a:r>
              <a:rPr lang="sr-Cyrl-RS" dirty="0" smtClean="0"/>
              <a:t>Природна богатства, медитеранска клима,историјско, културно и уметничко наслеђе у комбинацији са кухињом </a:t>
            </a:r>
            <a:endParaRPr lang="sr-Latn-CS" dirty="0"/>
          </a:p>
          <a:p>
            <a:endParaRPr lang="sr-Latn-CS" dirty="0"/>
          </a:p>
          <a:p>
            <a:pPr>
              <a:buNone/>
            </a:pPr>
            <a:endParaRPr lang="sr-Latn-C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sr-Cyrl-RS" b="1" dirty="0" smtClean="0"/>
              <a:t>Сардинија</a:t>
            </a:r>
            <a:endParaRPr lang="sr-Latn-C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Autofit/>
          </a:bodyPr>
          <a:lstStyle/>
          <a:p>
            <a:pPr algn="just"/>
            <a:r>
              <a:rPr lang="sr-Cyrl-RS" sz="1600" b="1" dirty="0" smtClean="0"/>
              <a:t>Друго острво </a:t>
            </a:r>
            <a:r>
              <a:rPr lang="sr-Cyrl-RS" sz="1600" dirty="0" smtClean="0"/>
              <a:t>у Средоземном мору </a:t>
            </a:r>
            <a:r>
              <a:rPr lang="sr-Cyrl-RS" sz="1600" b="1" dirty="0" smtClean="0"/>
              <a:t>по величини</a:t>
            </a:r>
          </a:p>
          <a:p>
            <a:pPr algn="just"/>
            <a:r>
              <a:rPr lang="sr-Cyrl-RS" sz="1600" dirty="0" smtClean="0"/>
              <a:t>Скоро једнако удаљена од Сицилије и Апенинског полуострва</a:t>
            </a:r>
          </a:p>
          <a:p>
            <a:pPr algn="just"/>
            <a:r>
              <a:rPr lang="sr-Cyrl-RS" sz="1600" dirty="0" smtClean="0"/>
              <a:t>Најближе окружење су територије Француске (острво Корзика), Шпаније (Балеарска острва) и Туниса</a:t>
            </a:r>
          </a:p>
          <a:p>
            <a:pPr algn="just"/>
            <a:r>
              <a:rPr lang="sr-Cyrl-RS" sz="1600" b="1" dirty="0" smtClean="0"/>
              <a:t>Главно град</a:t>
            </a:r>
            <a:r>
              <a:rPr lang="sr-Cyrl-RS" sz="1600" dirty="0" smtClean="0"/>
              <a:t>: </a:t>
            </a:r>
            <a:r>
              <a:rPr lang="sr-Cyrl-R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Каљари</a:t>
            </a:r>
          </a:p>
          <a:p>
            <a:pPr algn="just"/>
            <a:r>
              <a:rPr lang="sr-Cyrl-R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Има посебан статус аутономије </a:t>
            </a:r>
            <a:r>
              <a:rPr lang="sr-Cyrl-RS" sz="1600" dirty="0" smtClean="0"/>
              <a:t>-  независност у административном управљању и доношењу закона</a:t>
            </a:r>
          </a:p>
          <a:p>
            <a:pPr algn="just"/>
            <a:r>
              <a:rPr lang="sr-Cyrl-RS" sz="1600" dirty="0" smtClean="0"/>
              <a:t>Острво је територијално и административно </a:t>
            </a:r>
            <a:r>
              <a:rPr lang="sr-Cyrl-R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подељено на 8 провинција</a:t>
            </a:r>
          </a:p>
          <a:p>
            <a:pPr algn="just"/>
            <a:r>
              <a:rPr lang="sr-Cyrl-R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Говори се посебан језик </a:t>
            </a:r>
            <a:r>
              <a:rPr lang="sr-Cyrl-RS" sz="1600" dirty="0" smtClean="0"/>
              <a:t>– утицај каталонског, шпанског и неких древних језика као што су етрурски или феничански, ту су и бројни дијалекти и наречја у зависности од региона</a:t>
            </a:r>
          </a:p>
          <a:p>
            <a:pPr algn="just"/>
            <a:r>
              <a:rPr lang="sr-Cyrl-R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Просечан животни век – преко 80 година</a:t>
            </a:r>
          </a:p>
          <a:p>
            <a:pPr algn="just"/>
            <a:r>
              <a:rPr lang="sr-Cyrl-RS" sz="1600" dirty="0" smtClean="0"/>
              <a:t>Сразмерно има највећи </a:t>
            </a:r>
            <a:r>
              <a:rPr lang="sr-Cyrl-R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број стогодишњака</a:t>
            </a:r>
            <a:r>
              <a:rPr lang="sr-Cyrl-RS" sz="1600" dirty="0" smtClean="0"/>
              <a:t> на планети - </a:t>
            </a:r>
            <a:r>
              <a:rPr lang="sr-Cyrl-R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 на 100 000 становника</a:t>
            </a:r>
          </a:p>
          <a:p>
            <a:pPr algn="just"/>
            <a:r>
              <a:rPr lang="sr-Cyrl-RS" sz="1600" dirty="0" smtClean="0"/>
              <a:t> </a:t>
            </a:r>
            <a:r>
              <a:rPr lang="sr-Cyrl-R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Предивно природно окружење, атрактивне лаже и море, средоземна клима са преко 300 сунчаних дана у години </a:t>
            </a:r>
            <a:r>
              <a:rPr lang="sr-Cyrl-RS" sz="1600" dirty="0" smtClean="0"/>
              <a:t>– допринели атрактивности острва и брзој урбанизацији приобалних делова</a:t>
            </a:r>
          </a:p>
          <a:p>
            <a:pPr algn="just"/>
            <a:r>
              <a:rPr lang="sr-Cyrl-R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Порто Черво </a:t>
            </a:r>
            <a:r>
              <a:rPr lang="sr-Cyrl-RS" sz="1600" dirty="0" smtClean="0"/>
              <a:t>на североистоку је светски познат ризорт, омиљен међу милионерима, филмским звездама и славним личностима</a:t>
            </a:r>
          </a:p>
          <a:p>
            <a:pPr algn="just"/>
            <a:r>
              <a:rPr lang="sr-Cyrl-R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Три национална парка и велике заштићене природне зоне </a:t>
            </a:r>
            <a:r>
              <a:rPr lang="sr-Cyrl-RS" sz="1600" dirty="0" smtClean="0"/>
              <a:t>покривају четвртину територије Сардиније</a:t>
            </a:r>
            <a:endParaRPr lang="sr-Latn-C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sr-Cyrl-RS" b="1" dirty="0" smtClean="0"/>
              <a:t>Венеција</a:t>
            </a:r>
            <a:endParaRPr lang="sr-Latn-C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760640"/>
          </a:xfrm>
        </p:spPr>
        <p:txBody>
          <a:bodyPr>
            <a:noAutofit/>
          </a:bodyPr>
          <a:lstStyle/>
          <a:p>
            <a:pPr algn="just"/>
            <a:r>
              <a:rPr lang="sr-Cyrl-RS" sz="2400" b="1" dirty="0" smtClean="0"/>
              <a:t>Број становника</a:t>
            </a:r>
            <a:r>
              <a:rPr lang="sr-Cyrl-RS" sz="2400" dirty="0" smtClean="0"/>
              <a:t>: </a:t>
            </a:r>
            <a:r>
              <a:rPr lang="sr-Cyrl-R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309 422 </a:t>
            </a:r>
          </a:p>
          <a:p>
            <a:pPr algn="just"/>
            <a:r>
              <a:rPr lang="sr-Cyrl-RS" sz="2400" dirty="0" smtClean="0"/>
              <a:t>Налази се </a:t>
            </a:r>
            <a:r>
              <a:rPr lang="sr-Cyrl-R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северној обали Јадранског мора</a:t>
            </a:r>
          </a:p>
          <a:p>
            <a:pPr algn="just"/>
            <a:r>
              <a:rPr lang="sr-Cyrl-RS" sz="2400" dirty="0" smtClean="0"/>
              <a:t>Има </a:t>
            </a:r>
            <a:r>
              <a:rPr lang="sr-Cyrl-R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много малих острва – 117</a:t>
            </a:r>
          </a:p>
          <a:p>
            <a:pPr algn="just"/>
            <a:r>
              <a:rPr lang="sr-Cyrl-RS" sz="2400" dirty="0" smtClean="0"/>
              <a:t>Град пресеца </a:t>
            </a:r>
            <a:r>
              <a:rPr lang="sr-Cyrl-R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150 канала </a:t>
            </a:r>
            <a:r>
              <a:rPr lang="sr-Cyrl-RS" sz="2400" dirty="0" smtClean="0"/>
              <a:t>преко којих су изграђени мостови</a:t>
            </a:r>
          </a:p>
          <a:p>
            <a:pPr algn="just"/>
            <a:r>
              <a:rPr lang="sr-Cyrl-RS" sz="2400" dirty="0" smtClean="0"/>
              <a:t>Соабраћај обављају </a:t>
            </a:r>
            <a:r>
              <a:rPr lang="sr-Cyrl-R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бродови, чамци, гондоле</a:t>
            </a:r>
          </a:p>
          <a:p>
            <a:pPr algn="just"/>
            <a:r>
              <a:rPr lang="sr-Cyrl-RS" sz="2400" b="1" dirty="0" smtClean="0"/>
              <a:t>Највећи канал</a:t>
            </a:r>
            <a:r>
              <a:rPr lang="sr-Cyrl-RS" sz="2400" dirty="0" smtClean="0"/>
              <a:t>: </a:t>
            </a:r>
            <a:r>
              <a:rPr lang="sr-Cyrl-R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Канал Гранде</a:t>
            </a:r>
            <a:r>
              <a:rPr lang="sr-Cyrl-RS" sz="2400" dirty="0" smtClean="0"/>
              <a:t>, пролази средином града, на њему је </a:t>
            </a:r>
            <a:r>
              <a:rPr lang="sr-Cyrl-R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Понте Риалто </a:t>
            </a:r>
            <a:r>
              <a:rPr lang="sr-Cyrl-RS" sz="2400" dirty="0" smtClean="0"/>
              <a:t>мост који представља најважнију спојницу два влика града</a:t>
            </a:r>
          </a:p>
          <a:p>
            <a:pPr algn="just"/>
            <a:r>
              <a:rPr lang="sr-Cyrl-RS" sz="2400" dirty="0" smtClean="0"/>
              <a:t>У центру града је </a:t>
            </a:r>
            <a:r>
              <a:rPr lang="sr-Cyrl-R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Марков трг са црквом Св. Марка и са Дуждевом палатом</a:t>
            </a:r>
          </a:p>
          <a:p>
            <a:pPr algn="just"/>
            <a:r>
              <a:rPr lang="sr-Cyrl-R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Мостом од 3600 метара спојена са копном</a:t>
            </a:r>
            <a:r>
              <a:rPr lang="sr-Cyrl-RS" sz="2400" dirty="0" smtClean="0"/>
              <a:t>, два велика предграђа </a:t>
            </a:r>
            <a:r>
              <a:rPr lang="sr-Cyrl-R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Местре и Маргера</a:t>
            </a:r>
          </a:p>
          <a:p>
            <a:pPr algn="just"/>
            <a:r>
              <a:rPr lang="sr-Cyrl-RS" sz="2400" dirty="0" smtClean="0"/>
              <a:t>Позната је по филмском фестивалу, производњи стакла, чипке, предмета од злата, сребра и коже</a:t>
            </a:r>
            <a:endParaRPr lang="sr-Latn-C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OLJA\Desktop\gran kanal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04664"/>
            <a:ext cx="3744416" cy="5576888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6" name="Picture 5" descr="715a0552ada7043810e6b92e13838d8f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67944" y="404664"/>
            <a:ext cx="5076056" cy="554461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7" name="TextBox 6"/>
          <p:cNvSpPr txBox="1"/>
          <p:nvPr/>
        </p:nvSpPr>
        <p:spPr>
          <a:xfrm>
            <a:off x="1475656" y="6093296"/>
            <a:ext cx="1504066" cy="369332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sr-Cyrl-RS" dirty="0" smtClean="0"/>
              <a:t>Канал Гранде</a:t>
            </a:r>
            <a:endParaRPr lang="sr-Latn-CS" dirty="0"/>
          </a:p>
        </p:txBody>
      </p:sp>
      <p:sp>
        <p:nvSpPr>
          <p:cNvPr id="8" name="TextBox 7"/>
          <p:cNvSpPr txBox="1"/>
          <p:nvPr/>
        </p:nvSpPr>
        <p:spPr>
          <a:xfrm>
            <a:off x="5940152" y="6021288"/>
            <a:ext cx="1512168" cy="369332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sr-Cyrl-RS" dirty="0" smtClean="0"/>
              <a:t>Марков трг</a:t>
            </a:r>
            <a:endParaRPr lang="sr-Latn-C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sr-Cyrl-RS" b="1" dirty="0" smtClean="0"/>
              <a:t>Милано</a:t>
            </a:r>
            <a:endParaRPr lang="sr-Latn-C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sr-Cyrl-RS" b="1" dirty="0" smtClean="0"/>
              <a:t>Број становника</a:t>
            </a:r>
            <a:r>
              <a:rPr lang="sr-Cyrl-RS" dirty="0" smtClean="0"/>
              <a:t>: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1 369 231</a:t>
            </a:r>
          </a:p>
          <a:p>
            <a:pPr algn="just"/>
            <a:r>
              <a:rPr lang="sr-Cyrl-RS" dirty="0" smtClean="0"/>
              <a:t>Главни град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покрајине Ломбардије</a:t>
            </a:r>
          </a:p>
          <a:p>
            <a:pPr algn="just"/>
            <a:r>
              <a:rPr lang="sr-Cyrl-RS" dirty="0" smtClean="0"/>
              <a:t>Смештен у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Падској низији</a:t>
            </a:r>
            <a:r>
              <a:rPr lang="sr-Cyrl-RS" dirty="0" smtClean="0"/>
              <a:t>, лако комуницира са Средоземљем, а преко алпских превоја са Средњом и Западном Европом</a:t>
            </a:r>
          </a:p>
          <a:p>
            <a:pPr algn="just"/>
            <a:r>
              <a:rPr lang="sr-Cyrl-RS" dirty="0" smtClean="0"/>
              <a:t>Јак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индустријски</a:t>
            </a:r>
            <a:r>
              <a:rPr lang="sr-Cyrl-RS" dirty="0" smtClean="0"/>
              <a:t> центар, велики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туристички</a:t>
            </a:r>
            <a:r>
              <a:rPr lang="sr-Cyrl-RS" dirty="0" smtClean="0"/>
              <a:t> центар</a:t>
            </a:r>
          </a:p>
          <a:p>
            <a:pPr algn="just"/>
            <a:r>
              <a:rPr lang="sr-Cyrl-RS" b="1" dirty="0" smtClean="0"/>
              <a:t>Културно-историјске знаменитости</a:t>
            </a:r>
            <a:r>
              <a:rPr lang="sr-Cyrl-RS" dirty="0" smtClean="0"/>
              <a:t>: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оперска кућа Скала, базилика Сант Амбродо, катедрале (Оспедале, Мадоре, Кастело, Сфорцеско), велики број музеја, библиотека, галерија</a:t>
            </a:r>
          </a:p>
          <a:p>
            <a:pPr algn="just"/>
            <a:r>
              <a:rPr lang="sr-Cyrl-RS" dirty="0" smtClean="0"/>
              <a:t>Светски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центар моде</a:t>
            </a:r>
            <a:endParaRPr lang="sr-Latn-C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duom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836712"/>
            <a:ext cx="8964488" cy="5112568"/>
          </a:xfrm>
          <a:effectLst>
            <a:softEdge rad="127000"/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sr-Cyrl-RS" b="1" dirty="0" smtClean="0"/>
              <a:t>Фиренца</a:t>
            </a:r>
            <a:endParaRPr lang="sr-Latn-C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sr-Cyrl-RS" b="1" dirty="0" smtClean="0"/>
              <a:t>Број становника</a:t>
            </a:r>
            <a:r>
              <a:rPr lang="sr-Cyrl-RS" dirty="0" smtClean="0"/>
              <a:t>: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403 294</a:t>
            </a:r>
          </a:p>
          <a:p>
            <a:pPr algn="just"/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Покрајина Тоскана</a:t>
            </a:r>
            <a:r>
              <a:rPr lang="sr-Cyrl-RS" dirty="0" smtClean="0"/>
              <a:t>, на обалама реке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Арно</a:t>
            </a:r>
          </a:p>
          <a:p>
            <a:pPr algn="just"/>
            <a:r>
              <a:rPr lang="sr-Cyrl-RS" dirty="0" smtClean="0"/>
              <a:t>Један од најлепших градова на свету</a:t>
            </a:r>
          </a:p>
          <a:p>
            <a:pPr algn="just"/>
            <a:r>
              <a:rPr lang="sr-Cyrl-RS" dirty="0" smtClean="0"/>
              <a:t>Универзитет основан 1321. године, много високих школа, института, уметничких академија, ботанички врт, астрономска опсерваторија, неколико библиотека са грчким и римским класицима, Државни архив</a:t>
            </a:r>
          </a:p>
          <a:p>
            <a:pPr algn="just"/>
            <a:r>
              <a:rPr lang="sr-Cyrl-RS" dirty="0" smtClean="0"/>
              <a:t>Галерије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Уфици</a:t>
            </a:r>
            <a:r>
              <a:rPr lang="sr-Cyrl-RS" dirty="0" smtClean="0"/>
              <a:t> и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Пити </a:t>
            </a:r>
            <a:r>
              <a:rPr lang="sr-Cyrl-RS" dirty="0" smtClean="0"/>
              <a:t>са делима Рафаела, Микеланђела, Тицијана</a:t>
            </a:r>
          </a:p>
          <a:p>
            <a:pPr algn="just"/>
            <a:r>
              <a:rPr lang="sr-Cyrl-RS" dirty="0" smtClean="0"/>
              <a:t>Археолошки музеј, Микеланђелов музеј</a:t>
            </a:r>
          </a:p>
          <a:p>
            <a:pPr algn="just"/>
            <a:r>
              <a:rPr lang="sr-Cyrl-RS" dirty="0" smtClean="0"/>
              <a:t>Мост Понте Векио из 13. века</a:t>
            </a:r>
          </a:p>
          <a:p>
            <a:pPr algn="just"/>
            <a:r>
              <a:rPr lang="sr-Cyrl-RS" dirty="0" smtClean="0"/>
              <a:t>Цркве и катедрале из готичког периода</a:t>
            </a:r>
          </a:p>
          <a:p>
            <a:pPr algn="just"/>
            <a:r>
              <a:rPr lang="sr-Cyrl-RS" dirty="0" smtClean="0"/>
              <a:t>Чвориште железничких пруга и аутопутева</a:t>
            </a:r>
            <a:endParaRPr lang="sr-Latn-C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florenc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692696"/>
            <a:ext cx="7344816" cy="5256584"/>
          </a:xfrm>
          <a:effectLst>
            <a:softEdge rad="127000"/>
          </a:effectLst>
        </p:spPr>
      </p:pic>
      <p:sp>
        <p:nvSpPr>
          <p:cNvPr id="5" name="TextBox 4"/>
          <p:cNvSpPr txBox="1"/>
          <p:nvPr/>
        </p:nvSpPr>
        <p:spPr>
          <a:xfrm>
            <a:off x="3131840" y="6093296"/>
            <a:ext cx="3312368" cy="58477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sr-Cyrl-RS" sz="3200" dirty="0" smtClean="0"/>
              <a:t>ФИРЕНЦА</a:t>
            </a:r>
            <a:endParaRPr lang="sr-Latn-C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sr-Cyrl-RS" b="1" dirty="0" smtClean="0"/>
              <a:t>Рим</a:t>
            </a:r>
            <a:endParaRPr lang="sr-Latn-C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fontScale="85000" lnSpcReduction="10000"/>
          </a:bodyPr>
          <a:lstStyle/>
          <a:p>
            <a:r>
              <a:rPr lang="sr-Cyrl-RS" b="1" dirty="0" smtClean="0"/>
              <a:t>Број становника</a:t>
            </a:r>
            <a:r>
              <a:rPr lang="sr-Cyrl-RS" dirty="0" smtClean="0"/>
              <a:t>: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2 775 250</a:t>
            </a:r>
          </a:p>
          <a:p>
            <a:r>
              <a:rPr lang="sr-Cyrl-RS" dirty="0" smtClean="0"/>
              <a:t>Покрајина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Лацио</a:t>
            </a:r>
            <a:r>
              <a:rPr lang="sr-Cyrl-RS" dirty="0" smtClean="0"/>
              <a:t>, основан на реци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Тибар пре 27 векова</a:t>
            </a:r>
          </a:p>
          <a:p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Антички Рим </a:t>
            </a:r>
            <a:r>
              <a:rPr lang="sr-Cyrl-RS" dirty="0" smtClean="0"/>
              <a:t>– остаци монументалних грађевина, римских храмова, славолука, стубова, амфитеатар Колосеум</a:t>
            </a:r>
          </a:p>
          <a:p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Папски Рим </a:t>
            </a:r>
            <a:r>
              <a:rPr lang="sr-Cyrl-RS" dirty="0" smtClean="0"/>
              <a:t>– црква Св. Петра, Ватиканска палата, музеј, библиотека, Сикстинска капела</a:t>
            </a:r>
          </a:p>
          <a:p>
            <a:r>
              <a:rPr lang="sr-Cyrl-RS" dirty="0" smtClean="0"/>
              <a:t>Јак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туристички и индустријски центар</a:t>
            </a:r>
          </a:p>
          <a:p>
            <a:r>
              <a:rPr lang="sr-Cyrl-RS" dirty="0" smtClean="0"/>
              <a:t>Велика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раскрсница ваздушних и копнених путева</a:t>
            </a:r>
          </a:p>
          <a:p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Културна и политичка метропола</a:t>
            </a:r>
            <a:endParaRPr lang="sr-Latn-C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rome-tourism-capital-art-city-ital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908720"/>
            <a:ext cx="4104456" cy="4464496"/>
          </a:xfrm>
          <a:effectLst>
            <a:softEdge rad="127000"/>
          </a:effectLst>
        </p:spPr>
      </p:pic>
      <p:pic>
        <p:nvPicPr>
          <p:cNvPr id="5" name="Picture 4" descr="HERO_UltimateRome_Hero_shutterstock78941215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7984" y="908720"/>
            <a:ext cx="4716016" cy="446449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6" name="TextBox 5"/>
          <p:cNvSpPr txBox="1"/>
          <p:nvPr/>
        </p:nvSpPr>
        <p:spPr>
          <a:xfrm>
            <a:off x="4067944" y="5589240"/>
            <a:ext cx="1114408" cy="64633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sr-Cyrl-RS" sz="3600" dirty="0" smtClean="0"/>
              <a:t>РИМ</a:t>
            </a:r>
            <a:endParaRPr lang="sr-Latn-C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sr-Cyrl-RS" b="1" dirty="0" smtClean="0"/>
              <a:t>Напуљ</a:t>
            </a:r>
            <a:endParaRPr lang="sr-Latn-C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sr-Cyrl-RS" b="1" dirty="0" smtClean="0"/>
              <a:t>Број становника</a:t>
            </a:r>
            <a:r>
              <a:rPr lang="sr-Cyrl-RS" dirty="0" smtClean="0"/>
              <a:t>: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1 067 365 </a:t>
            </a:r>
          </a:p>
          <a:p>
            <a:pPr algn="just"/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Покрајина Кампања</a:t>
            </a:r>
            <a:r>
              <a:rPr lang="sr-Cyrl-RS" dirty="0" smtClean="0"/>
              <a:t>, у Напуљском заливу на обали Тиренског мора</a:t>
            </a:r>
          </a:p>
          <a:p>
            <a:pPr algn="just"/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Блага клима, природне лепоте </a:t>
            </a:r>
            <a:r>
              <a:rPr lang="sr-Cyrl-RS" dirty="0" smtClean="0"/>
              <a:t>(Везув, Капри, Напуљски залив),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бројни културно-историјски споменици</a:t>
            </a:r>
          </a:p>
          <a:p>
            <a:pPr algn="just"/>
            <a:r>
              <a:rPr lang="sr-Cyrl-RS" b="1" dirty="0" smtClean="0"/>
              <a:t>Знаменитости</a:t>
            </a:r>
            <a:r>
              <a:rPr lang="sr-Cyrl-RS" dirty="0" smtClean="0"/>
              <a:t>: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Кастел нуово, Палацо Реале, Кастел де ово, бројне цркве, катедрале, археолошки остаци из римског доба</a:t>
            </a:r>
          </a:p>
          <a:p>
            <a:pPr algn="just"/>
            <a:r>
              <a:rPr lang="sr-Cyrl-RS" dirty="0" smtClean="0"/>
              <a:t>Напуљски универзитет основан 1224. године, бројни институти, зоолошка станица са познатим акваријумом, Национална библиотека (1734. године), Национални музеј</a:t>
            </a:r>
          </a:p>
          <a:p>
            <a:pPr algn="just"/>
            <a:r>
              <a:rPr lang="sr-Cyrl-RS" dirty="0" smtClean="0"/>
              <a:t>Развијен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индустријски центар</a:t>
            </a:r>
          </a:p>
          <a:p>
            <a:pPr algn="just"/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Модерно оперемљена </a:t>
            </a:r>
            <a:r>
              <a:rPr lang="sr-Cyrl-RS" dirty="0" smtClean="0"/>
              <a:t>напуљска лука</a:t>
            </a:r>
            <a:endParaRPr lang="sr-Latn-C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napulj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1268760"/>
            <a:ext cx="4896544" cy="3690000"/>
          </a:xfrm>
          <a:effectLst>
            <a:softEdge rad="127000"/>
          </a:effectLst>
        </p:spPr>
      </p:pic>
      <p:pic>
        <p:nvPicPr>
          <p:cNvPr id="5" name="Picture 4" descr="Naples-Ital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4048" y="1268760"/>
            <a:ext cx="3923928" cy="3672408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6" name="TextBox 5"/>
          <p:cNvSpPr txBox="1"/>
          <p:nvPr/>
        </p:nvSpPr>
        <p:spPr>
          <a:xfrm>
            <a:off x="3419872" y="5229200"/>
            <a:ext cx="2520280" cy="76944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sr-Cyrl-RS" sz="4400" dirty="0" smtClean="0"/>
              <a:t>Напуљ</a:t>
            </a:r>
            <a:endParaRPr lang="sr-Latn-CS" sz="4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305068"/>
            <a:ext cx="4572000" cy="62478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dirty="0">
              <a:solidFill>
                <a:srgbClr val="0070C0"/>
              </a:solidFill>
            </a:endParaRPr>
          </a:p>
          <a:p>
            <a:pPr algn="ctr"/>
            <a:r>
              <a:rPr lang="ru-RU" dirty="0">
                <a:solidFill>
                  <a:srgbClr val="0070C0"/>
                </a:solidFill>
              </a:rPr>
              <a:t>ОВА ПРЕЗЕНТАЦИЈА ЈЕ НЕКОМЕРЦИЈАЛНА!</a:t>
            </a:r>
            <a:endParaRPr lang="en-US" dirty="0">
              <a:solidFill>
                <a:srgbClr val="0070C0"/>
              </a:solidFill>
            </a:endParaRPr>
          </a:p>
          <a:p>
            <a:pPr algn="ctr"/>
            <a:endParaRPr lang="ru-RU" dirty="0">
              <a:solidFill>
                <a:srgbClr val="0070C0"/>
              </a:solidFill>
            </a:endParaRPr>
          </a:p>
          <a:p>
            <a:pPr algn="just"/>
            <a:endParaRPr lang="ru-RU" dirty="0">
              <a:solidFill>
                <a:srgbClr val="0070C0"/>
              </a:solidFill>
            </a:endParaRPr>
          </a:p>
          <a:p>
            <a:pPr algn="just"/>
            <a:r>
              <a:rPr lang="ru-RU" dirty="0">
                <a:solidFill>
                  <a:srgbClr val="0070C0"/>
                </a:solidFill>
              </a:rPr>
              <a:t>Слајдови могу да садрже материјале, фотографије и слике преузете са Интернета који су заштићени Законом о ауторским и сродним правима. </a:t>
            </a:r>
          </a:p>
          <a:p>
            <a:pPr algn="just"/>
            <a:r>
              <a:rPr lang="ru-RU" dirty="0">
                <a:solidFill>
                  <a:srgbClr val="0070C0"/>
                </a:solidFill>
              </a:rPr>
              <a:t>Ова презентација се може користити само у циљу информисања и образовања ученика у току наставе на даљину</a:t>
            </a:r>
            <a:r>
              <a:rPr lang="en-US" dirty="0">
                <a:solidFill>
                  <a:srgbClr val="0070C0"/>
                </a:solidFill>
              </a:rPr>
              <a:t>, </a:t>
            </a:r>
            <a:r>
              <a:rPr lang="sr-Cyrl-RS" dirty="0">
                <a:solidFill>
                  <a:srgbClr val="0070C0"/>
                </a:solidFill>
              </a:rPr>
              <a:t>односно за потребе остваривања наставе у школама </a:t>
            </a:r>
            <a:r>
              <a:rPr lang="ru-RU" dirty="0">
                <a:solidFill>
                  <a:srgbClr val="0070C0"/>
                </a:solidFill>
              </a:rPr>
              <a:t>и у друге сврхе се не сме користити. </a:t>
            </a:r>
          </a:p>
          <a:p>
            <a:pPr algn="just"/>
            <a:endParaRPr lang="ru-RU" dirty="0">
              <a:solidFill>
                <a:srgbClr val="0070C0"/>
              </a:solidFill>
            </a:endParaRPr>
          </a:p>
          <a:p>
            <a:pPr algn="just"/>
            <a:endParaRPr lang="ru-RU" dirty="0">
              <a:solidFill>
                <a:srgbClr val="0070C0"/>
              </a:solidFill>
            </a:endParaRPr>
          </a:p>
          <a:p>
            <a:pPr algn="just"/>
            <a:r>
              <a:rPr lang="ru-RU" sz="1600" dirty="0">
                <a:solidFill>
                  <a:srgbClr val="0070C0"/>
                </a:solidFill>
              </a:rPr>
              <a:t>Члан 44. – Дозвољено је да без дозволе аутора и без плаћања ауторске накнаде за некомерцијалне сврхе наставе (1) јавно извођење или представљање објављених дела у облику не</a:t>
            </a:r>
            <a:r>
              <a:rPr lang="sr-Cyrl-RS" sz="1600" dirty="0">
                <a:solidFill>
                  <a:srgbClr val="0070C0"/>
                </a:solidFill>
              </a:rPr>
              <a:t>п</a:t>
            </a:r>
            <a:r>
              <a:rPr lang="ru-RU" sz="1600" dirty="0">
                <a:solidFill>
                  <a:srgbClr val="0070C0"/>
                </a:solidFill>
              </a:rPr>
              <a:t>осредног поучавања на настави. ЗАКОН О АУТОРСКИМ И СРОДНИМ ПРАВИМА (</a:t>
            </a:r>
            <a:r>
              <a:rPr lang="sr-Cyrl-RS" sz="1600" dirty="0">
                <a:solidFill>
                  <a:srgbClr val="0070C0"/>
                </a:solidFill>
              </a:rPr>
              <a:t>„</a:t>
            </a:r>
            <a:r>
              <a:rPr lang="ru-RU" sz="1600" dirty="0">
                <a:solidFill>
                  <a:srgbClr val="0070C0"/>
                </a:solidFill>
              </a:rPr>
              <a:t>Службени гласник РС</a:t>
            </a:r>
            <a:r>
              <a:rPr lang="sr-Cyrl-RS" sz="1600" dirty="0">
                <a:solidFill>
                  <a:srgbClr val="0070C0"/>
                </a:solidFill>
              </a:rPr>
              <a:t>“</a:t>
            </a:r>
            <a:r>
              <a:rPr lang="ru-RU" sz="1600" dirty="0">
                <a:solidFill>
                  <a:srgbClr val="0070C0"/>
                </a:solidFill>
              </a:rPr>
              <a:t>, бр. </a:t>
            </a:r>
            <a:r>
              <a:rPr lang="ru-RU" sz="1600">
                <a:solidFill>
                  <a:srgbClr val="0070C0"/>
                </a:solidFill>
              </a:rPr>
              <a:t>104/2009 и 99/2011)</a:t>
            </a:r>
          </a:p>
          <a:p>
            <a:pPr algn="ctr"/>
            <a:endParaRPr lang="sr-Cyrl-R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62349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1360</Words>
  <Application>Microsoft Office PowerPoint</Application>
  <PresentationFormat>On-screen Show (4:3)</PresentationFormat>
  <Paragraphs>129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Лигурско приморје</vt:lpstr>
      <vt:lpstr>Тиренско приморје</vt:lpstr>
      <vt:lpstr>Средоземно приморје </vt:lpstr>
      <vt:lpstr>Јонско приморје</vt:lpstr>
      <vt:lpstr>Сицилија</vt:lpstr>
      <vt:lpstr>Сардинија</vt:lpstr>
      <vt:lpstr>Венеција</vt:lpstr>
      <vt:lpstr>PowerPoint Presentation</vt:lpstr>
      <vt:lpstr>Милано</vt:lpstr>
      <vt:lpstr>PowerPoint Presentation</vt:lpstr>
      <vt:lpstr>Фиренца</vt:lpstr>
      <vt:lpstr>PowerPoint Presentation</vt:lpstr>
      <vt:lpstr>Рим</vt:lpstr>
      <vt:lpstr>PowerPoint Presentation</vt:lpstr>
      <vt:lpstr>Напуљ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pfc</dc:creator>
  <cp:lastModifiedBy>Dusan</cp:lastModifiedBy>
  <cp:revision>13</cp:revision>
  <dcterms:created xsi:type="dcterms:W3CDTF">2020-03-16T14:45:15Z</dcterms:created>
  <dcterms:modified xsi:type="dcterms:W3CDTF">2021-03-17T08:41:53Z</dcterms:modified>
</cp:coreProperties>
</file>