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216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2426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797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034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0318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807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9556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2102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46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004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0660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FC6FB-AC6D-4F1E-8F90-ADC3A6AF09B5}" type="datetimeFigureOut">
              <a:rPr lang="sr-Latn-RS" smtClean="0"/>
              <a:t>11.3.2021.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5AAE0-964E-4951-9AB3-09D41105ECB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43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CPdIvXo2r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6630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/>
              <a:t>АЛПСКА РЕГИЈА И СРЕДОЗЕМЉЕ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10724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6"/>
          </a:xfrm>
        </p:spPr>
        <p:txBody>
          <a:bodyPr/>
          <a:lstStyle/>
          <a:p>
            <a:endParaRPr lang="sr-Cyrl-RS" dirty="0" smtClean="0"/>
          </a:p>
          <a:p>
            <a:endParaRPr lang="sr-Cyrl-RS" dirty="0"/>
          </a:p>
          <a:p>
            <a:r>
              <a:rPr lang="sr-Cyrl-RS" dirty="0" smtClean="0"/>
              <a:t>М</a:t>
            </a:r>
            <a:r>
              <a:rPr lang="sr-Latn-CS" dirty="0" smtClean="0"/>
              <a:t>ладе </a:t>
            </a:r>
            <a:r>
              <a:rPr lang="sr-Latn-CS" dirty="0"/>
              <a:t>набране планине настале средином </a:t>
            </a:r>
            <a:r>
              <a:rPr lang="sr-Latn-CS" dirty="0" smtClean="0"/>
              <a:t>терцијера</a:t>
            </a:r>
            <a:endParaRPr lang="sr-Cyrl-RS" dirty="0" smtClean="0"/>
          </a:p>
          <a:p>
            <a:r>
              <a:rPr lang="sr-Latn-CS" dirty="0"/>
              <a:t>Дужина </a:t>
            </a:r>
            <a:r>
              <a:rPr lang="sr-Latn-CS" dirty="0" smtClean="0"/>
              <a:t>1200 </a:t>
            </a:r>
            <a:r>
              <a:rPr lang="sr-Latn-CS" dirty="0"/>
              <a:t>km, а ширина од 135-260 </a:t>
            </a:r>
            <a:r>
              <a:rPr lang="sr-Latn-CS" dirty="0" smtClean="0"/>
              <a:t>km</a:t>
            </a:r>
            <a:endParaRPr lang="sr-Cyrl-RS" dirty="0" smtClean="0"/>
          </a:p>
          <a:p>
            <a:r>
              <a:rPr lang="sr-Cyrl-RS" dirty="0" smtClean="0"/>
              <a:t>З</a:t>
            </a:r>
            <a:r>
              <a:rPr lang="sr-Latn-CS" dirty="0" smtClean="0"/>
              <a:t>ахватају </a:t>
            </a:r>
            <a:r>
              <a:rPr lang="sr-Latn-CS" dirty="0"/>
              <a:t>просторе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Швајцарске, Аустрије, Француске, Италије, Словеније </a:t>
            </a:r>
            <a:r>
              <a:rPr lang="sr-Latn-CS" dirty="0"/>
              <a:t>и </a:t>
            </a:r>
            <a:r>
              <a:rPr lang="sr-Latn-CS" dirty="0" smtClean="0"/>
              <a:t>Немачке</a:t>
            </a:r>
            <a:endParaRPr lang="sr-Cyrl-RS" dirty="0" smtClean="0"/>
          </a:p>
          <a:p>
            <a:r>
              <a:rPr lang="sr-Cyrl-RS" dirty="0"/>
              <a:t>П</a:t>
            </a:r>
            <a:r>
              <a:rPr lang="sr-Latn-CS" dirty="0" smtClean="0"/>
              <a:t>одељени </a:t>
            </a:r>
            <a:r>
              <a:rPr lang="sr-Latn-CS" dirty="0"/>
              <a:t>на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западне и источне Алпе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/>
              <a:t>у правцу Боденско и језеро Комо и знатно се разликују по својим </a:t>
            </a:r>
            <a:r>
              <a:rPr lang="sr-Latn-CS" dirty="0" smtClean="0"/>
              <a:t>особеностима</a:t>
            </a:r>
            <a:endParaRPr lang="sr-Latn-R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380" y="4334747"/>
            <a:ext cx="2619375" cy="17430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693" y="4334747"/>
            <a:ext cx="2619375" cy="17430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006" y="4401825"/>
            <a:ext cx="2657475" cy="17145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949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4851"/>
            <a:ext cx="10515600" cy="334851"/>
          </a:xfrm>
        </p:spPr>
        <p:txBody>
          <a:bodyPr>
            <a:noAutofit/>
          </a:bodyPr>
          <a:lstStyle/>
          <a:p>
            <a:r>
              <a:rPr lang="sr-Latn-C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Туристичка вредност Алпа условљена је бројним елементима, појавама и процесима, међу којима се истичу следећи: </a:t>
            </a:r>
            <a:r>
              <a:rPr lang="sr-Latn-RS" sz="1800" dirty="0" smtClean="0"/>
              <a:t/>
            </a:r>
            <a:br>
              <a:rPr lang="sr-Latn-RS" sz="1800" dirty="0" smtClean="0"/>
            </a:br>
            <a:endParaRPr lang="sr-Latn-R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59854"/>
            <a:ext cx="10701270" cy="569246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r-Latn-CS" dirty="0" smtClean="0"/>
              <a:t>дуга </a:t>
            </a:r>
            <a:r>
              <a:rPr lang="sr-Latn-CS" dirty="0"/>
              <a:t>туристичка традиција</a:t>
            </a:r>
            <a:endParaRPr lang="sr-Latn-RS" dirty="0"/>
          </a:p>
          <a:p>
            <a:pPr lvl="0"/>
            <a:r>
              <a:rPr lang="sr-Latn-CS" dirty="0"/>
              <a:t>повољан географски положај и одлична саобраћајна повезаност</a:t>
            </a:r>
            <a:endParaRPr lang="sr-Latn-RS" dirty="0"/>
          </a:p>
          <a:p>
            <a:pPr lvl="0"/>
            <a:r>
              <a:rPr lang="sr-Latn-CS" dirty="0"/>
              <a:t>изворна пејзажна и морфолошка разноврсност</a:t>
            </a:r>
            <a:endParaRPr lang="sr-Latn-RS" dirty="0"/>
          </a:p>
          <a:p>
            <a:pPr lvl="0"/>
            <a:r>
              <a:rPr lang="sr-Latn-CS" dirty="0"/>
              <a:t>тектонски, крашки, флувијални </a:t>
            </a:r>
            <a:r>
              <a:rPr lang="sr-Latn-CS" dirty="0" smtClean="0"/>
              <a:t>гла</a:t>
            </a:r>
            <a:r>
              <a:rPr lang="sr-Cyrl-RS" dirty="0" smtClean="0"/>
              <a:t>ц</a:t>
            </a:r>
            <a:r>
              <a:rPr lang="sr-Latn-CS" dirty="0" smtClean="0"/>
              <a:t>ијални </a:t>
            </a:r>
            <a:r>
              <a:rPr lang="sr-Latn-CS" dirty="0"/>
              <a:t>облици рељефа</a:t>
            </a:r>
            <a:endParaRPr lang="sr-Latn-RS" dirty="0"/>
          </a:p>
          <a:p>
            <a:pPr lvl="0"/>
            <a:r>
              <a:rPr lang="sr-Latn-CS" dirty="0"/>
              <a:t>реке, језера, водопади, термоминерални извори, ледници</a:t>
            </a:r>
            <a:endParaRPr lang="sr-Latn-RS" dirty="0"/>
          </a:p>
          <a:p>
            <a:pPr lvl="0"/>
            <a:r>
              <a:rPr lang="sr-Latn-CS" dirty="0"/>
              <a:t>пећине, јаме, клисуре, кањонске долине, превоји</a:t>
            </a:r>
            <a:endParaRPr lang="sr-Latn-RS" dirty="0"/>
          </a:p>
          <a:p>
            <a:pPr lvl="0"/>
            <a:r>
              <a:rPr lang="sr-Latn-CS" dirty="0"/>
              <a:t>куриозитет највишег врха Европе, Мон Блана</a:t>
            </a:r>
            <a:endParaRPr lang="sr-Latn-RS" dirty="0"/>
          </a:p>
          <a:p>
            <a:pPr lvl="0"/>
            <a:r>
              <a:rPr lang="sr-Latn-CS" dirty="0"/>
              <a:t>целогодишњи туристички промет</a:t>
            </a:r>
            <a:endParaRPr lang="sr-Latn-RS" dirty="0"/>
          </a:p>
          <a:p>
            <a:pPr lvl="0"/>
            <a:r>
              <a:rPr lang="sr-Latn-CS" dirty="0"/>
              <a:t>разноврсно археолошко, споменичко и етничко наслеђе</a:t>
            </a:r>
            <a:endParaRPr lang="sr-Latn-RS" dirty="0"/>
          </a:p>
          <a:p>
            <a:pPr lvl="0"/>
            <a:r>
              <a:rPr lang="sr-Latn-CS" dirty="0"/>
              <a:t>комбинација више врста туризма</a:t>
            </a:r>
            <a:endParaRPr lang="sr-Latn-RS" dirty="0"/>
          </a:p>
          <a:p>
            <a:pPr lvl="0"/>
            <a:r>
              <a:rPr lang="sr-Latn-CS" dirty="0"/>
              <a:t>близина Средоземног мора и Панонске низије</a:t>
            </a:r>
            <a:endParaRPr lang="sr-Latn-RS" dirty="0"/>
          </a:p>
          <a:p>
            <a:pPr lvl="0"/>
            <a:r>
              <a:rPr lang="sr-Latn-CS" dirty="0"/>
              <a:t>богат и разноврстан садржај туристичког боравка</a:t>
            </a:r>
            <a:endParaRPr lang="sr-Latn-RS" dirty="0"/>
          </a:p>
          <a:p>
            <a:pPr lvl="0"/>
            <a:r>
              <a:rPr lang="sr-Latn-CS" dirty="0"/>
              <a:t>максимална инфраструктурна опремљеност</a:t>
            </a:r>
            <a:endParaRPr lang="sr-Latn-RS" dirty="0"/>
          </a:p>
          <a:p>
            <a:pPr lvl="0"/>
            <a:r>
              <a:rPr lang="sr-Latn-CS" dirty="0"/>
              <a:t>припадност већем броју високоразвијених земаља</a:t>
            </a:r>
            <a:endParaRPr lang="sr-Latn-RS" dirty="0"/>
          </a:p>
          <a:p>
            <a:pPr lvl="0"/>
            <a:r>
              <a:rPr lang="sr-Latn-CS" dirty="0"/>
              <a:t>висок степен организованости прихвата туриста</a:t>
            </a:r>
            <a:endParaRPr lang="sr-Latn-RS" dirty="0"/>
          </a:p>
          <a:p>
            <a:pPr lvl="0"/>
            <a:r>
              <a:rPr lang="sr-Latn-CS" dirty="0"/>
              <a:t>изграђеност резличитих врста смештајних капацитета</a:t>
            </a:r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9119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456"/>
            <a:ext cx="10515600" cy="6587544"/>
          </a:xfrm>
        </p:spPr>
        <p:txBody>
          <a:bodyPr/>
          <a:lstStyle/>
          <a:p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количин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падавина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Атлантски океан и Медитеран, </a:t>
            </a:r>
            <a:r>
              <a:rPr lang="sr-Latn-C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хидрографски </a:t>
            </a:r>
            <a:r>
              <a:rPr lang="sr-Latn-C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чвор Европе </a:t>
            </a:r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sr-Latn-C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Рона, Рајна, По, </a:t>
            </a:r>
            <a:r>
              <a:rPr lang="sr-Latn-C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Ађиђе</a:t>
            </a:r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велики број језера</a:t>
            </a:r>
          </a:p>
          <a:p>
            <a:pPr marL="0" indent="0">
              <a:buNone/>
            </a:pPr>
            <a:endParaRPr lang="sr-Cyrl-RS" dirty="0" smtClean="0"/>
          </a:p>
          <a:p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46220"/>
            <a:ext cx="10366420" cy="551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9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730"/>
            <a:ext cx="10515600" cy="5829233"/>
          </a:xfrm>
        </p:spPr>
        <p:txBody>
          <a:bodyPr>
            <a:normAutofit lnSpcReduction="10000"/>
          </a:bodyPr>
          <a:lstStyle/>
          <a:p>
            <a:r>
              <a:rPr lang="sr-Cyrl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лим</a:t>
            </a:r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/>
              <a:t>је </a:t>
            </a:r>
            <a:r>
              <a:rPr lang="sr-Latn-CS" dirty="0" smtClean="0"/>
              <a:t>различита</a:t>
            </a:r>
            <a:r>
              <a:rPr lang="sr-Cyrl-RS" dirty="0" smtClean="0"/>
              <a:t>, </a:t>
            </a:r>
            <a:r>
              <a:rPr lang="sr-Latn-CS" dirty="0" smtClean="0"/>
              <a:t>у </a:t>
            </a:r>
            <a:r>
              <a:rPr lang="sr-Latn-CS" dirty="0"/>
              <a:t>зависности од висине појављује </a:t>
            </a:r>
            <a:r>
              <a:rPr lang="sr-Cyrl-RS" dirty="0" smtClean="0"/>
              <a:t>се </a:t>
            </a:r>
            <a:r>
              <a:rPr lang="sr-Latn-CS" dirty="0" smtClean="0"/>
              <a:t>вертикална </a:t>
            </a:r>
            <a:r>
              <a:rPr lang="sr-Latn-CS" dirty="0"/>
              <a:t>климатска зоналност </a:t>
            </a:r>
            <a:r>
              <a:rPr lang="sr-Cyrl-RS" dirty="0" smtClean="0"/>
              <a:t>- </a:t>
            </a:r>
            <a:r>
              <a:rPr lang="sr-Latn-CS" dirty="0" smtClean="0"/>
              <a:t>измењена </a:t>
            </a:r>
            <a:r>
              <a:rPr lang="sr-Latn-CS" dirty="0"/>
              <a:t>средоземна клима, умерена, хладна и високопланинска </a:t>
            </a:r>
            <a:r>
              <a:rPr lang="sr-Latn-CS" dirty="0" smtClean="0"/>
              <a:t>клима</a:t>
            </a:r>
            <a:endParaRPr lang="sr-Cyrl-RS" dirty="0" smtClean="0"/>
          </a:p>
          <a:p>
            <a:r>
              <a:rPr lang="sr-Cyrl-RS" dirty="0" smtClean="0"/>
              <a:t>Добра проходност услед великог броја превоја</a:t>
            </a:r>
          </a:p>
          <a:p>
            <a:r>
              <a:rPr lang="sr-Cyrl-RS" dirty="0" smtClean="0"/>
              <a:t>Први </a:t>
            </a:r>
            <a:r>
              <a:rPr lang="sr-Latn-CS" dirty="0" smtClean="0"/>
              <a:t>успон </a:t>
            </a:r>
            <a:r>
              <a:rPr lang="sr-Cyrl-RS" dirty="0" smtClean="0"/>
              <a:t>- </a:t>
            </a:r>
            <a:r>
              <a:rPr lang="sr-Latn-CS" dirty="0" smtClean="0"/>
              <a:t>Жаке Балма </a:t>
            </a:r>
            <a:r>
              <a:rPr lang="sr-Latn-CS" dirty="0"/>
              <a:t>и </a:t>
            </a:r>
            <a:r>
              <a:rPr lang="sr-Latn-CS" dirty="0" smtClean="0"/>
              <a:t>Мишел Пакард </a:t>
            </a:r>
            <a:r>
              <a:rPr lang="sr-Latn-CS" dirty="0"/>
              <a:t>1786. године </a:t>
            </a:r>
            <a:r>
              <a:rPr lang="sr-Cyrl-RS" dirty="0" smtClean="0"/>
              <a:t>- </a:t>
            </a:r>
            <a:r>
              <a:rPr lang="sr-Latn-CS" dirty="0" smtClean="0"/>
              <a:t>почетак </a:t>
            </a:r>
            <a:r>
              <a:rPr lang="sr-Latn-CS" dirty="0"/>
              <a:t>модерног </a:t>
            </a:r>
            <a:r>
              <a:rPr lang="sr-Latn-CS" dirty="0" smtClean="0"/>
              <a:t>планинарења </a:t>
            </a:r>
            <a:endParaRPr lang="sr-Cyrl-RS" dirty="0" smtClean="0"/>
          </a:p>
          <a:p>
            <a:r>
              <a:rPr lang="sr-Latn-CS" dirty="0" smtClean="0"/>
              <a:t>Прва </a:t>
            </a:r>
            <a:r>
              <a:rPr lang="sr-Latn-CS" dirty="0"/>
              <a:t>жена која је освојила овај врх је Мари Парадис 1808. године, а до 2018. </a:t>
            </a:r>
            <a:r>
              <a:rPr lang="sr-Cyrl-RS" dirty="0" smtClean="0"/>
              <a:t>о</a:t>
            </a:r>
            <a:r>
              <a:rPr lang="sr-Latn-CS" dirty="0" smtClean="0"/>
              <a:t>вај </a:t>
            </a:r>
            <a:r>
              <a:rPr lang="sr-Latn-CS" dirty="0"/>
              <a:t>врх достигнут је 20.000 пута на годишњем </a:t>
            </a:r>
            <a:r>
              <a:rPr lang="sr-Latn-CS" dirty="0" smtClean="0"/>
              <a:t>нивоу</a:t>
            </a:r>
            <a:endParaRPr lang="sr-Cyrl-RS" dirty="0" smtClean="0"/>
          </a:p>
          <a:p>
            <a:r>
              <a:rPr lang="ru-RU" dirty="0" smtClean="0"/>
              <a:t>Највиши превој где постоји могућност саобраћаја је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Изеран</a:t>
            </a:r>
            <a:r>
              <a:rPr lang="ru-RU" dirty="0" smtClean="0"/>
              <a:t> (2770м), а најнижи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Бренер </a:t>
            </a:r>
            <a:r>
              <a:rPr lang="ru-RU" dirty="0" smtClean="0"/>
              <a:t>(1373м), док осим њих постоје 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Свети Готхард, Мали и Велики свети Бернард, Фурка, Симплон</a:t>
            </a:r>
          </a:p>
          <a:p>
            <a:r>
              <a:rPr lang="ru-RU" dirty="0"/>
              <a:t>В</a:t>
            </a:r>
            <a:r>
              <a:rPr lang="ru-RU" dirty="0" smtClean="0"/>
              <a:t>елики број ледничких језера и преко 1200 ледника чија је укупна површина 4140 km2 - </a:t>
            </a:r>
            <a:r>
              <a:rPr lang="ru-RU" dirty="0"/>
              <a:t>н</a:t>
            </a:r>
            <a:r>
              <a:rPr lang="ru-RU" dirty="0" smtClean="0"/>
              <a:t>ајпознатији ледници су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Алеч, Мер де глас, Босонс, Горнер, Монте Роса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504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456"/>
            <a:ext cx="10515600" cy="5906507"/>
          </a:xfrm>
        </p:spPr>
        <p:txBody>
          <a:bodyPr/>
          <a:lstStyle/>
          <a:p>
            <a:r>
              <a:rPr lang="sr-Cyrl-RS" dirty="0" smtClean="0"/>
              <a:t>В</a:t>
            </a:r>
            <a:r>
              <a:rPr lang="sr-Latn-CS" dirty="0" smtClean="0"/>
              <a:t>елики </a:t>
            </a:r>
            <a:r>
              <a:rPr lang="sr-Latn-CS" dirty="0"/>
              <a:t>број термоминералних </a:t>
            </a:r>
            <a:r>
              <a:rPr lang="sr-Latn-CS" dirty="0" smtClean="0"/>
              <a:t>извора</a:t>
            </a:r>
            <a:r>
              <a:rPr lang="sr-Cyrl-RS" dirty="0" smtClean="0"/>
              <a:t> -</a:t>
            </a:r>
            <a:r>
              <a:rPr lang="sr-Latn-CS" dirty="0" smtClean="0"/>
              <a:t> Екс-ле-Бен</a:t>
            </a:r>
            <a:r>
              <a:rPr lang="sr-Cyrl-RS" dirty="0" smtClean="0"/>
              <a:t>, </a:t>
            </a:r>
            <a:r>
              <a:rPr lang="sr-Latn-CS" dirty="0" smtClean="0"/>
              <a:t>Сен Мориц</a:t>
            </a:r>
            <a:endParaRPr lang="sr-Cyrl-RS" dirty="0" smtClean="0"/>
          </a:p>
          <a:p>
            <a:r>
              <a:rPr lang="sr-Cyrl-RS" dirty="0" smtClean="0"/>
              <a:t>К</a:t>
            </a:r>
            <a:r>
              <a:rPr lang="sr-Latn-CS" dirty="0" smtClean="0"/>
              <a:t>арактеристична </a:t>
            </a:r>
            <a:r>
              <a:rPr lang="sr-Latn-CS" dirty="0"/>
              <a:t>флора и фауна </a:t>
            </a:r>
            <a:endParaRPr lang="sr-Cyrl-RS" dirty="0" smtClean="0"/>
          </a:p>
          <a:p>
            <a:r>
              <a:rPr lang="sr-Latn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Eritrichium nanum –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 Алпа </a:t>
            </a: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Рунолист</a:t>
            </a:r>
            <a:r>
              <a:rPr lang="sr-Latn-CS" dirty="0"/>
              <a:t> који расте на </a:t>
            </a:r>
            <a:r>
              <a:rPr lang="sr-Latn-CS" dirty="0" smtClean="0"/>
              <a:t>нижим </a:t>
            </a:r>
            <a:r>
              <a:rPr lang="sr-Latn-CS" dirty="0"/>
              <a:t>висинама као и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лпска горчица</a:t>
            </a:r>
            <a:endParaRPr lang="sr-Cyrl-R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Cyrl-R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Cyrl-R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Cyrl-R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Cyrl-R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Cyrl-R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Cyrl-R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sr-Latn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Eritrichium nanum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Рунолист</a:t>
            </a:r>
            <a:endParaRPr lang="sr-Cyrl-R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Latn-R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61" y="3110047"/>
            <a:ext cx="3310942" cy="21960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011" y="3110045"/>
            <a:ext cx="3451537" cy="219605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592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882"/>
            <a:ext cx="10515600" cy="5739081"/>
          </a:xfrm>
        </p:spPr>
        <p:txBody>
          <a:bodyPr/>
          <a:lstStyle/>
          <a:p>
            <a:r>
              <a:rPr lang="sr-Cyrl-RS" dirty="0" smtClean="0"/>
              <a:t>Антропогене туристичке вредности Алпа</a:t>
            </a:r>
          </a:p>
          <a:p>
            <a:r>
              <a:rPr lang="sr-Cyrl-RS" dirty="0" smtClean="0"/>
              <a:t>Зимски спортови</a:t>
            </a:r>
          </a:p>
          <a:p>
            <a:r>
              <a:rPr lang="sr-Latn-RS" dirty="0" smtClean="0">
                <a:hlinkClick r:id="rId2"/>
              </a:rPr>
              <a:t>https://www.youtube.com/watch?v=FCPdIvXo2rU</a:t>
            </a:r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83881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85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b="1" dirty="0" smtClean="0"/>
              <a:t>СРЕДОЗЕМЉЕ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0310"/>
            <a:ext cx="10515600" cy="514665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dirty="0"/>
              <a:t>Н</a:t>
            </a:r>
            <a:r>
              <a:rPr lang="sr-Latn-CS" dirty="0" smtClean="0"/>
              <a:t>алази </a:t>
            </a:r>
            <a:r>
              <a:rPr lang="sr-Cyrl-RS" dirty="0" smtClean="0"/>
              <a:t>се </a:t>
            </a:r>
            <a:r>
              <a:rPr lang="sr-Latn-CS" dirty="0" smtClean="0"/>
              <a:t>у </a:t>
            </a:r>
            <a:r>
              <a:rPr lang="sr-Latn-CS" dirty="0"/>
              <a:t>простору који обједињује европски, афрички и азијски </a:t>
            </a:r>
            <a:r>
              <a:rPr lang="sr-Latn-CS" dirty="0" smtClean="0"/>
              <a:t>континент</a:t>
            </a:r>
            <a:endParaRPr lang="sr-Cyrl-RS" dirty="0" smtClean="0"/>
          </a:p>
          <a:p>
            <a:pPr algn="just"/>
            <a:r>
              <a:rPr lang="sr-Cyrl-RS" dirty="0"/>
              <a:t>И</a:t>
            </a:r>
            <a:r>
              <a:rPr lang="sr-Latn-CS" dirty="0" smtClean="0"/>
              <a:t>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изразито повољан географски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положај</a:t>
            </a:r>
            <a:r>
              <a:rPr lang="sr-Cyrl-RS" dirty="0" smtClean="0"/>
              <a:t>,</a:t>
            </a:r>
            <a:r>
              <a:rPr lang="sr-Cyrl-RS" dirty="0"/>
              <a:t> </a:t>
            </a:r>
            <a:r>
              <a:rPr lang="sr-Latn-CS" dirty="0" smtClean="0"/>
              <a:t>простор </a:t>
            </a:r>
            <a:r>
              <a:rPr lang="sr-Latn-CS" dirty="0"/>
              <a:t>где се прожимају различити утицаји природног и антропогеног карактера и где се укршатају бројни путеви јужне и северне </a:t>
            </a:r>
            <a:r>
              <a:rPr lang="sr-Latn-CS" dirty="0" smtClean="0"/>
              <a:t>хемисфере</a:t>
            </a:r>
            <a:endParaRPr lang="sr-Cyrl-RS" dirty="0" smtClean="0"/>
          </a:p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постоји географска целина </a:t>
            </a:r>
            <a:r>
              <a:rPr lang="sr-Latn-CS" dirty="0"/>
              <a:t>са толиком концентрацијом природних и културно-историјских погодности за развој туризма као што је </a:t>
            </a:r>
            <a:r>
              <a:rPr lang="sr-Latn-CS" dirty="0" smtClean="0"/>
              <a:t>Средоземље</a:t>
            </a:r>
            <a:r>
              <a:rPr lang="sr-Cyrl-RS" dirty="0"/>
              <a:t> </a:t>
            </a:r>
            <a:endParaRPr lang="sr-Cyrl-RS" dirty="0" smtClean="0"/>
          </a:p>
          <a:p>
            <a:pPr algn="just"/>
            <a:r>
              <a:rPr lang="sr-Latn-CS" dirty="0" smtClean="0"/>
              <a:t>Јединственост </a:t>
            </a:r>
            <a:r>
              <a:rPr lang="sr-Latn-CS" dirty="0"/>
              <a:t>у развоју туризма </a:t>
            </a:r>
            <a:r>
              <a:rPr lang="sr-Latn-CS" dirty="0" smtClean="0"/>
              <a:t>произилази </a:t>
            </a:r>
            <a:r>
              <a:rPr lang="sr-Latn-CS" dirty="0"/>
              <a:t>из особина околног простора и утицаја самог Средоземног </a:t>
            </a:r>
            <a:r>
              <a:rPr lang="sr-Latn-CS" dirty="0" smtClean="0"/>
              <a:t>мора</a:t>
            </a:r>
            <a:endParaRPr lang="sr-Cyrl-RS" dirty="0" smtClean="0"/>
          </a:p>
          <a:p>
            <a:pPr algn="just"/>
            <a:r>
              <a:rPr lang="sr-Cyrl-RS" dirty="0"/>
              <a:t>Ж</a:t>
            </a:r>
            <a:r>
              <a:rPr lang="sr-Latn-CS" dirty="0" smtClean="0"/>
              <a:t>иви </a:t>
            </a:r>
            <a:r>
              <a:rPr lang="sr-Latn-CS" dirty="0"/>
              <a:t>преко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 милиона становника </a:t>
            </a:r>
            <a:r>
              <a:rPr lang="sr-Latn-CS" dirty="0"/>
              <a:t>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површини од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9.037.750km</a:t>
            </a:r>
            <a:r>
              <a:rPr lang="sr-Latn-C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sr-Cyrl-RS" dirty="0"/>
              <a:t>,</a:t>
            </a:r>
            <a:r>
              <a:rPr lang="sr-Latn-CS" dirty="0" smtClean="0"/>
              <a:t> </a:t>
            </a:r>
            <a:r>
              <a:rPr lang="sr-Cyrl-RS" dirty="0"/>
              <a:t>п</a:t>
            </a:r>
            <a:r>
              <a:rPr lang="sr-Latn-CS" dirty="0" smtClean="0"/>
              <a:t>росечна </a:t>
            </a:r>
            <a:r>
              <a:rPr lang="sr-Latn-CS" dirty="0"/>
              <a:t>густина насељености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 становник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  <a:r>
              <a:rPr lang="sr-Latn-C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Cyrl-RS" dirty="0"/>
              <a:t>Н</a:t>
            </a:r>
            <a:r>
              <a:rPr lang="sr-Latn-CS" dirty="0" smtClean="0"/>
              <a:t>ајгушће </a:t>
            </a:r>
            <a:r>
              <a:rPr lang="sr-Latn-CS" dirty="0"/>
              <a:t>насељени </a:t>
            </a:r>
            <a:r>
              <a:rPr lang="sr-Latn-CS" dirty="0" smtClean="0"/>
              <a:t>делови</a:t>
            </a:r>
            <a:r>
              <a:rPr lang="sr-Cyrl-RS" dirty="0" smtClean="0"/>
              <a:t> -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земље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северног Средоземља, левантских земаља, долине река Нил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sr-Cyrl-RS" dirty="0"/>
              <a:t>,</a:t>
            </a:r>
            <a:r>
              <a:rPr lang="sr-Latn-CS" dirty="0" smtClean="0"/>
              <a:t>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анекумена</a:t>
            </a:r>
            <a:r>
              <a:rPr lang="sr-Latn-CS" dirty="0" smtClean="0"/>
              <a:t> </a:t>
            </a:r>
            <a:r>
              <a:rPr lang="sr-Latn-CS" dirty="0"/>
              <a:t>на пустињским пределима, углавном северног дела </a:t>
            </a:r>
            <a:r>
              <a:rPr lang="sr-Latn-CS" dirty="0" smtClean="0"/>
              <a:t>Африке </a:t>
            </a:r>
            <a:endParaRPr lang="sr-Cyrl-RS" dirty="0" smtClean="0"/>
          </a:p>
          <a:p>
            <a:pPr algn="just"/>
            <a:r>
              <a:rPr lang="sr-Latn-CS" dirty="0" smtClean="0"/>
              <a:t>На </a:t>
            </a:r>
            <a:r>
              <a:rPr lang="sr-Latn-CS" dirty="0"/>
              <a:t>овим просторима изражена је 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 покретљивост становништва</a:t>
            </a:r>
            <a:r>
              <a:rPr lang="sr-Latn-CS" dirty="0"/>
              <a:t> кроз векове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2461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9093"/>
            <a:ext cx="10515600" cy="6053070"/>
          </a:xfrm>
        </p:spPr>
        <p:txBody>
          <a:bodyPr/>
          <a:lstStyle/>
          <a:p>
            <a:pPr algn="just"/>
            <a:r>
              <a:rPr lang="sr-Latn-CS" sz="1800" dirty="0" smtClean="0"/>
              <a:t>У медитеранске земље убрајају се: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Шпанија, Гибралтар, Француска, Монако, Италија, Малта, Словенија, Хрватска, Б и Х, Црна Гора, Албанија, Грчка, Турска, Кипар, Сирија, Либан, Израел, Палестина, Египат, Либија, Тунис, Алжир и Мароко</a:t>
            </a:r>
            <a:r>
              <a:rPr lang="sr-Latn-CS" sz="1800" dirty="0" smtClean="0"/>
              <a:t>. UNESCO </a:t>
            </a:r>
            <a:r>
              <a:rPr lang="sr-Cyrl-RS" sz="1800" dirty="0"/>
              <a:t>у земље Медитерана убраја и </a:t>
            </a:r>
            <a:r>
              <a:rPr lang="sr-Cyrl-R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Португал, Србију, Македонију, Сан Марино, Ватикан, и Андору</a:t>
            </a:r>
            <a:r>
              <a:rPr lang="sr-Cyrl-RS" sz="1800" dirty="0"/>
              <a:t> без обзира што те земље немају директан излаз на Средоземно море већ гравитирају у овом подручју или са културом, историјом и традицијом везаном за то подручје. </a:t>
            </a:r>
            <a:endParaRPr lang="sr-Latn-RS" sz="1800" dirty="0"/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82" y="1880315"/>
            <a:ext cx="8912180" cy="435305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68787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154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СРЕДОЗЕМНО МОРЕ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280"/>
            <a:ext cx="10515600" cy="5576551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/>
              <a:t>И</a:t>
            </a:r>
            <a:r>
              <a:rPr lang="sr-Latn-CS" dirty="0" smtClean="0"/>
              <a:t>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упореднички правац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пружања</a:t>
            </a:r>
            <a:r>
              <a:rPr lang="sr-Cyrl-RS" dirty="0" smtClean="0"/>
              <a:t>,</a:t>
            </a:r>
            <a:r>
              <a:rPr lang="sr-Latn-CS" dirty="0" smtClean="0"/>
              <a:t>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угачко </a:t>
            </a:r>
            <a:r>
              <a:rPr lang="sr-Latn-CS" dirty="0"/>
              <a:t>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3860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  <a:r>
              <a:rPr lang="sr-Latn-CS" dirty="0"/>
              <a:t>,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просечна ширина</a:t>
            </a:r>
            <a:r>
              <a:rPr lang="sr-Latn-CS" dirty="0"/>
              <a:t> је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600km</a:t>
            </a:r>
            <a:r>
              <a:rPr lang="sr-Cyrl-RS" dirty="0" smtClean="0"/>
              <a:t>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површин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Latn-CS" dirty="0" smtClean="0"/>
              <a:t> </a:t>
            </a:r>
            <a:r>
              <a:rPr lang="sr-Latn-CS" dirty="0"/>
              <a:t>од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2.967.000km</a:t>
            </a:r>
            <a:r>
              <a:rPr lang="sr-Latn-C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sr-Cyrl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CS" dirty="0" smtClean="0"/>
              <a:t>Условно </a:t>
            </a:r>
            <a:r>
              <a:rPr lang="sr-Latn-CS" dirty="0"/>
              <a:t>је подељено на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 и западни део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/>
              <a:t>потезом Месински мореуз, Сицилијански </a:t>
            </a:r>
            <a:r>
              <a:rPr lang="sr-Latn-CS" dirty="0" smtClean="0"/>
              <a:t>пролаз </a:t>
            </a:r>
            <a:endParaRPr lang="sr-Cyrl-RS" dirty="0" smtClean="0"/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део </a:t>
            </a:r>
            <a:r>
              <a:rPr lang="sr-Latn-CS" dirty="0"/>
              <a:t>Средоземља има више мора (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Јадранско, Јонско, Егејско, Мраморно, Црно</a:t>
            </a:r>
            <a:r>
              <a:rPr lang="sr-Latn-CS" dirty="0"/>
              <a:t>) која су повезана </a:t>
            </a:r>
            <a:r>
              <a:rPr lang="sr-Latn-CS" dirty="0" smtClean="0"/>
              <a:t>мореузима</a:t>
            </a:r>
            <a:endParaRPr lang="sr-Cyrl-RS" dirty="0" smtClean="0"/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дубина </a:t>
            </a:r>
            <a:r>
              <a:rPr lang="sr-Latn-CS" dirty="0"/>
              <a:t>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4.594m (Јонска котлина</a:t>
            </a:r>
            <a:r>
              <a:rPr lang="sr-Latn-CS" dirty="0"/>
              <a:t>), а 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Јадранском мору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1.330m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западном делу </a:t>
            </a:r>
            <a:r>
              <a:rPr lang="sr-Cyrl-RS" dirty="0"/>
              <a:t>налазе се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Алборанско, Балеарско, Лигурско и Тиренско море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 Атлантиком </a:t>
            </a:r>
            <a:r>
              <a:rPr lang="sr-Cyrl-RS" dirty="0"/>
              <a:t>га повезују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Гибралтарска врата</a:t>
            </a:r>
            <a:r>
              <a:rPr lang="sr-Cyrl-RS" dirty="0"/>
              <a:t>, а са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Црвеним морем Суецки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</a:t>
            </a:r>
          </a:p>
          <a:p>
            <a:r>
              <a:rPr lang="sr-Cyrl-RS" dirty="0"/>
              <a:t>Укупна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дужина средоземне обале је 38 549 km</a:t>
            </a:r>
            <a:r>
              <a:rPr lang="sr-Cyrl-RS" dirty="0"/>
              <a:t>, где на обалу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копна</a:t>
            </a:r>
            <a:r>
              <a:rPr lang="sr-Cyrl-RS" dirty="0"/>
              <a:t> отпада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25 238 km </a:t>
            </a:r>
            <a:r>
              <a:rPr lang="sr-Cyrl-RS" dirty="0"/>
              <a:t>или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65,8%</a:t>
            </a:r>
            <a:r>
              <a:rPr lang="sr-Cyrl-RS" dirty="0"/>
              <a:t>, а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обалу острва 13 311 km</a:t>
            </a:r>
            <a:r>
              <a:rPr lang="sr-Cyrl-RS" dirty="0"/>
              <a:t>, односно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34,2%</a:t>
            </a:r>
            <a:r>
              <a:rPr lang="sr-Cyrl-RS" dirty="0"/>
              <a:t>. С обзиром на дужину и просечну ширину - 800 km,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обала је врло разуђена</a:t>
            </a:r>
            <a:r>
              <a:rPr lang="sr-Cyrl-RS" dirty="0"/>
              <a:t>, посебно обале Егејског мора и источна обала Јадранског мора. Слабо је разуђена само источна и југоисточна обала (од Туниса до Турске). Разуђеност се огледа у великим полуострвима (Апенинско, Пелопонез, Халкидик, Истра), као и бројним скупинама острва (Балеари, Јонска острва, Егејски архипелаг) и острвима од којих су највећа: Сицилија, Сардинија, Кипар, Корзика, </a:t>
            </a:r>
            <a:r>
              <a:rPr lang="sr-Cyrl-RS" dirty="0" smtClean="0"/>
              <a:t>Крит, </a:t>
            </a:r>
            <a:r>
              <a:rPr lang="sr-Cyrl-RS" dirty="0"/>
              <a:t>Мајорка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38135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09" y="282575"/>
            <a:ext cx="9465972" cy="6066710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54767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70456"/>
            <a:ext cx="10714149" cy="5906507"/>
          </a:xfrm>
        </p:spPr>
        <p:txBody>
          <a:bodyPr/>
          <a:lstStyle/>
          <a:p>
            <a:pPr algn="just"/>
            <a:r>
              <a:rPr lang="sr-Latn-CS" dirty="0"/>
              <a:t>Источни део знатно је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топлији</a:t>
            </a:r>
            <a:r>
              <a:rPr lang="sr-Latn-CS" dirty="0"/>
              <a:t> од </a:t>
            </a:r>
            <a:r>
              <a:rPr lang="sr-Latn-CS" dirty="0" smtClean="0"/>
              <a:t>западног</a:t>
            </a:r>
            <a:endParaRPr lang="sr-Cyrl-RS" dirty="0"/>
          </a:p>
          <a:p>
            <a:pPr algn="just"/>
            <a:r>
              <a:rPr lang="sr-Latn-CS" dirty="0" smtClean="0"/>
              <a:t>Средња </a:t>
            </a:r>
            <a:r>
              <a:rPr lang="sr-Latn-CS" dirty="0"/>
              <a:t>фебруарска темепература воде у Леванту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sr-Latn-CS" dirty="0"/>
              <a:t> степени, Јонско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sr-Latn-CS" dirty="0"/>
              <a:t>, Јадранско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sr-Latn-CS" dirty="0"/>
              <a:t>, шпанска и француска обала (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12-13</a:t>
            </a:r>
            <a:r>
              <a:rPr lang="sr-Latn-CS" dirty="0"/>
              <a:t>), Црно море (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6-7</a:t>
            </a:r>
            <a:r>
              <a:rPr lang="sr-Latn-CS" dirty="0" smtClean="0"/>
              <a:t>)</a:t>
            </a:r>
            <a:endParaRPr lang="sr-Cyrl-RS" dirty="0" smtClean="0"/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Најтоплији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месец </a:t>
            </a:r>
            <a:r>
              <a:rPr lang="sr-Latn-CS" dirty="0" smtClean="0"/>
              <a:t>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јул</a:t>
            </a:r>
            <a:r>
              <a:rPr lang="sr-Latn-CS" dirty="0"/>
              <a:t>,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најтоплија вода је у августу</a:t>
            </a:r>
            <a:r>
              <a:rPr lang="sr-Latn-CS" dirty="0"/>
              <a:t> због фазног кашњења у загревању воде и износи: Искендерски залив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29-31</a:t>
            </a:r>
            <a:r>
              <a:rPr lang="sr-Latn-CS" dirty="0"/>
              <a:t>, Напуљ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sr-Latn-CS" dirty="0"/>
              <a:t>, око Балеара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sr-Latn-CS" dirty="0"/>
              <a:t>, Црногорско приморје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r>
              <a:rPr lang="sr-Latn-CS" dirty="0"/>
              <a:t>, Егејско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22-24</a:t>
            </a:r>
            <a:r>
              <a:rPr lang="sr-Latn-CS" dirty="0"/>
              <a:t>, Мраморно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21-22</a:t>
            </a:r>
            <a:r>
              <a:rPr lang="sr-Latn-CS" dirty="0"/>
              <a:t>. </a:t>
            </a:r>
            <a:endParaRPr lang="sr-Cyrl-RS" dirty="0" smtClean="0"/>
          </a:p>
          <a:p>
            <a:pPr algn="just"/>
            <a:r>
              <a:rPr lang="sr-Cyrl-RS" dirty="0" smtClean="0"/>
              <a:t>Граничне температуре за почетак и трајање купалишне сезоен: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најмања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средња месечна температура ваздуха од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sr-Cyrl-RS" dirty="0" smtClean="0"/>
              <a:t>,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најмања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средња месечна температура воде од 18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1235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9093"/>
            <a:ext cx="10515600" cy="5867870"/>
          </a:xfrm>
        </p:spPr>
        <p:txBody>
          <a:bodyPr>
            <a:normAutofit/>
          </a:bodyPr>
          <a:lstStyle/>
          <a:p>
            <a:r>
              <a:rPr lang="sr-Latn-CS" dirty="0"/>
              <a:t>Особине морске воде веома су битне за развој туризма: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провидност, хемијски састав, температура и салинитет</a:t>
            </a:r>
            <a:r>
              <a:rPr lang="sr-Latn-CS" b="1" dirty="0"/>
              <a:t>.</a:t>
            </a:r>
            <a:r>
              <a:rPr lang="sr-Latn-CS" dirty="0"/>
              <a:t> У морској води </a:t>
            </a:r>
            <a:r>
              <a:rPr lang="sr-Latn-CS" dirty="0" smtClean="0"/>
              <a:t>највише </a:t>
            </a:r>
            <a:r>
              <a:rPr lang="sr-Latn-CS" dirty="0"/>
              <a:t>има калијумске соли, </a:t>
            </a:r>
            <a:r>
              <a:rPr lang="sr-Latn-CS" dirty="0" smtClean="0"/>
              <a:t>соли </a:t>
            </a:r>
            <a:r>
              <a:rPr lang="sr-Latn-CS" dirty="0"/>
              <a:t>хлорида, сулфата, натријума, магнезијума, бромида, калијума, калцијума и </a:t>
            </a:r>
            <a:r>
              <a:rPr lang="sr-Latn-CS" dirty="0" smtClean="0"/>
              <a:t>других</a:t>
            </a:r>
            <a:r>
              <a:rPr lang="sr-Cyrl-RS" dirty="0" smtClean="0"/>
              <a:t> - </a:t>
            </a:r>
            <a:r>
              <a:rPr lang="sr-Latn-CS" dirty="0" smtClean="0"/>
              <a:t>раније </a:t>
            </a:r>
            <a:r>
              <a:rPr lang="sr-Latn-CS" dirty="0"/>
              <a:t>забрањивано купање у </a:t>
            </a:r>
            <a:r>
              <a:rPr lang="sr-Cyrl-RS" dirty="0" smtClean="0"/>
              <a:t>као </a:t>
            </a:r>
            <a:r>
              <a:rPr lang="sr-Latn-CS" dirty="0" smtClean="0"/>
              <a:t>штетно </a:t>
            </a:r>
            <a:r>
              <a:rPr lang="sr-Latn-CS" dirty="0"/>
              <a:t>за људе, а тек 1928. г. почело је купање у мору на Азурној </a:t>
            </a:r>
            <a:r>
              <a:rPr lang="sr-Latn-CS" dirty="0" smtClean="0"/>
              <a:t>обали</a:t>
            </a:r>
            <a:endParaRPr lang="sr-Latn-RS" dirty="0"/>
          </a:p>
          <a:p>
            <a:r>
              <a:rPr lang="sr-Latn-CS" b="1" dirty="0"/>
              <a:t>Салинитет</a:t>
            </a:r>
            <a:r>
              <a:rPr lang="sr-Latn-CS" dirty="0"/>
              <a:t> </a:t>
            </a:r>
            <a:r>
              <a:rPr lang="sr-Cyrl-RS" dirty="0" smtClean="0"/>
              <a:t>- </a:t>
            </a:r>
            <a:r>
              <a:rPr lang="sr-Latn-CS" dirty="0" smtClean="0"/>
              <a:t>последица испаравања</a:t>
            </a:r>
            <a:r>
              <a:rPr lang="sr-Cyrl-RS" dirty="0"/>
              <a:t>,</a:t>
            </a:r>
            <a:r>
              <a:rPr lang="sr-Latn-CS" dirty="0" smtClean="0"/>
              <a:t> </a:t>
            </a:r>
            <a:r>
              <a:rPr lang="sr-Latn-CS" dirty="0"/>
              <a:t>Средоземно море има већи салинитет од Светског мора (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промила у просеку</a:t>
            </a:r>
            <a:r>
              <a:rPr lang="sr-Latn-CS" dirty="0"/>
              <a:t>),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највећи</a:t>
            </a:r>
            <a:r>
              <a:rPr lang="sr-Latn-CS" dirty="0"/>
              <a:t> је у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Левантском мору (39-40 промила</a:t>
            </a:r>
            <a:r>
              <a:rPr lang="sr-Latn-CS" dirty="0" smtClean="0"/>
              <a:t>), </a:t>
            </a:r>
            <a:r>
              <a:rPr lang="sr-Latn-CS" dirty="0"/>
              <a:t>а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најмањи у Црном (18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/>
          </a:p>
          <a:p>
            <a:r>
              <a:rPr lang="sr-Latn-CS" b="1" dirty="0"/>
              <a:t>Провидност</a:t>
            </a:r>
            <a:r>
              <a:rPr lang="sr-Latn-CS" dirty="0"/>
              <a:t> </a:t>
            </a:r>
            <a:r>
              <a:rPr lang="sr-Cyrl-RS" dirty="0" smtClean="0"/>
              <a:t>- </a:t>
            </a:r>
            <a:r>
              <a:rPr lang="sr-Latn-CS" dirty="0" smtClean="0"/>
              <a:t>од 32-60</a:t>
            </a:r>
            <a:r>
              <a:rPr lang="sr-Latn-RS" dirty="0" smtClean="0"/>
              <a:t>m</a:t>
            </a:r>
            <a:r>
              <a:rPr lang="sr-Cyrl-RS" dirty="0"/>
              <a:t>,</a:t>
            </a:r>
            <a:r>
              <a:rPr lang="sr-Latn-CS" dirty="0" smtClean="0"/>
              <a:t> зависи </a:t>
            </a:r>
            <a:r>
              <a:rPr lang="sr-Latn-CS" dirty="0"/>
              <a:t>од температуре, салинитета и насипања </a:t>
            </a:r>
            <a:r>
              <a:rPr lang="sr-Latn-CS" dirty="0" smtClean="0"/>
              <a:t>река</a:t>
            </a:r>
            <a:r>
              <a:rPr lang="sr-Cyrl-RS" dirty="0" smtClean="0"/>
              <a:t> - </a:t>
            </a:r>
            <a:r>
              <a:rPr lang="sr-Latn-CS" dirty="0" smtClean="0"/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Суецко море је једно од најпровиднијих</a:t>
            </a:r>
            <a:r>
              <a:rPr lang="sr-Latn-CS" dirty="0"/>
              <a:t>, док је 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јужном делу Јадрана провидност 56</a:t>
            </a:r>
            <a:r>
              <a:rPr lang="sr-Latn-CS" dirty="0"/>
              <a:t>. </a:t>
            </a:r>
            <a:endParaRPr lang="sr-Latn-RS" dirty="0"/>
          </a:p>
          <a:p>
            <a:r>
              <a:rPr lang="sr-Latn-CS" b="1" dirty="0"/>
              <a:t>Инсолација</a:t>
            </a:r>
            <a:r>
              <a:rPr lang="sr-Latn-CS" dirty="0"/>
              <a:t> </a:t>
            </a:r>
            <a:r>
              <a:rPr lang="sr-Cyrl-RS" dirty="0"/>
              <a:t>-</a:t>
            </a:r>
            <a:r>
              <a:rPr lang="sr-Latn-CS" dirty="0" smtClean="0"/>
              <a:t> </a:t>
            </a:r>
            <a:r>
              <a:rPr lang="sr-Latn-CS" dirty="0"/>
              <a:t>изнад 2500 сати или 7 сати </a:t>
            </a:r>
            <a:r>
              <a:rPr lang="sr-Latn-CS" dirty="0" smtClean="0"/>
              <a:t>дневно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30194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94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sr-Cyrl-RS" b="1" dirty="0" smtClean="0"/>
              <a:t>КЛИМА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279"/>
            <a:ext cx="10515600" cy="52496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CS" dirty="0"/>
              <a:t>На климатске прилике у Средоземљу утиче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физичко-географски положај, присуство Средоземног мора као велике акумулације, близина пустињског сахарског простора, Атлантски океан, азијско копно, као и распоред копна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Cyrl-RS" dirty="0" smtClean="0"/>
              <a:t>Н</a:t>
            </a:r>
            <a:r>
              <a:rPr lang="sr-Latn-CS" dirty="0" smtClean="0"/>
              <a:t>алази </a:t>
            </a:r>
            <a:r>
              <a:rPr lang="sr-Latn-CS" dirty="0"/>
              <a:t>се </a:t>
            </a:r>
            <a:r>
              <a:rPr lang="sr-Latn-CS" b="1" dirty="0"/>
              <a:t>на северној хемисфери у простору од 31 до 46 степени географске </a:t>
            </a:r>
            <a:r>
              <a:rPr lang="sr-Latn-CS" b="1" dirty="0" smtClean="0"/>
              <a:t>ширине</a:t>
            </a:r>
            <a:r>
              <a:rPr lang="sr-Cyrl-RS" dirty="0" smtClean="0"/>
              <a:t>, </a:t>
            </a:r>
            <a:r>
              <a:rPr lang="sr-Latn-CS" dirty="0" smtClean="0"/>
              <a:t>обухвата </a:t>
            </a:r>
            <a:r>
              <a:rPr lang="sr-Latn-CS" dirty="0"/>
              <a:t>простор од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суптопског до умереног климатског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појаса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Cyrl-RS" dirty="0" smtClean="0"/>
              <a:t>П</a:t>
            </a:r>
            <a:r>
              <a:rPr lang="sr-Latn-CS" dirty="0" smtClean="0"/>
              <a:t>редставља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огроман акваторијум </a:t>
            </a:r>
            <a:r>
              <a:rPr lang="sr-Latn-CS" dirty="0"/>
              <a:t>чија количина воде акумулира толику топлину која у јесен и зиму може загрејати слој ваздуха дебео </a:t>
            </a:r>
            <a:r>
              <a:rPr lang="sr-Latn-CS" dirty="0" smtClean="0"/>
              <a:t>1000</a:t>
            </a:r>
            <a:r>
              <a:rPr lang="sr-Latn-RS" dirty="0"/>
              <a:t>m</a:t>
            </a:r>
            <a:r>
              <a:rPr lang="sr-Latn-CS" dirty="0" smtClean="0"/>
              <a:t> </a:t>
            </a:r>
            <a:r>
              <a:rPr lang="sr-Latn-CS" dirty="0"/>
              <a:t>за 6,4 до 8,5 степени. </a:t>
            </a:r>
            <a:endParaRPr lang="sr-Cyrl-RS" dirty="0" smtClean="0"/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Близина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пустињских простора </a:t>
            </a:r>
            <a:r>
              <a:rPr lang="sr-Latn-CS" dirty="0"/>
              <a:t>условљава да се у пролећним и летњим месецима јаве продори ваздушних тропских маса које знатно повећавају температуру </a:t>
            </a:r>
            <a:r>
              <a:rPr lang="sr-Latn-CS" dirty="0" smtClean="0"/>
              <a:t>ваздуха</a:t>
            </a:r>
            <a:endParaRPr lang="sr-Cyrl-RS" dirty="0" smtClean="0"/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Утицај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Атлантског океана </a:t>
            </a:r>
            <a:r>
              <a:rPr lang="sr-Latn-CS" dirty="0"/>
              <a:t>је посебно наглашен у току зимског периода будући да западни ветрови носе ваздушну масу изнад Атлантика, </a:t>
            </a:r>
            <a:r>
              <a:rPr lang="sr-Latn-CS" dirty="0" smtClean="0"/>
              <a:t>који </a:t>
            </a:r>
            <a:r>
              <a:rPr lang="sr-Latn-CS" dirty="0"/>
              <a:t>су доста влажни, на Медитерану стварају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падавине које су углавном у облику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кише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Азијски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копно </a:t>
            </a:r>
            <a:r>
              <a:rPr lang="sr-Latn-CS" dirty="0"/>
              <a:t>– у летњем периоду утицаји који условљавају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суво тропско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</a:t>
            </a:r>
            <a:endParaRPr lang="sr-Cyrl-RS" dirty="0" smtClean="0"/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Алпски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Динарски планински систем штите </a:t>
            </a:r>
            <a:r>
              <a:rPr lang="sr-Latn-CS" dirty="0"/>
              <a:t>Медитеран од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хладних ваздушних маса </a:t>
            </a:r>
            <a:r>
              <a:rPr lang="sr-Latn-CS" dirty="0"/>
              <a:t>са севера, чиме ограничавају утицај медитеранске климе у севернијим просторима. Место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Црквице </a:t>
            </a:r>
            <a:r>
              <a:rPr lang="sr-Latn-CS" dirty="0"/>
              <a:t>изнад Рисанског залива бележи 5.050 </a:t>
            </a:r>
            <a:r>
              <a:rPr lang="sr-Latn-RS" dirty="0" smtClean="0"/>
              <a:t>mm</a:t>
            </a:r>
            <a:r>
              <a:rPr lang="sr-Latn-CS" dirty="0" smtClean="0"/>
              <a:t> </a:t>
            </a:r>
            <a:r>
              <a:rPr lang="sr-Latn-CS" dirty="0"/>
              <a:t>падавина у години, што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највећа количина у Европи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99525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3639"/>
            <a:ext cx="10515600" cy="5713324"/>
          </a:xfrm>
        </p:spPr>
        <p:txBody>
          <a:bodyPr>
            <a:normAutofit/>
          </a:bodyPr>
          <a:lstStyle/>
          <a:p>
            <a:pPr algn="just"/>
            <a:r>
              <a:rPr lang="sr-Latn-CS" dirty="0"/>
              <a:t>На Азурној обали и у Лигуријској ривијери суша </a:t>
            </a:r>
            <a:r>
              <a:rPr lang="sr-Latn-CS" dirty="0" smtClean="0"/>
              <a:t>просечно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sr-Latn-CS" dirty="0"/>
              <a:t>месец, у средњој Италији, Далмацији и обали Мраморног мора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</a:t>
            </a:r>
            <a:r>
              <a:rPr lang="sr-Latn-CS" dirty="0" smtClean="0"/>
              <a:t> </a:t>
            </a:r>
            <a:r>
              <a:rPr lang="sr-Latn-CS" dirty="0"/>
              <a:t>а у јужној Италији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sr-Latn-CS" dirty="0"/>
              <a:t>, на Сицилији у Грчкој и Малој Азији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sr-Latn-CS" dirty="0"/>
              <a:t>, у јужној Шпанији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sr-Latn-CS" dirty="0"/>
              <a:t> месеци. </a:t>
            </a:r>
            <a:endParaRPr lang="sr-Latn-CS" dirty="0" smtClean="0"/>
          </a:p>
          <a:p>
            <a:pPr algn="just"/>
            <a:r>
              <a:rPr lang="sr-Latn-CS" dirty="0" smtClean="0"/>
              <a:t>Сушни периоди </a:t>
            </a:r>
            <a:r>
              <a:rPr lang="sr-Latn-CS" dirty="0"/>
              <a:t>праћени високим </a:t>
            </a:r>
            <a:r>
              <a:rPr lang="sr-Latn-CS" dirty="0" smtClean="0"/>
              <a:t>температурама </a:t>
            </a:r>
            <a:r>
              <a:rPr lang="sr-Cyrl-RS" dirty="0" smtClean="0"/>
              <a:t>које уз </a:t>
            </a:r>
            <a:r>
              <a:rPr lang="sr-Latn-CS" dirty="0" smtClean="0"/>
              <a:t>одсуство </a:t>
            </a:r>
            <a:r>
              <a:rPr lang="sr-Latn-CS" dirty="0"/>
              <a:t>падавина јасно одређују сезоналност купалишних туристичких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активности од најмање 4 месеца</a:t>
            </a:r>
            <a:r>
              <a:rPr lang="sr-Latn-CS" dirty="0"/>
              <a:t>, а у неким местима </a:t>
            </a:r>
            <a:r>
              <a:rPr lang="sr-Latn-CS" dirty="0" smtClean="0"/>
              <a:t>дуже </a:t>
            </a:r>
            <a:endParaRPr lang="sr-Cyrl-RS" dirty="0" smtClean="0"/>
          </a:p>
          <a:p>
            <a:pPr algn="just"/>
            <a:r>
              <a:rPr lang="sr-Latn-CS" dirty="0" smtClean="0"/>
              <a:t>У </a:t>
            </a:r>
            <a:r>
              <a:rPr lang="sr-Latn-CS" dirty="0"/>
              <a:t>зимском делу године </a:t>
            </a:r>
            <a:r>
              <a:rPr lang="sr-Latn-CS" dirty="0" smtClean="0"/>
              <a:t>температура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ретко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испод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 smtClean="0"/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Малаги </a:t>
            </a:r>
            <a:r>
              <a:rPr lang="sr-Latn-CS" dirty="0"/>
              <a:t>је просечна темепратура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јануару 15 </a:t>
            </a:r>
            <a:r>
              <a:rPr lang="sr-Latn-CS" dirty="0"/>
              <a:t>што говори о могућности активирања зимске </a:t>
            </a:r>
            <a:r>
              <a:rPr lang="sr-Latn-CS" dirty="0" smtClean="0"/>
              <a:t>сезоне</a:t>
            </a:r>
            <a:endParaRPr lang="sr-Cyrl-RS" dirty="0" smtClean="0"/>
          </a:p>
          <a:p>
            <a:pPr algn="just"/>
            <a:r>
              <a:rPr lang="sr-Latn-CS" dirty="0"/>
              <a:t>Влажност ваздуха </a:t>
            </a:r>
            <a:r>
              <a:rPr lang="sr-Latn-CS" dirty="0" smtClean="0"/>
              <a:t>обезбеђуј</a:t>
            </a:r>
            <a:r>
              <a:rPr lang="sr-Cyrl-RS" dirty="0" smtClean="0"/>
              <a:t>е</a:t>
            </a:r>
            <a:r>
              <a:rPr lang="sr-Latn-CS" dirty="0" smtClean="0"/>
              <a:t> </a:t>
            </a:r>
            <a:r>
              <a:rPr lang="sr-Latn-CS" dirty="0"/>
              <a:t>оптималне услове за рекреативне </a:t>
            </a:r>
            <a:r>
              <a:rPr lang="sr-Latn-CS" dirty="0" smtClean="0"/>
              <a:t>активности</a:t>
            </a:r>
            <a:r>
              <a:rPr lang="sr-Cyrl-RS" dirty="0" smtClean="0"/>
              <a:t>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52-60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r>
              <a:rPr lang="sr-Latn-CS" dirty="0"/>
              <a:t> сматра се повољном за људски организам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0978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2"/>
            <a:ext cx="10515600" cy="58549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Ветрови</a:t>
            </a:r>
            <a:r>
              <a:rPr lang="sr-Latn-CS" dirty="0"/>
              <a:t> на Медитерану </a:t>
            </a:r>
            <a:r>
              <a:rPr lang="sr-Cyrl-RS" dirty="0" smtClean="0"/>
              <a:t>доприносе </a:t>
            </a:r>
            <a:r>
              <a:rPr lang="sr-Latn-CS" dirty="0" smtClean="0"/>
              <a:t>лако</a:t>
            </a:r>
            <a:r>
              <a:rPr lang="sr-Cyrl-RS" dirty="0" smtClean="0"/>
              <a:t>м</a:t>
            </a:r>
            <a:r>
              <a:rPr lang="sr-Latn-CS" dirty="0" smtClean="0"/>
              <a:t> подношењ</a:t>
            </a:r>
            <a:r>
              <a:rPr lang="sr-Cyrl-RS" dirty="0" smtClean="0"/>
              <a:t>у</a:t>
            </a:r>
            <a:r>
              <a:rPr lang="sr-Latn-CS" dirty="0" smtClean="0"/>
              <a:t> </a:t>
            </a:r>
            <a:r>
              <a:rPr lang="sr-Latn-CS" dirty="0"/>
              <a:t>летњих </a:t>
            </a:r>
            <a:r>
              <a:rPr lang="sr-Latn-CS" dirty="0" smtClean="0"/>
              <a:t>врућина</a:t>
            </a:r>
            <a:r>
              <a:rPr lang="sr-Cyrl-RS" dirty="0" smtClean="0"/>
              <a:t>, </a:t>
            </a:r>
            <a:r>
              <a:rPr lang="sr-Cyrl-RS" dirty="0"/>
              <a:t>о</a:t>
            </a:r>
            <a:r>
              <a:rPr lang="sr-Latn-CS" dirty="0" smtClean="0"/>
              <a:t>свежавајући </a:t>
            </a:r>
            <a:r>
              <a:rPr lang="sr-Latn-CS" dirty="0"/>
              <a:t>летњи ветрови </a:t>
            </a:r>
            <a:r>
              <a:rPr lang="sr-Cyrl-RS" dirty="0" smtClean="0"/>
              <a:t>-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маестрал</a:t>
            </a:r>
            <a:r>
              <a:rPr lang="sr-Latn-CS" dirty="0" smtClean="0"/>
              <a:t> </a:t>
            </a:r>
            <a:r>
              <a:rPr lang="sr-Latn-CS" dirty="0"/>
              <a:t>и други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етезијски ветрови</a:t>
            </a:r>
            <a:r>
              <a:rPr lang="sr-Latn-CS" dirty="0"/>
              <a:t>, смањују температуру ваздуха и појачавају његову </a:t>
            </a:r>
            <a:r>
              <a:rPr lang="sr-Latn-CS" dirty="0" smtClean="0"/>
              <a:t>влажност</a:t>
            </a:r>
            <a:endParaRPr lang="sr-Cyrl-RS" dirty="0" smtClean="0"/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Југо</a:t>
            </a:r>
            <a:r>
              <a:rPr lang="sr-Latn-CS" dirty="0" smtClean="0"/>
              <a:t> </a:t>
            </a:r>
            <a:r>
              <a:rPr lang="sr-Latn-CS" dirty="0"/>
              <a:t>је ветар који дува са Северне Африке и у зимском делу доноси облачно и кишовито време -  то говори да није погодан за туристичке активности, као ни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бура</a:t>
            </a:r>
            <a:r>
              <a:rPr lang="sr-Latn-CS" dirty="0"/>
              <a:t> која дува са копна према мору  и смањује температуру ваздуха чиме скраћује туристичку </a:t>
            </a:r>
            <a:r>
              <a:rPr lang="sr-Latn-CS" dirty="0" smtClean="0"/>
              <a:t>сезону </a:t>
            </a:r>
            <a:endParaRPr lang="sr-Latn-RS" dirty="0"/>
          </a:p>
          <a:p>
            <a:pPr algn="just"/>
            <a:r>
              <a:rPr lang="sr-Cyrl-RS" dirty="0" smtClean="0"/>
              <a:t>На </a:t>
            </a:r>
            <a:r>
              <a:rPr lang="sr-Latn-CS" dirty="0" smtClean="0"/>
              <a:t>Медитерану </a:t>
            </a:r>
            <a:r>
              <a:rPr lang="sr-Latn-CS" dirty="0"/>
              <a:t>постоје услови за туристичке активности 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летњем периоду </a:t>
            </a:r>
            <a:r>
              <a:rPr lang="sr-Latn-CS" dirty="0"/>
              <a:t>када је присутан тип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летњег антициклоналног времена </a:t>
            </a:r>
            <a:r>
              <a:rPr lang="sr-Latn-CS" dirty="0"/>
              <a:t>–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релативно високе температуре, присуство дуготрајне инсолације, одсуство падавина, дување етезитских ветрова и оптималне влажности од 70%. </a:t>
            </a:r>
            <a:r>
              <a:rPr lang="sr-Latn-CS" dirty="0"/>
              <a:t>У току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зимског дела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  <a:r>
              <a:rPr lang="sr-Cyrl-RS" dirty="0"/>
              <a:t> </a:t>
            </a:r>
            <a:r>
              <a:rPr lang="sr-Cyrl-RS" dirty="0" smtClean="0"/>
              <a:t>-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зимско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антициклонално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</a:t>
            </a:r>
            <a:endPara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Релативно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високе температуре ваздуха 10-15 </a:t>
            </a:r>
            <a:r>
              <a:rPr lang="sr-Latn-CS" dirty="0"/>
              <a:t>степени, одсуство облачности и зимска инсолација омогућавају оптималне услове за формирање зимовалишта. Овакав тип времена јавља се и у априлу и октобру.</a:t>
            </a:r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50621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Вегетација Меди</a:t>
            </a:r>
            <a:r>
              <a:rPr lang="sr-Latn-CS" dirty="0"/>
              <a:t>терана представља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изразиту туристичку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вредност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/>
              <a:t>Средоземље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колевка људске цивилизације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цивилизације </a:t>
            </a:r>
            <a:r>
              <a:rPr lang="sr-Latn-CS" dirty="0"/>
              <a:t>са материјалним остацима су потамске цивилизације које се развијају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долинама река: Еуфрат, Тигар,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Нил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/>
              <a:t>У  долини </a:t>
            </a:r>
            <a:r>
              <a:rPr lang="sr-Latn-CS" dirty="0" smtClean="0"/>
              <a:t>Нила </a:t>
            </a:r>
            <a:r>
              <a:rPr lang="sr-Latn-CS" dirty="0"/>
              <a:t>развила се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стара египатска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цивилизација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острву Криту </a:t>
            </a:r>
            <a:r>
              <a:rPr lang="sr-Latn-CS" dirty="0"/>
              <a:t>сачувани су остаци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критске цив</a:t>
            </a:r>
            <a:r>
              <a:rPr lang="sr-Latn-CS" dirty="0"/>
              <a:t>илизације од пре 5000 година п.н.е.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Пелопонезу микенске  </a:t>
            </a:r>
            <a:r>
              <a:rPr lang="sr-Latn-CS" dirty="0"/>
              <a:t>која датира из периода од 1300 године </a:t>
            </a:r>
            <a:r>
              <a:rPr lang="sr-Latn-CS" dirty="0" smtClean="0"/>
              <a:t>п.н.е</a:t>
            </a:r>
            <a:r>
              <a:rPr lang="sr-Cyrl-RS" dirty="0" smtClean="0"/>
              <a:t>.</a:t>
            </a:r>
          </a:p>
          <a:p>
            <a:pPr algn="just"/>
            <a:r>
              <a:rPr lang="sr-Latn-CS" dirty="0"/>
              <a:t>Под утицајем античке, развила се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стара римска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цивилизација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Распадом Римског царства и стварањем Византије </a:t>
            </a:r>
            <a:r>
              <a:rPr lang="sr-Latn-CS" dirty="0"/>
              <a:t>на овом простору фигурира цивилизација која представља симбиозу између римске државне управе и створене хришћанске религије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Средњи век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крсташки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ратови против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безбожника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CS" dirty="0"/>
              <a:t>Период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колонијализма</a:t>
            </a:r>
            <a:r>
              <a:rPr lang="sr-Latn-CS" dirty="0"/>
              <a:t>  везује се за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 и 19. век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60058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705178"/>
            <a:ext cx="6096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104/2009 и 99/2011)</a:t>
            </a:r>
          </a:p>
          <a:p>
            <a:pPr algn="ctr"/>
            <a:endParaRPr lang="sr-Cyrl-R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74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1756</Words>
  <Application>Microsoft Office PowerPoint</Application>
  <PresentationFormat>Widescreen</PresentationFormat>
  <Paragraphs>105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АЛПСКА РЕГИЈА И СРЕДОЗЕМЉЕ</vt:lpstr>
      <vt:lpstr>PowerPoint Presentation</vt:lpstr>
      <vt:lpstr>Туристичка вредност Алпа условљена је бројним елементима, појавама и процесима, међу којима се истичу следећи:  </vt:lpstr>
      <vt:lpstr>PowerPoint Presentation</vt:lpstr>
      <vt:lpstr>PowerPoint Presentation</vt:lpstr>
      <vt:lpstr>PowerPoint Presentation</vt:lpstr>
      <vt:lpstr>PowerPoint Presentation</vt:lpstr>
      <vt:lpstr>СРЕДОЗЕМЉЕ</vt:lpstr>
      <vt:lpstr>PowerPoint Presentation</vt:lpstr>
      <vt:lpstr>СРЕДОЗЕМНО МОРЕ</vt:lpstr>
      <vt:lpstr>PowerPoint Presentation</vt:lpstr>
      <vt:lpstr>PowerPoint Presentation</vt:lpstr>
      <vt:lpstr>PowerPoint Presentation</vt:lpstr>
      <vt:lpstr>КЛИМА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АЛПСКА РЕГИЈА И СРЕДОЗЕМЉЕ</dc:title>
  <dc:creator>Ring</dc:creator>
  <cp:lastModifiedBy>Dusan</cp:lastModifiedBy>
  <cp:revision>34</cp:revision>
  <dcterms:created xsi:type="dcterms:W3CDTF">2020-03-03T08:19:52Z</dcterms:created>
  <dcterms:modified xsi:type="dcterms:W3CDTF">2021-03-11T07:46:42Z</dcterms:modified>
</cp:coreProperties>
</file>