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5A3B-1912-4FAC-9B97-A629FE17BB56}" type="datetimeFigureOut">
              <a:rPr lang="sr-Latn-CS" smtClean="0"/>
              <a:t>25.2.2021.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D3356-EA3A-49CB-B554-50BA6AB7C4AD}" type="slidenum">
              <a:rPr lang="sr-Latn-CS" smtClean="0"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346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И ЗАДАЦИ ТУРИСТИЧКЕ ГЕОГРАФИЈЕ, ТУРИСТИЧКА ВАЛОРИЗАЦИЈА, ТУРИСТИЧКЕ РЕГИЈЕ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ТУРИСТИЧКЕ ГЕОГРАФИЈЕ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40960" cy="5661248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Привредна делатност</a:t>
            </a:r>
          </a:p>
          <a:p>
            <a:pPr algn="just"/>
            <a:r>
              <a:rPr lang="sr-Cyrl-RS" sz="2800" dirty="0"/>
              <a:t>П</a:t>
            </a:r>
            <a:r>
              <a:rPr lang="sr-Latn-CS" sz="2800" dirty="0" smtClean="0"/>
              <a:t>осебна </a:t>
            </a:r>
            <a:r>
              <a:rPr lang="sr-Latn-CS" sz="2800" dirty="0"/>
              <a:t>грана економске географије </a:t>
            </a:r>
            <a:r>
              <a:rPr lang="sr-Latn-CS" sz="2800" dirty="0" smtClean="0"/>
              <a:t>бави</a:t>
            </a:r>
            <a:r>
              <a:rPr lang="sr-Cyrl-RS" sz="2800" dirty="0" smtClean="0"/>
              <a:t> се</a:t>
            </a:r>
            <a:r>
              <a:rPr lang="sr-Latn-CS" sz="2800" dirty="0" smtClean="0"/>
              <a:t> </a:t>
            </a:r>
            <a:r>
              <a:rPr lang="sr-Latn-CS" sz="2800" dirty="0"/>
              <a:t>законостима размештаја туризма, његове просторне организације и другим везама са географском </a:t>
            </a:r>
            <a:r>
              <a:rPr lang="sr-Latn-CS" sz="2800" dirty="0" smtClean="0"/>
              <a:t>средином</a:t>
            </a:r>
            <a:endParaRPr lang="sr-Cyrl-RS" sz="2800" dirty="0" smtClean="0"/>
          </a:p>
          <a:p>
            <a:pPr algn="just"/>
            <a:r>
              <a:rPr lang="sr-Latn-C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проучавања </a:t>
            </a:r>
            <a:r>
              <a:rPr lang="sr-Latn-CS" sz="2800" dirty="0"/>
              <a:t>туристичке </a:t>
            </a:r>
            <a:r>
              <a:rPr lang="sr-Latn-CS" sz="2800" dirty="0" smtClean="0"/>
              <a:t>географије чини</a:t>
            </a:r>
            <a:r>
              <a:rPr lang="sr-Cyrl-RS" sz="2800" dirty="0" smtClean="0"/>
              <a:t>:</a:t>
            </a:r>
          </a:p>
          <a:p>
            <a:pPr algn="just">
              <a:buNone/>
            </a:pPr>
            <a:r>
              <a:rPr lang="sr-Cyrl-RS" sz="2800" dirty="0" smtClean="0"/>
              <a:t>* </a:t>
            </a:r>
            <a:r>
              <a:rPr lang="sr-Latn-CS" sz="2800" dirty="0" smtClean="0"/>
              <a:t>Физиолошк</a:t>
            </a:r>
            <a:r>
              <a:rPr lang="sr-Cyrl-RS" sz="2800" dirty="0" smtClean="0"/>
              <a:t>а</a:t>
            </a:r>
            <a:r>
              <a:rPr lang="sr-Latn-CS" sz="2800" dirty="0" smtClean="0"/>
              <a:t>, естетск</a:t>
            </a:r>
            <a:r>
              <a:rPr lang="sr-Cyrl-RS" sz="2800" dirty="0" smtClean="0"/>
              <a:t>а</a:t>
            </a:r>
            <a:r>
              <a:rPr lang="sr-Latn-CS" sz="2800" dirty="0" smtClean="0"/>
              <a:t> </a:t>
            </a:r>
            <a:r>
              <a:rPr lang="sr-Latn-CS" sz="2800" dirty="0"/>
              <a:t>и </a:t>
            </a:r>
            <a:r>
              <a:rPr lang="sr-Latn-CS" sz="2800" dirty="0" smtClean="0"/>
              <a:t>технолошк</a:t>
            </a:r>
            <a:r>
              <a:rPr lang="sr-Cyrl-RS" sz="2800" dirty="0" smtClean="0"/>
              <a:t>а</a:t>
            </a:r>
            <a:r>
              <a:rPr lang="sr-Latn-CS" sz="2800" dirty="0" smtClean="0"/>
              <a:t> валоризациј</a:t>
            </a:r>
            <a:r>
              <a:rPr lang="sr-Cyrl-RS" sz="2800" dirty="0" smtClean="0"/>
              <a:t>а</a:t>
            </a:r>
            <a:r>
              <a:rPr lang="sr-Latn-CS" sz="2800" dirty="0" smtClean="0"/>
              <a:t> </a:t>
            </a:r>
            <a:r>
              <a:rPr lang="sr-Latn-CS" sz="2800" dirty="0"/>
              <a:t>елемената природне средине, као природних услова за развој </a:t>
            </a:r>
            <a:r>
              <a:rPr lang="sr-Latn-CS" sz="2800" dirty="0" smtClean="0"/>
              <a:t>туризма</a:t>
            </a:r>
            <a:endParaRPr lang="sr-Cyrl-RS" sz="2800" dirty="0" smtClean="0"/>
          </a:p>
          <a:p>
            <a:pPr algn="just">
              <a:buNone/>
            </a:pPr>
            <a:r>
              <a:rPr lang="sr-Cyrl-RS" sz="2800" dirty="0" smtClean="0"/>
              <a:t>* </a:t>
            </a:r>
            <a:r>
              <a:rPr lang="sr-Latn-CS" sz="2800" dirty="0" smtClean="0"/>
              <a:t>Валоризациј</a:t>
            </a:r>
            <a:r>
              <a:rPr lang="sr-Cyrl-RS" sz="2800" dirty="0" smtClean="0"/>
              <a:t>а</a:t>
            </a:r>
            <a:r>
              <a:rPr lang="sr-Latn-CS" sz="2800" dirty="0" smtClean="0"/>
              <a:t> </a:t>
            </a:r>
            <a:r>
              <a:rPr lang="sr-Latn-CS" sz="2800" dirty="0"/>
              <a:t>антропогених елемената географске средине како би се утврдио степен њихове туристичке </a:t>
            </a:r>
            <a:r>
              <a:rPr lang="sr-Latn-CS" sz="2800" dirty="0" smtClean="0"/>
              <a:t>атрактивности </a:t>
            </a:r>
            <a:endParaRPr lang="sr-Latn-C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9268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sr-Cyrl-RS" dirty="0" smtClean="0"/>
              <a:t>* </a:t>
            </a:r>
            <a:r>
              <a:rPr lang="sr-Latn-CS" dirty="0" smtClean="0"/>
              <a:t>Географски положај</a:t>
            </a:r>
            <a:r>
              <a:rPr lang="sr-Cyrl-RS" dirty="0" smtClean="0"/>
              <a:t>, </a:t>
            </a:r>
            <a:r>
              <a:rPr lang="sr-Latn-CS" dirty="0" smtClean="0"/>
              <a:t>саобра</a:t>
            </a:r>
            <a:r>
              <a:rPr lang="sr-Cyrl-RS" dirty="0" smtClean="0"/>
              <a:t>ћ</a:t>
            </a:r>
            <a:r>
              <a:rPr lang="sr-Latn-CS" dirty="0" smtClean="0"/>
              <a:t>ајно </a:t>
            </a:r>
            <a:r>
              <a:rPr lang="sr-Latn-CS" dirty="0"/>
              <a:t>– </a:t>
            </a:r>
            <a:r>
              <a:rPr lang="sr-Latn-CS" dirty="0" smtClean="0"/>
              <a:t>географски</a:t>
            </a:r>
            <a:r>
              <a:rPr lang="sr-Cyrl-RS" dirty="0" smtClean="0"/>
              <a:t>, </a:t>
            </a:r>
            <a:r>
              <a:rPr lang="sr-Latn-CS" dirty="0"/>
              <a:t>туристичко – </a:t>
            </a:r>
            <a:r>
              <a:rPr lang="sr-Latn-CS" dirty="0" smtClean="0"/>
              <a:t>географски</a:t>
            </a:r>
            <a:r>
              <a:rPr lang="sr-Cyrl-RS" dirty="0" smtClean="0"/>
              <a:t>, </a:t>
            </a:r>
            <a:r>
              <a:rPr lang="sr-Latn-CS" dirty="0"/>
              <a:t>положај и степен њихове концентрације или дисперзије у </a:t>
            </a:r>
            <a:r>
              <a:rPr lang="sr-Latn-CS" dirty="0" smtClean="0"/>
              <a:t>геогра</a:t>
            </a:r>
            <a:r>
              <a:rPr lang="sr-Cyrl-RS" dirty="0" smtClean="0"/>
              <a:t>ф</a:t>
            </a:r>
            <a:r>
              <a:rPr lang="sr-Latn-CS" dirty="0" smtClean="0"/>
              <a:t>ском простору</a:t>
            </a:r>
            <a:endParaRPr lang="sr-Cyrl-RS" dirty="0" smtClean="0"/>
          </a:p>
          <a:p>
            <a:pPr lvl="0" algn="just">
              <a:buNone/>
            </a:pPr>
            <a:r>
              <a:rPr lang="sr-Cyrl-RS" dirty="0" smtClean="0"/>
              <a:t>* </a:t>
            </a:r>
            <a:r>
              <a:rPr lang="sr-Latn-CS" dirty="0" smtClean="0"/>
              <a:t>Туристичко </a:t>
            </a:r>
            <a:r>
              <a:rPr lang="sr-Latn-CS" dirty="0"/>
              <a:t>– </a:t>
            </a:r>
            <a:r>
              <a:rPr lang="sr-Latn-CS" dirty="0" smtClean="0"/>
              <a:t>географск</a:t>
            </a:r>
            <a:r>
              <a:rPr lang="sr-Cyrl-RS" dirty="0" smtClean="0"/>
              <a:t>а</a:t>
            </a:r>
            <a:r>
              <a:rPr lang="sr-Latn-CS" dirty="0" smtClean="0"/>
              <a:t> анализ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Latn-CS" dirty="0"/>
              <a:t>локације сваког елемента туристичке </a:t>
            </a:r>
            <a:r>
              <a:rPr lang="sr-Latn-CS" dirty="0" smtClean="0"/>
              <a:t>инфраструктуре</a:t>
            </a:r>
            <a:endParaRPr lang="sr-Cyrl-RS" dirty="0" smtClean="0"/>
          </a:p>
          <a:p>
            <a:pPr lvl="0" algn="just">
              <a:buNone/>
            </a:pPr>
            <a:r>
              <a:rPr lang="sr-Cyrl-RS" dirty="0" smtClean="0"/>
              <a:t>* </a:t>
            </a:r>
            <a:r>
              <a:rPr lang="sr-Latn-CS" dirty="0" smtClean="0"/>
              <a:t>Утврђивање </a:t>
            </a:r>
            <a:r>
              <a:rPr lang="sr-Latn-CS" dirty="0"/>
              <a:t>праваца, структуре, обима и динамичких својстава туристичких кретања, као и </a:t>
            </a:r>
            <a:r>
              <a:rPr lang="sr-Latn-CS" dirty="0" smtClean="0"/>
              <a:t>њихов</a:t>
            </a:r>
            <a:r>
              <a:rPr lang="sr-Cyrl-RS" dirty="0" smtClean="0"/>
              <a:t>а</a:t>
            </a:r>
            <a:r>
              <a:rPr lang="sr-Latn-CS" dirty="0" smtClean="0"/>
              <a:t> типолошк</a:t>
            </a:r>
            <a:r>
              <a:rPr lang="sr-Cyrl-RS" dirty="0" smtClean="0"/>
              <a:t>а</a:t>
            </a:r>
            <a:r>
              <a:rPr lang="sr-Latn-CS" dirty="0" smtClean="0"/>
              <a:t> класификациј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Latn-CS" dirty="0"/>
              <a:t>са становишта динамике и величине простора у коме се </a:t>
            </a:r>
            <a:r>
              <a:rPr lang="sr-Latn-CS" dirty="0" smtClean="0"/>
              <a:t>јављају</a:t>
            </a:r>
            <a:endParaRPr lang="sr-Cyrl-RS" dirty="0" smtClean="0"/>
          </a:p>
          <a:p>
            <a:pPr lvl="0" algn="just">
              <a:buNone/>
            </a:pPr>
            <a:r>
              <a:rPr lang="sr-Cyrl-RS" dirty="0" smtClean="0"/>
              <a:t>* </a:t>
            </a:r>
            <a:r>
              <a:rPr lang="sr-Latn-CS" dirty="0" smtClean="0"/>
              <a:t>Дефинисање </a:t>
            </a:r>
            <a:r>
              <a:rPr lang="sr-Latn-CS" dirty="0"/>
              <a:t>утицаја туристичке градње на физиономску трансформацију географског простора</a:t>
            </a:r>
            <a:endParaRPr lang="sr-Cyrl-RS" dirty="0" smtClean="0"/>
          </a:p>
          <a:p>
            <a:pPr lvl="0" algn="just">
              <a:buFont typeface="Arial" charset="0"/>
              <a:buChar char="•"/>
            </a:pPr>
            <a:endParaRPr lang="sr-Cyrl-RS" dirty="0" smtClean="0"/>
          </a:p>
          <a:p>
            <a:pPr lvl="0" algn="just">
              <a:buFont typeface="Arial" charset="0"/>
              <a:buChar char="•"/>
            </a:pPr>
            <a:endParaRPr lang="sr-Latn-CS" dirty="0"/>
          </a:p>
          <a:p>
            <a:pPr algn="just"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0" algn="just">
              <a:buNone/>
            </a:pPr>
            <a:r>
              <a:rPr lang="sr-Cyrl-RS" dirty="0" smtClean="0"/>
              <a:t>* </a:t>
            </a:r>
            <a:r>
              <a:rPr lang="sr-Latn-CS" dirty="0" smtClean="0"/>
              <a:t>Прорачунавање </a:t>
            </a:r>
            <a:r>
              <a:rPr lang="sr-Latn-CS" dirty="0"/>
              <a:t>деградационог деловања туризма на поједине елементе природне средине и природних комплекса у целини.</a:t>
            </a:r>
          </a:p>
          <a:p>
            <a:pPr>
              <a:buNone/>
            </a:pPr>
            <a:r>
              <a:rPr lang="sr-Cyrl-RS" dirty="0" smtClean="0"/>
              <a:t>* </a:t>
            </a:r>
            <a:r>
              <a:rPr lang="sr-Latn-CS" dirty="0" smtClean="0"/>
              <a:t>Туристичко </a:t>
            </a:r>
            <a:r>
              <a:rPr lang="sr-Latn-CS" dirty="0"/>
              <a:t>– </a:t>
            </a:r>
            <a:r>
              <a:rPr lang="sr-Latn-CS" dirty="0" smtClean="0"/>
              <a:t>географск</a:t>
            </a:r>
            <a:r>
              <a:rPr lang="sr-Cyrl-RS" dirty="0" smtClean="0"/>
              <a:t>а</a:t>
            </a:r>
            <a:r>
              <a:rPr lang="sr-Latn-CS" dirty="0" smtClean="0"/>
              <a:t> подел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Latn-CS" dirty="0"/>
              <a:t>на реоне, уз типологију различитих </a:t>
            </a:r>
            <a:r>
              <a:rPr lang="sr-Latn-CS" dirty="0" smtClean="0"/>
              <a:t>туристичко</a:t>
            </a:r>
            <a:r>
              <a:rPr lang="sr-Cyrl-RS" dirty="0"/>
              <a:t> </a:t>
            </a:r>
            <a:r>
              <a:rPr lang="sr-Cyrl-RS" dirty="0" smtClean="0"/>
              <a:t>- </a:t>
            </a:r>
            <a:r>
              <a:rPr lang="sr-Latn-CS" dirty="0" smtClean="0"/>
              <a:t>географских </a:t>
            </a:r>
            <a:r>
              <a:rPr lang="sr-Latn-CS" dirty="0"/>
              <a:t>реона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ЗАДАЦИ ТУРИСТИЧКЕ ГЕОГРАФИЈЕ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1845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CS" dirty="0"/>
              <a:t>Коришћење савремених достигнућа технике и технологије </a:t>
            </a:r>
            <a:endParaRPr lang="sr-Cyrl-RS" dirty="0" smtClean="0"/>
          </a:p>
          <a:p>
            <a:pPr algn="just"/>
            <a:r>
              <a:rPr lang="sr-Latn-CS" dirty="0"/>
              <a:t>Већа повезанос</a:t>
            </a:r>
            <a:r>
              <a:rPr lang="sr-Cyrl-RS" dirty="0"/>
              <a:t>т</a:t>
            </a:r>
            <a:r>
              <a:rPr lang="sr-Latn-CS" dirty="0"/>
              <a:t> и комбиновање туристичко-географских истраживања заснованих на теренским посматрањима и кабинетским студијама са истраживањима других научних </a:t>
            </a:r>
            <a:r>
              <a:rPr lang="sr-Latn-CS" dirty="0" smtClean="0"/>
              <a:t>дисциплина</a:t>
            </a:r>
            <a:endParaRPr lang="sr-Cyrl-RS" dirty="0" smtClean="0"/>
          </a:p>
          <a:p>
            <a:pPr algn="just"/>
            <a:r>
              <a:rPr lang="sr-Cyrl-RS" dirty="0"/>
              <a:t>Д</a:t>
            </a:r>
            <a:r>
              <a:rPr lang="sr-Latn-CS" dirty="0" smtClean="0"/>
              <a:t>етаљан </a:t>
            </a:r>
            <a:r>
              <a:rPr lang="sr-Latn-CS" dirty="0"/>
              <a:t>попис природних туристичких вредности мањих и већих предеоних </a:t>
            </a:r>
            <a:r>
              <a:rPr lang="sr-Latn-CS" dirty="0" smtClean="0"/>
              <a:t>целина</a:t>
            </a:r>
            <a:endParaRPr lang="sr-Cyrl-RS" dirty="0" smtClean="0"/>
          </a:p>
          <a:p>
            <a:pPr algn="just"/>
            <a:r>
              <a:rPr lang="sr-Latn-CS" dirty="0"/>
              <a:t>Систематизација природних и антропогених туристичких вредности по облику појављивања, генези, степену туристичке привлачности и величини контрактивне зоне</a:t>
            </a:r>
            <a:endParaRPr lang="sr-Cyrl-RS" dirty="0" smtClean="0"/>
          </a:p>
          <a:p>
            <a:pPr algn="just"/>
            <a:endParaRPr lang="sr-Latn-C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352928" cy="58326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Cyrl-RS" dirty="0"/>
              <a:t>Д</a:t>
            </a:r>
            <a:r>
              <a:rPr lang="sr-Latn-CS" dirty="0" smtClean="0"/>
              <a:t>ефини</a:t>
            </a:r>
            <a:r>
              <a:rPr lang="sr-Cyrl-RS" dirty="0" smtClean="0"/>
              <a:t>сање</a:t>
            </a:r>
            <a:r>
              <a:rPr lang="sr-Latn-CS" dirty="0" smtClean="0"/>
              <a:t> размештај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Latn-CS" dirty="0"/>
              <a:t>и </a:t>
            </a:r>
            <a:r>
              <a:rPr lang="sr-Latn-CS" dirty="0" smtClean="0"/>
              <a:t>густин</a:t>
            </a:r>
            <a:r>
              <a:rPr lang="sr-Cyrl-RS" dirty="0" smtClean="0"/>
              <a:t>е</a:t>
            </a:r>
            <a:r>
              <a:rPr lang="sr-Latn-CS" dirty="0" smtClean="0"/>
              <a:t> </a:t>
            </a:r>
            <a:r>
              <a:rPr lang="sr-Latn-CS" dirty="0"/>
              <a:t>туристичких вредности у </a:t>
            </a:r>
            <a:r>
              <a:rPr lang="sr-Latn-CS" dirty="0" smtClean="0"/>
              <a:t>простору</a:t>
            </a:r>
            <a:r>
              <a:rPr lang="sr-Cyrl-RS" dirty="0"/>
              <a:t> </a:t>
            </a:r>
          </a:p>
          <a:p>
            <a:pPr algn="just"/>
            <a:r>
              <a:rPr lang="sr-Latn-CS" dirty="0"/>
              <a:t>Утврђивање дисперзивних зона матичних места за различите врсте туристичких </a:t>
            </a:r>
            <a:r>
              <a:rPr lang="sr-Latn-CS" dirty="0" smtClean="0"/>
              <a:t>кретања</a:t>
            </a:r>
            <a:endParaRPr lang="sr-Cyrl-RS" dirty="0" smtClean="0"/>
          </a:p>
          <a:p>
            <a:pPr algn="just"/>
            <a:r>
              <a:rPr lang="sr-Latn-CS" dirty="0"/>
              <a:t>Утврђивање контрактивне зоне туристичких вредности, локалитета, центара, регија, уз дефинисање исте у смислу – локална, регионална, национална, међународна, </a:t>
            </a:r>
            <a:r>
              <a:rPr lang="sr-Latn-CS" dirty="0" smtClean="0"/>
              <a:t>светска</a:t>
            </a:r>
            <a:endParaRPr lang="sr-Cyrl-RS" dirty="0" smtClean="0"/>
          </a:p>
          <a:p>
            <a:pPr algn="just"/>
            <a:r>
              <a:rPr lang="sr-Cyrl-RS" dirty="0"/>
              <a:t>П</a:t>
            </a:r>
            <a:r>
              <a:rPr lang="sr-Latn-CS" dirty="0" smtClean="0"/>
              <a:t>ра</a:t>
            </a:r>
            <a:r>
              <a:rPr lang="sr-Cyrl-RS" dirty="0" smtClean="0"/>
              <a:t>ћење</a:t>
            </a:r>
            <a:r>
              <a:rPr lang="sr-Latn-CS" dirty="0" smtClean="0"/>
              <a:t> стањ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Latn-CS" dirty="0"/>
              <a:t>квалитета животне средине туристичких места и регија, уз анализу појава и процеса насталих развојем туризма, без обзира на то да ли су позитивне или негативне</a:t>
            </a:r>
            <a:endParaRPr lang="sr-Cyrl-RS" dirty="0" smtClean="0"/>
          </a:p>
          <a:p>
            <a:pPr algn="just"/>
            <a:endParaRPr lang="sr-Cyrl-R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147248" cy="597666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sr-Latn-CS" dirty="0" smtClean="0"/>
              <a:t>Утврђива</a:t>
            </a:r>
            <a:r>
              <a:rPr lang="sr-Cyrl-RS" dirty="0" smtClean="0"/>
              <a:t>ње</a:t>
            </a:r>
            <a:r>
              <a:rPr lang="sr-Latn-CS" dirty="0" smtClean="0"/>
              <a:t> приоритет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Latn-CS" dirty="0"/>
              <a:t>туристичке валоризације појединих локалитета и туристичких регија, уз </a:t>
            </a:r>
            <a:r>
              <a:rPr lang="sr-Latn-CS" dirty="0" smtClean="0"/>
              <a:t>одређивање </a:t>
            </a:r>
            <a:r>
              <a:rPr lang="sr-Latn-CS" dirty="0"/>
              <a:t>локација погодних за изградњу </a:t>
            </a:r>
            <a:r>
              <a:rPr lang="sr-Latn-CS" dirty="0" smtClean="0"/>
              <a:t>туристичко-угоститељских</a:t>
            </a:r>
            <a:r>
              <a:rPr lang="sr-Cyrl-RS" dirty="0" smtClean="0"/>
              <a:t> </a:t>
            </a:r>
            <a:r>
              <a:rPr lang="sr-Latn-CS" dirty="0" smtClean="0"/>
              <a:t>објеката</a:t>
            </a:r>
            <a:r>
              <a:rPr lang="sr-Latn-CS" dirty="0"/>
              <a:t>, саобраћајница и уређење спортско-рекреативних </a:t>
            </a:r>
            <a:r>
              <a:rPr lang="sr-Latn-CS" dirty="0" smtClean="0"/>
              <a:t>терена</a:t>
            </a:r>
            <a:endParaRPr lang="sr-Cyrl-RS" dirty="0" smtClean="0"/>
          </a:p>
          <a:p>
            <a:pPr algn="just"/>
            <a:r>
              <a:rPr lang="sr-Latn-CS" dirty="0"/>
              <a:t>Промоција раније непознатих природних туристичких вредности </a:t>
            </a:r>
          </a:p>
          <a:p>
            <a:pPr lvl="0" algn="just"/>
            <a:r>
              <a:rPr lang="sr-Latn-CS" dirty="0" smtClean="0"/>
              <a:t>Проучава</a:t>
            </a:r>
            <a:r>
              <a:rPr lang="sr-Cyrl-RS" dirty="0" smtClean="0"/>
              <a:t>ње</a:t>
            </a:r>
            <a:r>
              <a:rPr lang="sr-Latn-CS" dirty="0" smtClean="0"/>
              <a:t> услов</a:t>
            </a:r>
            <a:r>
              <a:rPr lang="sr-Cyrl-RS" dirty="0"/>
              <a:t>а</a:t>
            </a:r>
            <a:r>
              <a:rPr lang="sr-Latn-CS" dirty="0" smtClean="0"/>
              <a:t> </a:t>
            </a:r>
            <a:r>
              <a:rPr lang="sr-Latn-CS" dirty="0"/>
              <a:t>за развој туризма на </a:t>
            </a:r>
            <a:r>
              <a:rPr lang="sr-Latn-CS" dirty="0" smtClean="0"/>
              <a:t>селу</a:t>
            </a:r>
            <a:endParaRPr lang="sr-Cyrl-RS" dirty="0" smtClean="0"/>
          </a:p>
          <a:p>
            <a:pPr lvl="0" algn="just"/>
            <a:r>
              <a:rPr lang="sr-Latn-CS" dirty="0"/>
              <a:t>Праћење промета домаћих и страних туриста и путника у транзиту у свим туристичким местима и објектима, као и на граничним прелазима, аеродромима, лукама, пристаништима</a:t>
            </a:r>
            <a:endParaRPr lang="sr-Cyrl-RS" dirty="0" smtClean="0"/>
          </a:p>
          <a:p>
            <a:pPr lvl="0" algn="just"/>
            <a:endParaRPr lang="sr-Latn-CS" dirty="0"/>
          </a:p>
          <a:p>
            <a:endParaRPr lang="sr-Latn-C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67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sr-Cyrl-RS" sz="8600" dirty="0">
              <a:cs typeface="Times New Roman" pitchFamily="18" charset="0"/>
            </a:endParaRPr>
          </a:p>
          <a:p>
            <a:r>
              <a:rPr lang="sr-Latn-CS" sz="8600" dirty="0" smtClean="0">
                <a:cs typeface="Times New Roman" pitchFamily="18" charset="0"/>
              </a:rPr>
              <a:t>Истраж</a:t>
            </a:r>
            <a:r>
              <a:rPr lang="sr-Cyrl-RS" sz="8600" dirty="0" smtClean="0">
                <a:cs typeface="Times New Roman" pitchFamily="18" charset="0"/>
              </a:rPr>
              <a:t>ивање</a:t>
            </a:r>
            <a:r>
              <a:rPr lang="sr-Latn-CS" sz="8600" dirty="0" smtClean="0">
                <a:cs typeface="Times New Roman" pitchFamily="18" charset="0"/>
              </a:rPr>
              <a:t> могућности </a:t>
            </a:r>
            <a:r>
              <a:rPr lang="sr-Latn-CS" sz="8600" dirty="0">
                <a:cs typeface="Times New Roman" pitchFamily="18" charset="0"/>
              </a:rPr>
              <a:t>веће корелације појединих врста туризма </a:t>
            </a:r>
            <a:endParaRPr lang="sr-Cyrl-RS" sz="8600" dirty="0" smtClean="0">
              <a:cs typeface="Times New Roman" pitchFamily="18" charset="0"/>
            </a:endParaRPr>
          </a:p>
          <a:p>
            <a:r>
              <a:rPr lang="sr-Latn-CS" sz="8600" dirty="0" smtClean="0">
                <a:cs typeface="Times New Roman" pitchFamily="18" charset="0"/>
              </a:rPr>
              <a:t>Одређ</a:t>
            </a:r>
            <a:r>
              <a:rPr lang="sr-Cyrl-RS" sz="8600" dirty="0" smtClean="0">
                <a:cs typeface="Times New Roman" pitchFamily="18" charset="0"/>
              </a:rPr>
              <a:t>ивање</a:t>
            </a:r>
            <a:r>
              <a:rPr lang="sr-Latn-CS" sz="8600" dirty="0" smtClean="0">
                <a:cs typeface="Times New Roman" pitchFamily="18" charset="0"/>
              </a:rPr>
              <a:t> утицај</a:t>
            </a:r>
            <a:r>
              <a:rPr lang="sr-Cyrl-RS" sz="8600" dirty="0" smtClean="0">
                <a:cs typeface="Times New Roman" pitchFamily="18" charset="0"/>
              </a:rPr>
              <a:t>а</a:t>
            </a:r>
            <a:r>
              <a:rPr lang="sr-Latn-CS" sz="8600" dirty="0" smtClean="0">
                <a:cs typeface="Times New Roman" pitchFamily="18" charset="0"/>
              </a:rPr>
              <a:t> </a:t>
            </a:r>
            <a:r>
              <a:rPr lang="sr-Latn-CS" sz="8600" dirty="0">
                <a:cs typeface="Times New Roman" pitchFamily="18" charset="0"/>
              </a:rPr>
              <a:t>изградње туристичко-угоститељских објеката, туристичких насеља и саобраћајне инфраструктуре на физиономске промене географског </a:t>
            </a:r>
            <a:r>
              <a:rPr lang="sr-Latn-CS" sz="8600" dirty="0" smtClean="0">
                <a:cs typeface="Times New Roman" pitchFamily="18" charset="0"/>
              </a:rPr>
              <a:t>простора</a:t>
            </a:r>
            <a:endParaRPr lang="sr-Cyrl-RS" sz="8600" dirty="0" smtClean="0">
              <a:cs typeface="Times New Roman" pitchFamily="18" charset="0"/>
            </a:endParaRPr>
          </a:p>
          <a:p>
            <a:r>
              <a:rPr lang="sr-Latn-CS" sz="8600" dirty="0" smtClean="0">
                <a:cs typeface="Times New Roman" pitchFamily="18" charset="0"/>
              </a:rPr>
              <a:t>Анализира</a:t>
            </a:r>
            <a:r>
              <a:rPr lang="sr-Cyrl-RS" sz="8600" dirty="0" smtClean="0">
                <a:cs typeface="Times New Roman" pitchFamily="18" charset="0"/>
              </a:rPr>
              <a:t>ње</a:t>
            </a:r>
            <a:r>
              <a:rPr lang="sr-Latn-CS" sz="8600" dirty="0" smtClean="0">
                <a:cs typeface="Times New Roman" pitchFamily="18" charset="0"/>
              </a:rPr>
              <a:t> географск</a:t>
            </a:r>
            <a:r>
              <a:rPr lang="sr-Cyrl-RS" sz="8600" dirty="0" smtClean="0">
                <a:cs typeface="Times New Roman" pitchFamily="18" charset="0"/>
              </a:rPr>
              <a:t>ог</a:t>
            </a:r>
            <a:r>
              <a:rPr lang="sr-Latn-CS" sz="8600" dirty="0" smtClean="0">
                <a:cs typeface="Times New Roman" pitchFamily="18" charset="0"/>
              </a:rPr>
              <a:t>, туристичк</a:t>
            </a:r>
            <a:r>
              <a:rPr lang="sr-Cyrl-RS" sz="8600" dirty="0" smtClean="0">
                <a:cs typeface="Times New Roman" pitchFamily="18" charset="0"/>
              </a:rPr>
              <a:t>ог</a:t>
            </a:r>
            <a:r>
              <a:rPr lang="sr-Latn-CS" sz="8600" dirty="0" smtClean="0">
                <a:cs typeface="Times New Roman" pitchFamily="18" charset="0"/>
              </a:rPr>
              <a:t>, саобраћајн</a:t>
            </a:r>
            <a:r>
              <a:rPr lang="sr-Cyrl-RS" sz="8600" dirty="0" smtClean="0">
                <a:cs typeface="Times New Roman" pitchFamily="18" charset="0"/>
              </a:rPr>
              <a:t>ог</a:t>
            </a:r>
            <a:r>
              <a:rPr lang="sr-Latn-CS" sz="8600" dirty="0" smtClean="0">
                <a:cs typeface="Times New Roman" pitchFamily="18" charset="0"/>
              </a:rPr>
              <a:t> </a:t>
            </a:r>
            <a:r>
              <a:rPr lang="sr-Latn-CS" sz="8600" dirty="0">
                <a:cs typeface="Times New Roman" pitchFamily="18" charset="0"/>
              </a:rPr>
              <a:t>и </a:t>
            </a:r>
            <a:r>
              <a:rPr lang="sr-Latn-CS" sz="8600" dirty="0" smtClean="0">
                <a:cs typeface="Times New Roman" pitchFamily="18" charset="0"/>
              </a:rPr>
              <a:t>функционалн</a:t>
            </a:r>
            <a:r>
              <a:rPr lang="sr-Cyrl-RS" sz="8600" dirty="0" smtClean="0">
                <a:cs typeface="Times New Roman" pitchFamily="18" charset="0"/>
              </a:rPr>
              <a:t>ог</a:t>
            </a:r>
            <a:r>
              <a:rPr lang="sr-Latn-CS" sz="8600" dirty="0" smtClean="0">
                <a:cs typeface="Times New Roman" pitchFamily="18" charset="0"/>
              </a:rPr>
              <a:t> положај</a:t>
            </a:r>
            <a:r>
              <a:rPr lang="sr-Cyrl-RS" sz="8600" dirty="0" smtClean="0">
                <a:cs typeface="Times New Roman" pitchFamily="18" charset="0"/>
              </a:rPr>
              <a:t>а</a:t>
            </a:r>
            <a:r>
              <a:rPr lang="sr-Latn-CS" sz="8600" dirty="0" smtClean="0">
                <a:cs typeface="Times New Roman" pitchFamily="18" charset="0"/>
              </a:rPr>
              <a:t> </a:t>
            </a:r>
            <a:r>
              <a:rPr lang="sr-Latn-CS" sz="8600" dirty="0">
                <a:cs typeface="Times New Roman" pitchFamily="18" charset="0"/>
              </a:rPr>
              <a:t>туристичких вредности, туристичких места и туристичких </a:t>
            </a:r>
            <a:r>
              <a:rPr lang="sr-Latn-CS" sz="8600" dirty="0" smtClean="0">
                <a:cs typeface="Times New Roman" pitchFamily="18" charset="0"/>
              </a:rPr>
              <a:t>регија</a:t>
            </a:r>
            <a:r>
              <a:rPr lang="sr-Cyrl-RS" sz="8600" dirty="0" smtClean="0">
                <a:cs typeface="Times New Roman" pitchFamily="18" charset="0"/>
              </a:rPr>
              <a:t> (</a:t>
            </a:r>
            <a:r>
              <a:rPr lang="sr-Latn-CS" sz="8600" dirty="0" smtClean="0">
                <a:cs typeface="Times New Roman" pitchFamily="18" charset="0"/>
              </a:rPr>
              <a:t>променљивост</a:t>
            </a:r>
            <a:r>
              <a:rPr lang="sr-Cyrl-RS" sz="8600" dirty="0" smtClean="0">
                <a:cs typeface="Times New Roman" pitchFamily="18" charset="0"/>
              </a:rPr>
              <a:t> </a:t>
            </a:r>
            <a:r>
              <a:rPr lang="sr-Latn-CS" sz="8600" dirty="0" smtClean="0">
                <a:cs typeface="Times New Roman" pitchFamily="18" charset="0"/>
              </a:rPr>
              <a:t>ових </a:t>
            </a:r>
            <a:r>
              <a:rPr lang="sr-Latn-CS" sz="8600" dirty="0">
                <a:cs typeface="Times New Roman" pitchFamily="18" charset="0"/>
              </a:rPr>
              <a:t>категорија у зависности од изградње нових саобраћајница или промена у туристичкој </a:t>
            </a:r>
            <a:r>
              <a:rPr lang="sr-Latn-CS" sz="8600" dirty="0" smtClean="0">
                <a:cs typeface="Times New Roman" pitchFamily="18" charset="0"/>
              </a:rPr>
              <a:t>потражњи</a:t>
            </a:r>
            <a:r>
              <a:rPr lang="sr-Cyrl-RS" sz="8600" dirty="0" smtClean="0">
                <a:cs typeface="Times New Roman" pitchFamily="18" charset="0"/>
              </a:rPr>
              <a:t>)</a:t>
            </a:r>
          </a:p>
          <a:p>
            <a:pPr lvl="0"/>
            <a:r>
              <a:rPr lang="sr-Cyrl-RS" sz="8600" dirty="0" smtClean="0">
                <a:cs typeface="Times New Roman" pitchFamily="18" charset="0"/>
              </a:rPr>
              <a:t>Б</a:t>
            </a:r>
            <a:r>
              <a:rPr lang="sr-Latn-CS" sz="8600" dirty="0" smtClean="0">
                <a:cs typeface="Times New Roman" pitchFamily="18" charset="0"/>
              </a:rPr>
              <a:t>ав</a:t>
            </a:r>
            <a:r>
              <a:rPr lang="sr-Cyrl-RS" sz="8600" dirty="0" smtClean="0">
                <a:cs typeface="Times New Roman" pitchFamily="18" charset="0"/>
              </a:rPr>
              <a:t>љење </a:t>
            </a:r>
            <a:r>
              <a:rPr lang="sr-Latn-CS" sz="8600" dirty="0" smtClean="0">
                <a:cs typeface="Times New Roman" pitchFamily="18" charset="0"/>
              </a:rPr>
              <a:t>регионалним </a:t>
            </a:r>
            <a:r>
              <a:rPr lang="sr-Latn-CS" sz="8600" dirty="0">
                <a:cs typeface="Times New Roman" pitchFamily="18" charset="0"/>
              </a:rPr>
              <a:t>приоритетима развоја туризма и </a:t>
            </a:r>
            <a:r>
              <a:rPr lang="sr-Latn-CS" sz="8600" dirty="0" smtClean="0">
                <a:cs typeface="Times New Roman" pitchFamily="18" charset="0"/>
              </a:rPr>
              <a:t> пруж</a:t>
            </a:r>
            <a:r>
              <a:rPr lang="sr-Cyrl-RS" sz="8600" dirty="0" smtClean="0">
                <a:cs typeface="Times New Roman" pitchFamily="18" charset="0"/>
              </a:rPr>
              <a:t>ање</a:t>
            </a:r>
            <a:r>
              <a:rPr lang="sr-Latn-CS" sz="8600" dirty="0" smtClean="0">
                <a:cs typeface="Times New Roman" pitchFamily="18" charset="0"/>
              </a:rPr>
              <a:t> документоване </a:t>
            </a:r>
            <a:r>
              <a:rPr lang="sr-Latn-CS" sz="8600" dirty="0">
                <a:cs typeface="Times New Roman" pitchFamily="18" charset="0"/>
              </a:rPr>
              <a:t>основе </a:t>
            </a:r>
            <a:r>
              <a:rPr lang="sr-Latn-CS" sz="8600" dirty="0" smtClean="0">
                <a:cs typeface="Times New Roman" pitchFamily="18" charset="0"/>
              </a:rPr>
              <a:t>имаоц</a:t>
            </a:r>
            <a:r>
              <a:rPr lang="sr-Cyrl-RS" sz="8600" dirty="0" smtClean="0">
                <a:cs typeface="Times New Roman" pitchFamily="18" charset="0"/>
              </a:rPr>
              <a:t>и</a:t>
            </a:r>
            <a:r>
              <a:rPr lang="sr-Latn-CS" sz="8600" dirty="0" smtClean="0">
                <a:cs typeface="Times New Roman" pitchFamily="18" charset="0"/>
              </a:rPr>
              <a:t>ма </a:t>
            </a:r>
            <a:r>
              <a:rPr lang="sr-Latn-CS" sz="8600" dirty="0">
                <a:cs typeface="Times New Roman" pitchFamily="18" charset="0"/>
              </a:rPr>
              <a:t>средстава за инвестиционо улагање у одређене врсте туризма, локалитете, регије и објекте</a:t>
            </a:r>
            <a:r>
              <a:rPr lang="sr-Latn-CS" sz="8600" dirty="0" smtClean="0">
                <a:cs typeface="Times New Roman" pitchFamily="18" charset="0"/>
              </a:rPr>
              <a:t>.</a:t>
            </a:r>
            <a:endParaRPr lang="sr-Cyrl-RS" sz="8600" dirty="0" smtClean="0">
              <a:cs typeface="Times New Roman" pitchFamily="18" charset="0"/>
            </a:endParaRPr>
          </a:p>
          <a:p>
            <a:pPr lvl="0"/>
            <a:endParaRPr lang="sr-Latn-CS" sz="8600" dirty="0">
              <a:cs typeface="Times New Roman" pitchFamily="18" charset="0"/>
            </a:endParaRPr>
          </a:p>
          <a:p>
            <a:pPr>
              <a:buNone/>
            </a:pP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55000" lnSpcReduction="20000"/>
          </a:bodyPr>
          <a:lstStyle/>
          <a:p>
            <a:r>
              <a:rPr lang="sr-Latn-CS" sz="3500" dirty="0"/>
              <a:t>Основне области занимања и истраживања туристичке географије, Д. Пирс сврстава у шест </a:t>
            </a:r>
            <a:r>
              <a:rPr lang="sr-Latn-CS" sz="3500" dirty="0" smtClean="0"/>
              <a:t>група</a:t>
            </a:r>
            <a:r>
              <a:rPr lang="sr-Cyrl-RS" sz="3500" dirty="0" smtClean="0"/>
              <a:t>: </a:t>
            </a:r>
          </a:p>
          <a:p>
            <a:pPr>
              <a:buNone/>
            </a:pPr>
            <a:endParaRPr lang="sr-Cyrl-RS" sz="3500" dirty="0" smtClean="0"/>
          </a:p>
          <a:p>
            <a:pPr marL="514350" indent="-514350">
              <a:buAutoNum type="arabicPeriod"/>
            </a:pPr>
            <a:r>
              <a:rPr lang="sr-Latn-C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 </a:t>
            </a:r>
            <a:r>
              <a:rPr lang="sr-Latn-C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понуде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3500" dirty="0"/>
              <a:t>(природни, друштвени, саобраћајни, рецептивни</a:t>
            </a:r>
            <a:r>
              <a:rPr lang="sr-Latn-CS" sz="3500" dirty="0" smtClean="0"/>
              <a:t>)</a:t>
            </a:r>
            <a:endParaRPr lang="sr-Cyrl-RS" sz="3500" dirty="0" smtClean="0"/>
          </a:p>
          <a:p>
            <a:pPr marL="514350" indent="-514350">
              <a:buAutoNum type="arabicPeriod"/>
            </a:pPr>
            <a:r>
              <a:rPr lang="sr-Latn-C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туристичка потражња и мотивација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3500" dirty="0"/>
              <a:t>(субјективни и објективни фактори који утичу на туристичка кретања</a:t>
            </a:r>
            <a:r>
              <a:rPr lang="sr-Latn-CS" sz="3500" dirty="0" smtClean="0"/>
              <a:t>)</a:t>
            </a:r>
            <a:endParaRPr lang="sr-Cyrl-RS" sz="3500" dirty="0" smtClean="0"/>
          </a:p>
          <a:p>
            <a:pPr marL="514350" indent="-514350">
              <a:buFont typeface="Arial" pitchFamily="34" charset="0"/>
              <a:buAutoNum type="arabicPeriod"/>
            </a:pPr>
            <a:r>
              <a:rPr lang="sr-Latn-C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однос туризма и саобраћаја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3500" dirty="0"/>
              <a:t>(структура туристичких кретања, предности и недостаци саобраћајних средстава, радијус кретања и цене </a:t>
            </a:r>
            <a:r>
              <a:rPr lang="sr-Latn-CS" sz="3500" dirty="0" smtClean="0"/>
              <a:t>превоза)</a:t>
            </a:r>
            <a:endParaRPr lang="sr-Cyrl-RS" sz="3500" dirty="0" smtClean="0"/>
          </a:p>
          <a:p>
            <a:pPr marL="514350" indent="-514350">
              <a:buFont typeface="Arial" pitchFamily="34" charset="0"/>
              <a:buAutoNum type="arabicPeriod"/>
            </a:pPr>
            <a:r>
              <a:rPr lang="sr-Latn-C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међусобни </a:t>
            </a:r>
            <a:r>
              <a:rPr lang="sr-Latn-C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односи туризма и животне средине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3500" dirty="0"/>
              <a:t>(економски, социјалнии еколошки аспект животне средине, њена заштита за потребе туриста, али и од </a:t>
            </a:r>
            <a:r>
              <a:rPr lang="sr-Latn-CS" sz="3500" dirty="0" smtClean="0"/>
              <a:t>туриста)</a:t>
            </a:r>
            <a:endParaRPr lang="sr-Cyrl-RS" sz="3500" dirty="0" smtClean="0"/>
          </a:p>
          <a:p>
            <a:pPr marL="514350" indent="-514350">
              <a:buFont typeface="Arial" pitchFamily="34" charset="0"/>
              <a:buAutoNum type="arabicPeriod"/>
            </a:pPr>
            <a:r>
              <a:rPr lang="sr-Latn-C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социјално-географски </a:t>
            </a:r>
            <a:r>
              <a:rPr lang="sr-Latn-C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 туризма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3500" dirty="0"/>
              <a:t>(време, место, начин коришћења слободног времена, односи туриста и домицилног </a:t>
            </a:r>
            <a:r>
              <a:rPr lang="sr-Latn-CS" sz="3500" dirty="0" smtClean="0"/>
              <a:t>становништва)</a:t>
            </a:r>
            <a:endParaRPr lang="sr-Cyrl-RS" sz="3500" dirty="0" smtClean="0"/>
          </a:p>
          <a:p>
            <a:pPr marL="514350" indent="-514350">
              <a:buFont typeface="Arial" pitchFamily="34" charset="0"/>
              <a:buAutoNum type="arabicPeriod"/>
            </a:pPr>
            <a:r>
              <a:rPr lang="sr-Latn-C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туристичка </a:t>
            </a:r>
            <a:r>
              <a:rPr lang="sr-Latn-C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регионализација</a:t>
            </a:r>
            <a:r>
              <a:rPr lang="sr-Latn-C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3500" dirty="0"/>
              <a:t>(хомогене и хетерогене туристичке регије, класификација простора по основним врстама туризма, модели туристичког простора, туризам у просторним плановима, потенцијалне туристичке регије). </a:t>
            </a:r>
          </a:p>
          <a:p>
            <a:pPr marL="514350" indent="-514350"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ТУРИСТИЧКА ВАЛОРИЗАЦИЈА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algn="just"/>
            <a:r>
              <a:rPr lang="sr-Cyrl-RS" dirty="0" smtClean="0"/>
              <a:t>Представља </a:t>
            </a:r>
            <a:r>
              <a:rPr lang="sr-Latn-CS" dirty="0" smtClean="0"/>
              <a:t>комплексну </a:t>
            </a:r>
            <a:r>
              <a:rPr lang="sr-Latn-CS" dirty="0"/>
              <a:t>оцену природних и антропогених вредности од значаја за развој туризма у једном месту, регији или </a:t>
            </a:r>
            <a:r>
              <a:rPr lang="sr-Latn-CS" dirty="0" smtClean="0"/>
              <a:t>земљи</a:t>
            </a:r>
            <a:endParaRPr lang="sr-Cyrl-RS" dirty="0" smtClean="0"/>
          </a:p>
          <a:p>
            <a:pPr algn="just"/>
            <a:r>
              <a:rPr lang="sr-Cyrl-RS" dirty="0" smtClean="0"/>
              <a:t>Од значаја је за пропаганду туристичке вредности као и за планирање туризма на различитим нивоима</a:t>
            </a:r>
          </a:p>
          <a:p>
            <a:pPr algn="just"/>
            <a:r>
              <a:rPr lang="sr-Cyrl-RS" dirty="0"/>
              <a:t>Н</a:t>
            </a:r>
            <a:r>
              <a:rPr lang="sr-Latn-CS" dirty="0" smtClean="0"/>
              <a:t>е </a:t>
            </a:r>
            <a:r>
              <a:rPr lang="sr-Latn-CS" dirty="0"/>
              <a:t>сме се изједначавати са економском валоризацијом </a:t>
            </a:r>
            <a:endParaRPr lang="sr-Cyrl-R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 елементи </a:t>
            </a:r>
            <a:r>
              <a:rPr lang="sr-Latn-CS" dirty="0"/>
              <a:t>туристичке валоризације су: </a:t>
            </a:r>
            <a:r>
              <a:rPr lang="sr-Latn-CS" dirty="0" smtClean="0"/>
              <a:t>атрактивност </a:t>
            </a:r>
            <a:r>
              <a:rPr lang="sr-Latn-CS" dirty="0"/>
              <a:t>туристичких вредности, географски положај истих и удаљеност од матичних места као исходишта туриста. </a:t>
            </a:r>
            <a:endParaRPr lang="sr-Cyrl-RS" dirty="0" smtClean="0"/>
          </a:p>
          <a:p>
            <a:r>
              <a:rPr lang="sr-Cyrl-RS" dirty="0" smtClean="0"/>
              <a:t>Атрактивност је променљива категорија, зависи од </a:t>
            </a:r>
            <a:r>
              <a:rPr lang="sr-Latn-CS" dirty="0"/>
              <a:t>тражње на туристичком тржишту, као и промена у саобраћајној инфраструктури, односно повезаности и </a:t>
            </a:r>
            <a:r>
              <a:rPr lang="sr-Latn-CS" dirty="0" smtClean="0"/>
              <a:t>приступачности</a:t>
            </a:r>
            <a:endParaRPr lang="sr-Cyrl-RS" dirty="0" smtClean="0"/>
          </a:p>
          <a:p>
            <a:r>
              <a:rPr lang="sr-Latn-CS" dirty="0"/>
              <a:t>Веће потребе становништва за једном врстом туризма повећавају вредност објеката и регија које могу да задовоље те </a:t>
            </a:r>
            <a:r>
              <a:rPr lang="sr-Latn-CS" dirty="0" smtClean="0"/>
              <a:t>потребе</a:t>
            </a:r>
            <a:r>
              <a:rPr lang="sr-Cyrl-RS" dirty="0" smtClean="0"/>
              <a:t>, мање потребе смањују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r>
              <a:rPr lang="sr-Latn-CS" dirty="0"/>
              <a:t>Врсте туристичких вредности, али и саобраћајне повезаности директно или индиректно утичу на обим и врсте туристичких </a:t>
            </a:r>
            <a:r>
              <a:rPr lang="sr-Latn-CS" dirty="0" smtClean="0"/>
              <a:t>кретања</a:t>
            </a:r>
            <a:endParaRPr lang="sr-Cyrl-RS" dirty="0" smtClean="0"/>
          </a:p>
          <a:p>
            <a:r>
              <a:rPr lang="sr-Latn-CS" dirty="0"/>
              <a:t>Елементи туристичке привлачности културних вредности дефинисане су временом постанка, местом где се налазе, стилском припадношћу, индивидуалношћу, реномеом </a:t>
            </a:r>
            <a:r>
              <a:rPr lang="sr-Latn-CS" dirty="0" smtClean="0"/>
              <a:t>стваралаца</a:t>
            </a:r>
            <a:endParaRPr lang="sr-Cyrl-RS" dirty="0"/>
          </a:p>
          <a:p>
            <a:r>
              <a:rPr lang="sr-Latn-CS" dirty="0"/>
              <a:t>природне </a:t>
            </a:r>
            <a:r>
              <a:rPr lang="sr-Cyrl-RS" dirty="0"/>
              <a:t>т</a:t>
            </a:r>
            <a:r>
              <a:rPr lang="sr-Latn-CS" dirty="0"/>
              <a:t>уристичке вредности су варијабилније по зоналним и азоналним </a:t>
            </a:r>
            <a:r>
              <a:rPr lang="sr-Latn-CS" dirty="0" smtClean="0"/>
              <a:t>елементима,</a:t>
            </a:r>
            <a:r>
              <a:rPr lang="sr-Cyrl-RS" dirty="0" smtClean="0"/>
              <a:t> </a:t>
            </a:r>
            <a:r>
              <a:rPr lang="sr-Latn-CS" dirty="0" smtClean="0"/>
              <a:t>си</a:t>
            </a:r>
            <a:r>
              <a:rPr lang="sr-Cyrl-RS" dirty="0" smtClean="0"/>
              <a:t>н</a:t>
            </a:r>
            <a:r>
              <a:rPr lang="sr-Latn-CS" dirty="0" smtClean="0"/>
              <a:t>хроне </a:t>
            </a:r>
            <a:r>
              <a:rPr lang="sr-Latn-CS" dirty="0"/>
              <a:t>и асинхроне по времену постанка, непознатије по генези и уз то задовољавају више врста туристичких потреба (рекреативна, излетничка, здрваствена, роб, риболов, наутика ..)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dirty="0"/>
              <a:t>Туристичка валоризација се може схватити као процес пласмана туристичких вредности на домаћем и иностраном туристичком тржишту и мерити висином туристичке </a:t>
            </a:r>
            <a:r>
              <a:rPr lang="sr-Latn-CS" dirty="0" smtClean="0"/>
              <a:t>потрошње</a:t>
            </a:r>
            <a:endParaRPr lang="sr-Cyrl-RS" dirty="0" smtClean="0"/>
          </a:p>
          <a:p>
            <a:pPr algn="just"/>
            <a:r>
              <a:rPr lang="sr-Cyrl-RS" dirty="0" smtClean="0"/>
              <a:t>Т</a:t>
            </a:r>
            <a:r>
              <a:rPr lang="sr-Latn-CS" dirty="0" smtClean="0"/>
              <a:t>уристичке </a:t>
            </a:r>
            <a:r>
              <a:rPr lang="sr-Latn-CS" dirty="0"/>
              <a:t>вредности су они објекти, садржаји, куриозитети и знаменитости у простору који омогућавају задовољење неке од туристичких потреба, каква су рекреативна, културна, здравствена, манифестациона и сл. </a:t>
            </a:r>
            <a:endParaRPr lang="sr-Cyrl-RS" dirty="0" smtClean="0"/>
          </a:p>
          <a:p>
            <a:pPr algn="just"/>
            <a:r>
              <a:rPr lang="sr-Latn-CS" dirty="0"/>
              <a:t>Са становишта савремене туристичке географије, а на основу дефинисања вредности у економској теорији, посебно се морају уважавати </a:t>
            </a:r>
            <a:r>
              <a:rPr lang="sr-Latn-CS" dirty="0" smtClean="0"/>
              <a:t>корисност</a:t>
            </a:r>
            <a:r>
              <a:rPr lang="sr-Cyrl-RS" dirty="0" smtClean="0"/>
              <a:t> (</a:t>
            </a:r>
            <a:r>
              <a:rPr lang="sr-Latn-CS" dirty="0"/>
              <a:t>особина објекта, појаве или процеса у природи и друштву, да може задовољити неку од туристичких потреба човека у најширем смислу </a:t>
            </a:r>
            <a:r>
              <a:rPr lang="sr-Latn-CS" dirty="0" smtClean="0"/>
              <a:t>речи</a:t>
            </a:r>
            <a:r>
              <a:rPr lang="sr-Cyrl-RS" dirty="0" smtClean="0"/>
              <a:t>), </a:t>
            </a:r>
            <a:r>
              <a:rPr lang="sr-Latn-CS" dirty="0" smtClean="0"/>
              <a:t> реткост</a:t>
            </a:r>
            <a:r>
              <a:rPr lang="sr-Cyrl-RS" dirty="0" smtClean="0"/>
              <a:t> (</a:t>
            </a:r>
            <a:r>
              <a:rPr lang="sr-Latn-CS" dirty="0"/>
              <a:t>оно чега има мало или на ограниченом простору, има посебну </a:t>
            </a:r>
            <a:r>
              <a:rPr lang="sr-Latn-CS" dirty="0" smtClean="0"/>
              <a:t>вредност</a:t>
            </a:r>
            <a:r>
              <a:rPr lang="sr-Cyrl-RS" dirty="0" smtClean="0"/>
              <a:t>)</a:t>
            </a:r>
            <a:r>
              <a:rPr lang="sr-Latn-CS" dirty="0" smtClean="0"/>
              <a:t> </a:t>
            </a:r>
            <a:r>
              <a:rPr lang="sr-Latn-CS" dirty="0"/>
              <a:t>и уложени </a:t>
            </a:r>
            <a:r>
              <a:rPr lang="sr-Latn-CS" dirty="0" smtClean="0"/>
              <a:t>рад</a:t>
            </a:r>
            <a:r>
              <a:rPr lang="sr-Cyrl-RS" dirty="0" smtClean="0"/>
              <a:t> (</a:t>
            </a:r>
            <a:r>
              <a:rPr lang="sr-Latn-CS" dirty="0" smtClean="0"/>
              <a:t>повећањ</a:t>
            </a:r>
            <a:r>
              <a:rPr lang="sr-Cyrl-RS" dirty="0" smtClean="0"/>
              <a:t>е</a:t>
            </a:r>
            <a:r>
              <a:rPr lang="sr-Latn-CS" dirty="0" smtClean="0"/>
              <a:t> </a:t>
            </a:r>
            <a:r>
              <a:rPr lang="sr-Latn-CS" dirty="0"/>
              <a:t>туристичке вредности објектата интересантних за туристичке </a:t>
            </a:r>
            <a:r>
              <a:rPr lang="sr-Latn-CS" dirty="0" smtClean="0"/>
              <a:t>посете</a:t>
            </a:r>
            <a:r>
              <a:rPr lang="sr-Cyrl-RS" dirty="0" smtClean="0"/>
              <a:t>)</a:t>
            </a:r>
            <a:endParaRPr lang="sr-Latn-C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Latn-CS" dirty="0"/>
              <a:t>Светска туристичка организација дефинисала је критеријуме туристичке </a:t>
            </a:r>
            <a:r>
              <a:rPr lang="sr-Latn-CS" dirty="0" smtClean="0"/>
              <a:t>валоризације </a:t>
            </a:r>
            <a:r>
              <a:rPr lang="sr-Cyrl-RS" dirty="0" smtClean="0"/>
              <a:t>- </a:t>
            </a:r>
            <a:r>
              <a:rPr lang="sr-Latn-CS" dirty="0" smtClean="0"/>
              <a:t>интерни </a:t>
            </a:r>
            <a:r>
              <a:rPr lang="sr-Latn-CS" dirty="0"/>
              <a:t>и екстерни </a:t>
            </a:r>
            <a:r>
              <a:rPr lang="sr-Latn-CS" dirty="0" smtClean="0"/>
              <a:t>фактори</a:t>
            </a:r>
            <a:endParaRPr lang="sr-Cyrl-RS" dirty="0" smtClean="0"/>
          </a:p>
          <a:p>
            <a:pPr algn="just"/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Интерни фактори </a:t>
            </a:r>
            <a:r>
              <a:rPr lang="sr-Latn-CS" dirty="0"/>
              <a:t>се односе на специфичности квалитета и вредности објеката, појава, процеса који могу служити туризму, а у смислу њиховог степена </a:t>
            </a:r>
            <a:r>
              <a:rPr lang="sr-Latn-CS" dirty="0" smtClean="0"/>
              <a:t>искоришћености</a:t>
            </a:r>
            <a:r>
              <a:rPr lang="sr-Cyrl-RS" dirty="0" smtClean="0"/>
              <a:t> (</a:t>
            </a:r>
            <a:r>
              <a:rPr lang="sr-Latn-CS" dirty="0"/>
              <a:t>урбанизација, процена врсте, квалитета и обима опремљености </a:t>
            </a:r>
            <a:r>
              <a:rPr lang="sr-Latn-CS" dirty="0" smtClean="0"/>
              <a:t>ресурса </a:t>
            </a:r>
            <a:r>
              <a:rPr lang="sr-Latn-CS" dirty="0"/>
              <a:t>и инхерентне карактеристике туристичких вредности </a:t>
            </a:r>
            <a:r>
              <a:rPr lang="sr-Cyrl-RS" dirty="0"/>
              <a:t>-</a:t>
            </a:r>
            <a:r>
              <a:rPr lang="sr-Latn-CS" dirty="0" smtClean="0"/>
              <a:t>особине </a:t>
            </a:r>
            <a:r>
              <a:rPr lang="sr-Latn-CS" dirty="0"/>
              <a:t>ресурса које чине његову основну туристичку вредност</a:t>
            </a:r>
            <a:r>
              <a:rPr lang="sr-Latn-CS" dirty="0" smtClean="0"/>
              <a:t>)</a:t>
            </a:r>
            <a:endParaRPr lang="sr-Cyrl-RS" dirty="0" smtClean="0"/>
          </a:p>
          <a:p>
            <a:pPr algn="just"/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Екстерни фактори </a:t>
            </a:r>
            <a:r>
              <a:rPr lang="sr-Latn-CS" dirty="0"/>
              <a:t>туристичке валоризације обухватају оне елементе који су од значаја за њихово коришћење у смислу да олакшавају приступачност, потенцирају посећеност, истичу одређене специфичности и њихову препознатљивост на туристичком тржишту</a:t>
            </a:r>
            <a:endParaRPr lang="sr-Cyrl-RS" dirty="0" smtClean="0"/>
          </a:p>
          <a:p>
            <a:pPr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CS" dirty="0"/>
              <a:t>Специфичност туристичке вредности оцењује се у односу на истородне и разнородне туристичке привлачности у непосредном </a:t>
            </a:r>
            <a:r>
              <a:rPr lang="sr-Latn-CS" dirty="0" smtClean="0"/>
              <a:t>окружењу</a:t>
            </a:r>
            <a:r>
              <a:rPr lang="sr-Cyrl-RS" dirty="0" smtClean="0"/>
              <a:t> - </a:t>
            </a:r>
            <a:r>
              <a:rPr lang="sr-Latn-CS" dirty="0" smtClean="0"/>
              <a:t>индивидуалност</a:t>
            </a:r>
            <a:r>
              <a:rPr lang="sr-Latn-CS" dirty="0"/>
              <a:t>, конкурентност и комплементарност одређених туристичких </a:t>
            </a:r>
            <a:r>
              <a:rPr lang="sr-Latn-CS" dirty="0" smtClean="0"/>
              <a:t>вредности</a:t>
            </a:r>
            <a:endParaRPr lang="sr-Cyrl-RS" dirty="0" smtClean="0"/>
          </a:p>
          <a:p>
            <a:pPr algn="just"/>
            <a:r>
              <a:rPr lang="sr-Cyrl-RS" dirty="0"/>
              <a:t>М</a:t>
            </a:r>
            <a:r>
              <a:rPr lang="sr-Latn-CS" dirty="0" smtClean="0"/>
              <a:t>етоде </a:t>
            </a:r>
            <a:r>
              <a:rPr lang="sr-Latn-CS" dirty="0"/>
              <a:t>туристичке валоризације деле се на оне којиме се вреднује целокупни туристички потенцијал простора, оне које су подређене вредновању простора у зависности од </a:t>
            </a:r>
            <a:r>
              <a:rPr lang="sr-Latn-CS" dirty="0" smtClean="0"/>
              <a:t>дом</a:t>
            </a:r>
            <a:r>
              <a:rPr lang="sr-Cyrl-RS" dirty="0" smtClean="0"/>
              <a:t>и</a:t>
            </a:r>
            <a:r>
              <a:rPr lang="sr-Latn-CS" dirty="0" smtClean="0"/>
              <a:t>нантних </a:t>
            </a:r>
            <a:r>
              <a:rPr lang="sr-Latn-CS" dirty="0"/>
              <a:t>врста туризма и туриста и оне које се односе на истраживање простора за потребе туристичке рекреације као наглашеног сегмента туристичке </a:t>
            </a:r>
            <a:r>
              <a:rPr lang="sr-Latn-CS" dirty="0" smtClean="0"/>
              <a:t>тражње</a:t>
            </a:r>
            <a:endParaRPr lang="sr-Cyrl-RS" dirty="0" smtClean="0"/>
          </a:p>
          <a:p>
            <a:pPr algn="just"/>
            <a:endParaRPr lang="sr-Latn-C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ТУРИСТИЧКЕ РЕГИЈЕ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/>
              <a:t>,,</a:t>
            </a:r>
            <a:r>
              <a:rPr lang="sr-Latn-CS" dirty="0" smtClean="0"/>
              <a:t>Туристичком </a:t>
            </a:r>
            <a:r>
              <a:rPr lang="sr-Latn-CS" dirty="0"/>
              <a:t>регијом не можемо, априори, проглашавати сваки део географске средине који је испуњен </a:t>
            </a:r>
            <a:r>
              <a:rPr lang="sr-Latn-CS" dirty="0" smtClean="0"/>
              <a:t>високоатрактивним </a:t>
            </a:r>
            <a:r>
              <a:rPr lang="sr-Cyrl-RS" dirty="0" smtClean="0"/>
              <a:t>е</a:t>
            </a:r>
            <a:r>
              <a:rPr lang="sr-Latn-CS" dirty="0" smtClean="0"/>
              <a:t>лементима</a:t>
            </a:r>
            <a:r>
              <a:rPr lang="sr-Latn-CS" dirty="0"/>
              <a:t>... </a:t>
            </a:r>
            <a:r>
              <a:rPr lang="sr-Cyrl-RS" dirty="0" smtClean="0"/>
              <a:t>‘’</a:t>
            </a:r>
          </a:p>
          <a:p>
            <a:r>
              <a:rPr lang="sr-Cyrl-RS" dirty="0" smtClean="0"/>
              <a:t>Туристичка регија је </a:t>
            </a:r>
            <a:r>
              <a:rPr lang="sr-Cyrl-RS" dirty="0"/>
              <a:t>г</a:t>
            </a:r>
            <a:r>
              <a:rPr lang="sr-Latn-CS" dirty="0" smtClean="0"/>
              <a:t>еографска </a:t>
            </a:r>
            <a:r>
              <a:rPr lang="sr-Latn-CS" dirty="0"/>
              <a:t>регија </a:t>
            </a:r>
            <a:r>
              <a:rPr lang="sr-Latn-CS" dirty="0" smtClean="0"/>
              <a:t>на ко</a:t>
            </a:r>
            <a:r>
              <a:rPr lang="sr-Cyrl-RS" dirty="0" smtClean="0"/>
              <a:t>јој</a:t>
            </a:r>
            <a:r>
              <a:rPr lang="sr-Latn-CS" dirty="0" smtClean="0"/>
              <a:t> </a:t>
            </a:r>
            <a:r>
              <a:rPr lang="sr-Latn-CS" dirty="0"/>
              <a:t>се налазе објекти неорганског, органског и антропогеног порекла, тј. рељеф, тло, клима, вода, биљке, животиње, човек, људско друштво и објекти које су човек и друштво </a:t>
            </a:r>
            <a:r>
              <a:rPr lang="sr-Latn-CS" dirty="0" smtClean="0"/>
              <a:t>створили</a:t>
            </a:r>
            <a:endParaRPr lang="sr-Cyrl-RS" dirty="0" smtClean="0"/>
          </a:p>
          <a:p>
            <a:r>
              <a:rPr lang="sr-Cyrl-RS" dirty="0" smtClean="0"/>
              <a:t>П</a:t>
            </a:r>
            <a:r>
              <a:rPr lang="sr-Latn-CS" dirty="0" smtClean="0"/>
              <a:t>росторна </a:t>
            </a:r>
            <a:r>
              <a:rPr lang="sr-Latn-CS" dirty="0"/>
              <a:t>целина у којој је туризам једна од доминирајућих или обједињавајућих </a:t>
            </a:r>
            <a:r>
              <a:rPr lang="sr-Latn-CS" dirty="0" smtClean="0"/>
              <a:t>функција</a:t>
            </a:r>
            <a:endParaRPr lang="sr-Cyrl-R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Физиономију сваке туристичке регије чине:</a:t>
            </a:r>
          </a:p>
          <a:p>
            <a:pPr lvl="0"/>
            <a:r>
              <a:rPr lang="sr-Latn-CS" dirty="0"/>
              <a:t>природне туристичке вредности</a:t>
            </a:r>
          </a:p>
          <a:p>
            <a:pPr lvl="0"/>
            <a:r>
              <a:rPr lang="sr-Latn-CS" dirty="0"/>
              <a:t>антропогене туристичке вредности</a:t>
            </a:r>
          </a:p>
          <a:p>
            <a:pPr lvl="0"/>
            <a:r>
              <a:rPr lang="sr-Latn-CS" dirty="0"/>
              <a:t>саобраћајна инфраструктура</a:t>
            </a:r>
          </a:p>
          <a:p>
            <a:pPr lvl="0"/>
            <a:r>
              <a:rPr lang="sr-Latn-CS" dirty="0"/>
              <a:t>угоститељски и смештајни капацитети</a:t>
            </a:r>
          </a:p>
          <a:p>
            <a:pPr lvl="0"/>
            <a:r>
              <a:rPr lang="sr-Latn-CS" dirty="0"/>
              <a:t>спортски терени и одговарајући објекти</a:t>
            </a:r>
          </a:p>
          <a:p>
            <a:pPr lvl="0"/>
            <a:r>
              <a:rPr lang="sr-Latn-CS" dirty="0"/>
              <a:t>обим и квалитет туристичке понуде</a:t>
            </a:r>
          </a:p>
          <a:p>
            <a:pPr lvl="0"/>
            <a:r>
              <a:rPr lang="sr-Latn-CS" dirty="0"/>
              <a:t>традиција и препознатљивост на туристичком тржишту</a:t>
            </a:r>
          </a:p>
          <a:p>
            <a:pPr lvl="0"/>
            <a:r>
              <a:rPr lang="sr-Latn-CS" dirty="0"/>
              <a:t>ефикасност прилагођавања туристичкој потражњи</a:t>
            </a:r>
          </a:p>
          <a:p>
            <a:pPr lvl="0"/>
            <a:r>
              <a:rPr lang="sr-Latn-CS" dirty="0"/>
              <a:t>кадрови, пропаганда и информативна служба</a:t>
            </a:r>
          </a:p>
          <a:p>
            <a:pPr lvl="0"/>
            <a:r>
              <a:rPr lang="sr-Latn-CS" dirty="0"/>
              <a:t>комплементарност и конкуренција са окружењем</a:t>
            </a:r>
          </a:p>
          <a:p>
            <a:r>
              <a:rPr lang="sr-Latn-CS" dirty="0"/>
              <a:t>стање животне средине у смислу капацитета простора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sr-Latn-CS" dirty="0"/>
              <a:t>Простор и туризам у туристичкој регији међусобно су </a:t>
            </a:r>
            <a:r>
              <a:rPr lang="sr-Latn-CS" dirty="0" smtClean="0"/>
              <a:t>комплементарни</a:t>
            </a:r>
            <a:endParaRPr lang="sr-Cyrl-RS" dirty="0" smtClean="0"/>
          </a:p>
          <a:p>
            <a:r>
              <a:rPr lang="sr-Latn-CS" dirty="0"/>
              <a:t>Туризам условљава промене просторних структура и доводи до значајних промена у привреди </a:t>
            </a:r>
            <a:endParaRPr lang="sr-Cyrl-RS" dirty="0" smtClean="0"/>
          </a:p>
          <a:p>
            <a:r>
              <a:rPr lang="sr-Cyrl-RS" dirty="0" smtClean="0"/>
              <a:t>Промена </a:t>
            </a:r>
            <a:r>
              <a:rPr lang="sr-Latn-CS" dirty="0" smtClean="0"/>
              <a:t>туристичк</a:t>
            </a:r>
            <a:r>
              <a:rPr lang="sr-Cyrl-RS" dirty="0" smtClean="0"/>
              <a:t>их</a:t>
            </a:r>
            <a:r>
              <a:rPr lang="sr-Latn-CS" dirty="0" smtClean="0"/>
              <a:t> потреб</a:t>
            </a:r>
            <a:r>
              <a:rPr lang="sr-Cyrl-RS" dirty="0" smtClean="0"/>
              <a:t>а</a:t>
            </a:r>
            <a:r>
              <a:rPr lang="sr-Latn-CS" dirty="0" smtClean="0"/>
              <a:t> </a:t>
            </a:r>
            <a:r>
              <a:rPr lang="sr-Cyrl-RS" dirty="0" smtClean="0"/>
              <a:t>доноси и промену </a:t>
            </a:r>
            <a:r>
              <a:rPr lang="sr-Latn-CS" dirty="0" smtClean="0"/>
              <a:t>особености </a:t>
            </a:r>
            <a:r>
              <a:rPr lang="sr-Latn-CS" dirty="0"/>
              <a:t>туристичких </a:t>
            </a:r>
            <a:r>
              <a:rPr lang="sr-Latn-CS" dirty="0" smtClean="0"/>
              <a:t>регија</a:t>
            </a:r>
            <a:endParaRPr lang="sr-Cyrl-RS" dirty="0" smtClean="0"/>
          </a:p>
          <a:p>
            <a:r>
              <a:rPr lang="sr-Cyrl-RS" dirty="0" smtClean="0"/>
              <a:t>Границе туристичких регија нису ли</a:t>
            </a:r>
            <a:r>
              <a:rPr lang="sr-Latn-CS" dirty="0" smtClean="0"/>
              <a:t>није </a:t>
            </a:r>
            <a:r>
              <a:rPr lang="sr-Latn-CS" dirty="0"/>
              <a:t>разграничења, </a:t>
            </a:r>
            <a:r>
              <a:rPr lang="sr-Cyrl-RS" dirty="0" smtClean="0"/>
              <a:t>нити </a:t>
            </a:r>
            <a:r>
              <a:rPr lang="sr-Latn-CS" dirty="0" smtClean="0"/>
              <a:t>линије </a:t>
            </a:r>
            <a:r>
              <a:rPr lang="sr-Latn-CS" dirty="0"/>
              <a:t>раздвајања административних </a:t>
            </a:r>
            <a:r>
              <a:rPr lang="sr-Latn-CS" dirty="0" smtClean="0"/>
              <a:t>територија</a:t>
            </a:r>
            <a:r>
              <a:rPr lang="sr-Cyrl-RS" dirty="0" smtClean="0"/>
              <a:t> и нису заувек</a:t>
            </a:r>
            <a:endParaRPr lang="sr-Latn-C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/>
              <a:t>Р</a:t>
            </a:r>
            <a:r>
              <a:rPr lang="sr-Latn-CS" dirty="0" smtClean="0"/>
              <a:t>азмештај </a:t>
            </a:r>
            <a:r>
              <a:rPr lang="sr-Latn-CS" dirty="0"/>
              <a:t>основних природних и антропогрних туристичких вредности и утврђивање степена њихове хомогености који је у вези са атрактивнишћу рељефа и естетским особеностима </a:t>
            </a:r>
            <a:r>
              <a:rPr lang="sr-Latn-CS" dirty="0" smtClean="0"/>
              <a:t>простора</a:t>
            </a:r>
            <a:r>
              <a:rPr lang="sr-Cyrl-RS" dirty="0" smtClean="0"/>
              <a:t> полазне су тачке при издвајању туристичких регија</a:t>
            </a:r>
          </a:p>
          <a:p>
            <a:r>
              <a:rPr lang="sr-Latn-CS" dirty="0" smtClean="0"/>
              <a:t>Истородност</a:t>
            </a:r>
            <a:r>
              <a:rPr lang="sr-Cyrl-RS" dirty="0" smtClean="0"/>
              <a:t> (</a:t>
            </a:r>
            <a:r>
              <a:rPr lang="sr-Latn-CS" dirty="0"/>
              <a:t>планине, површи или простране долине сличних геомогфолошких и пејзажних </a:t>
            </a:r>
            <a:r>
              <a:rPr lang="sr-Latn-CS" dirty="0" smtClean="0"/>
              <a:t>карактеристика</a:t>
            </a:r>
            <a:r>
              <a:rPr lang="sr-Cyrl-RS" dirty="0" smtClean="0"/>
              <a:t>)</a:t>
            </a:r>
            <a:r>
              <a:rPr lang="sr-Latn-CS" dirty="0" smtClean="0"/>
              <a:t> </a:t>
            </a:r>
            <a:r>
              <a:rPr lang="sr-Latn-CS" dirty="0"/>
              <a:t>и територијалност чине </a:t>
            </a:r>
            <a:r>
              <a:rPr lang="sr-Latn-CS" dirty="0" smtClean="0"/>
              <a:t>хомогеност</a:t>
            </a:r>
            <a:r>
              <a:rPr lang="sr-Cyrl-RS" dirty="0" smtClean="0"/>
              <a:t> (</a:t>
            </a:r>
            <a:r>
              <a:rPr lang="sr-Latn-CS" dirty="0"/>
              <a:t>јединство геоморфолошких, биогеографских, пејзажних и климатских елемената, његов основни елемент остаје јединствена географска структура као што су побрђа, простране висоравни и </a:t>
            </a:r>
            <a:r>
              <a:rPr lang="sr-Latn-CS" dirty="0" smtClean="0"/>
              <a:t>планине</a:t>
            </a:r>
            <a:r>
              <a:rPr lang="sr-Cyrl-RS" dirty="0" smtClean="0"/>
              <a:t>)</a:t>
            </a:r>
          </a:p>
          <a:p>
            <a:r>
              <a:rPr lang="sr-Latn-CS" dirty="0"/>
              <a:t>Значајно је познавати и територијални размештај допунскох вредности, размештај објеката материјалне базе туризма елементе спајања, прожимања, одвајања, изоловања и транзита, проходност, изграђеност саобраћајница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77500" lnSpcReduction="20000"/>
          </a:bodyPr>
          <a:lstStyle/>
          <a:p>
            <a:r>
              <a:rPr lang="sr-Latn-CS" dirty="0"/>
              <a:t>Могуће је издвојити две основне групе туристичких регија у зависности од степена опремљености, посећености, запослености и висине </a:t>
            </a:r>
            <a:r>
              <a:rPr lang="sr-Latn-CS" dirty="0" smtClean="0"/>
              <a:t>прихода</a:t>
            </a:r>
            <a:r>
              <a:rPr lang="sr-Cyrl-RS" dirty="0" smtClean="0"/>
              <a:t>:</a:t>
            </a:r>
          </a:p>
          <a:p>
            <a:pPr>
              <a:buNone/>
            </a:pPr>
            <a:r>
              <a:rPr lang="sr-Cyrl-RS" b="1" dirty="0" smtClean="0"/>
              <a:t>    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Хомогене</a:t>
            </a:r>
            <a:r>
              <a:rPr lang="sr-Latn-CS" dirty="0" smtClean="0"/>
              <a:t> </a:t>
            </a:r>
            <a:r>
              <a:rPr lang="sr-Latn-CS" dirty="0"/>
              <a:t>– туризам је главни извор прихода, малобројне су, </a:t>
            </a:r>
            <a:r>
              <a:rPr lang="sr-Cyrl-RS" dirty="0" smtClean="0"/>
              <a:t>што </a:t>
            </a:r>
            <a:r>
              <a:rPr lang="sr-Latn-CS" dirty="0" smtClean="0"/>
              <a:t>већи </a:t>
            </a:r>
            <a:r>
              <a:rPr lang="sr-Latn-CS" dirty="0"/>
              <a:t>број међусобно сличних конститутивних елемената, објеката и појава, као што су рељеф, клима, хидрографски објекти, биљни и животињски свет, културни, сакрални, меморијални и историјски </a:t>
            </a:r>
            <a:r>
              <a:rPr lang="sr-Latn-CS" dirty="0" smtClean="0"/>
              <a:t>објекти</a:t>
            </a:r>
            <a:r>
              <a:rPr lang="sr-Cyrl-RS" dirty="0" smtClean="0"/>
              <a:t>, </a:t>
            </a:r>
            <a:r>
              <a:rPr lang="sr-Cyrl-RS" dirty="0"/>
              <a:t>ш</a:t>
            </a:r>
            <a:r>
              <a:rPr lang="sr-Latn-CS" dirty="0" smtClean="0"/>
              <a:t>то </a:t>
            </a:r>
            <a:r>
              <a:rPr lang="sr-Latn-CS" dirty="0"/>
              <a:t>је територија пространија, мања је могућност формирања хомогене туристичке регије. </a:t>
            </a:r>
            <a:endParaRPr lang="sr-Cyrl-RS" dirty="0" smtClean="0"/>
          </a:p>
          <a:p>
            <a:pPr>
              <a:buNone/>
            </a:pPr>
            <a:r>
              <a:rPr lang="sr-Cyrl-RS" b="1" dirty="0" smtClean="0"/>
              <a:t>     </a:t>
            </a:r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Хетерогене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dirty="0"/>
              <a:t>– туризам је основа стицања мањег или већег дела дохотка дом</a:t>
            </a:r>
            <a:r>
              <a:rPr lang="sr-Cyrl-RS" dirty="0"/>
              <a:t>и</a:t>
            </a:r>
            <a:r>
              <a:rPr lang="sr-Latn-CS" dirty="0"/>
              <a:t>цилног становништва које се бави и другим делатностима, бројније су од хомогених, </a:t>
            </a:r>
            <a:r>
              <a:rPr lang="sr-Latn-CS" dirty="0" smtClean="0"/>
              <a:t>пожељније </a:t>
            </a:r>
            <a:r>
              <a:rPr lang="sr-Cyrl-RS" dirty="0" smtClean="0"/>
              <a:t>су </a:t>
            </a:r>
            <a:r>
              <a:rPr lang="sr-Latn-CS" dirty="0" smtClean="0"/>
              <a:t>јер губљење</a:t>
            </a:r>
            <a:r>
              <a:rPr lang="sr-Cyrl-RS" dirty="0" smtClean="0"/>
              <a:t>м</a:t>
            </a:r>
            <a:r>
              <a:rPr lang="sr-Latn-CS" dirty="0" smtClean="0"/>
              <a:t> </a:t>
            </a:r>
            <a:r>
              <a:rPr lang="sr-Latn-CS" dirty="0"/>
              <a:t>дела туристичких функција, промета и зараде, не губе се сви извори стицања дохотка. Оне се могу поистоветити са туристичко-географским регијама.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sr-Cyrl-RS" sz="1800" dirty="0" smtClean="0"/>
              <a:t/>
            </a:r>
            <a:br>
              <a:rPr lang="sr-Cyrl-RS" sz="1800" dirty="0" smtClean="0"/>
            </a:br>
            <a:r>
              <a:rPr lang="sr-Latn-CS" sz="1800" dirty="0" smtClean="0"/>
              <a:t>Међу </a:t>
            </a:r>
            <a:r>
              <a:rPr lang="sr-Latn-C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приморским туристичким регијама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1800" dirty="0" smtClean="0"/>
              <a:t>света најпознатије су: Флорида, Калифорнија, Азурна обала, Лигурија, Ромања, Балеари, Канарска острва, Коста Брава, Коста Дорада, Коста Бланка, Коста дел Сол, Коста де ла Луз, Пелопонез, Халкидик, Крит, Родос, Кипар, Сочи, Бали, Сејшелска острва и др</a:t>
            </a:r>
            <a:r>
              <a:rPr lang="sr-Cyrl-RS" sz="1800" dirty="0" smtClean="0"/>
              <a:t>.</a:t>
            </a:r>
            <a:br>
              <a:rPr lang="sr-Cyrl-RS" sz="1800" dirty="0" smtClean="0"/>
            </a:br>
            <a:endParaRPr lang="sr-Latn-CS" sz="1800" dirty="0"/>
          </a:p>
        </p:txBody>
      </p:sp>
      <p:pic>
        <p:nvPicPr>
          <p:cNvPr id="33796" name="Picture 4" descr="C:\Users\OLJA\Desktop\sejselska-ostrva-viktorij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3312368" cy="252028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1259632" y="4797152"/>
            <a:ext cx="3005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СЕЈШЕЛСКА ОСТРВА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797" name="Picture 5" descr="C:\Users\OLJA\Desktop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16832"/>
            <a:ext cx="3456384" cy="252028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5940152" y="47971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РОДОС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1800" dirty="0"/>
              <a:t>Најпознатије и најпосећеније </a:t>
            </a:r>
            <a:r>
              <a:rPr lang="sr-Latn-C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планинске туристичке регије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1800" dirty="0"/>
              <a:t>су: Алпи, Пиринеји, Централни француски масив, Карпати, Кавказ, Високи Татрами, Витоши, Рили, </a:t>
            </a:r>
            <a:r>
              <a:rPr lang="sr-Latn-CS" sz="1800" dirty="0" smtClean="0"/>
              <a:t>Ди</a:t>
            </a:r>
            <a:r>
              <a:rPr lang="sr-Cyrl-RS" sz="1800" dirty="0" smtClean="0"/>
              <a:t>н</a:t>
            </a:r>
            <a:r>
              <a:rPr lang="sr-Latn-CS" sz="1800" dirty="0" smtClean="0"/>
              <a:t>ариди</a:t>
            </a:r>
            <a:r>
              <a:rPr lang="sr-Latn-CS" sz="1800" dirty="0"/>
              <a:t>, Стеновите планине, Алпачи и Фуџијами</a:t>
            </a:r>
          </a:p>
        </p:txBody>
      </p:sp>
      <p:pic>
        <p:nvPicPr>
          <p:cNvPr id="34818" name="Picture 2" descr="C:\Users\OLJA\Desktop\KARPAT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44824"/>
            <a:ext cx="3240360" cy="244827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4819" name="Picture 3" descr="C:\Users\OLJA\Desktop\KAVKA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44824"/>
            <a:ext cx="3312368" cy="244827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835696" y="4725144"/>
            <a:ext cx="1660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КАРПАТИ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472514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КАВКАЗ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Бањски туризам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1800" dirty="0"/>
              <a:t>са најпознатијим бањским туристичким регијама развио се у Француској, </a:t>
            </a:r>
            <a:r>
              <a:rPr lang="sr-Latn-CS" sz="1800" dirty="0" smtClean="0"/>
              <a:t>најпознатији </a:t>
            </a:r>
            <a:r>
              <a:rPr lang="sr-Latn-CS" sz="1800" dirty="0"/>
              <a:t>Лижон, Акс-ле-Терм са 61 извором, Булон... Истичу се и Чешка и Словачка  са Карловим Варима и Маријанским Лазнима. Затим Мађарска, Румунија</a:t>
            </a:r>
          </a:p>
        </p:txBody>
      </p:sp>
      <p:pic>
        <p:nvPicPr>
          <p:cNvPr id="35843" name="Picture 3" descr="C:\Users\OLJA\Desktop\download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3456384" cy="2664296"/>
          </a:xfrm>
          <a:prstGeom prst="rect">
            <a:avLst/>
          </a:prstGeom>
          <a:noFill/>
        </p:spPr>
      </p:pic>
      <p:pic>
        <p:nvPicPr>
          <p:cNvPr id="35844" name="Picture 4" descr="C:\Users\OLJA\Desktop\KARLOVI VA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88840"/>
            <a:ext cx="3384376" cy="26642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47664" y="4941168"/>
            <a:ext cx="245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 –ЛЕ-ТЕРМ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3" y="49411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КАРЛОВИ ВАРИ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sr-Latn-CS" sz="1800" dirty="0"/>
              <a:t>Најпознатији центри и регије </a:t>
            </a:r>
            <a:r>
              <a:rPr lang="sr-Latn-C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језерског туризма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1800" dirty="0"/>
              <a:t>су: </a:t>
            </a:r>
            <a:br>
              <a:rPr lang="sr-Latn-CS" sz="1800" dirty="0"/>
            </a:br>
            <a:r>
              <a:rPr lang="sr-Latn-CS" sz="1800" dirty="0"/>
              <a:t>у Швајцарској – Женевско, Боденско, Циришко, Лугано, Бален, Тул и </a:t>
            </a:r>
            <a:r>
              <a:rPr lang="sr-Latn-CS" sz="1800" dirty="0" smtClean="0"/>
              <a:t>др.Италији </a:t>
            </a:r>
            <a:r>
              <a:rPr lang="sr-Latn-CS" sz="1800" dirty="0"/>
              <a:t>– Комо, Гарда, Лугано, Варесе, Орта и </a:t>
            </a:r>
            <a:r>
              <a:rPr lang="sr-Latn-CS" sz="1800" dirty="0" smtClean="0"/>
              <a:t>др.</a:t>
            </a:r>
            <a:r>
              <a:rPr lang="sr-Cyrl-RS" sz="1800" dirty="0" smtClean="0"/>
              <a:t> </a:t>
            </a:r>
            <a:r>
              <a:rPr lang="sr-Latn-CS" sz="1800" dirty="0" smtClean="0"/>
              <a:t>Мађарској </a:t>
            </a:r>
            <a:r>
              <a:rPr lang="sr-Latn-CS" sz="1800" dirty="0"/>
              <a:t>– </a:t>
            </a:r>
            <a:r>
              <a:rPr lang="sr-Latn-CS" sz="1800" dirty="0" smtClean="0"/>
              <a:t>Балтон</a:t>
            </a:r>
            <a:r>
              <a:rPr lang="sr-Cyrl-RS" sz="1800" dirty="0" smtClean="0"/>
              <a:t>, </a:t>
            </a:r>
            <a:r>
              <a:rPr lang="sr-Latn-CS" sz="1800" dirty="0" smtClean="0"/>
              <a:t>САД </a:t>
            </a:r>
            <a:r>
              <a:rPr lang="sr-Latn-CS" sz="1800" dirty="0"/>
              <a:t>и Канади – Велика </a:t>
            </a:r>
            <a:r>
              <a:rPr lang="sr-Latn-CS" sz="1800" dirty="0" smtClean="0"/>
              <a:t>језера,</a:t>
            </a:r>
            <a:r>
              <a:rPr lang="sr-Cyrl-RS" sz="1800" dirty="0" smtClean="0"/>
              <a:t> </a:t>
            </a:r>
            <a:r>
              <a:rPr lang="sr-Latn-CS" sz="1800" dirty="0" smtClean="0"/>
              <a:t>Винипег</a:t>
            </a:r>
            <a:r>
              <a:rPr lang="sr-Latn-CS" sz="1800" dirty="0"/>
              <a:t>, Кратерско, </a:t>
            </a:r>
            <a:r>
              <a:rPr lang="sr-Latn-CS" sz="1800" dirty="0" smtClean="0"/>
              <a:t>Ропско</a:t>
            </a:r>
            <a:r>
              <a:rPr lang="sr-Cyrl-RS" sz="1800" dirty="0" smtClean="0"/>
              <a:t>, </a:t>
            </a:r>
            <a:r>
              <a:rPr lang="sr-Latn-CS" sz="1800" dirty="0" smtClean="0"/>
              <a:t>Русији </a:t>
            </a:r>
            <a:r>
              <a:rPr lang="sr-Latn-CS" sz="1800" dirty="0"/>
              <a:t>– </a:t>
            </a:r>
            <a:r>
              <a:rPr lang="sr-Latn-CS" sz="1800" dirty="0" smtClean="0"/>
              <a:t>Б</a:t>
            </a:r>
            <a:r>
              <a:rPr lang="sr-Cyrl-RS" sz="1800" dirty="0" smtClean="0"/>
              <a:t>а</a:t>
            </a:r>
            <a:r>
              <a:rPr lang="sr-Latn-CS" sz="1800" dirty="0" smtClean="0"/>
              <a:t>јкал</a:t>
            </a:r>
            <a:r>
              <a:rPr lang="sr-Latn-CS" sz="1800" dirty="0"/>
              <a:t>, Севан, </a:t>
            </a:r>
            <a:r>
              <a:rPr lang="sr-Latn-CS" sz="1800" dirty="0" smtClean="0"/>
              <a:t>Балхаш</a:t>
            </a:r>
            <a:br>
              <a:rPr lang="sr-Latn-CS" sz="1800" dirty="0" smtClean="0"/>
            </a:br>
            <a:r>
              <a:rPr lang="sr-Latn-CS" sz="1800" dirty="0" smtClean="0"/>
              <a:t>Скандинавији </a:t>
            </a:r>
            <a:r>
              <a:rPr lang="sr-Latn-CS" sz="1800" dirty="0"/>
              <a:t>– Венери, Ветери, </a:t>
            </a:r>
            <a:r>
              <a:rPr lang="sr-Latn-CS" sz="1800" dirty="0" smtClean="0"/>
              <a:t>Сајма</a:t>
            </a:r>
            <a:r>
              <a:rPr lang="sr-Cyrl-RS" sz="1800" dirty="0" smtClean="0"/>
              <a:t>, </a:t>
            </a:r>
            <a:r>
              <a:rPr lang="sr-Latn-CS" sz="1800" dirty="0" smtClean="0"/>
              <a:t>Словенији </a:t>
            </a:r>
            <a:r>
              <a:rPr lang="sr-Latn-CS" sz="1800" dirty="0"/>
              <a:t>– Бледско, Бохињско</a:t>
            </a:r>
            <a:br>
              <a:rPr lang="sr-Latn-CS" sz="1800" dirty="0"/>
            </a:br>
            <a:r>
              <a:rPr lang="sr-Latn-CS" sz="1800" dirty="0"/>
              <a:t>Македонији- Охридско, Преспанско, </a:t>
            </a:r>
            <a:r>
              <a:rPr lang="sr-Latn-CS" sz="1800" dirty="0" smtClean="0"/>
              <a:t>Дојранско</a:t>
            </a:r>
            <a:r>
              <a:rPr lang="sr-Cyrl-RS" sz="1800" dirty="0" smtClean="0"/>
              <a:t>, </a:t>
            </a:r>
            <a:r>
              <a:rPr lang="sr-Latn-CS" sz="1800" dirty="0" smtClean="0"/>
              <a:t>Хрватској </a:t>
            </a:r>
            <a:r>
              <a:rPr lang="sr-Latn-CS" sz="1800" dirty="0"/>
              <a:t>– Плитвичка језера</a:t>
            </a:r>
            <a:br>
              <a:rPr lang="sr-Latn-CS" sz="1800" dirty="0"/>
            </a:br>
            <a:endParaRPr lang="sr-Latn-CS" sz="1800" dirty="0"/>
          </a:p>
        </p:txBody>
      </p:sp>
      <p:pic>
        <p:nvPicPr>
          <p:cNvPr id="36866" name="Picture 2" descr="C:\Users\OLJA\Desktop\lugano-surrounding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4680520" cy="331236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6867" name="Picture 3" descr="C:\Users\OLJA\Desktop\ohrid-makedonija-2019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000" y="1988840"/>
            <a:ext cx="3852480" cy="331236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835696" y="5589240"/>
            <a:ext cx="153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ЛУГАНО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5589240"/>
            <a:ext cx="2422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ОХРИДСКО ЈЕЗЕРО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Autofit/>
          </a:bodyPr>
          <a:lstStyle/>
          <a:p>
            <a:r>
              <a:rPr lang="sr-Latn-CS" sz="1800" dirty="0"/>
              <a:t>Најпознатији центри </a:t>
            </a:r>
            <a:r>
              <a:rPr lang="sr-Latn-C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градског туризма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1800" dirty="0"/>
              <a:t>на свету су: Париз, Лондон, Амстердам, Мадрид, Беч, Женева, Стокхолм, Будимпешта, Москва, Рио де Жанеиро, </a:t>
            </a:r>
            <a:r>
              <a:rPr lang="sr-Latn-CS" sz="1800" dirty="0" smtClean="0"/>
              <a:t>Лисабон</a:t>
            </a:r>
            <a:r>
              <a:rPr lang="sr-Latn-CS" sz="1800" dirty="0"/>
              <a:t>, Рим, Праг и др.</a:t>
            </a:r>
            <a:br>
              <a:rPr lang="sr-Latn-CS" sz="1800" dirty="0"/>
            </a:br>
            <a:endParaRPr lang="sr-Latn-CS" sz="1800" dirty="0"/>
          </a:p>
        </p:txBody>
      </p:sp>
      <p:pic>
        <p:nvPicPr>
          <p:cNvPr id="37890" name="Picture 2" descr="C:\Users\OLJA\Desktop\LISAB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4536504" cy="367240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7891" name="Picture 3" descr="C:\Users\OLJA\Desktop\madrid-870x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556792"/>
            <a:ext cx="3816424" cy="36724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835696" y="5301208"/>
            <a:ext cx="1653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ЛИСАБОН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5301208"/>
            <a:ext cx="1511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МАДРИД</a:t>
            </a:r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sr-Cyrl-RS" dirty="0" smtClean="0"/>
              <a:t>Т</a:t>
            </a:r>
            <a:r>
              <a:rPr lang="sr-Latn-CS" dirty="0" smtClean="0"/>
              <a:t>уристичке </a:t>
            </a:r>
            <a:r>
              <a:rPr lang="sr-Latn-CS" dirty="0"/>
              <a:t>регије према својој основној физиономији и функцији </a:t>
            </a:r>
            <a:r>
              <a:rPr lang="sr-Cyrl-RS" dirty="0" smtClean="0"/>
              <a:t>деле се </a:t>
            </a:r>
            <a:r>
              <a:rPr lang="sr-Latn-CS" dirty="0" smtClean="0"/>
              <a:t>на</a:t>
            </a:r>
            <a:r>
              <a:rPr lang="sr-Latn-CS" dirty="0"/>
              <a:t>: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природне</a:t>
            </a:r>
            <a:r>
              <a:rPr lang="sr-Latn-CS" dirty="0"/>
              <a:t> (приморске, са подгрупама обалске и острвске и континенталне са подгрупама – планинске, језерске, бањске и комбиноване),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антропогене</a:t>
            </a:r>
            <a:r>
              <a:rPr lang="sr-Latn-CS" dirty="0"/>
              <a:t> (изједначавају се са градским регијама и кмплексима богатим културно-историјским споменицима – регија Гизе, Хиландар) и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комбиноване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05068"/>
            <a:ext cx="4572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104/2009 и 99/2011)</a:t>
            </a:r>
          </a:p>
          <a:p>
            <a:pPr algn="ctr"/>
            <a:endParaRPr lang="sr-Cyrl-R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775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1866</Words>
  <Application>Microsoft Office PowerPoint</Application>
  <PresentationFormat>On-screen Show (4:3)</PresentationFormat>
  <Paragraphs>110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Office Theme</vt:lpstr>
      <vt:lpstr>ПРЕДМЕТ И ЗАДАЦИ ТУРИСТИЧКЕ ГЕОГРАФИЈЕ, ТУРИСТИЧКА ВАЛОРИЗАЦИЈА, ТУРИСТИЧКЕ РЕГИЈЕ</vt:lpstr>
      <vt:lpstr>ПРЕДМЕТ ТУРИСТИЧКЕ ГЕОГРАФИЈЕ</vt:lpstr>
      <vt:lpstr>PowerPoint Presentation</vt:lpstr>
      <vt:lpstr>PowerPoint Presentation</vt:lpstr>
      <vt:lpstr>ЗАДАЦИ ТУРИСТИЧКЕ ГЕОГРАФИЈЕ</vt:lpstr>
      <vt:lpstr>PowerPoint Presentation</vt:lpstr>
      <vt:lpstr>PowerPoint Presentation</vt:lpstr>
      <vt:lpstr>PowerPoint Presentation</vt:lpstr>
      <vt:lpstr>PowerPoint Presentation</vt:lpstr>
      <vt:lpstr>ТУРИСТИЧКА ВАЛОРИЗАЦИЈА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ТУРИСТИЧКЕ РЕГИЈЕ</vt:lpstr>
      <vt:lpstr>PowerPoint Presentation</vt:lpstr>
      <vt:lpstr>PowerPoint Presentation</vt:lpstr>
      <vt:lpstr>PowerPoint Presentation</vt:lpstr>
      <vt:lpstr>PowerPoint Presentation</vt:lpstr>
      <vt:lpstr> Међу приморским туристичким регијама света најпознатије су: Флорида, Калифорнија, Азурна обала, Лигурија, Ромања, Балеари, Канарска острва, Коста Брава, Коста Дорада, Коста Бланка, Коста дел Сол, Коста де ла Луз, Пелопонез, Халкидик, Крит, Родос, Кипар, Сочи, Бали, Сејшелска острва и др. </vt:lpstr>
      <vt:lpstr>Најпознатије и најпосећеније планинске туристичке регије су: Алпи, Пиринеји, Централни француски масив, Карпати, Кавказ, Високи Татрами, Витоши, Рили, Динариди, Стеновите планине, Алпачи и Фуџијами</vt:lpstr>
      <vt:lpstr>Бањски туризам са најпознатијим бањским туристичким регијама развио се у Француској, најпознатији Лижон, Акс-ле-Терм са 61 извором, Булон... Истичу се и Чешка и Словачка  са Карловим Варима и Маријанским Лазнима. Затим Мађарска, Румунија</vt:lpstr>
      <vt:lpstr>Најпознатији центри и регије језерског туризма су:  у Швајцарској – Женевско, Боденско, Циришко, Лугано, Бален, Тул и др.Италији – Комо, Гарда, Лугано, Варесе, Орта и др. Мађарској – Балтон, САД и Канади – Велика језера, Винипег, Кратерско, Ропско, Русији – Бајкал, Севан, Балхаш Скандинавији – Венери, Ветери, Сајма, Словенији – Бледско, Бохињско Македонији- Охридско, Преспанско, Дојранско, Хрватској – Плитвичка језера </vt:lpstr>
      <vt:lpstr>Најпознатији центри градског туризма на свету су: Париз, Лондон, Амстердам, Мадрид, Беч, Женева, Стокхолм, Будимпешта, Москва, Рио де Жанеиро, Лисабон, Рим, Праг и др.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 И ЗАДАЦИ ТУРИСТИЧКЕ ГЕОГРАФИЈЕ, ТУРИСТИЧКА ВАЛОРИЗАЦИЈА, ТУРИСТИЧКЕ РЕГИЈЕ</dc:title>
  <dc:creator>OLJA</dc:creator>
  <cp:lastModifiedBy>Dusan</cp:lastModifiedBy>
  <cp:revision>6</cp:revision>
  <dcterms:created xsi:type="dcterms:W3CDTF">2020-02-23T15:59:17Z</dcterms:created>
  <dcterms:modified xsi:type="dcterms:W3CDTF">2021-02-25T07:17:59Z</dcterms:modified>
</cp:coreProperties>
</file>