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8878-278F-4A60-AC91-43DD4BAAA97D}" type="datetimeFigureOut">
              <a:rPr lang="sr-Latn-RS" smtClean="0"/>
              <a:t>18.2.2021.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EC92F-526A-4A88-9ECD-0BDF5CE03046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93755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8878-278F-4A60-AC91-43DD4BAAA97D}" type="datetimeFigureOut">
              <a:rPr lang="sr-Latn-RS" smtClean="0"/>
              <a:t>18.2.2021.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EC92F-526A-4A88-9ECD-0BDF5CE03046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24094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8878-278F-4A60-AC91-43DD4BAAA97D}" type="datetimeFigureOut">
              <a:rPr lang="sr-Latn-RS" smtClean="0"/>
              <a:t>18.2.2021.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EC92F-526A-4A88-9ECD-0BDF5CE03046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57470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8878-278F-4A60-AC91-43DD4BAAA97D}" type="datetimeFigureOut">
              <a:rPr lang="sr-Latn-RS" smtClean="0"/>
              <a:t>18.2.2021.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EC92F-526A-4A88-9ECD-0BDF5CE03046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14772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8878-278F-4A60-AC91-43DD4BAAA97D}" type="datetimeFigureOut">
              <a:rPr lang="sr-Latn-RS" smtClean="0"/>
              <a:t>18.2.2021.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EC92F-526A-4A88-9ECD-0BDF5CE03046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54142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8878-278F-4A60-AC91-43DD4BAAA97D}" type="datetimeFigureOut">
              <a:rPr lang="sr-Latn-RS" smtClean="0"/>
              <a:t>18.2.2021.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EC92F-526A-4A88-9ECD-0BDF5CE03046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95823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8878-278F-4A60-AC91-43DD4BAAA97D}" type="datetimeFigureOut">
              <a:rPr lang="sr-Latn-RS" smtClean="0"/>
              <a:t>18.2.2021.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EC92F-526A-4A88-9ECD-0BDF5CE03046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68654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8878-278F-4A60-AC91-43DD4BAAA97D}" type="datetimeFigureOut">
              <a:rPr lang="sr-Latn-RS" smtClean="0"/>
              <a:t>18.2.2021.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EC92F-526A-4A88-9ECD-0BDF5CE03046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80945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8878-278F-4A60-AC91-43DD4BAAA97D}" type="datetimeFigureOut">
              <a:rPr lang="sr-Latn-RS" smtClean="0"/>
              <a:t>18.2.2021.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EC92F-526A-4A88-9ECD-0BDF5CE03046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83157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8878-278F-4A60-AC91-43DD4BAAA97D}" type="datetimeFigureOut">
              <a:rPr lang="sr-Latn-RS" smtClean="0"/>
              <a:t>18.2.2021.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EC92F-526A-4A88-9ECD-0BDF5CE03046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40299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8878-278F-4A60-AC91-43DD4BAAA97D}" type="datetimeFigureOut">
              <a:rPr lang="sr-Latn-RS" smtClean="0"/>
              <a:t>18.2.2021.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EC92F-526A-4A88-9ECD-0BDF5CE03046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93231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88878-278F-4A60-AC91-43DD4BAAA97D}" type="datetimeFigureOut">
              <a:rPr lang="sr-Latn-RS" smtClean="0"/>
              <a:t>18.2.2021.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EC92F-526A-4A88-9ECD-0BDF5CE03046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097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youtube.com/watch?v=twoLGQ3IZAQ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61375"/>
            <a:ext cx="9144000" cy="242122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sr-Cyrl-RS" dirty="0" smtClean="0"/>
              <a:t>РАЗВОЈ ТУРИЗМА У ЕВРОПИ И ГЛАВНИ ТУРИСТИЧКИ ПРАВЦИ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123054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/>
              <a:t>Развој туризма у Европи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Cyrl-RS" dirty="0" smtClean="0"/>
              <a:t>Најатрактивнији туристички региони у свету</a:t>
            </a:r>
          </a:p>
          <a:p>
            <a:pPr algn="just"/>
            <a:r>
              <a:rPr lang="sr-Cyrl-RS" dirty="0" smtClean="0"/>
              <a:t>Велика разноликост на релативно малом простору</a:t>
            </a:r>
            <a:r>
              <a:rPr lang="sr-Latn-RS" dirty="0" smtClean="0"/>
              <a:t> – </a:t>
            </a:r>
            <a:r>
              <a:rPr lang="sr-Cyrl-RS" dirty="0" smtClean="0"/>
              <a:t>удаљености мале, развијена материјална база туризма, богато културно наслеђе, разноликост природих елемената, отвореност државних граница у великом броју земаља</a:t>
            </a:r>
          </a:p>
          <a:p>
            <a:pPr algn="just"/>
            <a:r>
              <a:rPr lang="sr-Cyrl-RS" dirty="0" smtClean="0"/>
              <a:t>Разликујемо путовања настала у прошлости (мотивисана еконмским или освајачким интересима) и у савременом свету (задовољење рекреативних и културних пореба)</a:t>
            </a:r>
          </a:p>
          <a:p>
            <a:pPr marL="0" indent="0" algn="just">
              <a:buNone/>
            </a:pPr>
            <a:endParaRPr lang="sr-Cyrl-RS" dirty="0" smtClean="0"/>
          </a:p>
          <a:p>
            <a:endParaRPr lang="sr-Cyrl-RS" dirty="0" smtClean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188446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/>
              <a:t>Велика географска открића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5313"/>
            <a:ext cx="10515600" cy="4721650"/>
          </a:xfrm>
        </p:spPr>
        <p:txBody>
          <a:bodyPr/>
          <a:lstStyle/>
          <a:p>
            <a:r>
              <a:rPr lang="sr-Cyrl-RS" dirty="0" smtClean="0"/>
              <a:t>Принц Хенрих открио Азорска острва</a:t>
            </a:r>
          </a:p>
          <a:p>
            <a:r>
              <a:rPr lang="sr-Cyrl-RS" dirty="0" smtClean="0"/>
              <a:t>Дијего Кам стигао до ушће реке Конго</a:t>
            </a:r>
          </a:p>
          <a:p>
            <a:r>
              <a:rPr lang="sr-Cyrl-RS" dirty="0" smtClean="0"/>
              <a:t>Колумбо 1492. године стигао до тла Америке</a:t>
            </a:r>
          </a:p>
          <a:p>
            <a:r>
              <a:rPr lang="sr-Cyrl-RS" dirty="0" smtClean="0"/>
              <a:t>Бартоломео Дијаз дошао до Врта добре наде</a:t>
            </a:r>
          </a:p>
          <a:p>
            <a:r>
              <a:rPr lang="sr-Cyrl-RS" dirty="0" smtClean="0"/>
              <a:t>Васко де Гама  1497. године стигао до Индије (око Врта добре наде)</a:t>
            </a:r>
          </a:p>
          <a:p>
            <a:r>
              <a:rPr lang="sr-Cyrl-RS" dirty="0" smtClean="0"/>
              <a:t>Фернандо Магелан 1522. године опловио свет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123469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078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/>
              <a:t>Почетак организованих туристичких кретања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7583"/>
            <a:ext cx="10515600" cy="5069380"/>
          </a:xfrm>
        </p:spPr>
        <p:txBody>
          <a:bodyPr/>
          <a:lstStyle/>
          <a:p>
            <a:endParaRPr lang="sr-Cyrl-RS" dirty="0" smtClean="0"/>
          </a:p>
          <a:p>
            <a:endParaRPr lang="sr-Cyrl-RS" dirty="0"/>
          </a:p>
          <a:p>
            <a:r>
              <a:rPr lang="sr-Cyrl-RS" dirty="0" smtClean="0"/>
              <a:t>Везују се за почетак 19. века</a:t>
            </a:r>
          </a:p>
          <a:p>
            <a:r>
              <a:rPr lang="sr-Cyrl-RS" dirty="0" smtClean="0"/>
              <a:t>Велики допринос дају познати путописци</a:t>
            </a:r>
          </a:p>
          <a:p>
            <a:r>
              <a:rPr lang="sr-Cyrl-RS" dirty="0" smtClean="0"/>
              <a:t>Привилегија имућног слоја становништва</a:t>
            </a:r>
          </a:p>
          <a:p>
            <a:r>
              <a:rPr lang="sr-Cyrl-RS" dirty="0" smtClean="0"/>
              <a:t>Прво туристичко путовање организовано 1841. године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633957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382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/>
              <a:t>Савремени туристички развој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8946"/>
            <a:ext cx="10515600" cy="5445905"/>
          </a:xfrm>
        </p:spPr>
        <p:txBody>
          <a:bodyPr>
            <a:normAutofit/>
          </a:bodyPr>
          <a:lstStyle/>
          <a:p>
            <a:r>
              <a:rPr lang="sr-Cyrl-RS" sz="2000" dirty="0" smtClean="0"/>
              <a:t>Почиње од Другог светског рата и траје до данас</a:t>
            </a:r>
          </a:p>
          <a:p>
            <a:r>
              <a:rPr lang="sr-Cyrl-RS" sz="2000" dirty="0" smtClean="0"/>
              <a:t>Туризам постаје значајна привредна грана</a:t>
            </a:r>
          </a:p>
          <a:p>
            <a:r>
              <a:rPr lang="sr-Cyrl-RS" sz="2000" dirty="0" smtClean="0"/>
              <a:t>Европа представља најзначајнији центар туризма савише од 50% укупних туристичких кретања</a:t>
            </a:r>
          </a:p>
          <a:p>
            <a:r>
              <a:rPr lang="sr-Cyrl-RS" sz="2000" dirty="0" smtClean="0"/>
              <a:t>У 2019. години забележено је рекордних 1,5 милијарди туриста у свету, највише у Европи</a:t>
            </a:r>
            <a:endParaRPr lang="sr-Latn-R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941" y="2914851"/>
            <a:ext cx="5184810" cy="360000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347825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268" y="551809"/>
            <a:ext cx="10515600" cy="5906507"/>
          </a:xfrm>
        </p:spPr>
        <p:txBody>
          <a:bodyPr>
            <a:normAutofit/>
          </a:bodyPr>
          <a:lstStyle/>
          <a:p>
            <a:endParaRPr lang="sr-Cyrl-RS" dirty="0" smtClean="0">
              <a:hlinkClick r:id="rId2"/>
            </a:endParaRPr>
          </a:p>
          <a:p>
            <a:endParaRPr lang="sr-Cyrl-RS" dirty="0">
              <a:hlinkClick r:id="rId2"/>
            </a:endParaRPr>
          </a:p>
          <a:p>
            <a:endParaRPr lang="sr-Cyrl-RS" dirty="0" smtClean="0">
              <a:hlinkClick r:id="rId2"/>
            </a:endParaRPr>
          </a:p>
          <a:p>
            <a:endParaRPr lang="sr-Cyrl-RS" dirty="0">
              <a:hlinkClick r:id="rId2"/>
            </a:endParaRPr>
          </a:p>
          <a:p>
            <a:endParaRPr lang="sr-Cyrl-RS" dirty="0" smtClean="0">
              <a:hlinkClick r:id="rId2"/>
            </a:endParaRPr>
          </a:p>
          <a:p>
            <a:endParaRPr lang="sr-Cyrl-RS" dirty="0">
              <a:hlinkClick r:id="rId2"/>
            </a:endParaRPr>
          </a:p>
          <a:p>
            <a:endParaRPr lang="sr-Cyrl-RS" dirty="0" smtClean="0">
              <a:hlinkClick r:id="rId2"/>
            </a:endParaRPr>
          </a:p>
          <a:p>
            <a:endParaRPr lang="sr-Cyrl-RS" dirty="0">
              <a:hlinkClick r:id="rId2"/>
            </a:endParaRPr>
          </a:p>
          <a:p>
            <a:pPr marL="0" indent="0">
              <a:buNone/>
            </a:pPr>
            <a:endParaRPr lang="sr-Cyrl-RS" dirty="0">
              <a:hlinkClick r:id="rId2"/>
            </a:endParaRPr>
          </a:p>
          <a:p>
            <a:pPr marL="0" indent="0">
              <a:buNone/>
            </a:pPr>
            <a:endParaRPr lang="sr-Cyrl-RS" dirty="0">
              <a:hlinkClick r:id="rId2"/>
            </a:endParaRPr>
          </a:p>
          <a:p>
            <a:r>
              <a:rPr lang="sr-Latn-RS" sz="2000" dirty="0" smtClean="0">
                <a:hlinkClick r:id="rId2"/>
              </a:rPr>
              <a:t>https://www.youtube.com/watch?v=twoLGQ3IZAQ</a:t>
            </a:r>
            <a:endParaRPr lang="sr-Cyrl-RS" sz="2000" dirty="0" smtClean="0"/>
          </a:p>
          <a:p>
            <a:r>
              <a:rPr lang="sr-Cyrl-RS" sz="2200" dirty="0" smtClean="0"/>
              <a:t>Србија је у 2019. години имала 3.600.000 туриста (половину чине страни туристи) </a:t>
            </a:r>
          </a:p>
          <a:p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788" y="0"/>
            <a:ext cx="8312611" cy="468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198" y="0"/>
            <a:ext cx="8520555" cy="514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270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431" y="168276"/>
            <a:ext cx="9720775" cy="5093042"/>
          </a:xfrm>
        </p:spPr>
      </p:pic>
      <p:sp>
        <p:nvSpPr>
          <p:cNvPr id="5" name="TextBox 4"/>
          <p:cNvSpPr txBox="1"/>
          <p:nvPr/>
        </p:nvSpPr>
        <p:spPr>
          <a:xfrm>
            <a:off x="60651" y="5092507"/>
            <a:ext cx="122723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000" dirty="0" smtClean="0"/>
              <a:t>Водеће европске земље у погледу туризма - Француска, Шпанија, Италија, Уједињено Краљевство и Немачка, </a:t>
            </a:r>
          </a:p>
          <a:p>
            <a:r>
              <a:rPr lang="sr-Cyrl-RS" sz="2000" dirty="0" smtClean="0"/>
              <a:t>приходовале су више од САД - а, Канаде и Мексика заједно.  Србија је, према податку из 2019. године, </a:t>
            </a:r>
          </a:p>
          <a:p>
            <a:r>
              <a:rPr lang="sr-Cyrl-RS" sz="2000" dirty="0"/>
              <a:t>п</a:t>
            </a:r>
            <a:r>
              <a:rPr lang="sr-Cyrl-RS" sz="2000" dirty="0" smtClean="0"/>
              <a:t>риходовала 1,4 милијарде евра.</a:t>
            </a:r>
            <a:endParaRPr lang="sr-Latn-RS" sz="2000" dirty="0"/>
          </a:p>
        </p:txBody>
      </p:sp>
    </p:spTree>
    <p:extLst>
      <p:ext uri="{BB962C8B-B14F-4D97-AF65-F5344CB8AC3E}">
        <p14:creationId xmlns:p14="http://schemas.microsoft.com/office/powerpoint/2010/main" val="3227669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588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/>
              <a:t>Главне туристичке регије Европе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7618"/>
            <a:ext cx="11119338" cy="5009345"/>
          </a:xfrm>
        </p:spPr>
        <p:txBody>
          <a:bodyPr/>
          <a:lstStyle/>
          <a:p>
            <a:pPr algn="just"/>
            <a:r>
              <a:rPr lang="sr-Cyrl-RS" dirty="0" smtClean="0"/>
              <a:t>Природни елементи су главни фактор туристичких кретања</a:t>
            </a:r>
          </a:p>
          <a:p>
            <a:pPr algn="just"/>
            <a:r>
              <a:rPr lang="sr-Cyrl-RS" dirty="0" smtClean="0"/>
              <a:t>Клима значајно утиче на дестинације које туристи посећују    (северозападни део – океански тип климе, јужна Европа и неке земље западне Европе – најгостољубивији тип климе - медитеранска, иточна и највећи део средње Европе – нема најпогодније климатске услове, централни и северни делови привлачни су због планинских венаца, а јужни због живописних плажа. </a:t>
            </a:r>
          </a:p>
          <a:p>
            <a:pPr algn="just"/>
            <a:r>
              <a:rPr lang="sr-Cyrl-RS" dirty="0" smtClean="0"/>
              <a:t>Најзначајније природне туристичке регије Европе: Алпи, Средоземље, Азурна обала, Пиринеји, Централни масив, Скандинавија и Подунавље.  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872164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35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/>
              <a:t>Алпи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412" y="1139484"/>
            <a:ext cx="10964594" cy="5037479"/>
          </a:xfrm>
        </p:spPr>
        <p:txBody>
          <a:bodyPr>
            <a:normAutofit lnSpcReduction="10000"/>
          </a:bodyPr>
          <a:lstStyle/>
          <a:p>
            <a:pPr algn="just"/>
            <a:r>
              <a:rPr lang="sr-Cyrl-RS" dirty="0" smtClean="0"/>
              <a:t>Главни планински туристички центар Европе и света</a:t>
            </a:r>
          </a:p>
          <a:p>
            <a:pPr algn="just"/>
            <a:r>
              <a:rPr lang="sr-Cyrl-RS" dirty="0" smtClean="0"/>
              <a:t>Обухватају простор од 200.000 </a:t>
            </a:r>
            <a:r>
              <a:rPr lang="sr-Latn-RS" dirty="0"/>
              <a:t> km</a:t>
            </a:r>
            <a:r>
              <a:rPr lang="sr-Latn-RS" baseline="30000" dirty="0"/>
              <a:t>2</a:t>
            </a:r>
            <a:endParaRPr lang="sr-Cyrl-RS" dirty="0" smtClean="0"/>
          </a:p>
          <a:p>
            <a:pPr algn="just"/>
            <a:r>
              <a:rPr lang="sr-Cyrl-RS" dirty="0" smtClean="0"/>
              <a:t>Младе веначне планине, дужина 1.200 км, највиши врх Мон Блан (4.807)</a:t>
            </a:r>
          </a:p>
          <a:p>
            <a:pPr algn="just"/>
            <a:r>
              <a:rPr lang="sr-Cyrl-RS" dirty="0" smtClean="0"/>
              <a:t>Обухватају простор 6 европских земаља: Француска, Италија, Швајцарска, Аустрија, Словенија и Немачка представљајући границу између јужне и средње Европе</a:t>
            </a:r>
          </a:p>
          <a:p>
            <a:pPr algn="just"/>
            <a:r>
              <a:rPr lang="sr-Cyrl-RS" dirty="0" smtClean="0"/>
              <a:t>Развијен зимски туризам, нарочито зимско-спортско карактера</a:t>
            </a:r>
          </a:p>
          <a:p>
            <a:pPr algn="just"/>
            <a:r>
              <a:rPr lang="sr-Cyrl-RS" dirty="0" smtClean="0"/>
              <a:t>Велики број ледничких језера – Комо, Гарда, Женевско и ледника (Алеч је најдуђи ледник Европе – 23,6 км)</a:t>
            </a:r>
          </a:p>
          <a:p>
            <a:pPr algn="just"/>
            <a:r>
              <a:rPr lang="sr-Cyrl-RS" dirty="0" smtClean="0"/>
              <a:t>Транзитни туризам</a:t>
            </a:r>
          </a:p>
          <a:p>
            <a:pPr algn="just"/>
            <a:endParaRPr lang="sr-Cyrl-RS" dirty="0" smtClean="0"/>
          </a:p>
          <a:p>
            <a:pPr algn="just"/>
            <a:endParaRPr lang="sr-Cyrl-RS" dirty="0" smtClean="0"/>
          </a:p>
          <a:p>
            <a:pPr marL="0" indent="0">
              <a:buNone/>
            </a:pPr>
            <a:endParaRPr lang="sr-Cyrl-RS" baseline="30000" dirty="0" smtClean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862163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25" y="745399"/>
            <a:ext cx="5845361" cy="4051683"/>
          </a:xfr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52" y="745399"/>
            <a:ext cx="5219115" cy="405168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1884256" y="4923692"/>
            <a:ext cx="3109697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200" dirty="0" smtClean="0"/>
              <a:t>Женевско језеро</a:t>
            </a:r>
            <a:endParaRPr lang="sr-Latn-R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076889" y="4923692"/>
            <a:ext cx="2429639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200" dirty="0" smtClean="0"/>
              <a:t>Ледник Алеч</a:t>
            </a:r>
            <a:endParaRPr lang="sr-Latn-RS" sz="3200" dirty="0"/>
          </a:p>
        </p:txBody>
      </p:sp>
    </p:spTree>
    <p:extLst>
      <p:ext uri="{BB962C8B-B14F-4D97-AF65-F5344CB8AC3E}">
        <p14:creationId xmlns:p14="http://schemas.microsoft.com/office/powerpoint/2010/main" val="3352327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029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/>
              <a:t>Средоземље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775" y="1125416"/>
            <a:ext cx="11141613" cy="5051547"/>
          </a:xfrm>
        </p:spPr>
        <p:txBody>
          <a:bodyPr>
            <a:normAutofit lnSpcReduction="10000"/>
          </a:bodyPr>
          <a:lstStyle/>
          <a:p>
            <a:pPr algn="just"/>
            <a:r>
              <a:rPr lang="sr-Cyrl-RS" dirty="0" smtClean="0"/>
              <a:t>На овом простору живе нације, језици и културе народа са три континента </a:t>
            </a:r>
          </a:p>
          <a:p>
            <a:pPr algn="just"/>
            <a:r>
              <a:rPr lang="sr-Cyrl-RS" dirty="0" smtClean="0"/>
              <a:t>Обухвата површину од око 10.000.000</a:t>
            </a:r>
            <a:r>
              <a:rPr lang="sr-Latn-RS" dirty="0"/>
              <a:t> km</a:t>
            </a:r>
            <a:r>
              <a:rPr lang="sr-Latn-RS" baseline="30000" dirty="0"/>
              <a:t>2</a:t>
            </a:r>
            <a:r>
              <a:rPr lang="sr-Cyrl-RS" dirty="0" smtClean="0"/>
              <a:t>  (готово као цела Европа) </a:t>
            </a:r>
          </a:p>
          <a:p>
            <a:pPr algn="just"/>
            <a:r>
              <a:rPr lang="sr-Cyrl-RS" dirty="0" smtClean="0"/>
              <a:t>Око 400 милиона људи</a:t>
            </a:r>
          </a:p>
          <a:p>
            <a:pPr algn="just"/>
            <a:r>
              <a:rPr lang="sr-Cyrl-RS" dirty="0" smtClean="0"/>
              <a:t>Државе европског Средоземља орјентисане су на туризам: Шпанија, Италија и Грчка се истичу, Малта се намеће као значајна туристичка дестинација</a:t>
            </a:r>
          </a:p>
          <a:p>
            <a:pPr algn="just"/>
            <a:r>
              <a:rPr lang="sr-Cyrl-RS" dirty="0" smtClean="0"/>
              <a:t>Азурна обала – Стефан Лијегар, представља најстарију приморску туристичку регију света, простире се од Сен Тропеа на западу до француско-италијанске границе на истоку, одликује је средоземна клима. Најзначајнији центри су: Ница, Марсељ, Кан, Сен Тропе, Монте Карло ...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59513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23" y="127342"/>
            <a:ext cx="5824538" cy="5824538"/>
          </a:xfr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7342"/>
            <a:ext cx="6096000" cy="582453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2194801" y="5951880"/>
            <a:ext cx="1940981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200" dirty="0" smtClean="0"/>
              <a:t>Сен Тропе</a:t>
            </a:r>
            <a:endParaRPr lang="sr-Latn-R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525416" y="5950092"/>
            <a:ext cx="3237168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200" dirty="0" smtClean="0"/>
              <a:t>Балеарска острва</a:t>
            </a:r>
            <a:endParaRPr lang="sr-Latn-RS" sz="3200" dirty="0"/>
          </a:p>
        </p:txBody>
      </p:sp>
    </p:spTree>
    <p:extLst>
      <p:ext uri="{BB962C8B-B14F-4D97-AF65-F5344CB8AC3E}">
        <p14:creationId xmlns:p14="http://schemas.microsoft.com/office/powerpoint/2010/main" val="950415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808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/>
              <a:t>Пиринеји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3212"/>
            <a:ext cx="10515600" cy="5093751"/>
          </a:xfrm>
        </p:spPr>
        <p:txBody>
          <a:bodyPr/>
          <a:lstStyle/>
          <a:p>
            <a:pPr algn="just"/>
            <a:r>
              <a:rPr lang="sr-Cyrl-RS" dirty="0" smtClean="0"/>
              <a:t>Планински венац алпског типа</a:t>
            </a:r>
          </a:p>
          <a:p>
            <a:pPr algn="just"/>
            <a:r>
              <a:rPr lang="sr-Cyrl-RS" dirty="0" smtClean="0"/>
              <a:t>Простире се дуж границе Француске и Шпаније</a:t>
            </a:r>
          </a:p>
          <a:p>
            <a:pPr algn="just"/>
            <a:r>
              <a:rPr lang="sr-Cyrl-RS" dirty="0" smtClean="0"/>
              <a:t>Велики број туристичких потенцијала, недовољно валоризованим</a:t>
            </a:r>
          </a:p>
          <a:p>
            <a:pPr algn="just"/>
            <a:r>
              <a:rPr lang="sr-Cyrl-RS" dirty="0" smtClean="0"/>
              <a:t>Удаљени од великих емитивних центара</a:t>
            </a:r>
          </a:p>
          <a:p>
            <a:pPr algn="just"/>
            <a:r>
              <a:rPr lang="sr-Cyrl-RS" dirty="0" smtClean="0"/>
              <a:t>Око 600 језера, бањако-туристичка регија</a:t>
            </a:r>
          </a:p>
          <a:p>
            <a:pPr algn="just"/>
            <a:r>
              <a:rPr lang="sr-Cyrl-RS" dirty="0" smtClean="0"/>
              <a:t>Планина са великом количином снега, 4-5 месеци у години, на висинама преко 2000 м и до 6 месеци, највиши врх – Ането (3.404)</a:t>
            </a:r>
          </a:p>
          <a:p>
            <a:pPr algn="just"/>
            <a:r>
              <a:rPr lang="sr-Cyrl-RS" dirty="0" smtClean="0"/>
              <a:t>Андора – најзначајније туристичко место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660577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04" y="469766"/>
            <a:ext cx="5744681" cy="4320000"/>
          </a:xfrm>
          <a:effectLst>
            <a:softEdge rad="1270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588" y="469766"/>
            <a:ext cx="5713200" cy="4320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2435060" y="4951828"/>
            <a:ext cx="1840568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200" dirty="0" smtClean="0"/>
              <a:t>Пиринеји</a:t>
            </a:r>
            <a:endParaRPr lang="sr-Latn-R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460842" y="4839969"/>
            <a:ext cx="1496692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200" dirty="0" smtClean="0"/>
              <a:t>Андора</a:t>
            </a:r>
            <a:endParaRPr lang="sr-Latn-RS" sz="3200" dirty="0"/>
          </a:p>
        </p:txBody>
      </p:sp>
    </p:spTree>
    <p:extLst>
      <p:ext uri="{BB962C8B-B14F-4D97-AF65-F5344CB8AC3E}">
        <p14:creationId xmlns:p14="http://schemas.microsoft.com/office/powerpoint/2010/main" val="831810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40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/>
              <a:t>Скандинавија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437" y="1069146"/>
            <a:ext cx="11240085" cy="5107817"/>
          </a:xfrm>
        </p:spPr>
        <p:txBody>
          <a:bodyPr/>
          <a:lstStyle/>
          <a:p>
            <a:pPr algn="just"/>
            <a:endParaRPr lang="sr-Cyrl-RS" dirty="0" smtClean="0"/>
          </a:p>
          <a:p>
            <a:pPr algn="just"/>
            <a:r>
              <a:rPr lang="sr-Cyrl-RS" dirty="0" smtClean="0"/>
              <a:t>Скадинавске планине захватају највећи део полуострва – најстарије планине на територији Европе</a:t>
            </a:r>
          </a:p>
          <a:p>
            <a:pPr algn="just"/>
            <a:r>
              <a:rPr lang="sr-Cyrl-RS" dirty="0" smtClean="0"/>
              <a:t>Правац североисток – југозапад</a:t>
            </a:r>
          </a:p>
          <a:p>
            <a:pPr algn="just"/>
            <a:r>
              <a:rPr lang="sr-Cyrl-RS" dirty="0" smtClean="0"/>
              <a:t>Дужина 1.700 км, највиши врх Глитеринд (2.700 м)</a:t>
            </a:r>
          </a:p>
          <a:p>
            <a:pPr algn="just"/>
            <a:r>
              <a:rPr lang="sr-Cyrl-RS" dirty="0" smtClean="0"/>
              <a:t>Истичу се природне лепоте: велики број језера, планински врхови, брзе и кратке реке, фјордови</a:t>
            </a:r>
          </a:p>
          <a:p>
            <a:pPr algn="just"/>
            <a:r>
              <a:rPr lang="sr-Cyrl-RS" dirty="0" smtClean="0"/>
              <a:t>Улагања у туризам</a:t>
            </a:r>
          </a:p>
          <a:p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152668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42" y="141019"/>
            <a:ext cx="5871600" cy="48708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extBox 6"/>
          <p:cNvSpPr txBox="1"/>
          <p:nvPr/>
        </p:nvSpPr>
        <p:spPr>
          <a:xfrm>
            <a:off x="1726751" y="5011819"/>
            <a:ext cx="2764539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200" dirty="0" smtClean="0"/>
              <a:t>Тронхејмфјорд</a:t>
            </a:r>
            <a:endParaRPr lang="sr-Latn-R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8057420" y="4967268"/>
            <a:ext cx="2192844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3200" dirty="0" smtClean="0"/>
              <a:t>Согнефјорд</a:t>
            </a:r>
            <a:endParaRPr lang="sr-Latn-RS" sz="32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294"/>
            <a:ext cx="6352160" cy="4826249"/>
          </a:xfr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443321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/>
              <a:t>Средишњи масив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 dirty="0" smtClean="0"/>
          </a:p>
          <a:p>
            <a:pPr algn="just"/>
            <a:r>
              <a:rPr lang="sr-Cyrl-RS" dirty="0" smtClean="0"/>
              <a:t>Планинска регија западно од реке од реке Роне и северно од Лионског залива</a:t>
            </a:r>
          </a:p>
          <a:p>
            <a:pPr algn="just"/>
            <a:r>
              <a:rPr lang="sr-Cyrl-RS" dirty="0" smtClean="0"/>
              <a:t>У близини великих градова – Париз, Лион</a:t>
            </a:r>
          </a:p>
          <a:p>
            <a:pPr algn="just"/>
            <a:r>
              <a:rPr lang="sr-Cyrl-RS" dirty="0" smtClean="0"/>
              <a:t>Бањски, екскурзиони и зимско- спортски туризам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587949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dirty="0" smtClean="0"/>
              <a:t>Подунавље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sr-Cyrl-RS" dirty="0" smtClean="0"/>
          </a:p>
          <a:p>
            <a:pPr algn="just"/>
            <a:r>
              <a:rPr lang="sr-Cyrl-RS" dirty="0" smtClean="0"/>
              <a:t>Добија све већи значај</a:t>
            </a:r>
          </a:p>
          <a:p>
            <a:pPr algn="just"/>
            <a:r>
              <a:rPr lang="sr-Cyrl-RS" dirty="0" smtClean="0"/>
              <a:t>Река Дунав и крстарења</a:t>
            </a:r>
          </a:p>
          <a:p>
            <a:pPr algn="just"/>
            <a:r>
              <a:rPr lang="sr-Cyrl-RS" dirty="0" smtClean="0"/>
              <a:t>Атрактивност Ђердапске клисуре</a:t>
            </a:r>
          </a:p>
          <a:p>
            <a:pPr algn="just"/>
            <a:r>
              <a:rPr lang="sr-Cyrl-RS" dirty="0" smtClean="0"/>
              <a:t>Четири главна европска града смештена су на обалама Дунава – Београд, Братислава, Беч и  Будимпешта</a:t>
            </a:r>
          </a:p>
          <a:p>
            <a:pPr marL="0" indent="0">
              <a:buNone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35646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982177"/>
            <a:ext cx="6096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ОВА ПРЕЗЕНТАЦИЈА ЈЕ НЕКОМЕРЦИЈАЛНА!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dirty="0">
                <a:solidFill>
                  <a:srgbClr val="0070C0"/>
                </a:solidFill>
              </a:rPr>
              <a:t>Слајдови могу да садрже материјале, фотографије и слике преузете са Интернета који су заштићени Законом о ауторским и сродним правима.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Ова презентација се може користити само у циљу информисања и образовања ученика у току наставе на даљину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sr-Cyrl-RS" dirty="0">
                <a:solidFill>
                  <a:srgbClr val="0070C0"/>
                </a:solidFill>
              </a:rPr>
              <a:t>односно за потребе остваривања наставе у школама </a:t>
            </a:r>
            <a:r>
              <a:rPr lang="ru-RU" dirty="0">
                <a:solidFill>
                  <a:srgbClr val="0070C0"/>
                </a:solidFill>
              </a:rPr>
              <a:t>и у друге сврхе се не сме користити. </a:t>
            </a: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</a:rPr>
              <a:t>Члан 44. – Дозвољено је да без дозволе аутора и без плаћања ауторске накнаде за некомерцијалне сврхе наставе (1) јавно извођење или представљање објављених дела у облику не</a:t>
            </a:r>
            <a:r>
              <a:rPr lang="sr-Cyrl-RS" sz="1600" dirty="0">
                <a:solidFill>
                  <a:srgbClr val="0070C0"/>
                </a:solidFill>
              </a:rPr>
              <a:t>п</a:t>
            </a:r>
            <a:r>
              <a:rPr lang="ru-RU" sz="1600" dirty="0">
                <a:solidFill>
                  <a:srgbClr val="0070C0"/>
                </a:solidFill>
              </a:rPr>
              <a:t>осредног поучавања на настави. ЗАКОН О АУТОРСКИМ И СРОДНИМ ПРАВИМА (</a:t>
            </a:r>
            <a:r>
              <a:rPr lang="sr-Cyrl-RS" sz="1600" dirty="0">
                <a:solidFill>
                  <a:srgbClr val="0070C0"/>
                </a:solidFill>
              </a:rPr>
              <a:t>„</a:t>
            </a:r>
            <a:r>
              <a:rPr lang="ru-RU" sz="1600" dirty="0">
                <a:solidFill>
                  <a:srgbClr val="0070C0"/>
                </a:solidFill>
              </a:rPr>
              <a:t>Службени гласник РС</a:t>
            </a:r>
            <a:r>
              <a:rPr lang="sr-Cyrl-RS" sz="1600" dirty="0">
                <a:solidFill>
                  <a:srgbClr val="0070C0"/>
                </a:solidFill>
              </a:rPr>
              <a:t>“</a:t>
            </a:r>
            <a:r>
              <a:rPr lang="ru-RU" sz="1600" dirty="0">
                <a:solidFill>
                  <a:srgbClr val="0070C0"/>
                </a:solidFill>
              </a:rPr>
              <a:t>, бр. 104/2009 и 99/2011)</a:t>
            </a:r>
            <a:endParaRPr lang="ru-RU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571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832</Words>
  <Application>Microsoft Office PowerPoint</Application>
  <PresentationFormat>Widescreen</PresentationFormat>
  <Paragraphs>102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РАЗВОЈ ТУРИЗМА У ЕВРОПИ И ГЛАВНИ ТУРИСТИЧКИ ПРАВЦИ</vt:lpstr>
      <vt:lpstr>Развој туризма у Европи</vt:lpstr>
      <vt:lpstr>Велика географска открића</vt:lpstr>
      <vt:lpstr>Почетак организованих туристичких кретања</vt:lpstr>
      <vt:lpstr>Савремени туристички развој</vt:lpstr>
      <vt:lpstr>PowerPoint Presentation</vt:lpstr>
      <vt:lpstr>PowerPoint Presentation</vt:lpstr>
      <vt:lpstr>Главне туристичке регије Европе</vt:lpstr>
      <vt:lpstr>Алпи</vt:lpstr>
      <vt:lpstr>PowerPoint Presentation</vt:lpstr>
      <vt:lpstr>Средоземље</vt:lpstr>
      <vt:lpstr>PowerPoint Presentation</vt:lpstr>
      <vt:lpstr>Пиринеји</vt:lpstr>
      <vt:lpstr>PowerPoint Presentation</vt:lpstr>
      <vt:lpstr>Скандинавија</vt:lpstr>
      <vt:lpstr>PowerPoint Presentation</vt:lpstr>
      <vt:lpstr>Средишњи масив</vt:lpstr>
      <vt:lpstr>Подунавље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РАЗВОЈ ТУРИЗМА У ЕВРОПИ И ГЛАВНИ ТУРИСТИЧКИ ПРАВЦИ</dc:title>
  <dc:creator>Asus</dc:creator>
  <cp:lastModifiedBy>Dusan</cp:lastModifiedBy>
  <cp:revision>24</cp:revision>
  <dcterms:created xsi:type="dcterms:W3CDTF">2020-02-09T11:15:46Z</dcterms:created>
  <dcterms:modified xsi:type="dcterms:W3CDTF">2021-02-18T08:46:13Z</dcterms:modified>
</cp:coreProperties>
</file>