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10" r:id="rId54"/>
    <p:sldId id="309" r:id="rId55"/>
    <p:sldId id="311" r:id="rId56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1339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1D26-2089-4753-AD66-BDE1A9BAD13E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9D17-D2CC-4A92-B7FA-FDB4E6E66C15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1D26-2089-4753-AD66-BDE1A9BAD13E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9D17-D2CC-4A92-B7FA-FDB4E6E66C15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1D26-2089-4753-AD66-BDE1A9BAD13E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9D17-D2CC-4A92-B7FA-FDB4E6E66C15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1D26-2089-4753-AD66-BDE1A9BAD13E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9D17-D2CC-4A92-B7FA-FDB4E6E66C15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1D26-2089-4753-AD66-BDE1A9BAD13E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9D17-D2CC-4A92-B7FA-FDB4E6E66C15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1D26-2089-4753-AD66-BDE1A9BAD13E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9D17-D2CC-4A92-B7FA-FDB4E6E66C15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1D26-2089-4753-AD66-BDE1A9BAD13E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9D17-D2CC-4A92-B7FA-FDB4E6E66C15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1D26-2089-4753-AD66-BDE1A9BAD13E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9D17-D2CC-4A92-B7FA-FDB4E6E66C15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1D26-2089-4753-AD66-BDE1A9BAD13E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9D17-D2CC-4A92-B7FA-FDB4E6E66C15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1D26-2089-4753-AD66-BDE1A9BAD13E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9D17-D2CC-4A92-B7FA-FDB4E6E66C15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1D26-2089-4753-AD66-BDE1A9BAD13E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9D17-D2CC-4A92-B7FA-FDB4E6E66C15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11D26-2089-4753-AD66-BDE1A9BAD13E}" type="datetimeFigureOut">
              <a:rPr lang="sr-Latn-CS" smtClean="0"/>
              <a:t>26.3.2021.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99D17-D2CC-4A92-B7FA-FDB4E6E66C15}" type="slidenum">
              <a:rPr lang="sr-Latn-CS" smtClean="0"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4248471"/>
          </a:xfrm>
        </p:spPr>
        <p:txBody>
          <a:bodyPr/>
          <a:lstStyle/>
          <a:p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57192"/>
            <a:ext cx="6400800" cy="100811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sr-Cyrl-R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ТУРСКА</a:t>
            </a:r>
            <a:endParaRPr lang="sr-Latn-CS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Flag_of_Turke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60648"/>
            <a:ext cx="7020000" cy="46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urkey-map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12068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Површина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783.356 km</a:t>
            </a:r>
            <a:r>
              <a:rPr lang="sr-Latn-CS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Број становника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80.81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милион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према подацима из 2018. године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Главни град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Анкара</a:t>
            </a:r>
          </a:p>
          <a:p>
            <a:pPr algn="just"/>
            <a:r>
              <a:rPr lang="sr-Latn-CS" dirty="0">
                <a:latin typeface="Times New Roman" pitchFamily="18" charset="0"/>
                <a:cs typeface="Times New Roman" pitchFamily="18" charset="0"/>
              </a:rPr>
              <a:t>Турска је земља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два континента – Азија и Европа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3%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њене површине налази се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Европи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97%  у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Азији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Европски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део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(Тракија)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граничи се са Бугарском и Грчком, а Азијски део са Грузијом, Јерменијом, Ираном, Ираком и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Сиријом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Укупна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дужина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копнене границе је 2753 km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обалска линија је 6400, заједно са острвима 8300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km 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sr-Latn-C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трансконтинентална земља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која се највећим делом налази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 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Анадолијском полуострву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у 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западној Азији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малим делом на 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Балканском полуострву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у 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југоисточној Европи</a:t>
            </a:r>
          </a:p>
          <a:p>
            <a:pPr algn="just"/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Источна Тракија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део Турске у Европи, раздвојена је од Анадолије 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Мраморним морем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Босфором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Дарданелима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70000" lnSpcReduction="20000"/>
          </a:bodyPr>
          <a:lstStyle/>
          <a:p>
            <a:r>
              <a:rPr lang="sr-Latn-CS" sz="3400" b="1" dirty="0">
                <a:latin typeface="Times New Roman" pitchFamily="18" charset="0"/>
                <a:cs typeface="Times New Roman" pitchFamily="18" charset="0"/>
              </a:rPr>
              <a:t>Рељеф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: највећи део полуострва Мале Азије заузима </a:t>
            </a:r>
            <a:r>
              <a:rPr lang="sr-Latn-C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висораван Анадолија 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(просечна висина 800-1200 метара на северу, а на југоистоку 1500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sr-Cyrl-RS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Највиша </a:t>
            </a:r>
            <a:r>
              <a:rPr lang="sr-Latn-C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планина 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у Турској је </a:t>
            </a:r>
            <a:r>
              <a:rPr lang="sr-Latn-C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Арарат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 (5156), налази се на истоку 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земље</a:t>
            </a:r>
            <a:endParaRPr lang="sr-Cyrl-RS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Анадолија 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је окружена </a:t>
            </a:r>
            <a:r>
              <a:rPr lang="sr-Latn-C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Понтијским планинама 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северно, </a:t>
            </a:r>
            <a:r>
              <a:rPr lang="sr-Latn-C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Таурусом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 јужно и </a:t>
            </a:r>
            <a:r>
              <a:rPr lang="sr-Latn-C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Јерменском планинама 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источно </a:t>
            </a:r>
            <a:endParaRPr lang="sr-Cyrl-RS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Ту 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је и </a:t>
            </a:r>
            <a:r>
              <a:rPr lang="sr-Latn-C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велики број вулкана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, а даље према истоку планине су од 2000 до 2200 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метара 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н.в. </a:t>
            </a:r>
            <a:endParaRPr lang="sr-Cyrl-RS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sr-Latn-C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југу се планински ланац Таурус 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протеже паралелно са обалом 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Медитерана</a:t>
            </a:r>
            <a:endParaRPr lang="sr-Cyrl-RS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западној Анадолији планине се простиру у правцу истока према 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западу</a:t>
            </a:r>
            <a:endParaRPr lang="sr-Cyrl-RS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Планине 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се пружају вертикално у односу на Егејско море стварајући плодне долине и равнице које су испресецане бројним 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рекама</a:t>
            </a:r>
            <a:r>
              <a:rPr lang="sr-Cyrl-RS" sz="3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sr-Cyrl-R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sr-Latn-C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елики </a:t>
            </a:r>
            <a:r>
              <a:rPr lang="sr-Latn-C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број </a:t>
            </a:r>
            <a:r>
              <a:rPr lang="sr-Latn-C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</a:t>
            </a:r>
            <a:r>
              <a:rPr lang="sr-Cyrl-R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sr-Latn-C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стрва </a:t>
            </a:r>
            <a:r>
              <a:rPr lang="sr-Latn-C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плажа </a:t>
            </a:r>
            <a:r>
              <a:rPr lang="sr-Latn-CS" sz="3400" dirty="0">
                <a:latin typeface="Times New Roman" pitchFamily="18" charset="0"/>
                <a:cs typeface="Times New Roman" pitchFamily="18" charset="0"/>
              </a:rPr>
              <a:t>са природним </a:t>
            </a:r>
            <a:r>
              <a:rPr lang="sr-Latn-CS" sz="3400" dirty="0" smtClean="0">
                <a:latin typeface="Times New Roman" pitchFamily="18" charset="0"/>
                <a:cs typeface="Times New Roman" pitchFamily="18" charset="0"/>
              </a:rPr>
              <a:t>лепотама</a:t>
            </a:r>
            <a:endParaRPr lang="sr-Latn-CS" sz="3400" dirty="0">
              <a:latin typeface="Times New Roman" pitchFamily="18" charset="0"/>
              <a:cs typeface="Times New Roman" pitchFamily="18" charset="0"/>
            </a:endParaRP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urkey-physical-ma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>
            <a:noAutofit/>
          </a:bodyPr>
          <a:lstStyle/>
          <a:p>
            <a:r>
              <a:rPr lang="sr-Latn-CS" sz="2000" b="1" dirty="0">
                <a:latin typeface="Times New Roman" pitchFamily="18" charset="0"/>
                <a:cs typeface="Times New Roman" pitchFamily="18" charset="0"/>
              </a:rPr>
              <a:t>Клима</a:t>
            </a:r>
            <a:r>
              <a:rPr lang="sr-Latn-CS" sz="2000" dirty="0">
                <a:latin typeface="Times New Roman" pitchFamily="18" charset="0"/>
                <a:cs typeface="Times New Roman" pitchFamily="18" charset="0"/>
              </a:rPr>
              <a:t>: углавном 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суптропска</a:t>
            </a:r>
            <a:r>
              <a:rPr lang="sr-Latn-CS" sz="2000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приморју средоземна</a:t>
            </a:r>
            <a:r>
              <a:rPr lang="sr-Latn-CS" sz="2000" dirty="0">
                <a:latin typeface="Times New Roman" pitchFamily="18" charset="0"/>
                <a:cs typeface="Times New Roman" pitchFamily="18" charset="0"/>
              </a:rPr>
              <a:t>, а у 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унутрашњости континентална </a:t>
            </a:r>
            <a:endParaRPr lang="sr-Cyrl-R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Турска </a:t>
            </a:r>
            <a:r>
              <a:rPr lang="sr-Latn-CS" sz="2000" dirty="0">
                <a:latin typeface="Times New Roman" pitchFamily="18" charset="0"/>
                <a:cs typeface="Times New Roman" pitchFamily="18" charset="0"/>
              </a:rPr>
              <a:t>је географски 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подељена у седам </a:t>
            </a:r>
            <a:r>
              <a:rPr lang="sr-Latn-C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регија</a:t>
            </a:r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sr-Cyrl-R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Мраморна </a:t>
            </a:r>
            <a:r>
              <a:rPr lang="sr-Latn-C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регија 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Мармара, </a:t>
            </a:r>
            <a:r>
              <a:rPr lang="sr-Cyrl-R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Егејска регија </a:t>
            </a:r>
            <a:r>
              <a:rPr lang="sr-Latn-C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Еге, </a:t>
            </a:r>
            <a:r>
              <a:rPr lang="sr-Cyrl-R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Црноморска регија </a:t>
            </a:r>
            <a:r>
              <a:rPr lang="sr-Latn-C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Карадениз, </a:t>
            </a:r>
            <a:r>
              <a:rPr lang="sr-Cyrl-R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Централна Анадолија</a:t>
            </a:r>
            <a:r>
              <a:rPr lang="sr-Latn-C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Иц Анадолу, </a:t>
            </a:r>
            <a:r>
              <a:rPr lang="sr-Cyrl-R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Средоземна регија </a:t>
            </a:r>
            <a:r>
              <a:rPr lang="sr-Latn-C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Акдениз,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sr-Cyrl-R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Источна Анаадолија </a:t>
            </a:r>
            <a:r>
              <a:rPr lang="sr-Latn-C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Догу </a:t>
            </a:r>
            <a:r>
              <a:rPr lang="sr-Latn-C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sr-Cyrl-R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Југоисточна Анадолија</a:t>
            </a:r>
            <a:r>
              <a:rPr lang="sr-Latn-C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Гунеј </a:t>
            </a:r>
            <a:r>
              <a:rPr lang="sr-Latn-C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Догу</a:t>
            </a:r>
            <a:endParaRPr lang="sr-Cyrl-R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Ове </a:t>
            </a:r>
            <a:r>
              <a:rPr lang="sr-Latn-CS" sz="2000" dirty="0">
                <a:latin typeface="Times New Roman" pitchFamily="18" charset="0"/>
                <a:cs typeface="Times New Roman" pitchFamily="18" charset="0"/>
              </a:rPr>
              <a:t>регије се 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знатно разликују по вегетацији и климатским </a:t>
            </a:r>
            <a:r>
              <a:rPr lang="sr-Latn-C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условима</a:t>
            </a:r>
            <a:endParaRPr lang="sr-Cyrl-R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Егејском региону клима  је слична медитеранској </a:t>
            </a:r>
            <a:r>
              <a:rPr lang="sr-Latn-CS" sz="2000" dirty="0">
                <a:latin typeface="Times New Roman" pitchFamily="18" charset="0"/>
                <a:cs typeface="Times New Roman" pitchFamily="18" charset="0"/>
              </a:rPr>
              <a:t>– зиме умерене и кишовите, лета сува, веома топла и </a:t>
            </a:r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дуга</a:t>
            </a:r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западном и јужном делу Анадолије влада медитеранска клима </a:t>
            </a:r>
            <a:r>
              <a:rPr lang="sr-Latn-CS" sz="2000" dirty="0">
                <a:latin typeface="Times New Roman" pitchFamily="18" charset="0"/>
                <a:cs typeface="Times New Roman" pitchFamily="18" charset="0"/>
              </a:rPr>
              <a:t>– врућа, дуга лета и хладнее </a:t>
            </a:r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зиме</a:t>
            </a:r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централном делу Анадолије зиме су уједначених </a:t>
            </a:r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темепратура</a:t>
            </a:r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sr-Latn-CS" sz="2000" dirty="0">
                <a:latin typeface="Times New Roman" pitchFamily="18" charset="0"/>
                <a:cs typeface="Times New Roman" pitchFamily="18" charset="0"/>
              </a:rPr>
              <a:t>планинама источно темепратура може да се спусти и 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 – 40 </a:t>
            </a:r>
            <a:r>
              <a:rPr lang="sr-Latn-CS" sz="2000" dirty="0">
                <a:latin typeface="Times New Roman" pitchFamily="18" charset="0"/>
                <a:cs typeface="Times New Roman" pitchFamily="18" charset="0"/>
              </a:rPr>
              <a:t>степени, често снег остаје и до 120 </a:t>
            </a:r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дана</a:t>
            </a:r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sr-Latn-CS" sz="2000" dirty="0">
                <a:latin typeface="Times New Roman" pitchFamily="18" charset="0"/>
                <a:cs typeface="Times New Roman" pitchFamily="18" charset="0"/>
              </a:rPr>
              <a:t>западу </a:t>
            </a:r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тем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пер</a:t>
            </a:r>
            <a:r>
              <a:rPr lang="sr-Latn-CS" sz="2000" dirty="0" smtClean="0">
                <a:latin typeface="Times New Roman" pitchFamily="18" charset="0"/>
                <a:cs typeface="Times New Roman" pitchFamily="18" charset="0"/>
              </a:rPr>
              <a:t>атуре </a:t>
            </a:r>
            <a:r>
              <a:rPr lang="sr-Latn-CS" sz="2000" dirty="0">
                <a:latin typeface="Times New Roman" pitchFamily="18" charset="0"/>
                <a:cs typeface="Times New Roman" pitchFamily="18" charset="0"/>
              </a:rPr>
              <a:t>зими су око 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степен</a:t>
            </a:r>
            <a:r>
              <a:rPr lang="sr-Latn-CS" sz="2000" dirty="0">
                <a:latin typeface="Times New Roman" pitchFamily="18" charset="0"/>
                <a:cs typeface="Times New Roman" pitchFamily="18" charset="0"/>
              </a:rPr>
              <a:t>, лета су топла и сува, са просечном температуром око 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28 </a:t>
            </a:r>
            <a:r>
              <a:rPr lang="sr-Latn-C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степени</a:t>
            </a:r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85000" lnSpcReduction="20000"/>
          </a:bodyPr>
          <a:lstStyle/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Подручја са најмањим бројем кишних дана су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Konya Ovasi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(300 mm годишње) и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Малатија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Према истоку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повећава се надморска висина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зиме су оштре са доста снега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у периоду између октобра и маја, а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лета су топла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југоистоку хладне и суве зиме са жарким летом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источном и југоисточном делу Анадолије зиме су доста дуге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са обилним снежним падавинама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 периоду од новембра до маја.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црноморском региону је велики број кишовитих дана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 па је вегетација бујна и разноврсна.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Разликују се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три климатска подручја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источни део региона је највлажнији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са веома топлим летима и благим зимама,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 централном делу најмање је влажности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и клима је најсличнија медитеранској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 западни део региона ваздух доста сув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>
            <a:normAutofit fontScale="77500" lnSpcReduction="20000"/>
          </a:bodyPr>
          <a:lstStyle/>
          <a:p>
            <a:r>
              <a:rPr lang="sr-Latn-CS" b="1" dirty="0">
                <a:latin typeface="Times New Roman" pitchFamily="18" charset="0"/>
                <a:cs typeface="Times New Roman" pitchFamily="18" charset="0"/>
              </a:rPr>
              <a:t>Хидрографија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: Богата с обзиром на географски положај, рељеф 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климу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Реке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отичу у сливове: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црноморски, егејски, средоземни, слив Мраморног мора, Персијског залива и Каспијског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језера</a:t>
            </a:r>
            <a:endParaRPr lang="sr-Cyrl-R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Реке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Тигар и Еуфрат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кроз Турску теку својим горњим током, а значајне су још и: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Јешилирмак, Сакарија, Кизилмарк, Шушурлук, Бига,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едир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Мали и Велики Мендерес ... </a:t>
            </a:r>
          </a:p>
          <a:p>
            <a:r>
              <a:rPr lang="sr-Latn-CS" dirty="0">
                <a:latin typeface="Times New Roman" pitchFamily="18" charset="0"/>
                <a:cs typeface="Times New Roman" pitchFamily="18" charset="0"/>
              </a:rPr>
              <a:t>Укупна површина 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зерима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је 9200 km</a:t>
            </a:r>
            <a:r>
              <a:rPr lang="sr-Latn-CS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а по броју језера најбогатији је регион источне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Анадолије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Највеће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језеро је језеро Ван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затим Ерцег, Цилдир и Хаза.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области планине Таурус налази се велики број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језера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централном делу Анадолије је друго по величини језеро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Тузголу (Слано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језеро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70000" lnSpcReduction="20000"/>
          </a:bodyPr>
          <a:lstStyle/>
          <a:p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Приобални појам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Турске са три стране окружују мора: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Црно море са севера, Средоземно на југу и Егејско на западу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Укупна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дужина обале је 8300 km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Мраморно море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на северозападу, између мореуза Дарданели и Босфор, представњља важан водени пут који повезује црно море са остатком света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Црноморска обала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је прилично равна, са карактеристикама затвореног мора,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дужине је 1695 km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 са најдубљом тачком од 2244 метра, а салинитет мора је 17 промила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Најдужи обалски појас им обала Егејског мора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са велики бројем острва (2800 km), највећа дубина 1000 метара, а салинитет 26 промила.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Мраморно море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 целини унутар националних граница, обалски појас дуг је преко 1000 km, спојен са Црним морем преко Босфора и са Медитераном преко Дарданелија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убина 760-3500 метара, салинитет 26 промила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Медитеран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је у северном делу Турске, дужина обале је 1577 km, а салинитет је 34 промила. 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19268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sr-Latn-CS" b="1" dirty="0">
                <a:latin typeface="Times New Roman" pitchFamily="18" charset="0"/>
                <a:cs typeface="Times New Roman" pitchFamily="18" charset="0"/>
              </a:rPr>
              <a:t>Биљни и животињски свет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: Декоративно цвеће: лале, шафран, љиљани. Већи део приобаља и области са вишим температурама прекривени патуљастим шумама или црвеним боровима којима је потребна мала количина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воде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Велика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опасност од пожара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који годишње униште 20.000 ha под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шумом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н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већим надморским висинама: борове шуме, јела 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кедар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 долина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и низијама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тропско воће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: киви, банане, авокадо 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печурке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Егејски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регион познат је по производњи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маслиновог уља, памука и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дувана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вишим деловима црноморског региона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шуме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: буква, храст, јавор, а нижи делови погодни за гајење чајева, трешње 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шљива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b="1" dirty="0">
                <a:latin typeface="Times New Roman" pitchFamily="18" charset="0"/>
                <a:cs typeface="Times New Roman" pitchFamily="18" charset="0"/>
              </a:rPr>
              <a:t>Историјски развој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: Територија данашње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урске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настањена је од давнина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још из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доба неолита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постоје насеља као Чатала Хујак, чије су ископине дале и најстарије фреске на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свету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Прва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насеља су из 6500 г.п.н.е.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Насеље 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Троја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је настало у периоду 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неолита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 и трајало је кроз 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гвоздено доба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ировним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уговором у Лозани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1923. године,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Турска постаје република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а Мустафа Кемал њен први председник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egioni u Turskoj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476672"/>
            <a:ext cx="7992888" cy="56166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r-Cyrl-RS" dirty="0" smtClean="0"/>
              <a:t>Регионална подела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2859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sr-Latn-CS" b="1" dirty="0">
                <a:latin typeface="Times New Roman" pitchFamily="18" charset="0"/>
                <a:cs typeface="Times New Roman" pitchFamily="18" charset="0"/>
              </a:rPr>
              <a:t>Регија Мармара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северозападни део Турске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обухвата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8,5% целе територије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земље,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спона азијског са Европом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са веома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значајним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географским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положајем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Окружена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је Црним морем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на западу и регијом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Централне Анадолије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на истоку,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Егејским морем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на југу и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Бугарско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Грчком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северу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Развијен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поморски, друмски и ваздушни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саобраћај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Геоморфолошка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структура подељена у три дела: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Истанбулска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зона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масив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станце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зона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Сакарије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Велики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број земљотреса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две врсте приобаља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са ниским плажама и високим литицама. Регија је претежно равничарска, нема много планина, најпознатији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планински врх је Укудаг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на планини Стари Олимпус, то је и национални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парк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62500" lnSpcReduction="20000"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Клима: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Регија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у подручју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медитеранске климе-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температура приобалног дела омогућава купалишну сезону од јуна до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септембра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с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алинитет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26 промила, а инсолација 1700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сати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Босфор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под утицајем климе са Црног и Мраморног мора, а провинција Канакале под утицајем Мраморног и Егејског мора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b="1" dirty="0">
                <a:latin typeface="Times New Roman" pitchFamily="18" charset="0"/>
                <a:cs typeface="Times New Roman" pitchFamily="18" charset="0"/>
              </a:rPr>
              <a:t>Хидрогафију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чине пре свега Мраморно море, а затим и бројне реке и језера као и термоминерални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извори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Мраморно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море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добило име по старом мермерном каменолому који се налазио на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раморном острву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северу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полуострво Анатолије (Мала Азија), на западу полуострво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Галипољи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Море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има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 стратеги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јс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положај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због повезаности са Црним, Егејским и Средоземним морем преко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арданела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Босфора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. Обалска линија дугачка 1000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н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ајважније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луке су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Истанбул и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Изник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>
                <a:latin typeface="Times New Roman" pitchFamily="18" charset="0"/>
                <a:cs typeface="Times New Roman" pitchFamily="18" charset="0"/>
              </a:rPr>
              <a:t>Реке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Сакарија,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рлук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ргена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су главне реке ове регије.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Токови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ових река имају правац север-југ, а рукавци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исто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-запад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. Око реке Сакарије има много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језера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Термални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извори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припадају топлим водама – до 73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степена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Бања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 Чекиргеу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има воду температуре 39-58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степени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подножју планине Улудаг су извори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од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 2000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година и користе се у термалном центру Ојлат. Бања Јалове на југу са топлим изворима – 65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степени 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urkish_straits_2_gi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8640960" cy="6480720"/>
          </a:xfr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Дарданели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– морски пролаз у западној Турској, између Мале Азије и Галипољског полусотрва на европској страни, дуг 71 km, широк 4-5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km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Босфорски мореуз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– између европског и азијског континента, дугачак 32 km, дубина 50-120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метара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b="1" dirty="0">
                <a:latin typeface="Times New Roman" pitchFamily="18" charset="0"/>
                <a:cs typeface="Times New Roman" pitchFamily="18" charset="0"/>
              </a:rPr>
              <a:t>Флора и фауна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– припада европско-сибирској зони, јужни делови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медитеранској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Већина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обалског дела прекивена макијама или црвеним бор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ом, подложни пожарима, на већим висинама црни бор, јела 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ке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дар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Медитеранска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клима даје услове за раст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тропског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воћа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Земљишта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насељена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јатима фламингоса, дивље гуске, патке и чапље, угрожена врста је  Далматински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пеликан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Најспектакуларнија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миграција на свету је лет рода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Босфором у Истанбулу у пролеће 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јесен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Има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националних паркова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Кусченети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је најпознатији, близу језера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није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239 врста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птица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Улудаг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национални парк је највиша тачка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Мармаре, </a:t>
            </a:r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ејсехир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одлична заштита за птице. 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rmar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260648"/>
            <a:ext cx="8289524" cy="6120000"/>
          </a:xfr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77500" lnSpcReduction="20000"/>
          </a:bodyPr>
          <a:lstStyle/>
          <a:p>
            <a:pPr algn="just"/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b="1" dirty="0" smtClean="0">
                <a:latin typeface="Times New Roman" pitchFamily="18" charset="0"/>
                <a:cs typeface="Times New Roman" pitchFamily="18" charset="0"/>
              </a:rPr>
              <a:t>Антропогени </a:t>
            </a:r>
            <a:r>
              <a:rPr lang="sr-Latn-CS" b="1" dirty="0">
                <a:latin typeface="Times New Roman" pitchFamily="18" charset="0"/>
                <a:cs typeface="Times New Roman" pitchFamily="18" charset="0"/>
              </a:rPr>
              <a:t>елементи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Град Бурса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југоисточно од Мраморног мора, на нижим обронцима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Улудага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Име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добио по оснивачу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Прусијасу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Због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многих паркова и вртова зову га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зелена </a:t>
            </a:r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Бурса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Познат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по трговини свилом и термалним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изворима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источном делу је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Зелени маузолеј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који садржи кенотаф Султана Мехмеда I и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Јесил </a:t>
            </a:r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џамија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Медреса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употпуњава комплекс који је и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Етнографски музеј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. Ту су многе џамије: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Емир Султанн џамија, Орхан Гази, Улу џамија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. У парку је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Османов маузолеј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– приказује живот Отомана,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Археолошки музеј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Музеј Ататурк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.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Ту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залив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Гемлик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са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плажама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Бандирма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важна индустријска лука  после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Истанбула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zeleni mauzolej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877272"/>
          </a:xfrm>
        </p:spPr>
      </p:pic>
      <p:sp>
        <p:nvSpPr>
          <p:cNvPr id="7" name="TextBox 6"/>
          <p:cNvSpPr txBox="1"/>
          <p:nvPr/>
        </p:nvSpPr>
        <p:spPr>
          <a:xfrm>
            <a:off x="3203848" y="6093296"/>
            <a:ext cx="3749175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ЗЕЛЕНИ МАУЗОЛЕЈ У БУРСИ</a:t>
            </a:r>
            <a:endParaRPr lang="sr-Latn-C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70000" lnSpcReduction="20000"/>
          </a:bodyPr>
          <a:lstStyle/>
          <a:p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Мраморно острво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– меремер за изградњу, добило име по прир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дном мермеру испод нивоа воде</a:t>
            </a: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Стари назив града </a:t>
            </a:r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Јалова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Хеленопилос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– подигнут у част Константинове мајке Хелене</a:t>
            </a:r>
          </a:p>
          <a:p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Изник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некада познат као </a:t>
            </a:r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Никеа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 на ободи језера Изник, некада важан центар Римског и Византијског царства, има оригиналне римске зисине са 4 капије, у центру града рушевине </a:t>
            </a:r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катедрале Св. Софије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Град </a:t>
            </a:r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Канакале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 на мореузу, пролаз дугачак 1200 метара, до залива Канакале који повезује Мраморно и Егејско море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Текирдаг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– на северу, важна трговинска лука, окружен плажама, најбажнији културно-историјски споменик је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Рустем Паша </a:t>
            </a:r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џамија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Ј</a:t>
            </a:r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едрен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– на граници Турске и Грчке, неколико година престоница Отоманског царства, са џамијама, религиозним комплексима, мостовима, старим базарима, караван серијама и палатама представља технолошко чудо тог времена и генијалност архитекте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Синана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Ески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џамија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је најстарија грађевина. </a:t>
            </a:r>
          </a:p>
          <a:p>
            <a:endParaRPr lang="sr-Latn-CS" dirty="0" smtClean="0"/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zni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126163"/>
          </a:xfrm>
        </p:spPr>
      </p:pic>
      <p:sp>
        <p:nvSpPr>
          <p:cNvPr id="5" name="TextBox 4"/>
          <p:cNvSpPr txBox="1"/>
          <p:nvPr/>
        </p:nvSpPr>
        <p:spPr>
          <a:xfrm>
            <a:off x="3275856" y="6237312"/>
            <a:ext cx="2685351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ИЗНИК - КАПИЈА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nakkale_Turke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805264"/>
          </a:xfrm>
        </p:spPr>
      </p:pic>
      <p:sp>
        <p:nvSpPr>
          <p:cNvPr id="5" name="TextBox 4"/>
          <p:cNvSpPr txBox="1"/>
          <p:nvPr/>
        </p:nvSpPr>
        <p:spPr>
          <a:xfrm>
            <a:off x="3059832" y="6237312"/>
            <a:ext cx="3034375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КАНАКАЛЕ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ski_cami_edirne_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021288"/>
          </a:xfrm>
        </p:spPr>
      </p:pic>
      <p:sp>
        <p:nvSpPr>
          <p:cNvPr id="5" name="TextBox 4"/>
          <p:cNvSpPr txBox="1"/>
          <p:nvPr/>
        </p:nvSpPr>
        <p:spPr>
          <a:xfrm>
            <a:off x="2699792" y="6237312"/>
            <a:ext cx="4774021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ЕСКИ ЏАМИЈА  У ЈЕДРЕНУ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Медитеранска регија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6165304"/>
          </a:xfrm>
        </p:spPr>
        <p:txBody>
          <a:bodyPr>
            <a:noAutofit/>
          </a:bodyPr>
          <a:lstStyle/>
          <a:p>
            <a:r>
              <a:rPr lang="sr-Latn-C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Заузима 15% површине земље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, око залива Анталија, релативно уска регија (120-180 km) и простире се на обали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Средоземља</a:t>
            </a:r>
            <a:endParaRPr lang="sr-Latn-CS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Рељеф Анталије је </a:t>
            </a:r>
            <a:r>
              <a:rPr lang="sr-Latn-C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76% планински, 13% равничарски, а 11% су </a:t>
            </a:r>
            <a:r>
              <a:rPr lang="sr-Latn-C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платои</a:t>
            </a:r>
            <a:r>
              <a:rPr lang="sr-Cyrl-R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C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Таурус планине досежу до 3000 </a:t>
            </a:r>
            <a:r>
              <a:rPr lang="sr-Latn-C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метара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sr-Latn-CS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Клима: планине штите обалу од утицаја хладних маса са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континента</a:t>
            </a:r>
            <a:r>
              <a:rPr lang="sr-Cyrl-R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sr-Cyrl-R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медитеранска клима</a:t>
            </a:r>
            <a:endParaRPr lang="sr-Latn-C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Флора и фауна: </a:t>
            </a:r>
            <a:r>
              <a:rPr lang="sr-Latn-C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60% територије под шумама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: бор, кипрас. </a:t>
            </a:r>
          </a:p>
          <a:p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Главни центри: Анталија, Бурдур, Алања, Хатаја, Адана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...</a:t>
            </a:r>
            <a:endParaRPr lang="sr-Latn-CS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Анталија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 – најлепши град медитеранског дела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земље,</a:t>
            </a:r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Анталијски 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залив са планинама Таурус има климу која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омогућава 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дугу купалишу сезону (8 месеци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sr-Latn-CS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Град је настао у оквиру зидина Калечи у близини извора слатке воде (постоји и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данас).</a:t>
            </a:r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источном делу зида је капија </a:t>
            </a:r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Учкапилар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 са три улаза, водила до Перга и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Сида</a:t>
            </a:r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Данас 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је ту </a:t>
            </a:r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Кесик Минаре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, црква претворена у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џамију</a:t>
            </a:r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комплекс </a:t>
            </a:r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Грувед Минарет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 је симбол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Анталије</a:t>
            </a:r>
            <a:endParaRPr lang="sr-Latn-CS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Остаци града </a:t>
            </a:r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Перг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, 16 km источно од Анталије – најпосећенији локалитет у овој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региј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sr-Latn-C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ntalya-Turke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936456"/>
          </a:xfrm>
        </p:spPr>
      </p:pic>
      <p:sp>
        <p:nvSpPr>
          <p:cNvPr id="5" name="TextBox 4"/>
          <p:cNvSpPr txBox="1"/>
          <p:nvPr/>
        </p:nvSpPr>
        <p:spPr>
          <a:xfrm>
            <a:off x="3635896" y="6093296"/>
            <a:ext cx="2067938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АНТАЛИЈА</a:t>
            </a:r>
            <a:endParaRPr lang="sr-Latn-C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ruved minaret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588640"/>
          </a:xfrm>
        </p:spPr>
      </p:pic>
      <p:sp>
        <p:nvSpPr>
          <p:cNvPr id="5" name="TextBox 4"/>
          <p:cNvSpPr txBox="1"/>
          <p:nvPr/>
        </p:nvSpPr>
        <p:spPr>
          <a:xfrm>
            <a:off x="2051720" y="6021288"/>
            <a:ext cx="6221736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ГРУВЕД МИНАРЕТ – СИМБОЛ АНТАЛИЈЕ</a:t>
            </a:r>
            <a:endParaRPr lang="sr-Latn-C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er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5937796"/>
          </a:xfrm>
        </p:spPr>
      </p:pic>
      <p:sp>
        <p:nvSpPr>
          <p:cNvPr id="5" name="TextBox 4"/>
          <p:cNvSpPr txBox="1"/>
          <p:nvPr/>
        </p:nvSpPr>
        <p:spPr>
          <a:xfrm>
            <a:off x="3131840" y="6237312"/>
            <a:ext cx="4032448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ПЕРГ - ПОЗОРИШТЕ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70000" lnSpcReduction="20000"/>
          </a:bodyPr>
          <a:lstStyle/>
          <a:p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Сид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– лука где гусари врше продају робља, за време Византије средиште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епископије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Након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пожара у 10. веку становништво се сели у Анталију и град остаје напуштен до 20.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века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Град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подељен на 4 дела, познат и као </a:t>
            </a:r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Селимије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чува остатке прошлости: позориште из 2. века, терме, римске фонтане, библиотека, базилика, храмови, Атине и Аполона.  </a:t>
            </a:r>
          </a:p>
          <a:p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Алања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– на стеновитом полуострву, основана у Античко доба, окренута ка мору, једна од најзначајнијих лука старог века, градске зидине биле су дуге 6,5 km са 140 бастиона, ту су остаци чувене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Скерлетне куле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џамија Сулејманија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цистерне,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базари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Адана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– у центру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регије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богате пољопривреде и текстилне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индустрије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Камени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мост који је саградио Хадриан, Улу џамија, Ески џамија, џамија Хасан Аге и стари затворени базар, три музеја: археолошки, етнографски и Ататурк музеј. 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ide-Apollo-Temple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877272"/>
          </a:xfrm>
        </p:spPr>
      </p:pic>
      <p:sp>
        <p:nvSpPr>
          <p:cNvPr id="7" name="TextBox 6"/>
          <p:cNvSpPr txBox="1"/>
          <p:nvPr/>
        </p:nvSpPr>
        <p:spPr>
          <a:xfrm>
            <a:off x="2699792" y="6165304"/>
            <a:ext cx="4514517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СИД – АПОЛОНОВ ХРАМ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lanya-turke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021288"/>
          </a:xfrm>
        </p:spPr>
      </p:pic>
      <p:sp>
        <p:nvSpPr>
          <p:cNvPr id="5" name="TextBox 4"/>
          <p:cNvSpPr txBox="1"/>
          <p:nvPr/>
        </p:nvSpPr>
        <p:spPr>
          <a:xfrm>
            <a:off x="3707904" y="6237312"/>
            <a:ext cx="1329210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АЛАЊА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ulejman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33256"/>
          </a:xfrm>
        </p:spPr>
      </p:pic>
      <p:sp>
        <p:nvSpPr>
          <p:cNvPr id="5" name="TextBox 4"/>
          <p:cNvSpPr txBox="1"/>
          <p:nvPr/>
        </p:nvSpPr>
        <p:spPr>
          <a:xfrm>
            <a:off x="2267744" y="6093296"/>
            <a:ext cx="5673963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СУЛЕЈМАНИ ЏАМИЈА У АЛАЊИ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dana-Aerial-1024x5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332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51920" y="6021288"/>
            <a:ext cx="1362874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АДАНА 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Црноморска регија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47500" lnSpcReduction="20000"/>
          </a:bodyPr>
          <a:lstStyle/>
          <a:p>
            <a:r>
              <a:rPr lang="sr-Latn-CS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Заузима 18% површине </a:t>
            </a:r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земље, од европске границе са Бугарском до Грузије</a:t>
            </a:r>
            <a:endParaRPr lang="sr-Cyrl-RS" sz="4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Прелепе плаже, влажна клима </a:t>
            </a:r>
            <a:endParaRPr lang="sr-Cyrl-RS" sz="4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Дели се на: </a:t>
            </a:r>
            <a:r>
              <a:rPr lang="sr-Latn-CS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западну, централну и источну </a:t>
            </a:r>
          </a:p>
          <a:p>
            <a:r>
              <a:rPr lang="sr-Latn-CS" sz="4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Карабук</a:t>
            </a:r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 – најважнији индустријски центар у Турској, национални парк </a:t>
            </a:r>
            <a:r>
              <a:rPr lang="sr-Latn-CS" sz="4200" i="1" dirty="0" smtClean="0">
                <a:latin typeface="Times New Roman" pitchFamily="18" charset="0"/>
                <a:cs typeface="Times New Roman" pitchFamily="18" charset="0"/>
              </a:rPr>
              <a:t>Чамлик</a:t>
            </a:r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, препун боровим шумама</a:t>
            </a:r>
          </a:p>
          <a:p>
            <a:r>
              <a:rPr lang="sr-Latn-CS" sz="4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Синоп</a:t>
            </a:r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 – једна од најлепших природних лука Црног мора, родно место Диогена, има </a:t>
            </a:r>
            <a:r>
              <a:rPr lang="sr-Latn-CS" sz="4200" i="1" dirty="0" smtClean="0">
                <a:latin typeface="Times New Roman" pitchFamily="18" charset="0"/>
                <a:cs typeface="Times New Roman" pitchFamily="18" charset="0"/>
              </a:rPr>
              <a:t>градску тврђаву</a:t>
            </a:r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sr-Latn-CS" sz="4200" i="1" dirty="0" smtClean="0">
                <a:latin typeface="Times New Roman" pitchFamily="18" charset="0"/>
                <a:cs typeface="Times New Roman" pitchFamily="18" charset="0"/>
              </a:rPr>
              <a:t>храм посвећен Серапису</a:t>
            </a:r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, као и </a:t>
            </a:r>
            <a:r>
              <a:rPr lang="sr-Latn-CS" sz="4200" i="1" dirty="0" smtClean="0">
                <a:latin typeface="Times New Roman" pitchFamily="18" charset="0"/>
                <a:cs typeface="Times New Roman" pitchFamily="18" charset="0"/>
              </a:rPr>
              <a:t>Музеј археологије</a:t>
            </a:r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sr-Latn-CS" sz="4200" i="1" dirty="0" smtClean="0">
                <a:latin typeface="Times New Roman" pitchFamily="18" charset="0"/>
                <a:cs typeface="Times New Roman" pitchFamily="18" charset="0"/>
              </a:rPr>
              <a:t>Аслан Торунлар Вила</a:t>
            </a:r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 музеј са етнографским предметима</a:t>
            </a:r>
          </a:p>
          <a:p>
            <a:r>
              <a:rPr lang="sr-Latn-CS" sz="4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Бајбурт</a:t>
            </a:r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 – на чувеном путу свиле, остаци византијског замка, џамија, купатила и резбарене гробнице, најважнији споменици: </a:t>
            </a:r>
            <a:r>
              <a:rPr lang="sr-Latn-CS" sz="4200" i="1" dirty="0" smtClean="0">
                <a:latin typeface="Times New Roman" pitchFamily="18" charset="0"/>
                <a:cs typeface="Times New Roman" pitchFamily="18" charset="0"/>
              </a:rPr>
              <a:t>Улу џамија</a:t>
            </a:r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, и </a:t>
            </a:r>
            <a:r>
              <a:rPr lang="sr-Latn-CS" sz="4200" i="1" dirty="0" smtClean="0">
                <a:latin typeface="Times New Roman" pitchFamily="18" charset="0"/>
                <a:cs typeface="Times New Roman" pitchFamily="18" charset="0"/>
              </a:rPr>
              <a:t>сат кула</a:t>
            </a:r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 у градском центру из доба републике </a:t>
            </a:r>
          </a:p>
          <a:p>
            <a:r>
              <a:rPr lang="sr-Latn-CS" sz="4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Ризе</a:t>
            </a:r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 – на планинском нагибу прекривен чајем који изгледају као </a:t>
            </a:r>
            <a:r>
              <a:rPr lang="sr-Latn-CS" sz="4200" i="1" dirty="0" smtClean="0">
                <a:latin typeface="Times New Roman" pitchFamily="18" charset="0"/>
                <a:cs typeface="Times New Roman" pitchFamily="18" charset="0"/>
              </a:rPr>
              <a:t>зелени јастуци</a:t>
            </a:r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sz="4200" i="1" dirty="0" smtClean="0">
                <a:latin typeface="Times New Roman" pitchFamily="18" charset="0"/>
                <a:cs typeface="Times New Roman" pitchFamily="18" charset="0"/>
              </a:rPr>
              <a:t>џамија Ислам Паша</a:t>
            </a:r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sr-Latn-CS" sz="4200" i="1" dirty="0" smtClean="0">
                <a:latin typeface="Times New Roman" pitchFamily="18" charset="0"/>
                <a:cs typeface="Times New Roman" pitchFamily="18" charset="0"/>
              </a:rPr>
              <a:t>остаци замка, Ататурк музеј</a:t>
            </a:r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sr-Latn-CS" sz="4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Хопа</a:t>
            </a:r>
            <a:r>
              <a:rPr lang="sr-Latn-CS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– атрактиван град у подножју шумовите планине, последња лука пре границе, </a:t>
            </a:r>
            <a:r>
              <a:rPr lang="sr-Latn-CS" sz="4200" i="1" dirty="0" smtClean="0">
                <a:latin typeface="Times New Roman" pitchFamily="18" charset="0"/>
                <a:cs typeface="Times New Roman" pitchFamily="18" charset="0"/>
              </a:rPr>
              <a:t>алпско језеро Карагол</a:t>
            </a:r>
            <a:r>
              <a:rPr lang="sr-Latn-CS" sz="4200" dirty="0" smtClean="0">
                <a:latin typeface="Times New Roman" pitchFamily="18" charset="0"/>
                <a:cs typeface="Times New Roman" pitchFamily="18" charset="0"/>
              </a:rPr>
              <a:t>, са боровима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ino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5827690"/>
          </a:xfrm>
        </p:spPr>
      </p:pic>
      <p:sp>
        <p:nvSpPr>
          <p:cNvPr id="5" name="TextBox 4"/>
          <p:cNvSpPr txBox="1"/>
          <p:nvPr/>
        </p:nvSpPr>
        <p:spPr>
          <a:xfrm>
            <a:off x="3779912" y="6021288"/>
            <a:ext cx="1281120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СИНОП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ayburt_1511163775_877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332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07904" y="6021288"/>
            <a:ext cx="1708299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БАЈБУРТ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pa-859b25f6-fe01-4ad7-8b4d-48a16f9e33f-resize-750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949280"/>
          </a:xfrm>
        </p:spPr>
      </p:pic>
      <p:sp>
        <p:nvSpPr>
          <p:cNvPr id="5" name="TextBox 4"/>
          <p:cNvSpPr txBox="1"/>
          <p:nvPr/>
        </p:nvSpPr>
        <p:spPr>
          <a:xfrm>
            <a:off x="4139952" y="6165304"/>
            <a:ext cx="1060290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ХОПА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Егејска регија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sr-Latn-CS" sz="3600" dirty="0">
                <a:latin typeface="Times New Roman" pitchFamily="18" charset="0"/>
                <a:cs typeface="Times New Roman" pitchFamily="18" charset="0"/>
              </a:rPr>
              <a:t>Заузима око </a:t>
            </a:r>
            <a:r>
              <a:rPr lang="sr-Latn-C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11% територије</a:t>
            </a:r>
            <a:r>
              <a:rPr lang="sr-Latn-CS" sz="3600" dirty="0">
                <a:latin typeface="Times New Roman" pitchFamily="18" charset="0"/>
                <a:cs typeface="Times New Roman" pitchFamily="18" charset="0"/>
              </a:rPr>
              <a:t>, на западном делу Анадолије, окренута према </a:t>
            </a:r>
            <a:r>
              <a:rPr lang="sr-Latn-CS" sz="3600" dirty="0" smtClean="0">
                <a:latin typeface="Times New Roman" pitchFamily="18" charset="0"/>
                <a:cs typeface="Times New Roman" pitchFamily="18" charset="0"/>
              </a:rPr>
              <a:t>мору</a:t>
            </a:r>
            <a:endParaRPr lang="sr-Latn-CS" sz="3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3600" i="1" dirty="0">
                <a:latin typeface="Times New Roman" pitchFamily="18" charset="0"/>
                <a:cs typeface="Times New Roman" pitchFamily="18" charset="0"/>
              </a:rPr>
              <a:t>Клима</a:t>
            </a:r>
            <a:r>
              <a:rPr lang="sr-Latn-CS" sz="3600" dirty="0">
                <a:latin typeface="Times New Roman" pitchFamily="18" charset="0"/>
                <a:cs typeface="Times New Roman" pitchFamily="18" charset="0"/>
              </a:rPr>
              <a:t>: приобални појас има </a:t>
            </a:r>
            <a:r>
              <a:rPr lang="sr-Latn-C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умерену медитеранску климу </a:t>
            </a:r>
            <a:r>
              <a:rPr lang="sr-Latn-CS" sz="3600" dirty="0">
                <a:latin typeface="Times New Roman" pitchFamily="18" charset="0"/>
                <a:cs typeface="Times New Roman" pitchFamily="18" charset="0"/>
              </a:rPr>
              <a:t>– погодно за туризам током целе </a:t>
            </a:r>
            <a:r>
              <a:rPr lang="sr-Latn-CS" sz="3600" dirty="0" smtClean="0">
                <a:latin typeface="Times New Roman" pitchFamily="18" charset="0"/>
                <a:cs typeface="Times New Roman" pitchFamily="18" charset="0"/>
              </a:rPr>
              <a:t>године </a:t>
            </a:r>
            <a:endParaRPr lang="sr-Latn-CS" sz="3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3600" i="1" dirty="0">
                <a:latin typeface="Times New Roman" pitchFamily="18" charset="0"/>
                <a:cs typeface="Times New Roman" pitchFamily="18" charset="0"/>
              </a:rPr>
              <a:t>Рељеф</a:t>
            </a:r>
            <a:r>
              <a:rPr lang="sr-Latn-CS" sz="3600" dirty="0">
                <a:latin typeface="Times New Roman" pitchFamily="18" charset="0"/>
                <a:cs typeface="Times New Roman" pitchFamily="18" charset="0"/>
              </a:rPr>
              <a:t>: обала Егејског мора </a:t>
            </a:r>
            <a:r>
              <a:rPr lang="sr-Latn-C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настала спуштањем тла</a:t>
            </a:r>
            <a:r>
              <a:rPr lang="sr-Latn-CS" sz="3600" dirty="0">
                <a:latin typeface="Times New Roman" pitchFamily="18" charset="0"/>
                <a:cs typeface="Times New Roman" pitchFamily="18" charset="0"/>
              </a:rPr>
              <a:t>, а високи планински венци направили </a:t>
            </a:r>
            <a:r>
              <a:rPr lang="sr-Latn-C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бројне заливе</a:t>
            </a:r>
            <a:r>
              <a:rPr lang="sr-Latn-CS" sz="3600" dirty="0">
                <a:latin typeface="Times New Roman" pitchFamily="18" charset="0"/>
                <a:cs typeface="Times New Roman" pitchFamily="18" charset="0"/>
              </a:rPr>
              <a:t>, дуж обале је појас приморске равнице, непосредно испред обале су </a:t>
            </a:r>
            <a:r>
              <a:rPr lang="sr-Latn-C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бројна острва </a:t>
            </a:r>
            <a:r>
              <a:rPr lang="sr-Latn-CS" sz="3600" dirty="0">
                <a:latin typeface="Times New Roman" pitchFamily="18" charset="0"/>
                <a:cs typeface="Times New Roman" pitchFamily="18" charset="0"/>
              </a:rPr>
              <a:t>која припадају </a:t>
            </a:r>
            <a:r>
              <a:rPr lang="sr-Latn-CS" sz="3600" dirty="0" smtClean="0">
                <a:latin typeface="Times New Roman" pitchFamily="18" charset="0"/>
                <a:cs typeface="Times New Roman" pitchFamily="18" charset="0"/>
              </a:rPr>
              <a:t>Грчкој </a:t>
            </a:r>
            <a:endParaRPr lang="sr-Latn-CS" sz="3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3600" b="1" dirty="0">
                <a:latin typeface="Times New Roman" pitchFamily="18" charset="0"/>
                <a:cs typeface="Times New Roman" pitchFamily="18" charset="0"/>
              </a:rPr>
              <a:t>Измир</a:t>
            </a:r>
            <a:r>
              <a:rPr lang="sr-Latn-CS" sz="36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sr-Latn-C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трећи град по величини </a:t>
            </a:r>
            <a:r>
              <a:rPr lang="sr-Latn-CS" sz="3600" dirty="0">
                <a:latin typeface="Times New Roman" pitchFamily="18" charset="0"/>
                <a:cs typeface="Times New Roman" pitchFamily="18" charset="0"/>
              </a:rPr>
              <a:t>у Турској, </a:t>
            </a:r>
            <a:r>
              <a:rPr lang="sr-Latn-C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друга лука </a:t>
            </a:r>
            <a:r>
              <a:rPr lang="sr-Latn-CS" sz="3600" dirty="0">
                <a:latin typeface="Times New Roman" pitchFamily="18" charset="0"/>
                <a:cs typeface="Times New Roman" pitchFamily="18" charset="0"/>
              </a:rPr>
              <a:t>после Истанбула, верује се да је Хомер рођен овде. Ту се налази </a:t>
            </a:r>
            <a:r>
              <a:rPr lang="sr-Latn-CS" sz="3600" i="1" dirty="0">
                <a:latin typeface="Times New Roman" pitchFamily="18" charset="0"/>
                <a:cs typeface="Times New Roman" pitchFamily="18" charset="0"/>
              </a:rPr>
              <a:t>зид јонског града, храм посвећен богињи Атини, остаци зидина и </a:t>
            </a:r>
            <a:r>
              <a:rPr lang="sr-Latn-CS" sz="3600" i="1" dirty="0" smtClean="0">
                <a:latin typeface="Times New Roman" pitchFamily="18" charset="0"/>
                <a:cs typeface="Times New Roman" pitchFamily="18" charset="0"/>
              </a:rPr>
              <a:t>тв</a:t>
            </a:r>
            <a:r>
              <a:rPr lang="sr-Cyrl-RS" sz="3600" i="1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sr-Latn-CS" sz="3600" i="1" dirty="0" smtClean="0">
                <a:latin typeface="Times New Roman" pitchFamily="18" charset="0"/>
                <a:cs typeface="Times New Roman" pitchFamily="18" charset="0"/>
              </a:rPr>
              <a:t>ђаве </a:t>
            </a:r>
            <a:r>
              <a:rPr lang="sr-Latn-CS" sz="3600" i="1" dirty="0">
                <a:latin typeface="Times New Roman" pitchFamily="18" charset="0"/>
                <a:cs typeface="Times New Roman" pitchFamily="18" charset="0"/>
              </a:rPr>
              <a:t>из доба Александра Македонског, аквадукти из римског и турског </a:t>
            </a:r>
            <a:r>
              <a:rPr lang="sr-Latn-CS" sz="3600" i="1" dirty="0" smtClean="0">
                <a:latin typeface="Times New Roman" pitchFamily="18" charset="0"/>
                <a:cs typeface="Times New Roman" pitchFamily="18" charset="0"/>
              </a:rPr>
              <a:t>периода</a:t>
            </a:r>
            <a:endParaRPr lang="sr-Cyrl-RS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3600" i="1" dirty="0" smtClean="0">
                <a:latin typeface="Times New Roman" pitchFamily="18" charset="0"/>
                <a:cs typeface="Times New Roman" pitchFamily="18" charset="0"/>
              </a:rPr>
              <a:t>Црква </a:t>
            </a:r>
            <a:r>
              <a:rPr lang="sr-Latn-CS" sz="3600" i="1" dirty="0">
                <a:latin typeface="Times New Roman" pitchFamily="18" charset="0"/>
                <a:cs typeface="Times New Roman" pitchFamily="18" charset="0"/>
              </a:rPr>
              <a:t>Св. Поликарпа</a:t>
            </a:r>
            <a:r>
              <a:rPr lang="sr-Latn-CS" sz="3600" dirty="0">
                <a:latin typeface="Times New Roman" pitchFamily="18" charset="0"/>
                <a:cs typeface="Times New Roman" pitchFamily="18" charset="0"/>
              </a:rPr>
              <a:t> је најстарија црква у Измиру и симболише 7 цркава Апокалипсе, највећа и најстарија џамија – </a:t>
            </a:r>
            <a:r>
              <a:rPr lang="sr-Latn-CS" sz="3600" i="1" dirty="0">
                <a:latin typeface="Times New Roman" pitchFamily="18" charset="0"/>
                <a:cs typeface="Times New Roman" pitchFamily="18" charset="0"/>
              </a:rPr>
              <a:t>Хисар, Археолошки музеј, Етнографски, Музеј лепих уметности, Ататурков музеј. </a:t>
            </a:r>
            <a:endParaRPr lang="sr-Cyrl-RS" sz="36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3600" dirty="0" smtClean="0">
                <a:latin typeface="Times New Roman" pitchFamily="18" charset="0"/>
                <a:cs typeface="Times New Roman" pitchFamily="18" charset="0"/>
              </a:rPr>
              <a:t>Осим </a:t>
            </a:r>
            <a:r>
              <a:rPr lang="sr-Latn-CS" sz="3600" dirty="0">
                <a:latin typeface="Times New Roman" pitchFamily="18" charset="0"/>
                <a:cs typeface="Times New Roman" pitchFamily="18" charset="0"/>
              </a:rPr>
              <a:t>антропогених има много паркова и зелених површина.</a:t>
            </a:r>
          </a:p>
          <a:p>
            <a:pPr algn="just"/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isa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021288"/>
          </a:xfrm>
        </p:spPr>
      </p:pic>
      <p:sp>
        <p:nvSpPr>
          <p:cNvPr id="5" name="TextBox 4"/>
          <p:cNvSpPr txBox="1"/>
          <p:nvPr/>
        </p:nvSpPr>
        <p:spPr>
          <a:xfrm>
            <a:off x="3491880" y="6165304"/>
            <a:ext cx="2577052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ЏАМИЈА ХИСАР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zmir-saat-kul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120000"/>
          </a:xfrm>
        </p:spPr>
      </p:pic>
      <p:sp>
        <p:nvSpPr>
          <p:cNvPr id="5" name="TextBox 4"/>
          <p:cNvSpPr txBox="1"/>
          <p:nvPr/>
        </p:nvSpPr>
        <p:spPr>
          <a:xfrm>
            <a:off x="3275856" y="6237312"/>
            <a:ext cx="3262002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ИЗМИР – САТ КУЛА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597352"/>
          </a:xfrm>
        </p:spPr>
        <p:txBody>
          <a:bodyPr>
            <a:noAutofit/>
          </a:bodyPr>
          <a:lstStyle/>
          <a:p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Полуострво Чешме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 – западно од Измира - многобројни извори. </a:t>
            </a:r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Североисточно 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је </a:t>
            </a:r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залив Геренца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Треба 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истаћи и: </a:t>
            </a:r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Алачати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 (велики број ветрењача), </a:t>
            </a:r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800" i="1" dirty="0" smtClean="0">
                <a:latin typeface="Times New Roman" pitchFamily="18" charset="0"/>
                <a:cs typeface="Times New Roman" pitchFamily="18" charset="0"/>
              </a:rPr>
              <a:t>Манастир </a:t>
            </a:r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планине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Бергам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 (измешане средњовековне грађевине и модерна здања и остаци античког града </a:t>
            </a:r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Пергама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, најзначајнији медицински центар античког доба, остаци Акропоља), </a:t>
            </a:r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Асос 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(храм посвећен богињи Атини, остаци Агоре, у гиманзиону предавао Аристотел), </a:t>
            </a:r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полуострво Галипоље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 (велика битка на Галипољу, данас историјски национални парк, слано језеро Голу), </a:t>
            </a:r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град Чанакале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 (две тврђаве, једна на европској, а друга на азијској страни да би контролисао пролаз бродова), </a:t>
            </a:r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остаци легендарне </a:t>
            </a:r>
            <a:r>
              <a:rPr lang="sr-Latn-CS" sz="1800" i="1" dirty="0" smtClean="0">
                <a:latin typeface="Times New Roman" pitchFamily="18" charset="0"/>
                <a:cs typeface="Times New Roman" pitchFamily="18" charset="0"/>
              </a:rPr>
              <a:t>Троје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800" i="1" dirty="0" smtClean="0">
                <a:latin typeface="Times New Roman" pitchFamily="18" charset="0"/>
                <a:cs typeface="Times New Roman" pitchFamily="18" charset="0"/>
              </a:rPr>
              <a:t>Ефес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у јужној Егејској регији (на речном меандру, један од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аајпосећенијих 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археолошких локалитета: Артемидин храм, ту су живели и проповедали Св. Павле и Св. Јован, кућа Марије </a:t>
            </a:r>
            <a:r>
              <a:rPr lang="sr-Latn-CS" sz="1800" dirty="0" smtClean="0">
                <a:latin typeface="Times New Roman" pitchFamily="18" charset="0"/>
                <a:cs typeface="Times New Roman" pitchFamily="18" charset="0"/>
              </a:rPr>
              <a:t>Магдалене, 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остаци театра из 3. века, схоластикина купатила, византијска тврђава у близини базилике , Археолошки музеј).</a:t>
            </a:r>
          </a:p>
          <a:p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Кушадаси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 – острво птица, лука и летовалиште терасасто грађен па има поглед на делове Егејског мора. Источно планине Пилав и Келефат, а западно Кесе. Плаже пружају изузетне погодности за одмор. У близини су и други градови које одликују културно-историјски споменици: </a:t>
            </a:r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Афродизијас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 (посвећен богињи љубави и плодности – Афродити), </a:t>
            </a:r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Милетус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 ( родно место Талеса, Анаксимандра и Анаксимена, данас рушевина са остацима позоришта), </a:t>
            </a:r>
            <a:r>
              <a:rPr lang="sr-Latn-CS" sz="1800" i="1" dirty="0">
                <a:latin typeface="Times New Roman" pitchFamily="18" charset="0"/>
                <a:cs typeface="Times New Roman" pitchFamily="18" charset="0"/>
              </a:rPr>
              <a:t>Дидима</a:t>
            </a:r>
            <a:r>
              <a:rPr lang="sr-Latn-CS" sz="1800" dirty="0">
                <a:latin typeface="Times New Roman" pitchFamily="18" charset="0"/>
                <a:cs typeface="Times New Roman" pitchFamily="18" charset="0"/>
              </a:rPr>
              <a:t> (чувено пророчиште, велелепни храм Аполона).</a:t>
            </a:r>
          </a:p>
          <a:p>
            <a:endParaRPr lang="sr-Latn-C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esm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0212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07904" y="6165304"/>
            <a:ext cx="2231015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ЧЕШМЕ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BERGAM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5877272"/>
          </a:xfrm>
          <a:effectLst>
            <a:softEdge rad="127000"/>
          </a:effectLst>
        </p:spPr>
      </p:pic>
      <p:sp>
        <p:nvSpPr>
          <p:cNvPr id="9" name="TextBox 8"/>
          <p:cNvSpPr txBox="1"/>
          <p:nvPr/>
        </p:nvSpPr>
        <p:spPr>
          <a:xfrm>
            <a:off x="899592" y="6021288"/>
            <a:ext cx="8020116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БЕРГАМ – ОСТАЦИ АНТИЧКОГ ГРАДА ПЕРГАМА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roj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949280"/>
          </a:xfrm>
        </p:spPr>
      </p:pic>
      <p:sp>
        <p:nvSpPr>
          <p:cNvPr id="5" name="TextBox 4"/>
          <p:cNvSpPr txBox="1"/>
          <p:nvPr/>
        </p:nvSpPr>
        <p:spPr>
          <a:xfrm>
            <a:off x="3059832" y="6093296"/>
            <a:ext cx="3579652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   ОСТАЦИ ТРОЈЕ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fes hram artemis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126163"/>
          </a:xfrm>
        </p:spPr>
      </p:pic>
      <p:sp>
        <p:nvSpPr>
          <p:cNvPr id="5" name="TextBox 4"/>
          <p:cNvSpPr txBox="1"/>
          <p:nvPr/>
        </p:nvSpPr>
        <p:spPr>
          <a:xfrm>
            <a:off x="2627784" y="6309320"/>
            <a:ext cx="4824536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ЕФЕС – ХРАМ АРТЕМИСА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ydin-kusadasi-1-05_29_2523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949280"/>
          </a:xfrm>
        </p:spPr>
      </p:pic>
      <p:sp>
        <p:nvSpPr>
          <p:cNvPr id="5" name="TextBox 4"/>
          <p:cNvSpPr txBox="1"/>
          <p:nvPr/>
        </p:nvSpPr>
        <p:spPr>
          <a:xfrm>
            <a:off x="3203848" y="6165304"/>
            <a:ext cx="2736304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КУШАДАСИ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Памукале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– дело природе попут Колорада или Метеора, у преводу памучна тврђава, са топлим изворима, терасасти обронци у подножју планине Кокелез и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водопади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близини град </a:t>
            </a:r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Хиераполис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Изграђен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храм који се користио као улаз за термални извор, Римљани су изградили своја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купатила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Данас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су видљиви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само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таци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зидова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полоновог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храма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десно од храма је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Ђавоља рупа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са природним извором отровног гаса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плутанијума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Позориште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је једно од најстаријих у Анадолији (10.000 гледалаца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Градски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зидови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у правцу нагиба планине, у близини је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Домицијанов свод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са троструким засводима са два округла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торња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Изван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градских зидина је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Мучилиште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(мучен апостол Павле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Други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део топлих извора – северозападно од памукала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Карахаит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– познат по великом проценту гвожђа у води,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национални парк Хоназ </a:t>
            </a:r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Даги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mukkale-header-1280x6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165304"/>
          </a:xfrm>
        </p:spPr>
      </p:pic>
      <p:sp>
        <p:nvSpPr>
          <p:cNvPr id="6" name="TextBox 5"/>
          <p:cNvSpPr txBox="1"/>
          <p:nvPr/>
        </p:nvSpPr>
        <p:spPr>
          <a:xfrm>
            <a:off x="2627784" y="6309320"/>
            <a:ext cx="3600400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ПАМУКАЛЕ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maxresdefaul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999" cy="5877272"/>
          </a:xfrm>
        </p:spPr>
      </p:pic>
      <p:sp>
        <p:nvSpPr>
          <p:cNvPr id="7" name="TextBox 6"/>
          <p:cNvSpPr txBox="1"/>
          <p:nvPr/>
        </p:nvSpPr>
        <p:spPr>
          <a:xfrm>
            <a:off x="2411760" y="6021288"/>
            <a:ext cx="4968552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ХИЕРАПОЛИС - ПОЗОРИШТЕ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algn="just"/>
            <a:r>
              <a:rPr lang="sr-Latn-CS" sz="2000" dirty="0">
                <a:latin typeface="Times New Roman" pitchFamily="18" charset="0"/>
                <a:cs typeface="Times New Roman" pitchFamily="18" charset="0"/>
              </a:rPr>
              <a:t>У провинцији Мугла налазе се познате дестинације за одмор: </a:t>
            </a:r>
            <a:r>
              <a:rPr lang="sr-Latn-CS" sz="2000" i="1" dirty="0">
                <a:latin typeface="Times New Roman" pitchFamily="18" charset="0"/>
                <a:cs typeface="Times New Roman" pitchFamily="18" charset="0"/>
              </a:rPr>
              <a:t>Бодрум </a:t>
            </a:r>
            <a:r>
              <a:rPr lang="sr-Latn-CS" sz="2000" dirty="0">
                <a:latin typeface="Times New Roman" pitchFamily="18" charset="0"/>
                <a:cs typeface="Times New Roman" pitchFamily="18" charset="0"/>
              </a:rPr>
              <a:t>(средњовековни замак на улазу у Бодрумски залив, гробница Маузола, једна од најлепших плажа је Караинкир,светилиште посвећено Зевсу), </a:t>
            </a:r>
            <a:r>
              <a:rPr lang="sr-Latn-CS" sz="2000" i="1" dirty="0">
                <a:latin typeface="Times New Roman" pitchFamily="18" charset="0"/>
                <a:cs typeface="Times New Roman" pitchFamily="18" charset="0"/>
              </a:rPr>
              <a:t>Мармарис</a:t>
            </a:r>
            <a:r>
              <a:rPr lang="sr-Latn-CS" sz="2000" dirty="0">
                <a:latin typeface="Times New Roman" pitchFamily="18" charset="0"/>
                <a:cs typeface="Times New Roman" pitchFamily="18" charset="0"/>
              </a:rPr>
              <a:t> (станица трговачке маршруте Анадолија – Родос – Египат, тврђава на брду, магловите планине), </a:t>
            </a:r>
            <a:r>
              <a:rPr lang="sr-Latn-CS" sz="2000" i="1" dirty="0">
                <a:latin typeface="Times New Roman" pitchFamily="18" charset="0"/>
                <a:cs typeface="Times New Roman" pitchFamily="18" charset="0"/>
              </a:rPr>
              <a:t>Дајча, Кајкезис</a:t>
            </a:r>
            <a:r>
              <a:rPr lang="sr-Latn-CS" sz="20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sr-Latn-CS" sz="2000" i="1" dirty="0">
                <a:latin typeface="Times New Roman" pitchFamily="18" charset="0"/>
                <a:cs typeface="Times New Roman" pitchFamily="18" charset="0"/>
              </a:rPr>
              <a:t>Фетије</a:t>
            </a:r>
            <a:r>
              <a:rPr lang="sr-Latn-CS" sz="2000" dirty="0">
                <a:latin typeface="Times New Roman" pitchFamily="18" charset="0"/>
                <a:cs typeface="Times New Roman" pitchFamily="18" charset="0"/>
              </a:rPr>
              <a:t> (популарно одмаралиште југоисточно од Мармариса са марином на крају прелепог залива, рушевине крсташке тврђаве, бројне камене гробнице урезане у литицу, најзначајнија Аминтисова гробница). </a:t>
            </a:r>
          </a:p>
          <a:p>
            <a:endParaRPr lang="sr-Latn-CS" dirty="0"/>
          </a:p>
        </p:txBody>
      </p:sp>
      <p:pic>
        <p:nvPicPr>
          <p:cNvPr id="4" name="Picture 3" descr="bodrum-north-greek-island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852936"/>
            <a:ext cx="9144000" cy="40050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52320" y="5949280"/>
            <a:ext cx="1185324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БОДРУМ</a:t>
            </a:r>
            <a:endParaRPr lang="sr-Latn-C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Регија Централне Анадолије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70000" lnSpcReduction="20000"/>
          </a:bodyPr>
          <a:lstStyle/>
          <a:p>
            <a:r>
              <a:rPr lang="sr-Latn-CS" dirty="0"/>
              <a:t>Централни део Турске, заузима 19% територије, друга по величини регија после регије источне </a:t>
            </a:r>
            <a:r>
              <a:rPr lang="sr-Latn-CS" dirty="0" smtClean="0"/>
              <a:t>Анадолије</a:t>
            </a:r>
            <a:endParaRPr lang="sr-Latn-CS" dirty="0"/>
          </a:p>
          <a:p>
            <a:r>
              <a:rPr lang="sr-Latn-CS" dirty="0"/>
              <a:t>Рељеф: Централна Анадолска висораван препуна доминантних вулканских врхова, колевка људске </a:t>
            </a:r>
            <a:r>
              <a:rPr lang="sr-Latn-CS" dirty="0" smtClean="0"/>
              <a:t>цивилизације</a:t>
            </a:r>
            <a:endParaRPr lang="sr-Latn-CS" dirty="0"/>
          </a:p>
          <a:p>
            <a:r>
              <a:rPr lang="sr-Latn-CS" dirty="0"/>
              <a:t>Градски центри ове регије су: </a:t>
            </a:r>
            <a:r>
              <a:rPr lang="sr-Latn-CS" i="1" dirty="0"/>
              <a:t>Чанкири, Каранџа</a:t>
            </a:r>
            <a:r>
              <a:rPr lang="sr-Latn-CS" dirty="0"/>
              <a:t> и </a:t>
            </a:r>
            <a:r>
              <a:rPr lang="sr-Latn-CS" i="1" dirty="0" smtClean="0"/>
              <a:t>Анкара</a:t>
            </a:r>
            <a:endParaRPr lang="sr-Latn-CS" dirty="0"/>
          </a:p>
          <a:p>
            <a:r>
              <a:rPr lang="sr-Latn-CS" i="1" dirty="0"/>
              <a:t>Анкара</a:t>
            </a:r>
            <a:r>
              <a:rPr lang="sr-Latn-CS" dirty="0"/>
              <a:t> је у центру Анадолске висоравни, на висини од 850 метара</a:t>
            </a:r>
            <a:r>
              <a:rPr lang="sr-Latn-CS" dirty="0" smtClean="0"/>
              <a:t>.</a:t>
            </a:r>
            <a:endParaRPr lang="sr-Cyrl-RS" dirty="0" smtClean="0"/>
          </a:p>
          <a:p>
            <a:r>
              <a:rPr lang="sr-Latn-CS" i="1" dirty="0" smtClean="0"/>
              <a:t>Тврђава </a:t>
            </a:r>
            <a:r>
              <a:rPr lang="sr-Latn-CS" i="1" dirty="0"/>
              <a:t>Анкара</a:t>
            </a:r>
            <a:r>
              <a:rPr lang="sr-Latn-CS" dirty="0"/>
              <a:t>, темеље поставили Келти, завршили </a:t>
            </a:r>
            <a:r>
              <a:rPr lang="sr-Latn-CS" dirty="0" smtClean="0"/>
              <a:t>Римљани,</a:t>
            </a:r>
            <a:endParaRPr lang="sr-Cyrl-RS" dirty="0" smtClean="0"/>
          </a:p>
          <a:p>
            <a:r>
              <a:rPr lang="sr-Latn-CS" i="1" dirty="0" smtClean="0"/>
              <a:t>Августов </a:t>
            </a:r>
            <a:r>
              <a:rPr lang="sr-Latn-CS" i="1" dirty="0"/>
              <a:t>храм</a:t>
            </a:r>
            <a:r>
              <a:rPr lang="sr-Latn-CS" dirty="0"/>
              <a:t>, </a:t>
            </a:r>
            <a:r>
              <a:rPr lang="sr-Latn-CS" i="1" dirty="0"/>
              <a:t>остаци римских театара и </a:t>
            </a:r>
            <a:r>
              <a:rPr lang="sr-Latn-CS" i="1" dirty="0" smtClean="0"/>
              <a:t>купатила</a:t>
            </a:r>
            <a:endParaRPr lang="sr-Cyrl-RS" dirty="0" smtClean="0"/>
          </a:p>
          <a:p>
            <a:r>
              <a:rPr lang="sr-Latn-CS" i="1" dirty="0" smtClean="0"/>
              <a:t>Ататурков </a:t>
            </a:r>
            <a:r>
              <a:rPr lang="sr-Latn-CS" i="1" dirty="0"/>
              <a:t>маузолеј</a:t>
            </a:r>
            <a:r>
              <a:rPr lang="sr-Latn-CS" dirty="0"/>
              <a:t> – на брду четврте Антепе, мешавина старих и нових архитектонских стилова, статуа Ататурка, натписи, писма и предмети који су припадали Ататурку, као и </a:t>
            </a:r>
            <a:r>
              <a:rPr lang="sr-Latn-CS" dirty="0" smtClean="0"/>
              <a:t>фотографије</a:t>
            </a:r>
            <a:endParaRPr lang="sr-Cyrl-RS" dirty="0" smtClean="0"/>
          </a:p>
          <a:p>
            <a:r>
              <a:rPr lang="sr-Latn-CS" i="1" dirty="0" smtClean="0"/>
              <a:t>Музеј </a:t>
            </a:r>
            <a:r>
              <a:rPr lang="sr-Latn-CS" i="1" dirty="0"/>
              <a:t>Анатолске цивилизације</a:t>
            </a:r>
            <a:r>
              <a:rPr lang="sr-Latn-CS" dirty="0"/>
              <a:t> – прекривени </a:t>
            </a:r>
            <a:r>
              <a:rPr lang="sr-Latn-CS" dirty="0" smtClean="0"/>
              <a:t>базар, </a:t>
            </a:r>
            <a:r>
              <a:rPr lang="sr-Latn-CS" dirty="0"/>
              <a:t>Коцапели џамија.</a:t>
            </a: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rasmus-experience-ankara-turkey-simona-095549214458d98021112f95ef59e8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8180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1800" y="6165304"/>
            <a:ext cx="4161155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АНКАРА – КОЦАПЕЛИ ЏАМИЈА</a:t>
            </a:r>
            <a:endParaRPr lang="sr-Latn-C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nkara tvrđav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661248"/>
          </a:xfrm>
        </p:spPr>
      </p:pic>
      <p:sp>
        <p:nvSpPr>
          <p:cNvPr id="5" name="TextBox 4"/>
          <p:cNvSpPr txBox="1"/>
          <p:nvPr/>
        </p:nvSpPr>
        <p:spPr>
          <a:xfrm>
            <a:off x="2627784" y="6021288"/>
            <a:ext cx="4004895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     АНКАРА - ТВЂАВА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Југоисточни и источни Анадолијски регион</a:t>
            </a:r>
            <a:endParaRPr lang="sr-Latn-C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0060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sr-Latn-CS" dirty="0">
                <a:latin typeface="Times New Roman" pitchFamily="18" charset="0"/>
                <a:cs typeface="Times New Roman" pitchFamily="18" charset="0"/>
              </a:rPr>
              <a:t>Заузима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9,7% територије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окружена источном Анадолијом и Медитеранском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регијом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, п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од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утицајем континенталне и средоземне климе 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Болу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– у унутрашњости, важан провинсцијски центар са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Улу џамијом, музејима археологије и </a:t>
            </a:r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етнографиј</a:t>
            </a:r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е</a:t>
            </a:r>
            <a:endParaRPr lang="sr-Cyrl-R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Југозападно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од Болуа је популарно одмаралиште </a:t>
            </a:r>
            <a:r>
              <a:rPr lang="sr-Latn-CS" i="1" dirty="0">
                <a:latin typeface="Times New Roman" pitchFamily="18" charset="0"/>
                <a:cs typeface="Times New Roman" pitchFamily="18" charset="0"/>
              </a:rPr>
              <a:t>језера </a:t>
            </a:r>
            <a:r>
              <a:rPr lang="sr-Latn-C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Абант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sr-Latn-CS" b="1" dirty="0">
                <a:latin typeface="Times New Roman" pitchFamily="18" charset="0"/>
                <a:cs typeface="Times New Roman" pitchFamily="18" charset="0"/>
              </a:rPr>
              <a:t>Источни Анадолијски регион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>
                <a:latin typeface="Times New Roman" pitchFamily="18" charset="0"/>
                <a:cs typeface="Times New Roman" pitchFamily="18" charset="0"/>
              </a:rPr>
              <a:t>По површини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највећи,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око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¾ области изнад 1500-2000 метара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, највиши врх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ла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нине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Арарат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у овој регији, област испуњена планинама, планинским венцима, пространим равницама, висоравнима и великим бројем неактивних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вулкана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Протиче 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река </a:t>
            </a:r>
            <a:r>
              <a:rPr lang="sr-Latn-C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Мурат</a:t>
            </a:r>
            <a:r>
              <a:rPr lang="sr-Latn-CS" dirty="0">
                <a:latin typeface="Times New Roman" pitchFamily="18" charset="0"/>
                <a:cs typeface="Times New Roman" pitchFamily="18" charset="0"/>
              </a:rPr>
              <a:t> и притока </a:t>
            </a:r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Еуфрат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Најмање насељен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unt-Ararat-Turke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949280"/>
          </a:xfrm>
        </p:spPr>
      </p:pic>
      <p:sp>
        <p:nvSpPr>
          <p:cNvPr id="5" name="TextBox 4"/>
          <p:cNvSpPr txBox="1"/>
          <p:nvPr/>
        </p:nvSpPr>
        <p:spPr>
          <a:xfrm>
            <a:off x="3131840" y="6165304"/>
            <a:ext cx="3692241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ПЛАНИНА АРАРАТ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olu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1" cy="6126163"/>
          </a:xfrm>
        </p:spPr>
      </p:pic>
      <p:sp>
        <p:nvSpPr>
          <p:cNvPr id="5" name="TextBox 4"/>
          <p:cNvSpPr txBox="1"/>
          <p:nvPr/>
        </p:nvSpPr>
        <p:spPr>
          <a:xfrm>
            <a:off x="3498262" y="6237312"/>
            <a:ext cx="2009842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БОЛУ</a:t>
            </a:r>
            <a:endParaRPr lang="sr-Latn-C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582067"/>
            <a:ext cx="4572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ОВА ПРЕЗЕНТАЦИЈА ЈЕ НЕКОМЕРЦИЈАЛНА!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dirty="0">
                <a:solidFill>
                  <a:srgbClr val="0070C0"/>
                </a:solidFill>
              </a:rPr>
              <a:t>Слајдови могу да садрже материјале, фотографије и слике преузете са Интернета који су заштићени Законом о ауторским и сродним правима.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Ова презентација се може користити само у циљу информисања и образовања ученика у току наставе на даљину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sr-Cyrl-RS" dirty="0">
                <a:solidFill>
                  <a:srgbClr val="0070C0"/>
                </a:solidFill>
              </a:rPr>
              <a:t>односно за потребе остваривања наставе у школама </a:t>
            </a:r>
            <a:r>
              <a:rPr lang="ru-RU" dirty="0">
                <a:solidFill>
                  <a:srgbClr val="0070C0"/>
                </a:solidFill>
              </a:rPr>
              <a:t>и у друге сврхе се не сме користити. </a:t>
            </a: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</a:rPr>
              <a:t>Члан 44. – Дозвољено је да без дозволе аутора и без плаћања ауторске накнаде за некомерцијалне сврхе наставе (1) јавно извођење или представљање објављених дела у облику не</a:t>
            </a:r>
            <a:r>
              <a:rPr lang="sr-Cyrl-RS" sz="1600" dirty="0">
                <a:solidFill>
                  <a:srgbClr val="0070C0"/>
                </a:solidFill>
              </a:rPr>
              <a:t>п</a:t>
            </a:r>
            <a:r>
              <a:rPr lang="ru-RU" sz="1600" dirty="0">
                <a:solidFill>
                  <a:srgbClr val="0070C0"/>
                </a:solidFill>
              </a:rPr>
              <a:t>осредног поучавања на настави. ЗАКОН О АУТОРСКИМ И СРОДНИМ ПРАВИМА (</a:t>
            </a:r>
            <a:r>
              <a:rPr lang="sr-Cyrl-RS" sz="1600" dirty="0">
                <a:solidFill>
                  <a:srgbClr val="0070C0"/>
                </a:solidFill>
              </a:rPr>
              <a:t>„</a:t>
            </a:r>
            <a:r>
              <a:rPr lang="ru-RU" sz="1600" dirty="0">
                <a:solidFill>
                  <a:srgbClr val="0070C0"/>
                </a:solidFill>
              </a:rPr>
              <a:t>Службени гласник РС</a:t>
            </a:r>
            <a:r>
              <a:rPr lang="sr-Cyrl-RS" sz="1600" dirty="0">
                <a:solidFill>
                  <a:srgbClr val="0070C0"/>
                </a:solidFill>
              </a:rPr>
              <a:t>“</a:t>
            </a:r>
            <a:r>
              <a:rPr lang="ru-RU" sz="1600" dirty="0">
                <a:solidFill>
                  <a:srgbClr val="0070C0"/>
                </a:solidFill>
              </a:rPr>
              <a:t>, бр. </a:t>
            </a:r>
            <a:r>
              <a:rPr lang="ru-RU" sz="1600">
                <a:solidFill>
                  <a:srgbClr val="0070C0"/>
                </a:solidFill>
              </a:rPr>
              <a:t>104/2009 и 99/2011)</a:t>
            </a:r>
            <a:endParaRPr lang="ru-RU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52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3026</Words>
  <Application>Microsoft Office PowerPoint</Application>
  <PresentationFormat>On-screen Show (4:3)</PresentationFormat>
  <Paragraphs>195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Регионална подела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Медитеранска регија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Црноморска регија</vt:lpstr>
      <vt:lpstr>PowerPoint Presentation</vt:lpstr>
      <vt:lpstr>PowerPoint Presentation</vt:lpstr>
      <vt:lpstr>PowerPoint Presentation</vt:lpstr>
      <vt:lpstr>Егејска регија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Регија Централне Анадолије</vt:lpstr>
      <vt:lpstr>PowerPoint Presentation</vt:lpstr>
      <vt:lpstr>PowerPoint Presentation</vt:lpstr>
      <vt:lpstr>Југоисточни и источни Анадолијски регион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pfc</dc:creator>
  <cp:lastModifiedBy>Dusan</cp:lastModifiedBy>
  <cp:revision>7</cp:revision>
  <dcterms:created xsi:type="dcterms:W3CDTF">2020-03-28T16:01:48Z</dcterms:created>
  <dcterms:modified xsi:type="dcterms:W3CDTF">2021-03-26T06:09:35Z</dcterms:modified>
</cp:coreProperties>
</file>