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40"/>
  </p:notesMasterIdLst>
  <p:sldIdLst>
    <p:sldId id="280" r:id="rId2"/>
    <p:sldId id="265" r:id="rId3"/>
    <p:sldId id="281" r:id="rId4"/>
    <p:sldId id="266" r:id="rId5"/>
    <p:sldId id="268" r:id="rId6"/>
    <p:sldId id="282" r:id="rId7"/>
    <p:sldId id="283" r:id="rId8"/>
    <p:sldId id="285" r:id="rId9"/>
    <p:sldId id="284" r:id="rId10"/>
    <p:sldId id="277" r:id="rId11"/>
    <p:sldId id="275" r:id="rId12"/>
    <p:sldId id="270" r:id="rId13"/>
    <p:sldId id="286" r:id="rId14"/>
    <p:sldId id="287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14" r:id="rId33"/>
    <p:sldId id="306" r:id="rId34"/>
    <p:sldId id="307" r:id="rId35"/>
    <p:sldId id="308" r:id="rId36"/>
    <p:sldId id="310" r:id="rId37"/>
    <p:sldId id="311" r:id="rId38"/>
    <p:sldId id="31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2E566-1747-4A9A-BCAD-0C22674BA97A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F5A-93E9-4152-9BAD-EBE7EC89C7C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B8E7A-8DE5-40D1-B7A2-91994AD8B69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883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07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559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609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818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81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288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747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268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240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219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843636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7236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0839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2032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8169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383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55B12AB-F12B-49A3-BF02-C9C8E8F02092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B5CF3-3496-4FD5-A673-FE11240D3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46201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Raški okrug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raski okru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079" y="1"/>
            <a:ext cx="478910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21240"/>
          </a:xfrm>
        </p:spPr>
        <p:txBody>
          <a:bodyPr/>
          <a:lstStyle/>
          <a:p>
            <a:r>
              <a:rPr lang="sr-Latn-RS" dirty="0" smtClean="0"/>
              <a:t>Raški okrug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7481130" cy="4195481"/>
          </a:xfrm>
        </p:spPr>
        <p:txBody>
          <a:bodyPr>
            <a:normAutofit/>
          </a:bodyPr>
          <a:lstStyle/>
          <a:p>
            <a:r>
              <a:rPr lang="sr-Latn-RS" dirty="0"/>
              <a:t>Starovlaško-raška visija, jezgro Stara Raška;</a:t>
            </a:r>
          </a:p>
          <a:p>
            <a:r>
              <a:rPr lang="sr-Latn-RS" dirty="0"/>
              <a:t>Obuhvata  sliv srednjeg Ibra, Raške i Studenice;</a:t>
            </a:r>
          </a:p>
          <a:p>
            <a:r>
              <a:rPr lang="sr-Latn-RS" dirty="0"/>
              <a:t>Izuzetno povoljan geografski položaj – sever: Pomoravlje i Šumadija, jug: Kosovo i Metohija, istok: dolina Jošanice, Aleksandrovačka župa i Toplica, jugozapad: dolina reke Raške;</a:t>
            </a:r>
          </a:p>
          <a:p>
            <a:r>
              <a:rPr lang="sr-Latn-RS" dirty="0"/>
              <a:t>Okružuju ga planine Golija, Kopaonik, Željin, Goč, Stolovi, Čemerno, Radočelo;</a:t>
            </a:r>
          </a:p>
          <a:p>
            <a:r>
              <a:rPr lang="sr-Latn-RS" dirty="0"/>
              <a:t>Gusta hidrografska mreža – Ibar najvažniji vodeni </a:t>
            </a:r>
            <a:r>
              <a:rPr lang="sr-Latn-RS" dirty="0" smtClean="0"/>
              <a:t>tok</a:t>
            </a:r>
          </a:p>
          <a:p>
            <a:r>
              <a:rPr lang="sr-Latn-RS" dirty="0" smtClean="0"/>
              <a:t>Najvažnije pritoke Ibra: Studenica, Lopatnica, Ribnica, Raška</a:t>
            </a:r>
            <a:endParaRPr lang="sr-Latn-RS" dirty="0"/>
          </a:p>
          <a:p>
            <a:endParaRPr lang="en-US" dirty="0"/>
          </a:p>
        </p:txBody>
      </p:sp>
      <p:pic>
        <p:nvPicPr>
          <p:cNvPr id="10242" name="Picture 2" descr="Image result for raski okru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60912" y="2286609"/>
            <a:ext cx="3131088" cy="4571391"/>
          </a:xfrm>
          <a:prstGeom prst="rect">
            <a:avLst/>
          </a:prstGeom>
          <a:noFill/>
        </p:spPr>
      </p:pic>
      <p:pic>
        <p:nvPicPr>
          <p:cNvPr id="6" name="Picture 2" descr="Image result for raski okru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18116" y="0"/>
            <a:ext cx="1427694" cy="2044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2537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1434" y="0"/>
            <a:ext cx="8893834" cy="68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8342" y="-1"/>
            <a:ext cx="2913659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Banje Raškog okruga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Vrnjačka banja</a:t>
            </a:r>
          </a:p>
          <a:p>
            <a:r>
              <a:rPr lang="sr-Latn-RS" dirty="0" smtClean="0"/>
              <a:t>Novopazarska banja</a:t>
            </a:r>
          </a:p>
          <a:p>
            <a:r>
              <a:rPr lang="sr-Latn-RS" dirty="0" smtClean="0"/>
              <a:t>Sirčanska banja</a:t>
            </a:r>
          </a:p>
          <a:p>
            <a:r>
              <a:rPr lang="sr-Latn-RS" dirty="0" smtClean="0"/>
              <a:t>Vitanovačka banja</a:t>
            </a:r>
          </a:p>
          <a:p>
            <a:r>
              <a:rPr lang="sr-Latn-RS" dirty="0" smtClean="0"/>
              <a:t>Bogutovačka banja</a:t>
            </a:r>
          </a:p>
          <a:p>
            <a:r>
              <a:rPr lang="sr-Latn-RS" dirty="0" smtClean="0"/>
              <a:t>Mataruška banja</a:t>
            </a:r>
          </a:p>
          <a:p>
            <a:r>
              <a:rPr lang="sr-Latn-RS" dirty="0" smtClean="0"/>
              <a:t>Jošanička banja</a:t>
            </a:r>
          </a:p>
        </p:txBody>
      </p:sp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290" y="2500023"/>
            <a:ext cx="4324709" cy="4357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970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Antropogeni turistički motivi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Stari </a:t>
            </a:r>
            <a:r>
              <a:rPr lang="sr-Latn-RS" dirty="0"/>
              <a:t>gradovi i utvrđenja: Ras, Jeleč, Maglič, tvrđava u Novom Pazaru;</a:t>
            </a:r>
          </a:p>
          <a:p>
            <a:r>
              <a:rPr lang="sr-Latn-RS" dirty="0"/>
              <a:t>Crkva Svetog Petra i Pavla;</a:t>
            </a:r>
          </a:p>
          <a:p>
            <a:r>
              <a:rPr lang="sr-Latn-RS" dirty="0" smtClean="0"/>
              <a:t>Đurđevi </a:t>
            </a:r>
            <a:r>
              <a:rPr lang="sr-Latn-RS" dirty="0"/>
              <a:t>stupovi, Gradac, Studenica, Gornja  isposnica Sv. Save, Žiča;</a:t>
            </a:r>
          </a:p>
          <a:p>
            <a:r>
              <a:rPr lang="sr-Latn-RS" dirty="0"/>
              <a:t>Spomenici islamske arhitekture: Altum-alem džamija, Lejlek džamija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490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5231" y="0"/>
            <a:ext cx="2896769" cy="235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 descr="Image result for crkva svetog petra i pavla novi paz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61713"/>
            <a:ext cx="7188812" cy="479628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cap="all" dirty="0" smtClean="0">
                <a:solidFill>
                  <a:srgbClr val="EEEDED"/>
                </a:solidFill>
                <a:latin typeface="Roboto Condensed"/>
              </a:rPr>
              <a:t>CRKVA SVETIH APOSTOLA PETRA </a:t>
            </a:r>
            <a:r>
              <a:rPr lang="en-US" sz="4000" cap="all" dirty="0" smtClean="0">
                <a:solidFill>
                  <a:schemeClr val="tx1"/>
                </a:solidFill>
                <a:latin typeface="Roboto Condensed"/>
              </a:rPr>
              <a:t>I</a:t>
            </a:r>
            <a:r>
              <a:rPr lang="en-US" sz="4000" cap="all" dirty="0" smtClean="0">
                <a:solidFill>
                  <a:srgbClr val="FF0000"/>
                </a:solidFill>
                <a:latin typeface="Roboto Condensed"/>
              </a:rPr>
              <a:t> </a:t>
            </a:r>
            <a:r>
              <a:rPr lang="en-US" sz="4000" cap="all" dirty="0" smtClean="0">
                <a:solidFill>
                  <a:srgbClr val="EEEDED"/>
                </a:solidFill>
                <a:latin typeface="Roboto Condensed"/>
              </a:rPr>
              <a:t>PAVLA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Image result for crkva svetog petra i pavla novi paz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6951" y="2054606"/>
            <a:ext cx="6395049" cy="48033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riznicasrpska.net/fotografije/Spomenici_kulture/Djurdjevi_Stubovi_u_Rasu_Srbija_(krov_Srbije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259683" cy="684906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Đurđevi Stupovi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5026" y="4623758"/>
            <a:ext cx="3216973" cy="223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 descr="Image result for stari grad r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74420" y="2424024"/>
            <a:ext cx="3217579" cy="21938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0700" y="0"/>
            <a:ext cx="10401300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Manastir Sopoćani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217760"/>
            <a:ext cx="2820838" cy="164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52" name="Picture 20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099962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Manastir Studenica (i gornja isposnica Sv. Save)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038" name="AutoShape 6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0" name="AutoShape 8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2" name="AutoShape 10" descr="http://www.serbia.com/wp-content/uploads/2012/12/Manastir-Studenic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AutoShape 18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53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4764" y="0"/>
            <a:ext cx="2457236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40"/>
            <a:ext cx="9161253" cy="687094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Manastir Žiča</a:t>
            </a:r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65013" y="4658265"/>
            <a:ext cx="3026987" cy="2199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650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042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Manstir Gradac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547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stari grad r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Stari grad 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1300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ras.rs/images/Jelec/0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029343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Jeleč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age result for Magl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chemeClr val="bg1"/>
                </a:solidFill>
              </a:rPr>
              <a:t>Maglič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31991" y="3724544"/>
            <a:ext cx="3260009" cy="313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3546E8-67B2-0D2B-C768-9C51E79AE1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Mačva</a:t>
            </a:r>
            <a:r>
              <a:rPr lang="en-US" dirty="0"/>
              <a:t>, </a:t>
            </a:r>
            <a:r>
              <a:rPr lang="en-US" dirty="0" err="1"/>
              <a:t>Pocerina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Azbukovica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AC3302D-46C1-266E-3AA6-01E2168DB5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7139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49180DC-BBF7-2DDA-83E2-1020508AD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857135" cy="686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E27A941E-79BF-4F78-96E6-53CE55BDE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6707" y="0"/>
            <a:ext cx="47452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D2108F04-6700-40D7-3863-7FE391DAF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134" y="0"/>
            <a:ext cx="2868623" cy="363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E06C223D-7A65-5946-3A9E-3F0523EA5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134" y="3637935"/>
            <a:ext cx="2868623" cy="322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3100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55E491-320F-75DB-E82A-64D8CB7D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Prirodne</a:t>
            </a:r>
            <a:r>
              <a:rPr lang="en-US" dirty="0"/>
              <a:t> </a:t>
            </a:r>
            <a:r>
              <a:rPr lang="en-US" dirty="0" err="1"/>
              <a:t>karakteristike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DD86F9-36F9-8C6F-97B2-C3808C412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392920" cy="419548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Hidrografija</a:t>
            </a:r>
            <a:endParaRPr lang="en-US" dirty="0"/>
          </a:p>
          <a:p>
            <a:pPr lvl="1"/>
            <a:r>
              <a:rPr lang="en-US" dirty="0"/>
              <a:t>Reke Sava </a:t>
            </a:r>
            <a:r>
              <a:rPr lang="en-US" dirty="0" err="1"/>
              <a:t>i</a:t>
            </a:r>
            <a:r>
              <a:rPr lang="en-US" dirty="0"/>
              <a:t> Drina</a:t>
            </a:r>
          </a:p>
          <a:p>
            <a:pPr lvl="1"/>
            <a:r>
              <a:rPr lang="en-US" dirty="0" err="1"/>
              <a:t>Jadar</a:t>
            </a:r>
            <a:r>
              <a:rPr lang="en-US" dirty="0"/>
              <a:t>, </a:t>
            </a:r>
            <a:r>
              <a:rPr lang="en-US" dirty="0" err="1"/>
              <a:t>Trešnjica</a:t>
            </a:r>
            <a:r>
              <a:rPr lang="en-US" dirty="0"/>
              <a:t>, </a:t>
            </a:r>
            <a:r>
              <a:rPr lang="en-US" dirty="0" err="1"/>
              <a:t>Kolubara</a:t>
            </a:r>
            <a:r>
              <a:rPr lang="en-US" dirty="0"/>
              <a:t>, </a:t>
            </a:r>
            <a:r>
              <a:rPr lang="en-US" dirty="0" err="1"/>
              <a:t>Tamnava</a:t>
            </a:r>
            <a:r>
              <a:rPr lang="en-US" dirty="0"/>
              <a:t>…</a:t>
            </a:r>
          </a:p>
          <a:p>
            <a:pPr lvl="1"/>
            <a:r>
              <a:rPr lang="en-US" dirty="0" err="1"/>
              <a:t>Termomineralni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(Banja </a:t>
            </a:r>
            <a:r>
              <a:rPr lang="en-US" dirty="0" err="1"/>
              <a:t>Koviljača</a:t>
            </a:r>
            <a:r>
              <a:rPr lang="en-US" dirty="0"/>
              <a:t>)</a:t>
            </a:r>
          </a:p>
          <a:p>
            <a:r>
              <a:rPr lang="en-US" dirty="0" err="1"/>
              <a:t>Ravničarska</a:t>
            </a:r>
            <a:r>
              <a:rPr lang="en-US" dirty="0"/>
              <a:t> </a:t>
            </a:r>
            <a:r>
              <a:rPr lang="en-US" dirty="0" err="1"/>
              <a:t>Mačva</a:t>
            </a:r>
            <a:endParaRPr lang="en-US" dirty="0"/>
          </a:p>
          <a:p>
            <a:r>
              <a:rPr lang="en-US" dirty="0" err="1"/>
              <a:t>Planina</a:t>
            </a:r>
            <a:r>
              <a:rPr lang="en-US" dirty="0"/>
              <a:t> </a:t>
            </a:r>
            <a:r>
              <a:rPr lang="en-US" dirty="0" err="1"/>
              <a:t>Cer</a:t>
            </a:r>
            <a:endParaRPr lang="en-US" dirty="0"/>
          </a:p>
          <a:p>
            <a:r>
              <a:rPr lang="en-US" dirty="0" err="1"/>
              <a:t>Podrinjsko-valjevske</a:t>
            </a:r>
            <a:r>
              <a:rPr lang="en-US" dirty="0"/>
              <a:t> </a:t>
            </a:r>
            <a:r>
              <a:rPr lang="en-US" dirty="0" err="1"/>
              <a:t>planine</a:t>
            </a:r>
            <a:r>
              <a:rPr lang="en-US" dirty="0"/>
              <a:t> (</a:t>
            </a:r>
            <a:r>
              <a:rPr lang="en-US" dirty="0" err="1"/>
              <a:t>Gučevo</a:t>
            </a:r>
            <a:r>
              <a:rPr lang="en-US" dirty="0"/>
              <a:t>, </a:t>
            </a:r>
            <a:r>
              <a:rPr lang="en-US" dirty="0" err="1"/>
              <a:t>Boranja</a:t>
            </a:r>
            <a:r>
              <a:rPr lang="en-US" dirty="0"/>
              <a:t>, </a:t>
            </a:r>
            <a:r>
              <a:rPr lang="en-US" dirty="0" err="1"/>
              <a:t>Jagodnja</a:t>
            </a:r>
            <a:r>
              <a:rPr lang="en-US" dirty="0"/>
              <a:t>, </a:t>
            </a:r>
            <a:r>
              <a:rPr lang="en-US" dirty="0" err="1"/>
              <a:t>Sokolska</a:t>
            </a:r>
            <a:r>
              <a:rPr lang="en-US" dirty="0"/>
              <a:t> </a:t>
            </a:r>
            <a:r>
              <a:rPr lang="en-US" dirty="0" err="1"/>
              <a:t>planina</a:t>
            </a:r>
            <a:r>
              <a:rPr lang="en-US" dirty="0"/>
              <a:t>)</a:t>
            </a:r>
          </a:p>
          <a:p>
            <a:r>
              <a:rPr lang="en-US" dirty="0" err="1"/>
              <a:t>Pećine</a:t>
            </a:r>
            <a:r>
              <a:rPr lang="en-US" dirty="0"/>
              <a:t> – </a:t>
            </a:r>
            <a:r>
              <a:rPr lang="en-US" dirty="0" err="1"/>
              <a:t>najveća</a:t>
            </a:r>
            <a:r>
              <a:rPr lang="en-US" dirty="0"/>
              <a:t> je </a:t>
            </a:r>
            <a:r>
              <a:rPr lang="en-US" dirty="0" err="1"/>
              <a:t>Bobetna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xmlns="" id="{151E650C-363F-E2EB-4055-07098958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6233" y="2052918"/>
            <a:ext cx="3482917" cy="367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E2E1FF6B-F269-D37C-79F5-60935183C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81154" y="2052918"/>
            <a:ext cx="3016676" cy="367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0077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087BC34A-6E72-B0D6-299F-507F68969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7652" y="-1364829"/>
            <a:ext cx="12329652" cy="821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D0AEAE-783C-95FC-495C-97365FB5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2">
                    <a:lumMod val="75000"/>
                  </a:schemeClr>
                </a:solidFill>
                <a:highlight>
                  <a:srgbClr val="C0C0C0"/>
                </a:highlight>
              </a:rPr>
              <a:t>Antropogeni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highlight>
                  <a:srgbClr val="C0C0C0"/>
                </a:highlight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highlight>
                  <a:srgbClr val="C0C0C0"/>
                </a:highlight>
              </a:rPr>
              <a:t>turistički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highlight>
                  <a:srgbClr val="C0C0C0"/>
                </a:highlight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highlight>
                  <a:srgbClr val="C0C0C0"/>
                </a:highlight>
              </a:rPr>
              <a:t>motivi</a:t>
            </a:r>
            <a:endParaRPr lang="en-US" dirty="0">
              <a:solidFill>
                <a:schemeClr val="bg2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2187BE-B894-6452-B5B3-E465919B0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5141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50136A-C8B4-8A3E-BA88-5922FA0E8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32" y="109221"/>
            <a:ext cx="4241385" cy="1447800"/>
          </a:xfrm>
        </p:spPr>
        <p:txBody>
          <a:bodyPr/>
          <a:lstStyle/>
          <a:p>
            <a:r>
              <a:rPr lang="en-US" sz="4400" dirty="0" err="1"/>
              <a:t>Utvrđenja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118515-9465-082B-9002-E131C9A35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B6F00A-CBF7-269A-4520-593DB3309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7534" y="1890415"/>
            <a:ext cx="3401063" cy="4215417"/>
          </a:xfrm>
        </p:spPr>
        <p:txBody>
          <a:bodyPr>
            <a:normAutofit/>
          </a:bodyPr>
          <a:lstStyle/>
          <a:p>
            <a:r>
              <a:rPr lang="en-US" sz="1800" dirty="0"/>
              <a:t>Soko-grad</a:t>
            </a:r>
          </a:p>
          <a:p>
            <a:pPr lvl="1"/>
            <a:r>
              <a:rPr lang="en-US" sz="1800" dirty="0" err="1"/>
              <a:t>Pretpostavlja</a:t>
            </a:r>
            <a:r>
              <a:rPr lang="en-US" sz="1800" dirty="0"/>
              <a:t> se da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prva</a:t>
            </a:r>
            <a:r>
              <a:rPr lang="en-US" sz="1800" dirty="0"/>
              <a:t> </a:t>
            </a:r>
            <a:r>
              <a:rPr lang="en-US" sz="1800" dirty="0" err="1"/>
              <a:t>utvrđenja</a:t>
            </a:r>
            <a:r>
              <a:rPr lang="en-US" sz="1800" dirty="0"/>
              <a:t> </a:t>
            </a:r>
            <a:r>
              <a:rPr lang="en-US" sz="1800" dirty="0" err="1"/>
              <a:t>podigli</a:t>
            </a:r>
            <a:r>
              <a:rPr lang="en-US" sz="1800" dirty="0"/>
              <a:t> </a:t>
            </a:r>
            <a:r>
              <a:rPr lang="en-US" sz="1800" dirty="0" err="1"/>
              <a:t>Kelti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Rimljani</a:t>
            </a:r>
            <a:endParaRPr lang="en-US" sz="1800" dirty="0"/>
          </a:p>
          <a:p>
            <a:pPr lvl="1"/>
            <a:r>
              <a:rPr lang="en-US" sz="1800" dirty="0"/>
              <a:t>U </a:t>
            </a:r>
            <a:r>
              <a:rPr lang="en-US" sz="1800" dirty="0" err="1"/>
              <a:t>srednjem</a:t>
            </a:r>
            <a:r>
              <a:rPr lang="en-US" sz="1800" dirty="0"/>
              <a:t> </a:t>
            </a:r>
            <a:r>
              <a:rPr lang="en-US" sz="1800" dirty="0" err="1"/>
              <a:t>veku</a:t>
            </a:r>
            <a:r>
              <a:rPr lang="en-US" sz="1800" dirty="0"/>
              <a:t> </a:t>
            </a:r>
            <a:r>
              <a:rPr lang="en-US" sz="1800" dirty="0" err="1"/>
              <a:t>podiže</a:t>
            </a:r>
            <a:r>
              <a:rPr lang="en-US" sz="1800" dirty="0"/>
              <a:t> se </a:t>
            </a:r>
            <a:r>
              <a:rPr lang="en-US" sz="1800" dirty="0" err="1"/>
              <a:t>veća</a:t>
            </a:r>
            <a:r>
              <a:rPr lang="en-US" sz="1800" dirty="0"/>
              <a:t> I </a:t>
            </a:r>
            <a:r>
              <a:rPr lang="en-US" sz="1800" dirty="0" err="1"/>
              <a:t>jača</a:t>
            </a:r>
            <a:r>
              <a:rPr lang="en-US" sz="1800" dirty="0"/>
              <a:t> </a:t>
            </a:r>
            <a:r>
              <a:rPr lang="en-US" sz="1800" dirty="0" err="1"/>
              <a:t>tvrđava</a:t>
            </a:r>
            <a:endParaRPr lang="en-US" sz="1800" dirty="0"/>
          </a:p>
          <a:p>
            <a:pPr lvl="1"/>
            <a:r>
              <a:rPr lang="en-US" sz="1800" dirty="0" err="1"/>
              <a:t>Turci</a:t>
            </a:r>
            <a:r>
              <a:rPr lang="en-US" sz="1800" dirty="0"/>
              <a:t> je </a:t>
            </a:r>
            <a:r>
              <a:rPr lang="en-US" sz="1800" dirty="0" err="1"/>
              <a:t>zauzimaju</a:t>
            </a:r>
            <a:r>
              <a:rPr lang="en-US" sz="1800" dirty="0"/>
              <a:t> 1459.g.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proširuju</a:t>
            </a:r>
            <a:endParaRPr lang="en-US" sz="1800" dirty="0"/>
          </a:p>
          <a:p>
            <a:pPr lvl="1"/>
            <a:r>
              <a:rPr lang="en-US" sz="1800" dirty="0" err="1"/>
              <a:t>Ostaje</a:t>
            </a:r>
            <a:r>
              <a:rPr lang="en-US" sz="1800" dirty="0"/>
              <a:t> </a:t>
            </a:r>
            <a:r>
              <a:rPr lang="en-US" sz="1800" dirty="0" err="1"/>
              <a:t>neosvojena</a:t>
            </a:r>
            <a:r>
              <a:rPr lang="en-US" sz="1800" dirty="0"/>
              <a:t> </a:t>
            </a:r>
            <a:r>
              <a:rPr lang="en-US" sz="1800" dirty="0" err="1"/>
              <a:t>sve</a:t>
            </a:r>
            <a:r>
              <a:rPr lang="en-US" sz="1800" dirty="0"/>
              <a:t> do 1862.g. </a:t>
            </a:r>
            <a:r>
              <a:rPr lang="en-US" sz="1800" dirty="0" err="1"/>
              <a:t>kada</a:t>
            </a:r>
            <a:r>
              <a:rPr lang="en-US" sz="1800" dirty="0"/>
              <a:t> je </a:t>
            </a:r>
            <a:r>
              <a:rPr lang="en-US" sz="1800" dirty="0" err="1"/>
              <a:t>dignuta</a:t>
            </a:r>
            <a:r>
              <a:rPr lang="en-US" sz="1800" dirty="0"/>
              <a:t> u </a:t>
            </a:r>
            <a:r>
              <a:rPr lang="en-US" sz="1800" dirty="0" err="1"/>
              <a:t>vazduh</a:t>
            </a:r>
            <a:endParaRPr lang="en-US" sz="1800" dirty="0"/>
          </a:p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3124CA58-793F-109A-A2EB-A1CE5DF9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6249" y="25335"/>
            <a:ext cx="5590873" cy="373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urističko-manastirski kompleks svetog Nikolaja, Soko grad, Ljubovija">
            <a:extLst>
              <a:ext uri="{FF2B5EF4-FFF2-40B4-BE49-F238E27FC236}">
                <a16:creationId xmlns:a16="http://schemas.microsoft.com/office/drawing/2014/main" xmlns="" id="{3FE070B2-9043-E189-59C0-CC55D7704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8586" y="3755495"/>
            <a:ext cx="5452166" cy="33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6415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B0FE8-642E-BB66-BA1C-63A561D8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Petrina </a:t>
            </a:r>
            <a:r>
              <a:rPr lang="en-US" dirty="0" err="1"/>
              <a:t>stena</a:t>
            </a:r>
            <a:r>
              <a:rPr lang="en-US" dirty="0"/>
              <a:t> - </a:t>
            </a:r>
            <a:r>
              <a:rPr lang="en-US" dirty="0" err="1"/>
              <a:t>Petrac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4ACB67-BE03-785F-A5D3-4F47B74B4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6053C5-5226-E6DD-F878-64F1E8A92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Utvrđenje</a:t>
            </a:r>
            <a:r>
              <a:rPr lang="en-US" dirty="0"/>
              <a:t> </a:t>
            </a:r>
            <a:r>
              <a:rPr lang="en-US" dirty="0" err="1"/>
              <a:t>podignuto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u X </a:t>
            </a:r>
            <a:r>
              <a:rPr lang="en-US" dirty="0" err="1"/>
              <a:t>veku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kneza</a:t>
            </a:r>
            <a:r>
              <a:rPr lang="en-US" dirty="0"/>
              <a:t> </a:t>
            </a:r>
            <a:r>
              <a:rPr lang="en-US" dirty="0" err="1"/>
              <a:t>Časlava</a:t>
            </a:r>
            <a:endParaRPr lang="en-US" dirty="0"/>
          </a:p>
          <a:p>
            <a:r>
              <a:rPr lang="en-US" dirty="0"/>
              <a:t>Tu je </a:t>
            </a:r>
            <a:r>
              <a:rPr lang="en-US" dirty="0" err="1"/>
              <a:t>odigrana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od </a:t>
            </a:r>
            <a:r>
              <a:rPr lang="en-US" dirty="0" err="1"/>
              <a:t>najvećih</a:t>
            </a:r>
            <a:r>
              <a:rPr lang="en-US" dirty="0"/>
              <a:t> </a:t>
            </a:r>
            <a:r>
              <a:rPr lang="en-US" dirty="0" err="1"/>
              <a:t>bitaka</a:t>
            </a:r>
            <a:r>
              <a:rPr lang="en-US" dirty="0"/>
              <a:t> I </a:t>
            </a:r>
            <a:r>
              <a:rPr lang="en-US" dirty="0" err="1"/>
              <a:t>svetskog</a:t>
            </a:r>
            <a:r>
              <a:rPr lang="en-US" dirty="0"/>
              <a:t> rata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CD4454C-5845-776F-186C-B81343A9D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616" y="0"/>
            <a:ext cx="5480262" cy="409252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50D0A886-98D7-8F4B-51D8-6E2E50174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2197" y="3936172"/>
            <a:ext cx="4929803" cy="29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2356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8A6CBA-5EBD-6863-6A3F-AB12CA97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Koviljkin</a:t>
            </a:r>
            <a:r>
              <a:rPr lang="en-US" dirty="0"/>
              <a:t> grad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792E5C-B25D-CC8C-9AFC-E2842DE47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F2110C-EBD0-190E-CFC3-E5A278A3F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Arheološki</a:t>
            </a:r>
            <a:r>
              <a:rPr lang="en-US" dirty="0"/>
              <a:t> </a:t>
            </a:r>
            <a:r>
              <a:rPr lang="en-US" dirty="0" err="1"/>
              <a:t>lokalitet</a:t>
            </a:r>
            <a:r>
              <a:rPr lang="en-US" dirty="0"/>
              <a:t> </a:t>
            </a:r>
            <a:r>
              <a:rPr lang="en-US" dirty="0" err="1"/>
              <a:t>iznad</a:t>
            </a:r>
            <a:r>
              <a:rPr lang="en-US" dirty="0"/>
              <a:t> </a:t>
            </a:r>
            <a:r>
              <a:rPr lang="en-US" dirty="0" err="1"/>
              <a:t>Banje</a:t>
            </a:r>
            <a:r>
              <a:rPr lang="en-US" dirty="0"/>
              <a:t> </a:t>
            </a:r>
            <a:r>
              <a:rPr lang="en-US" dirty="0" err="1"/>
              <a:t>Koviljače</a:t>
            </a:r>
            <a:endParaRPr lang="en-US" dirty="0"/>
          </a:p>
          <a:p>
            <a:r>
              <a:rPr lang="en-US" dirty="0" err="1"/>
              <a:t>Potiče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rimskog</a:t>
            </a:r>
            <a:r>
              <a:rPr lang="en-US" dirty="0"/>
              <a:t> </a:t>
            </a:r>
            <a:r>
              <a:rPr lang="en-US" dirty="0" err="1"/>
              <a:t>perioda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F4BEFDA-323E-3689-2B51-3C464F33C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458" y="3363480"/>
            <a:ext cx="5712542" cy="349451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C9CD8E07-A793-FCFE-B482-FB207D83B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6682" y="1"/>
            <a:ext cx="512598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2953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0D3208-22B1-2EA7-C698-325E93F8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Kosanin</a:t>
            </a:r>
            <a:r>
              <a:rPr lang="en-US" dirty="0"/>
              <a:t> grad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317A34-D6D7-74C1-8FA9-22B75ABFC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25EF2-D165-B02E-1BE2-F60011FFE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Rimsko</a:t>
            </a:r>
            <a:r>
              <a:rPr lang="en-US" dirty="0"/>
              <a:t> </a:t>
            </a:r>
            <a:r>
              <a:rPr lang="en-US" dirty="0" err="1"/>
              <a:t>utvrđenje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IV </a:t>
            </a:r>
            <a:r>
              <a:rPr lang="en-US" dirty="0" err="1"/>
              <a:t>veka</a:t>
            </a:r>
            <a:endParaRPr lang="en-US" dirty="0"/>
          </a:p>
          <a:p>
            <a:r>
              <a:rPr lang="en-US" dirty="0" err="1"/>
              <a:t>Nalazi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planini</a:t>
            </a:r>
            <a:r>
              <a:rPr lang="en-US" dirty="0"/>
              <a:t> </a:t>
            </a:r>
            <a:r>
              <a:rPr lang="en-US" dirty="0" err="1"/>
              <a:t>Cer</a:t>
            </a:r>
            <a:endParaRPr lang="en-US" dirty="0"/>
          </a:p>
          <a:p>
            <a:r>
              <a:rPr lang="en-US" dirty="0" err="1"/>
              <a:t>Zajedno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Trojanovim</a:t>
            </a:r>
            <a:r>
              <a:rPr lang="en-US" dirty="0"/>
              <a:t> </a:t>
            </a:r>
            <a:r>
              <a:rPr lang="en-US" dirty="0" err="1"/>
              <a:t>gradom</a:t>
            </a:r>
            <a:r>
              <a:rPr lang="en-US" dirty="0"/>
              <a:t> je </a:t>
            </a:r>
            <a:r>
              <a:rPr lang="en-US" dirty="0" err="1"/>
              <a:t>činila</a:t>
            </a:r>
            <a:r>
              <a:rPr lang="en-US" dirty="0"/>
              <a:t> system </a:t>
            </a:r>
            <a:r>
              <a:rPr lang="en-US" dirty="0" err="1"/>
              <a:t>rimskih</a:t>
            </a:r>
            <a:r>
              <a:rPr lang="en-US" dirty="0"/>
              <a:t> </a:t>
            </a:r>
            <a:r>
              <a:rPr lang="en-US" dirty="0" err="1"/>
              <a:t>utvrđenja</a:t>
            </a:r>
            <a:r>
              <a:rPr lang="en-US" dirty="0"/>
              <a:t> za </a:t>
            </a:r>
            <a:r>
              <a:rPr lang="en-US" dirty="0" err="1"/>
              <a:t>obranu</a:t>
            </a:r>
            <a:r>
              <a:rPr lang="en-US" dirty="0"/>
              <a:t> </a:t>
            </a:r>
            <a:r>
              <a:rPr lang="en-US" dirty="0" err="1"/>
              <a:t>rudnika</a:t>
            </a:r>
            <a:r>
              <a:rPr lang="en-US" dirty="0"/>
              <a:t> I </a:t>
            </a:r>
            <a:r>
              <a:rPr lang="en-US" dirty="0" err="1"/>
              <a:t>naselja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Ceru</a:t>
            </a:r>
            <a:endParaRPr lang="en-US" dirty="0"/>
          </a:p>
          <a:p>
            <a:r>
              <a:rPr lang="en-US" dirty="0"/>
              <a:t>Tu je </a:t>
            </a:r>
            <a:r>
              <a:rPr lang="en-US" dirty="0" err="1"/>
              <a:t>vođena</a:t>
            </a:r>
            <a:r>
              <a:rPr lang="en-US" dirty="0"/>
              <a:t> </a:t>
            </a:r>
            <a:r>
              <a:rPr lang="en-US" dirty="0" err="1"/>
              <a:t>žestoka</a:t>
            </a:r>
            <a:r>
              <a:rPr lang="en-US" dirty="0"/>
              <a:t> </a:t>
            </a:r>
            <a:r>
              <a:rPr lang="en-US" dirty="0" err="1"/>
              <a:t>borba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Cerske</a:t>
            </a:r>
            <a:r>
              <a:rPr lang="en-US" dirty="0"/>
              <a:t> </a:t>
            </a:r>
            <a:r>
              <a:rPr lang="en-US" dirty="0" err="1"/>
              <a:t>bitke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454E394-1AA6-4ABB-1C94-28BDA70BA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615" y="-10980"/>
            <a:ext cx="5195997" cy="3704811"/>
          </a:xfrm>
          <a:prstGeom prst="rect">
            <a:avLst/>
          </a:prstGeom>
        </p:spPr>
      </p:pic>
      <p:sp>
        <p:nvSpPr>
          <p:cNvPr id="7" name="AutoShape 2" descr="Косанин град на Церу">
            <a:extLst>
              <a:ext uri="{FF2B5EF4-FFF2-40B4-BE49-F238E27FC236}">
                <a16:creationId xmlns:a16="http://schemas.microsoft.com/office/drawing/2014/main" xmlns="" id="{74FA5533-3988-BD8D-C3D5-0A44AEAC4E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CF507E4-1E85-5AA2-9C1D-31BCC98D4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587" y="3725686"/>
            <a:ext cx="5311965" cy="3132314"/>
          </a:xfrm>
          <a:prstGeom prst="rect">
            <a:avLst/>
          </a:prstGeom>
        </p:spPr>
      </p:pic>
      <p:pic>
        <p:nvPicPr>
          <p:cNvPr id="7172" name="Picture 4" descr="undefined">
            <a:extLst>
              <a:ext uri="{FF2B5EF4-FFF2-40B4-BE49-F238E27FC236}">
                <a16:creationId xmlns:a16="http://schemas.microsoft.com/office/drawing/2014/main" xmlns="" id="{D35463EC-6CE3-B2D6-B38D-F2F0D2C86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0365" y="-10980"/>
            <a:ext cx="2801635" cy="373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4463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FDDCEB-70C3-420E-C877-383516C4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Spomen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u </a:t>
            </a:r>
            <a:r>
              <a:rPr lang="en-US" dirty="0" err="1"/>
              <a:t>Tekerišu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3C4E89-ABA5-2DDE-8970-916CCED5B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7ED27E32-396D-D13E-91C4-4B3BE1FD4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7657" y="1966452"/>
            <a:ext cx="6063487" cy="487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Центар за културу &quot;Вук Караџић&quot; Лозница">
            <a:extLst>
              <a:ext uri="{FF2B5EF4-FFF2-40B4-BE49-F238E27FC236}">
                <a16:creationId xmlns:a16="http://schemas.microsoft.com/office/drawing/2014/main" xmlns="" id="{FFEC433D-9A94-15D4-8988-42595EBF8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66452"/>
            <a:ext cx="6505765" cy="487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4354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069B14-3F9B-1D6D-E12E-68203BAE7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Tršić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895A72-01CB-F33B-22AC-268B0CE93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523E401-5A46-5759-A109-BBFA143B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5806"/>
            <a:ext cx="7210972" cy="5414014"/>
          </a:xfrm>
          <a:prstGeom prst="rect">
            <a:avLst/>
          </a:prstGeom>
        </p:spPr>
      </p:pic>
      <p:pic>
        <p:nvPicPr>
          <p:cNvPr id="9218" name="Picture 2" descr="Tršić - rodno mesto Vuka Karadžića">
            <a:extLst>
              <a:ext uri="{FF2B5EF4-FFF2-40B4-BE49-F238E27FC236}">
                <a16:creationId xmlns:a16="http://schemas.microsoft.com/office/drawing/2014/main" xmlns="" id="{4AB18B95-2477-78CB-326E-85D1525F7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7986" y="1475806"/>
            <a:ext cx="5414014" cy="541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0275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93F5E1-AE94-8D4A-46D0-5CACE9F8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Manstir</a:t>
            </a:r>
            <a:r>
              <a:rPr lang="en-US" dirty="0"/>
              <a:t> </a:t>
            </a:r>
            <a:r>
              <a:rPr lang="en-US" dirty="0" err="1"/>
              <a:t>Tronoša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F2AAAC-D93F-A7D9-676B-70D4042E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906446"/>
            <a:ext cx="4351991" cy="4498836"/>
          </a:xfrm>
        </p:spPr>
        <p:txBody>
          <a:bodyPr/>
          <a:lstStyle/>
          <a:p>
            <a:r>
              <a:rPr lang="en-US" dirty="0" err="1"/>
              <a:t>Zadužbina</a:t>
            </a:r>
            <a:r>
              <a:rPr lang="en-US" dirty="0"/>
              <a:t> </a:t>
            </a:r>
            <a:r>
              <a:rPr lang="en-US" dirty="0" err="1"/>
              <a:t>kralja</a:t>
            </a:r>
            <a:r>
              <a:rPr lang="en-US" dirty="0"/>
              <a:t> </a:t>
            </a:r>
            <a:r>
              <a:rPr lang="en-US" dirty="0" err="1"/>
              <a:t>Dragutina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1317.g.</a:t>
            </a:r>
          </a:p>
          <a:p>
            <a:r>
              <a:rPr lang="en-US" dirty="0"/>
              <a:t>Tu se </a:t>
            </a:r>
            <a:r>
              <a:rPr lang="en-US" dirty="0" err="1"/>
              <a:t>školovao</a:t>
            </a:r>
            <a:r>
              <a:rPr lang="en-US" dirty="0"/>
              <a:t> </a:t>
            </a:r>
            <a:r>
              <a:rPr lang="en-US" dirty="0" err="1"/>
              <a:t>Vuk</a:t>
            </a:r>
            <a:r>
              <a:rPr lang="en-US" dirty="0"/>
              <a:t> </a:t>
            </a:r>
            <a:r>
              <a:rPr lang="en-US" dirty="0" err="1"/>
              <a:t>Karadžić</a:t>
            </a:r>
            <a:endParaRPr lang="en-US" dirty="0"/>
          </a:p>
          <a:p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spaljen</a:t>
            </a:r>
            <a:r>
              <a:rPr lang="en-US" dirty="0"/>
              <a:t> u XV </a:t>
            </a:r>
            <a:r>
              <a:rPr lang="en-US" dirty="0" err="1"/>
              <a:t>veku</a:t>
            </a:r>
            <a:r>
              <a:rPr lang="en-US" dirty="0"/>
              <a:t> pa 1792.g., a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puta</a:t>
            </a:r>
          </a:p>
          <a:p>
            <a:r>
              <a:rPr lang="en-US" dirty="0" err="1"/>
              <a:t>Najznačajniji</a:t>
            </a:r>
            <a:r>
              <a:rPr lang="en-US" dirty="0"/>
              <a:t> document </a:t>
            </a:r>
            <a:r>
              <a:rPr lang="en-US" dirty="0" err="1"/>
              <a:t>Tronoški</a:t>
            </a:r>
            <a:r>
              <a:rPr lang="en-US" dirty="0"/>
              <a:t> </a:t>
            </a:r>
            <a:r>
              <a:rPr lang="en-US" dirty="0" err="1"/>
              <a:t>rodoslov</a:t>
            </a:r>
            <a:endParaRPr lang="en-US" dirty="0"/>
          </a:p>
        </p:txBody>
      </p:sp>
      <p:pic>
        <p:nvPicPr>
          <p:cNvPr id="10242" name="Picture 2" descr="Manastir Tronoša kod Loznice - Ona.rs">
            <a:extLst>
              <a:ext uri="{FF2B5EF4-FFF2-40B4-BE49-F238E27FC236}">
                <a16:creationId xmlns:a16="http://schemas.microsoft.com/office/drawing/2014/main" xmlns="" id="{770D57F0-1CF1-4E57-18A4-993A0571A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5303" y="1906445"/>
            <a:ext cx="6736697" cy="448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5275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1BFA07-FB31-2B10-E0E9-1F36D39D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Čokešina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0A8892-F1E7-55A0-A193-A90FB2883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068456" cy="4530014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severnim</a:t>
            </a:r>
            <a:r>
              <a:rPr lang="en-US" dirty="0"/>
              <a:t> </a:t>
            </a:r>
            <a:r>
              <a:rPr lang="en-US" dirty="0" err="1"/>
              <a:t>padinama</a:t>
            </a:r>
            <a:r>
              <a:rPr lang="en-US" dirty="0"/>
              <a:t> Cera</a:t>
            </a:r>
          </a:p>
          <a:p>
            <a:r>
              <a:rPr lang="en-US" dirty="0"/>
              <a:t>Po </a:t>
            </a:r>
            <a:r>
              <a:rPr lang="en-US" dirty="0" err="1"/>
              <a:t>predanju</a:t>
            </a:r>
            <a:r>
              <a:rPr lang="en-US" dirty="0"/>
              <a:t> je </a:t>
            </a:r>
            <a:r>
              <a:rPr lang="en-US" dirty="0" err="1"/>
              <a:t>zadužbina</a:t>
            </a:r>
            <a:r>
              <a:rPr lang="en-US" dirty="0"/>
              <a:t> </a:t>
            </a:r>
            <a:r>
              <a:rPr lang="en-US" dirty="0" err="1"/>
              <a:t>Miloša</a:t>
            </a:r>
            <a:r>
              <a:rPr lang="en-US" dirty="0"/>
              <a:t> </a:t>
            </a:r>
            <a:r>
              <a:rPr lang="en-US" dirty="0" err="1"/>
              <a:t>Obilića</a:t>
            </a:r>
            <a:endParaRPr lang="en-US" dirty="0"/>
          </a:p>
          <a:p>
            <a:r>
              <a:rPr lang="en-US" dirty="0" err="1"/>
              <a:t>Manastir</a:t>
            </a:r>
            <a:r>
              <a:rPr lang="en-US" dirty="0"/>
              <a:t> je u XV </a:t>
            </a:r>
            <a:r>
              <a:rPr lang="en-US" dirty="0" err="1"/>
              <a:t>veku</a:t>
            </a:r>
            <a:r>
              <a:rPr lang="en-US" dirty="0"/>
              <a:t> </a:t>
            </a:r>
            <a:r>
              <a:rPr lang="en-US" dirty="0" err="1"/>
              <a:t>izgradio</a:t>
            </a:r>
            <a:r>
              <a:rPr lang="en-US" dirty="0"/>
              <a:t> Bogdan </a:t>
            </a:r>
            <a:r>
              <a:rPr lang="en-US" dirty="0" err="1"/>
              <a:t>Čokeša</a:t>
            </a:r>
            <a:endParaRPr lang="en-US" dirty="0"/>
          </a:p>
          <a:p>
            <a:r>
              <a:rPr lang="en-US" dirty="0"/>
              <a:t>Bio je </a:t>
            </a:r>
            <a:r>
              <a:rPr lang="en-US" dirty="0" err="1"/>
              <a:t>centar</a:t>
            </a:r>
            <a:r>
              <a:rPr lang="en-US" dirty="0"/>
              <a:t> </a:t>
            </a:r>
            <a:r>
              <a:rPr lang="en-US" dirty="0" err="1"/>
              <a:t>prepisivačke</a:t>
            </a:r>
            <a:r>
              <a:rPr lang="en-US" dirty="0"/>
              <a:t> </a:t>
            </a:r>
            <a:r>
              <a:rPr lang="en-US" dirty="0" err="1"/>
              <a:t>škole</a:t>
            </a:r>
            <a:endParaRPr lang="en-US" dirty="0"/>
          </a:p>
          <a:p>
            <a:r>
              <a:rPr lang="en-US" dirty="0" err="1"/>
              <a:t>Više</a:t>
            </a:r>
            <a:r>
              <a:rPr lang="en-US" dirty="0"/>
              <a:t> puta je </a:t>
            </a:r>
            <a:r>
              <a:rPr lang="en-US" dirty="0" err="1"/>
              <a:t>paljen</a:t>
            </a:r>
            <a:r>
              <a:rPr lang="en-US" dirty="0"/>
              <a:t> I </a:t>
            </a:r>
            <a:r>
              <a:rPr lang="en-US" dirty="0" err="1"/>
              <a:t>rušen</a:t>
            </a:r>
            <a:r>
              <a:rPr lang="en-US" dirty="0"/>
              <a:t>, a </a:t>
            </a:r>
            <a:r>
              <a:rPr lang="en-US" dirty="0" err="1"/>
              <a:t>poslednji</a:t>
            </a:r>
            <a:r>
              <a:rPr lang="en-US" dirty="0"/>
              <a:t> put 1804.g.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Boja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Čokešini</a:t>
            </a:r>
            <a:endParaRPr lang="en-US" dirty="0"/>
          </a:p>
          <a:p>
            <a:r>
              <a:rPr lang="en-US" dirty="0" err="1"/>
              <a:t>Sadašnja</a:t>
            </a:r>
            <a:r>
              <a:rPr lang="en-US" dirty="0"/>
              <a:t> </a:t>
            </a:r>
            <a:r>
              <a:rPr lang="en-US" dirty="0" err="1"/>
              <a:t>crkva</a:t>
            </a:r>
            <a:r>
              <a:rPr lang="en-US" dirty="0"/>
              <a:t> je </a:t>
            </a:r>
            <a:r>
              <a:rPr lang="en-US" dirty="0" err="1"/>
              <a:t>iz</a:t>
            </a:r>
            <a:r>
              <a:rPr lang="en-US" dirty="0"/>
              <a:t> 1823.g.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4106FC9-E7CD-4858-162D-CA9FFF84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7325" y="2060978"/>
            <a:ext cx="6315075" cy="45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2287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479561-2BC3-645A-9830-2D027E730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Petkovica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3F0D3-48F4-C6FA-F4FF-14A1A4A3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3950469" cy="4195481"/>
          </a:xfrm>
        </p:spPr>
        <p:txBody>
          <a:bodyPr/>
          <a:lstStyle/>
          <a:p>
            <a:r>
              <a:rPr lang="en-US" dirty="0" err="1"/>
              <a:t>Ženski</a:t>
            </a:r>
            <a:r>
              <a:rPr lang="en-US" dirty="0"/>
              <a:t> </a:t>
            </a:r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severnim</a:t>
            </a:r>
            <a:r>
              <a:rPr lang="en-US" dirty="0"/>
              <a:t> </a:t>
            </a:r>
            <a:r>
              <a:rPr lang="en-US" dirty="0" err="1"/>
              <a:t>padinama</a:t>
            </a:r>
            <a:r>
              <a:rPr lang="en-US" dirty="0"/>
              <a:t> Cera</a:t>
            </a:r>
          </a:p>
          <a:p>
            <a:r>
              <a:rPr lang="en-US" dirty="0" err="1"/>
              <a:t>Podignut</a:t>
            </a:r>
            <a:r>
              <a:rPr lang="en-US" dirty="0"/>
              <a:t> je u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/>
              <a:t>polovini</a:t>
            </a:r>
            <a:r>
              <a:rPr lang="en-US" dirty="0"/>
              <a:t> XIII </a:t>
            </a:r>
            <a:r>
              <a:rPr lang="en-US" dirty="0" err="1"/>
              <a:t>veka</a:t>
            </a:r>
            <a:endParaRPr lang="en-US" dirty="0"/>
          </a:p>
          <a:p>
            <a:r>
              <a:rPr lang="en-US" dirty="0"/>
              <a:t>Narod ga </a:t>
            </a:r>
            <a:r>
              <a:rPr lang="en-US" dirty="0" err="1"/>
              <a:t>vezuje</a:t>
            </a:r>
            <a:r>
              <a:rPr lang="en-US" dirty="0"/>
              <a:t> za </a:t>
            </a:r>
            <a:r>
              <a:rPr lang="en-US" dirty="0" err="1"/>
              <a:t>kralja</a:t>
            </a:r>
            <a:r>
              <a:rPr lang="en-US" dirty="0"/>
              <a:t> </a:t>
            </a:r>
            <a:r>
              <a:rPr lang="en-US" dirty="0" err="1"/>
              <a:t>Dragutina</a:t>
            </a:r>
            <a:endParaRPr lang="en-US" dirty="0"/>
          </a:p>
          <a:p>
            <a:r>
              <a:rPr lang="en-US" dirty="0" err="1"/>
              <a:t>Porušen</a:t>
            </a:r>
            <a:r>
              <a:rPr lang="en-US" dirty="0"/>
              <a:t> je u </a:t>
            </a:r>
            <a:r>
              <a:rPr lang="en-US" dirty="0" err="1"/>
              <a:t>Prvom</a:t>
            </a:r>
            <a:r>
              <a:rPr lang="en-US" dirty="0"/>
              <a:t> </a:t>
            </a:r>
            <a:r>
              <a:rPr lang="en-US" dirty="0" err="1"/>
              <a:t>srpskom</a:t>
            </a:r>
            <a:r>
              <a:rPr lang="en-US" dirty="0"/>
              <a:t> </a:t>
            </a:r>
            <a:r>
              <a:rPr lang="en-US" dirty="0" err="1"/>
              <a:t>ustanku</a:t>
            </a:r>
            <a:r>
              <a:rPr lang="en-US" dirty="0"/>
              <a:t>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boja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Mišaru</a:t>
            </a:r>
            <a:endParaRPr lang="en-US" dirty="0"/>
          </a:p>
          <a:p>
            <a:r>
              <a:rPr lang="en-US" dirty="0" err="1"/>
              <a:t>Sadašnja</a:t>
            </a:r>
            <a:r>
              <a:rPr lang="en-US" dirty="0"/>
              <a:t> </a:t>
            </a:r>
            <a:r>
              <a:rPr lang="en-US" dirty="0" err="1"/>
              <a:t>crkva</a:t>
            </a:r>
            <a:r>
              <a:rPr lang="en-US" dirty="0"/>
              <a:t> je </a:t>
            </a:r>
            <a:r>
              <a:rPr lang="en-US" dirty="0" err="1"/>
              <a:t>iz</a:t>
            </a:r>
            <a:r>
              <a:rPr lang="en-US" dirty="0"/>
              <a:t> 1887.g.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3BB801DB-5FD1-F4A5-5C28-67E9F4CE5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2207" y="1853248"/>
            <a:ext cx="6069379" cy="45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6843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E99746-71BB-C025-25B3-80336135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Radovašnica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D368C3-0132-E0BA-E75D-71C1E1EFF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3802985" cy="4195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Na </a:t>
            </a:r>
            <a:r>
              <a:rPr lang="en-US" dirty="0" err="1"/>
              <a:t>severnim</a:t>
            </a:r>
            <a:r>
              <a:rPr lang="en-US" dirty="0"/>
              <a:t> </a:t>
            </a:r>
            <a:r>
              <a:rPr lang="en-US" dirty="0" err="1"/>
              <a:t>padinama</a:t>
            </a:r>
            <a:r>
              <a:rPr lang="en-US" dirty="0"/>
              <a:t> Cera</a:t>
            </a:r>
          </a:p>
          <a:p>
            <a:r>
              <a:rPr lang="en-US" dirty="0" err="1"/>
              <a:t>Zadužbina</a:t>
            </a:r>
            <a:r>
              <a:rPr lang="en-US" dirty="0"/>
              <a:t> </a:t>
            </a:r>
            <a:r>
              <a:rPr lang="en-US" dirty="0" err="1"/>
              <a:t>kralja</a:t>
            </a:r>
            <a:r>
              <a:rPr lang="en-US" dirty="0"/>
              <a:t> </a:t>
            </a:r>
            <a:r>
              <a:rPr lang="en-US" dirty="0" err="1"/>
              <a:t>Dragutina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XIII </a:t>
            </a:r>
            <a:r>
              <a:rPr lang="en-US" dirty="0" err="1"/>
              <a:t>veka</a:t>
            </a:r>
            <a:endParaRPr lang="en-US" dirty="0"/>
          </a:p>
          <a:p>
            <a:r>
              <a:rPr lang="en-US" dirty="0" err="1"/>
              <a:t>Prvi</a:t>
            </a:r>
            <a:r>
              <a:rPr lang="en-US" dirty="0"/>
              <a:t> put se </a:t>
            </a:r>
            <a:r>
              <a:rPr lang="en-US" dirty="0" err="1"/>
              <a:t>pominje</a:t>
            </a:r>
            <a:r>
              <a:rPr lang="en-US" dirty="0"/>
              <a:t> u </a:t>
            </a:r>
            <a:r>
              <a:rPr lang="en-US" dirty="0" err="1"/>
              <a:t>turskim</a:t>
            </a:r>
            <a:r>
              <a:rPr lang="en-US" dirty="0"/>
              <a:t> </a:t>
            </a:r>
            <a:r>
              <a:rPr lang="en-US" dirty="0" err="1"/>
              <a:t>popisima</a:t>
            </a:r>
            <a:r>
              <a:rPr lang="en-US" dirty="0"/>
              <a:t> 1600.g.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Kosanik</a:t>
            </a:r>
            <a:endParaRPr lang="en-US" dirty="0"/>
          </a:p>
          <a:p>
            <a:r>
              <a:rPr lang="en-US" dirty="0" err="1"/>
              <a:t>Više</a:t>
            </a:r>
            <a:r>
              <a:rPr lang="en-US" dirty="0"/>
              <a:t> puta </a:t>
            </a:r>
            <a:r>
              <a:rPr lang="en-US" dirty="0" err="1"/>
              <a:t>paljen</a:t>
            </a:r>
            <a:r>
              <a:rPr lang="en-US" dirty="0"/>
              <a:t>, a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dirty="0" err="1"/>
              <a:t>razoren</a:t>
            </a:r>
            <a:r>
              <a:rPr lang="en-US" dirty="0"/>
              <a:t> u II </a:t>
            </a:r>
            <a:r>
              <a:rPr lang="en-US" dirty="0" err="1"/>
              <a:t>svetskom</a:t>
            </a:r>
            <a:r>
              <a:rPr lang="en-US" dirty="0"/>
              <a:t> ratu</a:t>
            </a:r>
          </a:p>
          <a:p>
            <a:r>
              <a:rPr lang="en-US" dirty="0" err="1"/>
              <a:t>Crkva</a:t>
            </a:r>
            <a:r>
              <a:rPr lang="en-US" dirty="0"/>
              <a:t> je </a:t>
            </a:r>
            <a:r>
              <a:rPr lang="en-US" dirty="0" err="1"/>
              <a:t>obnovljena</a:t>
            </a:r>
            <a:r>
              <a:rPr lang="en-US" dirty="0"/>
              <a:t> 2011.g.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DE1AEDEE-CC0D-3F75-2FE5-E9E5D40B5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2918"/>
            <a:ext cx="6574248" cy="438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0698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FFF8B-103D-09BA-00F4-3F32FFC7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Manastir</a:t>
            </a:r>
            <a:r>
              <a:rPr lang="en-US" dirty="0"/>
              <a:t> </a:t>
            </a:r>
            <a:r>
              <a:rPr lang="en-US" dirty="0" err="1"/>
              <a:t>Kaona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D77433-FBBD-F20D-8985-6C9CD5D11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019294" cy="419548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Potiče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polovine</a:t>
            </a:r>
            <a:r>
              <a:rPr lang="en-US" dirty="0"/>
              <a:t> XI </a:t>
            </a:r>
            <a:r>
              <a:rPr lang="en-US" dirty="0" err="1"/>
              <a:t>veka</a:t>
            </a:r>
            <a:endParaRPr lang="en-US" dirty="0"/>
          </a:p>
          <a:p>
            <a:r>
              <a:rPr lang="en-US" dirty="0"/>
              <a:t>Po </a:t>
            </a:r>
            <a:r>
              <a:rPr lang="en-US" dirty="0" err="1"/>
              <a:t>predanju</a:t>
            </a:r>
            <a:r>
              <a:rPr lang="en-US" dirty="0"/>
              <a:t> ga je </a:t>
            </a:r>
            <a:r>
              <a:rPr lang="en-US" dirty="0" err="1"/>
              <a:t>podigla</a:t>
            </a:r>
            <a:r>
              <a:rPr lang="en-US" dirty="0"/>
              <a:t> </a:t>
            </a:r>
            <a:r>
              <a:rPr lang="en-US" dirty="0" err="1"/>
              <a:t>Ikonija</a:t>
            </a:r>
            <a:r>
              <a:rPr lang="en-US" dirty="0"/>
              <a:t>, </a:t>
            </a:r>
            <a:r>
              <a:rPr lang="en-US" dirty="0" err="1"/>
              <a:t>sestra</a:t>
            </a:r>
            <a:r>
              <a:rPr lang="en-US" dirty="0"/>
              <a:t> </a:t>
            </a:r>
            <a:r>
              <a:rPr lang="en-US" dirty="0" err="1"/>
              <a:t>Miloša</a:t>
            </a:r>
            <a:r>
              <a:rPr lang="en-US" dirty="0"/>
              <a:t> </a:t>
            </a:r>
            <a:r>
              <a:rPr lang="en-US" dirty="0" err="1"/>
              <a:t>Obilića</a:t>
            </a:r>
            <a:endParaRPr lang="en-US" dirty="0"/>
          </a:p>
          <a:p>
            <a:r>
              <a:rPr lang="en-US" dirty="0" err="1"/>
              <a:t>Posvećen</a:t>
            </a:r>
            <a:r>
              <a:rPr lang="en-US" dirty="0"/>
              <a:t> je </a:t>
            </a:r>
            <a:r>
              <a:rPr lang="en-US" dirty="0" err="1"/>
              <a:t>arhanđelima</a:t>
            </a:r>
            <a:r>
              <a:rPr lang="en-US" dirty="0"/>
              <a:t> </a:t>
            </a:r>
            <a:r>
              <a:rPr lang="en-US" dirty="0" err="1"/>
              <a:t>Mihajlu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Gavrilu</a:t>
            </a:r>
            <a:endParaRPr lang="en-US" dirty="0"/>
          </a:p>
          <a:p>
            <a:r>
              <a:rPr lang="en-US" dirty="0"/>
              <a:t>U </a:t>
            </a:r>
            <a:r>
              <a:rPr lang="en-US" dirty="0" err="1"/>
              <a:t>pisanim</a:t>
            </a:r>
            <a:r>
              <a:rPr lang="en-US" dirty="0"/>
              <a:t> </a:t>
            </a:r>
            <a:r>
              <a:rPr lang="en-US" dirty="0" err="1"/>
              <a:t>dokumentima</a:t>
            </a:r>
            <a:r>
              <a:rPr lang="en-US" dirty="0"/>
              <a:t> </a:t>
            </a:r>
            <a:r>
              <a:rPr lang="en-US" dirty="0" err="1"/>
              <a:t>crkva</a:t>
            </a:r>
            <a:r>
              <a:rPr lang="en-US" dirty="0"/>
              <a:t> se </a:t>
            </a:r>
            <a:r>
              <a:rPr lang="en-US" dirty="0" err="1"/>
              <a:t>pominje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put 1548. </a:t>
            </a:r>
            <a:r>
              <a:rPr lang="en-US" dirty="0" err="1"/>
              <a:t>godine</a:t>
            </a:r>
            <a:endParaRPr lang="en-US" dirty="0"/>
          </a:p>
          <a:p>
            <a:r>
              <a:rPr lang="en-US" dirty="0" err="1"/>
              <a:t>Današnja</a:t>
            </a:r>
            <a:r>
              <a:rPr lang="en-US" dirty="0"/>
              <a:t> </a:t>
            </a:r>
            <a:r>
              <a:rPr lang="en-US" dirty="0" err="1"/>
              <a:t>crkva</a:t>
            </a:r>
            <a:r>
              <a:rPr lang="en-US" dirty="0"/>
              <a:t> je </a:t>
            </a:r>
            <a:r>
              <a:rPr lang="en-US" dirty="0" err="1"/>
              <a:t>rekonstrukcija</a:t>
            </a:r>
            <a:r>
              <a:rPr lang="en-US" dirty="0"/>
              <a:t> </a:t>
            </a:r>
            <a:r>
              <a:rPr lang="en-US" dirty="0" err="1"/>
              <a:t>crkve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1892.g.</a:t>
            </a:r>
          </a:p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F9D688D9-7CEF-2D8E-51D5-1CB79B63F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8584" y="1853248"/>
            <a:ext cx="6518583" cy="486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3719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E565FC-0E9E-A4CC-F077-C7F1C29297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Timočka</a:t>
            </a:r>
            <a:r>
              <a:rPr lang="en-US" dirty="0"/>
              <a:t> Krajina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B3ED508-93E8-40B6-584E-6F34945609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8796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D17615-D078-E157-566C-38143479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5" y="114300"/>
            <a:ext cx="5757656" cy="1905000"/>
          </a:xfrm>
        </p:spPr>
        <p:txBody>
          <a:bodyPr/>
          <a:lstStyle/>
          <a:p>
            <a:r>
              <a:rPr lang="en-US" dirty="0" err="1"/>
              <a:t>Geografski</a:t>
            </a:r>
            <a:r>
              <a:rPr lang="en-US" dirty="0"/>
              <a:t>, </a:t>
            </a:r>
            <a:r>
              <a:rPr lang="en-US" dirty="0" err="1"/>
              <a:t>saobraćajni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položaj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FF592A-3B4B-A592-8327-3DD6B521D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5A87F3F-D39C-B1EC-356B-CC64367DA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03628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88999696-A069-DF0D-81BD-480F5F3E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6461" y="2019300"/>
            <a:ext cx="3744404" cy="494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5B1045BA-1960-350E-D9B1-F0CB6F03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3078" y="1307690"/>
            <a:ext cx="3142606" cy="555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9254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Ovom delu isto</a:t>
            </a:r>
            <a:r>
              <a:rPr lang="sr-Latn-CS" dirty="0" smtClean="0"/>
              <a:t>č</a:t>
            </a:r>
            <a:r>
              <a:rPr lang="pl-PL" dirty="0" smtClean="0"/>
              <a:t>ne Srbije pripadaju dva okruga: Borski i Zaje</a:t>
            </a:r>
            <a:r>
              <a:rPr lang="sr-Latn-CS" dirty="0" smtClean="0"/>
              <a:t>č</a:t>
            </a:r>
            <a:r>
              <a:rPr lang="pl-PL" dirty="0" smtClean="0"/>
              <a:t>arski i 8% teritorije na</a:t>
            </a:r>
            <a:r>
              <a:rPr lang="sr-Latn-CS" dirty="0" smtClean="0"/>
              <a:t>š</a:t>
            </a:r>
            <a:r>
              <a:rPr lang="pl-PL" dirty="0" smtClean="0"/>
              <a:t>e zemlje, odnosno 7130 </a:t>
            </a:r>
            <a:r>
              <a:rPr lang="pl-PL" dirty="0" smtClean="0"/>
              <a:t>km</a:t>
            </a:r>
            <a:r>
              <a:rPr lang="pl-PL" baseline="30000" dirty="0" smtClean="0"/>
              <a:t>2.</a:t>
            </a:r>
          </a:p>
          <a:p>
            <a:r>
              <a:rPr lang="pl-PL" dirty="0" smtClean="0"/>
              <a:t>Ome</a:t>
            </a:r>
            <a:r>
              <a:rPr lang="sr-Latn-CS" dirty="0" smtClean="0"/>
              <a:t>đ</a:t>
            </a:r>
            <a:r>
              <a:rPr lang="pl-PL" dirty="0" smtClean="0"/>
              <a:t>ena Dunavom, granicama prema Rumuniji i Bugarskoj, kao i planinama Ozren, Devica, Stara </a:t>
            </a:r>
            <a:r>
              <a:rPr lang="pl-PL" dirty="0" smtClean="0"/>
              <a:t>planina</a:t>
            </a:r>
            <a:r>
              <a:rPr lang="pl-PL" dirty="0" smtClean="0"/>
              <a:t>,</a:t>
            </a:r>
            <a:r>
              <a:rPr lang="pl-PL" dirty="0" smtClean="0"/>
              <a:t> Bukovik, </a:t>
            </a:r>
            <a:r>
              <a:rPr lang="pl-PL" dirty="0" smtClean="0"/>
              <a:t>Ku</a:t>
            </a:r>
            <a:r>
              <a:rPr lang="sr-Latn-CS" dirty="0" smtClean="0"/>
              <a:t>č</a:t>
            </a:r>
            <a:r>
              <a:rPr lang="pl-PL" dirty="0" smtClean="0"/>
              <a:t>ajske </a:t>
            </a:r>
            <a:r>
              <a:rPr lang="pl-PL" dirty="0" smtClean="0"/>
              <a:t>planine</a:t>
            </a:r>
            <a:r>
              <a:rPr lang="pl-PL" dirty="0" smtClean="0"/>
              <a:t>,</a:t>
            </a:r>
            <a:r>
              <a:rPr lang="pl-PL" dirty="0" smtClean="0"/>
              <a:t> </a:t>
            </a:r>
            <a:r>
              <a:rPr lang="pl-PL" dirty="0" smtClean="0"/>
              <a:t>Homoljske planine</a:t>
            </a:r>
            <a:r>
              <a:rPr lang="pl-PL" dirty="0" smtClean="0"/>
              <a:t>.</a:t>
            </a:r>
          </a:p>
          <a:p>
            <a:r>
              <a:rPr lang="pl-PL" dirty="0" smtClean="0"/>
              <a:t>Dunav povezuje plovnim putem ka svim delovima Evrope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FF96FB-0CA0-D207-4BBB-DB769B18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650" y="114300"/>
            <a:ext cx="6354761" cy="1905000"/>
          </a:xfrm>
        </p:spPr>
        <p:txBody>
          <a:bodyPr/>
          <a:lstStyle/>
          <a:p>
            <a:r>
              <a:rPr lang="en-US" dirty="0" err="1"/>
              <a:t>Geomorfološki</a:t>
            </a:r>
            <a:r>
              <a:rPr lang="en-US" dirty="0"/>
              <a:t>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motivi</a:t>
            </a:r>
            <a:r>
              <a:rPr lang="en-US" dirty="0"/>
              <a:t> </a:t>
            </a:r>
            <a:r>
              <a:rPr lang="en-US" dirty="0" err="1"/>
              <a:t>Timočke</a:t>
            </a:r>
            <a:r>
              <a:rPr lang="en-US" dirty="0"/>
              <a:t> </a:t>
            </a:r>
            <a:r>
              <a:rPr lang="en-US" dirty="0" err="1"/>
              <a:t>Krajine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7AE236-5F31-F92F-ECB2-32E61D9FC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21312399-C963-B534-DAB5-5D9F2A9B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92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xmlns="" id="{14B21BFF-A1A3-7CED-5E71-8CCD05E82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2650" y="1666679"/>
            <a:ext cx="7496174" cy="519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9984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B858E0-D890-1182-7406-713CA610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70388"/>
            <a:ext cx="9905998" cy="990599"/>
          </a:xfrm>
        </p:spPr>
        <p:txBody>
          <a:bodyPr/>
          <a:lstStyle/>
          <a:p>
            <a:r>
              <a:rPr lang="en-US" dirty="0" err="1"/>
              <a:t>Hidrografija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A7330D-22C8-7222-5B83-4C41B3E6D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44" y="1624780"/>
            <a:ext cx="3007800" cy="4962832"/>
          </a:xfrm>
        </p:spPr>
        <p:txBody>
          <a:bodyPr/>
          <a:lstStyle/>
          <a:p>
            <a:r>
              <a:rPr lang="en-US" dirty="0" err="1"/>
              <a:t>Dunav</a:t>
            </a:r>
            <a:endParaRPr lang="en-US" dirty="0"/>
          </a:p>
          <a:p>
            <a:r>
              <a:rPr lang="en-US" dirty="0" err="1"/>
              <a:t>Reka</a:t>
            </a:r>
            <a:r>
              <a:rPr lang="en-US" dirty="0"/>
              <a:t> </a:t>
            </a:r>
            <a:r>
              <a:rPr lang="en-US" dirty="0" err="1"/>
              <a:t>Timok</a:t>
            </a:r>
            <a:endParaRPr lang="en-US" dirty="0"/>
          </a:p>
          <a:p>
            <a:r>
              <a:rPr lang="en-US" dirty="0" err="1"/>
              <a:t>Vrelo</a:t>
            </a:r>
            <a:r>
              <a:rPr lang="en-US" dirty="0"/>
              <a:t> </a:t>
            </a:r>
            <a:r>
              <a:rPr lang="en-US" dirty="0" err="1"/>
              <a:t>Mlave</a:t>
            </a:r>
            <a:endParaRPr lang="en-US" dirty="0"/>
          </a:p>
          <a:p>
            <a:r>
              <a:rPr lang="en-US" dirty="0"/>
              <a:t>Gornji </a:t>
            </a:r>
            <a:r>
              <a:rPr lang="en-US" dirty="0" err="1"/>
              <a:t>tok</a:t>
            </a:r>
            <a:r>
              <a:rPr lang="en-US" dirty="0"/>
              <a:t> Peka</a:t>
            </a:r>
          </a:p>
          <a:p>
            <a:r>
              <a:rPr lang="en-US" dirty="0" err="1"/>
              <a:t>Porečka</a:t>
            </a:r>
            <a:r>
              <a:rPr lang="en-US" dirty="0"/>
              <a:t> </a:t>
            </a:r>
            <a:r>
              <a:rPr lang="en-US" dirty="0" err="1"/>
              <a:t>reka</a:t>
            </a:r>
            <a:endParaRPr lang="en-US" dirty="0"/>
          </a:p>
          <a:p>
            <a:r>
              <a:rPr lang="en-US" dirty="0" err="1"/>
              <a:t>Banje</a:t>
            </a:r>
            <a:r>
              <a:rPr lang="en-US" dirty="0"/>
              <a:t> – </a:t>
            </a:r>
            <a:r>
              <a:rPr lang="en-US" dirty="0" err="1"/>
              <a:t>koje</a:t>
            </a:r>
            <a:r>
              <a:rPr lang="en-US" dirty="0"/>
              <a:t>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C3B2CD9-5E95-8FA5-E913-30CD7B86F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6675" y="1143000"/>
            <a:ext cx="45053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6AF6BD29-A016-AA2E-EE7E-252134214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1514" y="765687"/>
            <a:ext cx="3218221" cy="583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467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40A9C4-3378-475C-633C-5CE0EB0B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Antropogeni</a:t>
            </a:r>
            <a:r>
              <a:rPr lang="en-US" dirty="0"/>
              <a:t>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motivi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8D3BF9-E27B-B199-815E-530106133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uslovno</a:t>
            </a:r>
            <a:r>
              <a:rPr lang="en-US" dirty="0"/>
              <a:t> da se </a:t>
            </a:r>
            <a:r>
              <a:rPr lang="en-US" dirty="0" err="1"/>
              <a:t>podele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Antropogene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motive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tok</a:t>
            </a:r>
            <a:r>
              <a:rPr lang="en-US" dirty="0"/>
              <a:t> </a:t>
            </a:r>
            <a:r>
              <a:rPr lang="en-US" dirty="0" err="1"/>
              <a:t>Dunava</a:t>
            </a:r>
            <a:r>
              <a:rPr lang="en-US" dirty="0"/>
              <a:t> (</a:t>
            </a:r>
            <a:r>
              <a:rPr lang="en-US" dirty="0" err="1"/>
              <a:t>Đerdapska</a:t>
            </a:r>
            <a:r>
              <a:rPr lang="en-US" dirty="0"/>
              <a:t> </a:t>
            </a:r>
            <a:r>
              <a:rPr lang="en-US" dirty="0" err="1"/>
              <a:t>klisura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Antropogene</a:t>
            </a:r>
            <a:r>
              <a:rPr lang="en-US" dirty="0"/>
              <a:t> </a:t>
            </a:r>
            <a:r>
              <a:rPr lang="en-US" dirty="0" err="1"/>
              <a:t>turističke</a:t>
            </a:r>
            <a:r>
              <a:rPr lang="en-US" dirty="0"/>
              <a:t> motive </a:t>
            </a:r>
            <a:r>
              <a:rPr lang="en-US" dirty="0" err="1"/>
              <a:t>južno</a:t>
            </a:r>
            <a:r>
              <a:rPr lang="en-US" dirty="0"/>
              <a:t> od </a:t>
            </a:r>
            <a:r>
              <a:rPr lang="en-US" dirty="0" err="1"/>
              <a:t>Dunava</a:t>
            </a:r>
            <a:endParaRPr lang="en-US" dirty="0"/>
          </a:p>
          <a:p>
            <a:r>
              <a:rPr lang="en-US" dirty="0"/>
              <a:t>Po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značaju</a:t>
            </a:r>
            <a:r>
              <a:rPr lang="en-US" dirty="0"/>
              <a:t> se </a:t>
            </a:r>
            <a:r>
              <a:rPr lang="en-US" dirty="0" err="1"/>
              <a:t>izdvajaju</a:t>
            </a:r>
            <a:r>
              <a:rPr lang="en-US" dirty="0"/>
              <a:t> </a:t>
            </a:r>
            <a:r>
              <a:rPr lang="en-US" dirty="0" err="1"/>
              <a:t>Lepenski</a:t>
            </a:r>
            <a:r>
              <a:rPr lang="en-US" dirty="0"/>
              <a:t> </a:t>
            </a:r>
            <a:r>
              <a:rPr lang="en-US" dirty="0" err="1"/>
              <a:t>vir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antropogeni</a:t>
            </a:r>
            <a:r>
              <a:rPr lang="en-US" dirty="0"/>
              <a:t>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motivi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rimskog</a:t>
            </a:r>
            <a:r>
              <a:rPr lang="en-US" dirty="0"/>
              <a:t> </a:t>
            </a:r>
            <a:r>
              <a:rPr lang="en-US" dirty="0" err="1"/>
              <a:t>perioda</a:t>
            </a:r>
            <a:endParaRPr lang="en-US" dirty="0"/>
          </a:p>
          <a:p>
            <a:r>
              <a:rPr lang="en-US" dirty="0" err="1"/>
              <a:t>Postoje</a:t>
            </a:r>
            <a:r>
              <a:rPr lang="en-US" dirty="0"/>
              <a:t> i </a:t>
            </a:r>
            <a:r>
              <a:rPr lang="en-US" dirty="0" err="1"/>
              <a:t>srednjovekovna</a:t>
            </a:r>
            <a:r>
              <a:rPr lang="en-US" dirty="0"/>
              <a:t> </a:t>
            </a:r>
            <a:r>
              <a:rPr lang="en-US" dirty="0" err="1"/>
              <a:t>utvrđenja</a:t>
            </a:r>
            <a:r>
              <a:rPr lang="en-US" dirty="0"/>
              <a:t> i </a:t>
            </a:r>
            <a:r>
              <a:rPr lang="en-US" dirty="0" err="1"/>
              <a:t>utvrđenja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turskog</a:t>
            </a:r>
            <a:r>
              <a:rPr lang="en-US" dirty="0"/>
              <a:t> </a:t>
            </a:r>
            <a:r>
              <a:rPr lang="en-US" dirty="0" err="1"/>
              <a:t>perioda</a:t>
            </a:r>
            <a:endParaRPr lang="en-US" dirty="0"/>
          </a:p>
          <a:p>
            <a:r>
              <a:rPr lang="en-US" dirty="0" err="1"/>
              <a:t>Crkve</a:t>
            </a:r>
            <a:r>
              <a:rPr lang="en-US" dirty="0"/>
              <a:t> i </a:t>
            </a:r>
            <a:r>
              <a:rPr lang="en-US" dirty="0" err="1"/>
              <a:t>manastiri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4375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44C96F-AA9C-5808-DF43-4D9312FC4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Trajanov</a:t>
            </a:r>
            <a:r>
              <a:rPr lang="en-US" dirty="0"/>
              <a:t> most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684B09-1BB3-F839-3D9C-A2ACE83D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0050"/>
            <a:ext cx="10353762" cy="10793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Najduži antički most-Trajanov most kod Kostola na Dunavu">
            <a:extLst>
              <a:ext uri="{FF2B5EF4-FFF2-40B4-BE49-F238E27FC236}">
                <a16:creationId xmlns:a16="http://schemas.microsoft.com/office/drawing/2014/main" xmlns="" id="{F94638BE-C2B7-5B9D-D21C-D7643C736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11837"/>
            <a:ext cx="6575015" cy="404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96E493A0-4DB7-6677-3A19-D43BEA94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9123" y="2785073"/>
            <a:ext cx="5790892" cy="407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xmlns="" id="{5EB8371E-A381-853F-64AB-CFCD9E6BF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9833" y="0"/>
            <a:ext cx="4562168" cy="684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813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94D1780-40D1-DBEF-67AB-2A87CB1D2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0343"/>
            <a:ext cx="12199544" cy="68683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4D6FDF-6ED0-779B-DE72-B6F04C68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Felix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Romuliana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74D36F-4EB5-DFF0-573F-A32624BA428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0070C0">
              <a:alpha val="55000"/>
            </a:srgbClr>
          </a:solidFill>
        </p:spPr>
        <p:txBody>
          <a:bodyPr/>
          <a:lstStyle/>
          <a:p>
            <a:r>
              <a:rPr lang="pl-PL" dirty="0" smtClean="0"/>
              <a:t>Nalazi </a:t>
            </a:r>
            <a:r>
              <a:rPr lang="pl-PL" dirty="0" smtClean="0"/>
              <a:t>u dolini Crnog Timoka, na severozapadu Tupi</a:t>
            </a:r>
            <a:r>
              <a:rPr lang="sr-Latn-CS" dirty="0" smtClean="0"/>
              <a:t>ž</a:t>
            </a:r>
            <a:r>
              <a:rPr lang="pl-PL" dirty="0" smtClean="0"/>
              <a:t>nice, nedaleko od Gamzigrada i Zaje</a:t>
            </a:r>
            <a:r>
              <a:rPr lang="sr-Latn-CS" dirty="0" smtClean="0"/>
              <a:t>č</a:t>
            </a:r>
            <a:r>
              <a:rPr lang="pl-PL" dirty="0" smtClean="0"/>
              <a:t>ara</a:t>
            </a:r>
            <a:r>
              <a:rPr lang="pl-PL" dirty="0" smtClean="0"/>
              <a:t>.</a:t>
            </a:r>
          </a:p>
          <a:p>
            <a:r>
              <a:rPr lang="es-VE" dirty="0" smtClean="0"/>
              <a:t>Tu su </a:t>
            </a:r>
            <a:r>
              <a:rPr lang="es-VE" dirty="0" err="1" smtClean="0"/>
              <a:t>postojala</a:t>
            </a:r>
            <a:r>
              <a:rPr lang="es-VE" dirty="0" smtClean="0"/>
              <a:t> </a:t>
            </a:r>
            <a:r>
              <a:rPr lang="es-VE" dirty="0" err="1" smtClean="0"/>
              <a:t>dva</a:t>
            </a:r>
            <a:r>
              <a:rPr lang="es-VE" dirty="0" smtClean="0"/>
              <a:t> </a:t>
            </a:r>
            <a:r>
              <a:rPr lang="es-VE" dirty="0" err="1" smtClean="0"/>
              <a:t>uporedna</a:t>
            </a:r>
            <a:r>
              <a:rPr lang="es-VE" dirty="0" smtClean="0"/>
              <a:t> </a:t>
            </a:r>
            <a:r>
              <a:rPr lang="es-VE" dirty="0" err="1" smtClean="0"/>
              <a:t>utvr</a:t>
            </a:r>
            <a:r>
              <a:rPr lang="sr-Latn-CS" dirty="0" smtClean="0"/>
              <a:t>đ</a:t>
            </a:r>
            <a:r>
              <a:rPr lang="es-VE" dirty="0" err="1" smtClean="0"/>
              <a:t>enja</a:t>
            </a:r>
            <a:r>
              <a:rPr lang="es-VE" dirty="0" smtClean="0"/>
              <a:t>: </a:t>
            </a:r>
            <a:r>
              <a:rPr lang="es-VE" dirty="0" err="1" smtClean="0"/>
              <a:t>unutra</a:t>
            </a:r>
            <a:r>
              <a:rPr lang="sr-Latn-CS" dirty="0" smtClean="0"/>
              <a:t>š</a:t>
            </a:r>
            <a:r>
              <a:rPr lang="es-VE" dirty="0" err="1" smtClean="0"/>
              <a:t>nje</a:t>
            </a:r>
            <a:r>
              <a:rPr lang="es-VE" dirty="0" smtClean="0"/>
              <a:t> (</a:t>
            </a:r>
            <a:r>
              <a:rPr lang="es-VE" dirty="0" err="1" smtClean="0"/>
              <a:t>starije</a:t>
            </a:r>
            <a:r>
              <a:rPr lang="es-VE" dirty="0" smtClean="0"/>
              <a:t>) i </a:t>
            </a:r>
            <a:r>
              <a:rPr lang="es-VE" dirty="0" err="1" smtClean="0"/>
              <a:t>spolja</a:t>
            </a:r>
            <a:r>
              <a:rPr lang="sr-Latn-CS" dirty="0" smtClean="0"/>
              <a:t>š</a:t>
            </a:r>
            <a:r>
              <a:rPr lang="es-VE" dirty="0" err="1" smtClean="0"/>
              <a:t>nje</a:t>
            </a:r>
            <a:r>
              <a:rPr lang="es-VE" dirty="0" smtClean="0"/>
              <a:t> (</a:t>
            </a:r>
            <a:r>
              <a:rPr lang="es-VE" dirty="0" err="1" smtClean="0"/>
              <a:t>mla</a:t>
            </a:r>
            <a:r>
              <a:rPr lang="sr-Latn-CS" dirty="0" smtClean="0"/>
              <a:t>đ</a:t>
            </a:r>
            <a:r>
              <a:rPr lang="es-VE" dirty="0" smtClean="0"/>
              <a:t>e</a:t>
            </a:r>
            <a:r>
              <a:rPr lang="es-VE" dirty="0" smtClean="0"/>
              <a:t>).</a:t>
            </a:r>
            <a:endParaRPr lang="sr-Latn-RS" dirty="0" smtClean="0"/>
          </a:p>
          <a:p>
            <a:r>
              <a:rPr lang="pl-PL" dirty="0" smtClean="0"/>
              <a:t>Na brdu Mogara prona</a:t>
            </a:r>
            <a:r>
              <a:rPr lang="sr-Latn-CS" dirty="0" smtClean="0"/>
              <a:t>đ</a:t>
            </a:r>
            <a:r>
              <a:rPr lang="pl-PL" dirty="0" smtClean="0"/>
              <a:t>eni su zlatnici, nakit, grn</a:t>
            </a:r>
            <a:r>
              <a:rPr lang="sr-Latn-CS" dirty="0" smtClean="0"/>
              <a:t>č</a:t>
            </a:r>
            <a:r>
              <a:rPr lang="pl-PL" dirty="0" smtClean="0"/>
              <a:t>arija, predmeti od </a:t>
            </a:r>
            <a:r>
              <a:rPr lang="pl-PL" dirty="0" smtClean="0"/>
              <a:t>metala</a:t>
            </a:r>
            <a:r>
              <a:rPr lang="pl-PL" dirty="0" smtClean="0"/>
              <a:t>,</a:t>
            </a:r>
            <a:r>
              <a:rPr lang="pl-PL" dirty="0" smtClean="0"/>
              <a:t> </a:t>
            </a:r>
            <a:r>
              <a:rPr lang="pl-PL" dirty="0" smtClean="0"/>
              <a:t>a 1989. godine otkriveni su i </a:t>
            </a:r>
            <a:r>
              <a:rPr lang="pl-PL" dirty="0" smtClean="0"/>
              <a:t>grobovi Galerija </a:t>
            </a:r>
            <a:r>
              <a:rPr lang="pl-PL" dirty="0" smtClean="0"/>
              <a:t>i njegove majke Romule.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5469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2EFEAE-2122-36EF-0835-DC816E0DB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Sokograd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006987-BF32-7E43-F7EA-25AE5AEEB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32CEBB-6B9B-EEEA-9464-F3A208E7A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625213"/>
            <a:ext cx="12182413" cy="420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5963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593</TotalTime>
  <Words>777</Words>
  <Application>Microsoft Office PowerPoint</Application>
  <PresentationFormat>Custom</PresentationFormat>
  <Paragraphs>117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Ion</vt:lpstr>
      <vt:lpstr>Raški okrug</vt:lpstr>
      <vt:lpstr>Raški okrug</vt:lpstr>
      <vt:lpstr>Slide 3</vt:lpstr>
      <vt:lpstr>Banje Raškog okruga</vt:lpstr>
      <vt:lpstr>Antropogeni turistički motivi</vt:lpstr>
      <vt:lpstr>CRKVA SVETIH APOSTOLA PETRA I PAVLA</vt:lpstr>
      <vt:lpstr>Đurđevi Stupovi</vt:lpstr>
      <vt:lpstr>Manastir Sopoćani</vt:lpstr>
      <vt:lpstr>Manastir Studenica (i gornja isposnica Sv. Save)</vt:lpstr>
      <vt:lpstr>Manastir Žiča</vt:lpstr>
      <vt:lpstr>Manstir Gradac</vt:lpstr>
      <vt:lpstr>Stari grad Ras</vt:lpstr>
      <vt:lpstr>Jeleč</vt:lpstr>
      <vt:lpstr>Maglič</vt:lpstr>
      <vt:lpstr>Mačva, Pocerina i Azbukovica</vt:lpstr>
      <vt:lpstr>Slide 16</vt:lpstr>
      <vt:lpstr>Prirodne karakteristike</vt:lpstr>
      <vt:lpstr>Antropogeni turistički motivi</vt:lpstr>
      <vt:lpstr>Utvrđenja</vt:lpstr>
      <vt:lpstr>Petrina stena - Petrac</vt:lpstr>
      <vt:lpstr>Koviljkin grad</vt:lpstr>
      <vt:lpstr>Kosanin grad</vt:lpstr>
      <vt:lpstr>Spomen kompleks u Tekerišu</vt:lpstr>
      <vt:lpstr>Tršić</vt:lpstr>
      <vt:lpstr>Manstir Tronoša</vt:lpstr>
      <vt:lpstr>Manastir Čokešina</vt:lpstr>
      <vt:lpstr>Manastir Petkovica</vt:lpstr>
      <vt:lpstr>Manastir Radovašnica</vt:lpstr>
      <vt:lpstr>Manastir Kaona</vt:lpstr>
      <vt:lpstr>Timočka Krajina</vt:lpstr>
      <vt:lpstr>Geografski, saobraćajni i turistički položaj</vt:lpstr>
      <vt:lpstr>Slide 32</vt:lpstr>
      <vt:lpstr>Geomorfološki turistički motivi Timočke Krajine</vt:lpstr>
      <vt:lpstr>Hidrografija</vt:lpstr>
      <vt:lpstr>Antropogeni turistički motivi</vt:lpstr>
      <vt:lpstr>Trajanov most</vt:lpstr>
      <vt:lpstr>Felix Romuliana</vt:lpstr>
      <vt:lpstr>Sokograd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Saobraćajni i turistički položaj Srbije – Raški okrug</dc:title>
  <dc:creator>nikolina kosar</dc:creator>
  <cp:lastModifiedBy>Dario</cp:lastModifiedBy>
  <cp:revision>57</cp:revision>
  <dcterms:created xsi:type="dcterms:W3CDTF">2015-03-27T16:56:09Z</dcterms:created>
  <dcterms:modified xsi:type="dcterms:W3CDTF">2025-06-02T08:54:01Z</dcterms:modified>
</cp:coreProperties>
</file>