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74" r:id="rId6"/>
    <p:sldId id="260" r:id="rId7"/>
    <p:sldId id="261" r:id="rId8"/>
    <p:sldId id="275" r:id="rId9"/>
    <p:sldId id="283" r:id="rId10"/>
    <p:sldId id="276" r:id="rId11"/>
    <p:sldId id="262" r:id="rId12"/>
    <p:sldId id="277" r:id="rId13"/>
    <p:sldId id="263" r:id="rId14"/>
    <p:sldId id="278" r:id="rId15"/>
    <p:sldId id="264" r:id="rId16"/>
    <p:sldId id="269" r:id="rId17"/>
    <p:sldId id="270" r:id="rId18"/>
    <p:sldId id="281" r:id="rId19"/>
    <p:sldId id="271" r:id="rId20"/>
    <p:sldId id="272" r:id="rId21"/>
    <p:sldId id="273" r:id="rId22"/>
    <p:sldId id="28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6357958"/>
            <a:ext cx="2286016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2020 dr Dario Šimičević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357958"/>
            <a:ext cx="2286016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2020 dr Dario Šimičević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0" y="6357958"/>
            <a:ext cx="2286016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2020 dr Dario Šimičević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357958"/>
            <a:ext cx="2286016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2020 dr Dario Šimičević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08E1A88-836C-4973-8850-6BF43CA4A4E3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69D41E7-39FC-4DF7-9BBD-8249DC39D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357958"/>
            <a:ext cx="2286016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sr-Latn-R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2020 dr Dario Šimičević</a:t>
            </a:r>
            <a:endParaRPr lang="en-US" sz="14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Ma</a:t>
            </a:r>
            <a:r>
              <a:rPr smtClean="0"/>
              <a:t>roko </a:t>
            </a:r>
            <a:r>
              <a:rPr smtClean="0"/>
              <a:t>i</a:t>
            </a:r>
            <a:r>
              <a:rPr smtClean="0"/>
              <a:t> Tunis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pload.wikimedia.org/wikipedia/commons/thumb/d/d8/Mediterranean_Sea_political_map-en.svg/800px-Mediterranean_Sea_political_map-en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78460" cy="6858000"/>
          </a:xfrm>
          <a:prstGeom prst="rect">
            <a:avLst/>
          </a:prstGeom>
          <a:noFill/>
        </p:spPr>
      </p:pic>
      <p:pic>
        <p:nvPicPr>
          <p:cNvPr id="3" name="Picture 2" descr="http://www.wadi.unifi.it/images/mediterranean_se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7740" y="0"/>
            <a:ext cx="4620574" cy="264318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ulf-neundorfer.de/maroco-ma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5431"/>
            <a:ext cx="7072330" cy="685256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Maroko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1.bp.blogspot.com/-bn9NSyBOzIA/T-E1IZnMyGI/AAAAAAAAAPc/UqCZilv18nc/s1600/Morocco-Mountains-M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5290697"/>
            <a:ext cx="3143240" cy="1567303"/>
          </a:xfrm>
          <a:prstGeom prst="rect">
            <a:avLst/>
          </a:prstGeom>
          <a:noFill/>
        </p:spPr>
      </p:pic>
      <p:pic>
        <p:nvPicPr>
          <p:cNvPr id="15362" name="Picture 2" descr="http://www.sas.upenn.edu/African_Studies/CIA_Maps/Morocco_19858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8508" y="0"/>
            <a:ext cx="5805492" cy="5589632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sr-Latn-RS" dirty="0" smtClean="0">
                <a:solidFill>
                  <a:schemeClr val="bg1"/>
                </a:solidFill>
              </a:rPr>
              <a:t>eposredno uz Evropu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</a:t>
            </a:r>
            <a:r>
              <a:rPr lang="sr-Latn-RS" dirty="0" smtClean="0">
                <a:solidFill>
                  <a:schemeClr val="bg1"/>
                </a:solidFill>
              </a:rPr>
              <a:t>dličan geografski, saobraćajni i turistički položaj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</a:t>
            </a:r>
            <a:r>
              <a:rPr lang="sr-Latn-RS" dirty="0" smtClean="0">
                <a:solidFill>
                  <a:schemeClr val="bg1"/>
                </a:solidFill>
              </a:rPr>
              <a:t>zlazi na Atlantik i Sredozemno more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</a:t>
            </a:r>
            <a:r>
              <a:rPr lang="sr-Latn-RS" dirty="0" smtClean="0">
                <a:solidFill>
                  <a:schemeClr val="bg1"/>
                </a:solidFill>
              </a:rPr>
              <a:t>ogu se izdvojiti 4 geografska regiona: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Z</a:t>
            </a:r>
            <a:r>
              <a:rPr lang="sr-Latn-RS" dirty="0" smtClean="0">
                <a:solidFill>
                  <a:schemeClr val="bg1"/>
                </a:solidFill>
              </a:rPr>
              <a:t>apadna obalska nizija sa širokom visoravni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</a:t>
            </a:r>
            <a:r>
              <a:rPr lang="sr-Latn-RS" dirty="0" smtClean="0">
                <a:solidFill>
                  <a:schemeClr val="bg1"/>
                </a:solidFill>
              </a:rPr>
              <a:t>tlas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</a:t>
            </a:r>
            <a:r>
              <a:rPr lang="sr-Latn-RS" dirty="0" smtClean="0">
                <a:solidFill>
                  <a:schemeClr val="bg1"/>
                </a:solidFill>
              </a:rPr>
              <a:t>lanina Rifa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</a:t>
            </a:r>
            <a:r>
              <a:rPr lang="sr-Latn-RS" dirty="0" smtClean="0">
                <a:solidFill>
                  <a:schemeClr val="bg1"/>
                </a:solidFill>
              </a:rPr>
              <a:t>avnica predsaharskog Maroka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</a:t>
            </a:r>
            <a:r>
              <a:rPr lang="sr-Latn-RS" dirty="0" smtClean="0">
                <a:solidFill>
                  <a:schemeClr val="bg1"/>
                </a:solidFill>
              </a:rPr>
              <a:t>tlas se pruža u 3 planinska lanca Srednjeg, Visokog i Anti Atlasa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</a:t>
            </a:r>
            <a:r>
              <a:rPr lang="sr-Latn-R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A</a:t>
            </a:r>
            <a:r>
              <a:rPr lang="sr-Latn-RS" dirty="0" smtClean="0">
                <a:solidFill>
                  <a:schemeClr val="bg1"/>
                </a:solidFill>
              </a:rPr>
              <a:t>tlasu su najatraktivniji kanjoni Todre i Dobes i kanjonske doline </a:t>
            </a:r>
            <a:r>
              <a:rPr lang="en-US" dirty="0" smtClean="0">
                <a:solidFill>
                  <a:schemeClr val="bg1"/>
                </a:solidFill>
              </a:rPr>
              <a:t>D</a:t>
            </a:r>
            <a:r>
              <a:rPr lang="sr-Latn-RS" dirty="0" smtClean="0">
                <a:solidFill>
                  <a:schemeClr val="bg1"/>
                </a:solidFill>
              </a:rPr>
              <a:t>raa i Ziz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</a:t>
            </a:r>
            <a:r>
              <a:rPr lang="sr-Latn-RS" dirty="0" smtClean="0">
                <a:solidFill>
                  <a:schemeClr val="bg1"/>
                </a:solidFill>
              </a:rPr>
              <a:t> saharskom delu mogu se sresti oaze – Erfuod, Tinerir, Zagora, Figig, Guelmin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sr-Latn-RS" dirty="0" smtClean="0">
                <a:solidFill>
                  <a:schemeClr val="bg1"/>
                </a:solidFill>
              </a:rPr>
              <a:t>ajveći broj reka pripada atlantskom slivu (Sebou, Sous, Rbia, Tensift, </a:t>
            </a:r>
            <a:r>
              <a:rPr lang="en-US" dirty="0" smtClean="0">
                <a:solidFill>
                  <a:schemeClr val="bg1"/>
                </a:solidFill>
              </a:rPr>
              <a:t>L</a:t>
            </a:r>
            <a:r>
              <a:rPr lang="sr-Latn-RS" dirty="0" smtClean="0">
                <a:solidFill>
                  <a:schemeClr val="bg1"/>
                </a:solidFill>
              </a:rPr>
              <a:t>okkos, Bu Regreg) dok sredozemnom slivu pripada Mulaja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Prirodne karakteristike Maroka</a:t>
            </a:r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vidiani.com/maps/maps_of_africa/maps_of_morocco/large_detailed_road_map_of_morocco_with_airpor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0"/>
            <a:ext cx="6000760" cy="6833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dar-sirr.com/umayyad_empi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2681" y="3452720"/>
            <a:ext cx="6991319" cy="3405280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</a:t>
            </a:r>
            <a:r>
              <a:rPr lang="sr-Latn-RS" dirty="0" smtClean="0"/>
              <a:t>rvi tragovi naseljavanja datiraju od pre 12 000 godina u okolini Tangera</a:t>
            </a:r>
          </a:p>
          <a:p>
            <a:r>
              <a:rPr lang="sr-Latn-RS" dirty="0" smtClean="0"/>
              <a:t>Feničani osnivaju svoje kolonije u XII veku pr.n.e. – Liksus, Tanger, Melila, Tamud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ragovi rimskog prisustva nalaze se u Cotti, Liksusu i carskoj prestonici Volubilis kod Meknesa</a:t>
            </a:r>
          </a:p>
          <a:p>
            <a:r>
              <a:rPr lang="sr-Latn-RS" dirty="0" smtClean="0"/>
              <a:t>U V veku dolaze Goti, a u VI veku i Vandali</a:t>
            </a:r>
          </a:p>
          <a:p>
            <a:r>
              <a:rPr lang="sr-Latn-RS" dirty="0" smtClean="0"/>
              <a:t>U VII veku dolazi do prevlasti arapa i stvaranja jedinstvene arapske civilizacije</a:t>
            </a:r>
          </a:p>
          <a:p>
            <a:r>
              <a:rPr lang="sr-Latn-RS" dirty="0" smtClean="0">
                <a:solidFill>
                  <a:schemeClr val="bg1"/>
                </a:solidFill>
              </a:rPr>
              <a:t>U XVI veku </a:t>
            </a:r>
            <a:r>
              <a:rPr lang="en-US" dirty="0" err="1" smtClean="0">
                <a:solidFill>
                  <a:schemeClr val="bg1"/>
                </a:solidFill>
              </a:rPr>
              <a:t>Španci</a:t>
            </a:r>
            <a:r>
              <a:rPr lang="sr-Latn-RS" dirty="0" smtClean="0">
                <a:solidFill>
                  <a:schemeClr val="bg1"/>
                </a:solidFill>
              </a:rPr>
              <a:t> i Portugalci zauzimaju pojedine delove (Tanger, Ceuta, Agadir, Safari)</a:t>
            </a:r>
          </a:p>
          <a:p>
            <a:r>
              <a:rPr lang="sr-Latn-RS" dirty="0" smtClean="0">
                <a:solidFill>
                  <a:schemeClr val="bg1"/>
                </a:solidFill>
              </a:rPr>
              <a:t>Mulaj Ismail u XVIII veku oslobađa skoro sve zauzete teritorije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K</a:t>
            </a:r>
            <a:r>
              <a:rPr lang="sr-Latn-RS" dirty="0" smtClean="0">
                <a:solidFill>
                  <a:schemeClr val="bg1"/>
                </a:solidFill>
              </a:rPr>
              <a:t>roz XVIII i XIX vek obalama Maroka gospodare gusari što dovodi do jačeg prisustva Francuske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</a:t>
            </a:r>
            <a:r>
              <a:rPr lang="sr-Latn-RS" dirty="0" smtClean="0">
                <a:solidFill>
                  <a:schemeClr val="bg1"/>
                </a:solidFill>
              </a:rPr>
              <a:t>d 1912.g. </a:t>
            </a:r>
            <a:r>
              <a:rPr lang="en-US" dirty="0" smtClean="0">
                <a:solidFill>
                  <a:schemeClr val="bg1"/>
                </a:solidFill>
              </a:rPr>
              <a:t>M</a:t>
            </a:r>
            <a:r>
              <a:rPr lang="sr-Latn-RS" dirty="0" smtClean="0">
                <a:solidFill>
                  <a:schemeClr val="bg1"/>
                </a:solidFill>
              </a:rPr>
              <a:t>aroko je pod Francuskim protektoratom</a:t>
            </a:r>
          </a:p>
          <a:p>
            <a:r>
              <a:rPr lang="sr-Latn-RS" dirty="0" smtClean="0">
                <a:solidFill>
                  <a:schemeClr val="bg1"/>
                </a:solidFill>
              </a:rPr>
              <a:t>Zapadnom Saharom i dalje upravlja Španija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Istorijski razvoj</a:t>
            </a:r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www.planetware.com/photos-large/MAR/morocco-fes-fes-el-bali-tanne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214678" cy="2143119"/>
          </a:xfrm>
          <a:prstGeom prst="rect">
            <a:avLst/>
          </a:prstGeom>
          <a:noFill/>
        </p:spPr>
      </p:pic>
      <p:pic>
        <p:nvPicPr>
          <p:cNvPr id="21506" name="Picture 2" descr="http://i.telegraph.co.uk/multimedia/archive/02167/fez-medina_2167487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0" y="0"/>
            <a:ext cx="5905500" cy="3695701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b="1" dirty="0" smtClean="0"/>
              <a:t>Fes</a:t>
            </a:r>
          </a:p>
          <a:p>
            <a:pPr lvl="1"/>
            <a:r>
              <a:rPr lang="en-US" dirty="0" smtClean="0"/>
              <a:t>N</a:t>
            </a:r>
            <a:r>
              <a:rPr lang="sr-Latn-RS" dirty="0" smtClean="0"/>
              <a:t>a reci Sebou u istoimenoj provincij</a:t>
            </a:r>
            <a:r>
              <a:rPr lang="en-US" dirty="0" err="1" smtClean="0"/>
              <a:t>i</a:t>
            </a:r>
            <a:endParaRPr lang="sr-Latn-RS" dirty="0" smtClean="0"/>
          </a:p>
          <a:p>
            <a:pPr lvl="1"/>
            <a:r>
              <a:rPr lang="en-US" dirty="0" smtClean="0"/>
              <a:t>S</a:t>
            </a:r>
            <a:r>
              <a:rPr lang="sr-Latn-RS" dirty="0" smtClean="0"/>
              <a:t>mešten između Rifa, Srednjeg Atlasa i morskih ravnica i platoa</a:t>
            </a:r>
          </a:p>
          <a:p>
            <a:pPr lvl="1"/>
            <a:r>
              <a:rPr lang="en-US" dirty="0" smtClean="0"/>
              <a:t>S</a:t>
            </a:r>
            <a:r>
              <a:rPr lang="sr-Latn-RS" dirty="0" smtClean="0"/>
              <a:t>veti grad islama</a:t>
            </a:r>
          </a:p>
          <a:p>
            <a:pPr lvl="1"/>
            <a:r>
              <a:rPr lang="en-US" dirty="0" smtClean="0"/>
              <a:t>O</a:t>
            </a:r>
            <a:r>
              <a:rPr lang="sr-Latn-RS" dirty="0" smtClean="0"/>
              <a:t>sniva ga početkom IX veka Idris II</a:t>
            </a:r>
          </a:p>
          <a:p>
            <a:pPr lvl="1"/>
            <a:r>
              <a:rPr lang="en-US" dirty="0" smtClean="0"/>
              <a:t>T</a:t>
            </a:r>
            <a:r>
              <a:rPr lang="sr-Latn-RS" dirty="0" smtClean="0"/>
              <a:t>u se nastanjuju izbeglice iz Kordobe i Karavana</a:t>
            </a:r>
          </a:p>
          <a:p>
            <a:pPr lvl="1"/>
            <a:r>
              <a:rPr lang="en-US" dirty="0" smtClean="0"/>
              <a:t>U</a:t>
            </a:r>
            <a:r>
              <a:rPr lang="sr-Latn-RS" dirty="0" smtClean="0"/>
              <a:t> periodu od XIII do XV veka gradi se veliki broj medresa – Bu Inanija</a:t>
            </a:r>
          </a:p>
          <a:p>
            <a:pPr lvl="1"/>
            <a:r>
              <a:rPr lang="sr-Latn-RS" dirty="0" smtClean="0"/>
              <a:t>Džamija Karauin</a:t>
            </a:r>
          </a:p>
          <a:p>
            <a:pPr lvl="1"/>
            <a:r>
              <a:rPr lang="en-US" dirty="0" smtClean="0"/>
              <a:t>B</a:t>
            </a:r>
            <a:r>
              <a:rPr lang="sr-Latn-RS" dirty="0" smtClean="0"/>
              <a:t>iblioteka sa 2000 retkih spisa – ugovor Averola na koži od antilope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Gradski turistički centri</a:t>
            </a:r>
            <a:endParaRPr lang="en-U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upload.wikimedia.org/wikipedia/commons/0/04/Blue_Gate_in_F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051"/>
            <a:ext cx="9144000" cy="6896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imgtube.ru/images/stories/2012/12/fes/gorod_fes-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4000" cy="5646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static.flickr.com/3051/2640475985_65f38370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pload.wikimedia.org/wikipedia/commons/4/4a/Jemaa_el-Fnaa_at_night_-_Maroco_-_Marrakes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0098" y="1"/>
            <a:ext cx="10287001" cy="6858000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Marakeš – crveni grad</a:t>
            </a:r>
          </a:p>
          <a:p>
            <a:pPr lvl="1"/>
            <a:r>
              <a:rPr lang="en-US" dirty="0" smtClean="0"/>
              <a:t>P</a:t>
            </a:r>
            <a:r>
              <a:rPr lang="sr-Latn-RS" dirty="0" smtClean="0"/>
              <a:t>odignut početkom XI veka</a:t>
            </a:r>
          </a:p>
          <a:p>
            <a:pPr lvl="1"/>
            <a:r>
              <a:rPr lang="en-US" dirty="0" smtClean="0"/>
              <a:t>M</a:t>
            </a:r>
            <a:r>
              <a:rPr lang="sr-Latn-RS" dirty="0" smtClean="0"/>
              <a:t>edina sa trgom pokojnika</a:t>
            </a:r>
          </a:p>
          <a:p>
            <a:pPr lvl="1"/>
            <a:r>
              <a:rPr lang="sr-Latn-RS" dirty="0" smtClean="0"/>
              <a:t>Džamija Kutubija sa minaretom od 67m</a:t>
            </a:r>
          </a:p>
          <a:p>
            <a:pPr lvl="1"/>
            <a:r>
              <a:rPr lang="sr-Latn-RS" dirty="0" smtClean="0"/>
              <a:t>Kapija Bab Adžena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m.cdn.blog.hu/tr/travelguidehungary/image/Csilla/marrakec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1076820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imageinnside.com/wp-content/uploads/2010/08/Zagora-Morocco-M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07" y="0"/>
            <a:ext cx="9097893" cy="5715016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 smtClean="0">
                <a:solidFill>
                  <a:schemeClr val="bg1"/>
                </a:solidFill>
              </a:rPr>
              <a:t>Urzazzag – kapija 3 doline</a:t>
            </a:r>
          </a:p>
          <a:p>
            <a:pPr lvl="1"/>
            <a:r>
              <a:rPr lang="sr-Latn-RS" b="1" dirty="0" smtClean="0">
                <a:solidFill>
                  <a:schemeClr val="bg1"/>
                </a:solidFill>
              </a:rPr>
              <a:t>Dades</a:t>
            </a:r>
          </a:p>
          <a:p>
            <a:pPr lvl="2"/>
            <a:r>
              <a:rPr lang="en-US" b="1" dirty="0" smtClean="0">
                <a:solidFill>
                  <a:schemeClr val="bg1"/>
                </a:solidFill>
              </a:rPr>
              <a:t>P</a:t>
            </a:r>
            <a:r>
              <a:rPr lang="sr-Latn-RS" b="1" dirty="0" smtClean="0">
                <a:solidFill>
                  <a:schemeClr val="bg1"/>
                </a:solidFill>
              </a:rPr>
              <a:t>redeo hiljede kazbi</a:t>
            </a:r>
          </a:p>
          <a:p>
            <a:pPr lvl="2"/>
            <a:r>
              <a:rPr lang="en-US" b="1" dirty="0" smtClean="0">
                <a:solidFill>
                  <a:schemeClr val="bg1"/>
                </a:solidFill>
              </a:rPr>
              <a:t>D</a:t>
            </a:r>
            <a:r>
              <a:rPr lang="sr-Latn-RS" b="1" dirty="0" smtClean="0">
                <a:solidFill>
                  <a:schemeClr val="bg1"/>
                </a:solidFill>
              </a:rPr>
              <a:t>olina Todre sa oazom Tinerir</a:t>
            </a:r>
          </a:p>
          <a:p>
            <a:pPr lvl="2"/>
            <a:r>
              <a:rPr lang="sr-Latn-RS" b="1" dirty="0" smtClean="0">
                <a:solidFill>
                  <a:schemeClr val="bg1"/>
                </a:solidFill>
              </a:rPr>
              <a:t>Oaza skoura nastanjena od VII v.</a:t>
            </a:r>
          </a:p>
          <a:p>
            <a:pPr lvl="1"/>
            <a:r>
              <a:rPr lang="sr-Latn-RS" b="1" dirty="0" smtClean="0">
                <a:solidFill>
                  <a:schemeClr val="bg1"/>
                </a:solidFill>
              </a:rPr>
              <a:t>Draa</a:t>
            </a:r>
          </a:p>
          <a:p>
            <a:pPr lvl="2"/>
            <a:r>
              <a:rPr lang="en-US" b="1" dirty="0" smtClean="0">
                <a:solidFill>
                  <a:schemeClr val="bg1"/>
                </a:solidFill>
              </a:rPr>
              <a:t>S</a:t>
            </a:r>
            <a:r>
              <a:rPr lang="sr-Latn-RS" b="1" dirty="0" smtClean="0">
                <a:solidFill>
                  <a:schemeClr val="bg1"/>
                </a:solidFill>
              </a:rPr>
              <a:t>tara prestonica berbera Tamangula</a:t>
            </a:r>
          </a:p>
          <a:p>
            <a:pPr lvl="1"/>
            <a:r>
              <a:rPr lang="sr-Latn-RS" b="1" dirty="0" smtClean="0">
                <a:solidFill>
                  <a:schemeClr val="bg1"/>
                </a:solidFill>
              </a:rPr>
              <a:t>Ziz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8" name="Picture 4" descr="http://www.autonewsinfo.com/wp-content/uploads/2012/07/npo-maroc-2012-r%C3%A9gion-su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4667256"/>
            <a:ext cx="3286116" cy="21907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bugbog.com/images/galleries/Morocco-Pictures/dades-vall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1029406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ph-ludwigsburg.de/html/2b-frnz-s-01/overmann/baf4/algerie/algerie-ma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0"/>
            <a:ext cx="7858148" cy="685894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Alžir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lonelyplanet.com/maps/africa/tunisia/map_of_tunis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811"/>
            <a:ext cx="9144000" cy="686781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Tunis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www.tunisia-tourism.org/wp-content/uploads/Tunisiama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-64247"/>
            <a:ext cx="4143372" cy="6922247"/>
          </a:xfrm>
          <a:prstGeom prst="rect">
            <a:avLst/>
          </a:prstGeom>
          <a:noFill/>
        </p:spPr>
      </p:pic>
      <p:pic>
        <p:nvPicPr>
          <p:cNvPr id="4098" name="Picture 2" descr="http://www.tunisia-legal.com/wp-content/uploads/2010/11/tunisia_ma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0659"/>
            <a:ext cx="4071934" cy="6878660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</a:t>
            </a:r>
            <a:r>
              <a:rPr lang="sr-Latn-R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zlazi na Sredozemno more</a:t>
            </a:r>
          </a:p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</a:t>
            </a:r>
            <a:r>
              <a:rPr lang="sr-Latn-R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 obalnom delu nalaze se 3 velika zaliva: Tuniski, Hammametski i Gabeski</a:t>
            </a:r>
          </a:p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U</a:t>
            </a:r>
            <a:r>
              <a:rPr lang="sr-Latn-R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severnom i zapadnom delu dominiraju ogranci Velikog Atlasa – Džebel Šambi (1544 m)</a:t>
            </a:r>
          </a:p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</a:t>
            </a:r>
            <a:r>
              <a:rPr lang="sr-Latn-R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ajveća je dolina reke Međerda</a:t>
            </a:r>
          </a:p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</a:t>
            </a:r>
            <a:r>
              <a:rPr lang="sr-Latn-R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blast šotova – Šot el Džerid</a:t>
            </a:r>
          </a:p>
          <a:p>
            <a:r>
              <a:rPr lang="sr-Latn-R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3000 sunčanih časova godišnje</a:t>
            </a:r>
          </a:p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Š</a:t>
            </a:r>
            <a:r>
              <a:rPr lang="sr-Latn-R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ume hrasta plutnjaaka i bora na V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eli</a:t>
            </a:r>
            <a:r>
              <a:rPr lang="sr-Latn-R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kom Atlasu</a:t>
            </a:r>
          </a:p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</a:t>
            </a:r>
            <a:r>
              <a:rPr lang="sr-Latn-R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aje se masline, urme, vinova loza, duvan, smokve</a:t>
            </a:r>
          </a:p>
          <a:p>
            <a:r>
              <a:rPr lang="sr-Latn-R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NP Ichkeul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Prirodne karakteristike Tunisa</a:t>
            </a:r>
            <a:endParaRPr lang="en-US" dirty="0"/>
          </a:p>
        </p:txBody>
      </p:sp>
    </p:spTree>
  </p:cSld>
  <p:clrMapOvr>
    <a:masterClrMapping/>
  </p:clrMapOvr>
  <p:transition spd="med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mappery.com/maps/Tunisia-M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-26474"/>
            <a:ext cx="5429288" cy="68844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</a:t>
            </a:r>
            <a:r>
              <a:rPr lang="sr-Latn-RS" dirty="0" smtClean="0"/>
              <a:t> X v.pr.n.e. Feničani osnivaju svoje kolonije</a:t>
            </a:r>
          </a:p>
          <a:p>
            <a:r>
              <a:rPr lang="sr-Latn-RS" dirty="0" smtClean="0"/>
              <a:t>814.g.pr.n.e, osnivaju Kartaginu</a:t>
            </a:r>
          </a:p>
          <a:p>
            <a:r>
              <a:rPr lang="sr-Latn-RS" dirty="0" smtClean="0"/>
              <a:t>Kartagina u međuvremenu osvaja sever Afrike, Korziku, Sardiniju i deo Sicilije</a:t>
            </a:r>
          </a:p>
          <a:p>
            <a:r>
              <a:rPr lang="sr-Latn-RS" dirty="0" smtClean="0"/>
              <a:t>146. g.pr.n.e. zauzimaju je Rimljani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 V veku dolaze Vandali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 VII veku prodor Arapa</a:t>
            </a:r>
          </a:p>
          <a:p>
            <a:r>
              <a:rPr lang="sr-Latn-RS" dirty="0" smtClean="0"/>
              <a:t>U XII veku na meti Normana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 XIII veku dolaze krstaši</a:t>
            </a:r>
          </a:p>
          <a:p>
            <a:r>
              <a:rPr lang="sr-Latn-RS" dirty="0" smtClean="0"/>
              <a:t>Turci osvajaju Tunis u drugoj polovini XVI veka</a:t>
            </a:r>
          </a:p>
          <a:p>
            <a:r>
              <a:rPr lang="sr-Latn-RS" dirty="0" smtClean="0"/>
              <a:t>1881.g. Francuzi ga proglašavaju svojom kolonijom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ezavisnost stiče 1955.g.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Istorijski razvoj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RS" dirty="0" smtClean="0"/>
              <a:t>Tunis</a:t>
            </a:r>
          </a:p>
          <a:p>
            <a:pPr lvl="1"/>
            <a:r>
              <a:rPr lang="en-US" dirty="0" smtClean="0"/>
              <a:t>G</a:t>
            </a:r>
            <a:r>
              <a:rPr lang="sr-Latn-RS" dirty="0" smtClean="0"/>
              <a:t>lavni grad</a:t>
            </a:r>
          </a:p>
          <a:p>
            <a:pPr lvl="1"/>
            <a:r>
              <a:rPr lang="en-US" dirty="0" smtClean="0"/>
              <a:t>M</a:t>
            </a:r>
            <a:r>
              <a:rPr lang="sr-Latn-RS" dirty="0" smtClean="0"/>
              <a:t>ešavina mavarske i kolonijalne arhitekture</a:t>
            </a:r>
          </a:p>
          <a:p>
            <a:pPr lvl="1"/>
            <a:r>
              <a:rPr lang="sr-Latn-RS" dirty="0" smtClean="0"/>
              <a:t>Kartagina</a:t>
            </a:r>
          </a:p>
          <a:p>
            <a:r>
              <a:rPr lang="sr-Latn-RS" dirty="0" smtClean="0"/>
              <a:t>Bizerta</a:t>
            </a:r>
          </a:p>
          <a:p>
            <a:pPr lvl="1"/>
            <a:r>
              <a:rPr lang="en-US" dirty="0" smtClean="0"/>
              <a:t>N</a:t>
            </a:r>
            <a:r>
              <a:rPr lang="sr-Latn-RS" dirty="0" smtClean="0"/>
              <a:t>ajseverniji grad Afrike</a:t>
            </a:r>
          </a:p>
          <a:p>
            <a:pPr lvl="1"/>
            <a:r>
              <a:rPr lang="en-US" dirty="0" smtClean="0"/>
              <a:t>K</a:t>
            </a:r>
            <a:r>
              <a:rPr lang="sr-Latn-RS" dirty="0" smtClean="0"/>
              <a:t>azba iz XVII veka</a:t>
            </a:r>
          </a:p>
          <a:p>
            <a:r>
              <a:rPr lang="sr-Latn-RS" dirty="0" smtClean="0"/>
              <a:t>Hammamet</a:t>
            </a:r>
          </a:p>
          <a:p>
            <a:pPr lvl="1"/>
            <a:r>
              <a:rPr lang="en-US" dirty="0" smtClean="0"/>
              <a:t>T</a:t>
            </a:r>
            <a:r>
              <a:rPr lang="sr-Latn-RS" dirty="0" smtClean="0"/>
              <a:t>uristička destinacija južno od rta Bon</a:t>
            </a:r>
          </a:p>
          <a:p>
            <a:pPr lvl="1"/>
            <a:r>
              <a:rPr lang="en-US" dirty="0" smtClean="0"/>
              <a:t>D</a:t>
            </a:r>
            <a:r>
              <a:rPr lang="sr-Latn-RS" dirty="0" smtClean="0"/>
              <a:t>obio ime po hamamima na toplim izvorima</a:t>
            </a:r>
          </a:p>
          <a:p>
            <a:pPr lvl="1"/>
            <a:r>
              <a:rPr lang="sr-Latn-RS" dirty="0" smtClean="0"/>
              <a:t>Medina iz XIII veka</a:t>
            </a:r>
          </a:p>
          <a:p>
            <a:r>
              <a:rPr lang="sr-Latn-RS" dirty="0" smtClean="0"/>
              <a:t>Keruan – sveti grad</a:t>
            </a:r>
          </a:p>
          <a:p>
            <a:r>
              <a:rPr lang="sr-Latn-RS" dirty="0" smtClean="0"/>
              <a:t>Sus</a:t>
            </a:r>
          </a:p>
          <a:p>
            <a:pPr lvl="1"/>
            <a:r>
              <a:rPr lang="en-US" dirty="0" smtClean="0"/>
              <a:t>T</a:t>
            </a:r>
            <a:r>
              <a:rPr lang="sr-Latn-RS" dirty="0" smtClean="0"/>
              <a:t>uristički centar</a:t>
            </a:r>
          </a:p>
          <a:p>
            <a:pPr lvl="1"/>
            <a:r>
              <a:rPr lang="en-US" dirty="0" smtClean="0"/>
              <a:t>F</a:t>
            </a:r>
            <a:r>
              <a:rPr lang="sr-Latn-RS" dirty="0" smtClean="0"/>
              <a:t>eničani ga nazivaju hadrumet</a:t>
            </a:r>
          </a:p>
          <a:p>
            <a:pPr lvl="1"/>
            <a:r>
              <a:rPr lang="sr-Latn-RS" dirty="0" smtClean="0"/>
              <a:t>Medina iz XIII veka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Turistički centri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dirty="0" smtClean="0"/>
              <a:t>Tozeur</a:t>
            </a:r>
          </a:p>
          <a:p>
            <a:pPr lvl="1"/>
            <a:r>
              <a:rPr lang="en-US" dirty="0" smtClean="0"/>
              <a:t>S</a:t>
            </a:r>
            <a:r>
              <a:rPr lang="sr-Latn-RS" dirty="0" smtClean="0"/>
              <a:t>mešten pored Šot el Džerida</a:t>
            </a:r>
          </a:p>
          <a:p>
            <a:pPr lvl="1"/>
            <a:r>
              <a:rPr lang="sr-Latn-RS" dirty="0" smtClean="0"/>
              <a:t>250 000 palmi</a:t>
            </a:r>
          </a:p>
          <a:p>
            <a:pPr lvl="1"/>
            <a:r>
              <a:rPr lang="sr-Latn-RS" dirty="0" smtClean="0"/>
              <a:t>200 izvora</a:t>
            </a:r>
          </a:p>
          <a:p>
            <a:pPr lvl="1"/>
            <a:r>
              <a:rPr lang="en-US" dirty="0" smtClean="0"/>
              <a:t>N</a:t>
            </a:r>
            <a:r>
              <a:rPr lang="sr-Latn-RS" dirty="0" smtClean="0"/>
              <a:t>alazi se u centru oaze</a:t>
            </a:r>
          </a:p>
          <a:p>
            <a:r>
              <a:rPr lang="sr-Latn-RS" dirty="0" smtClean="0"/>
              <a:t>Douz</a:t>
            </a:r>
          </a:p>
          <a:p>
            <a:pPr lvl="1"/>
            <a:r>
              <a:rPr lang="en-US" dirty="0" smtClean="0"/>
              <a:t>N</a:t>
            </a:r>
            <a:r>
              <a:rPr lang="sr-Latn-RS" dirty="0" smtClean="0"/>
              <a:t>ajveća oaza u zapadnom delu Tunisa</a:t>
            </a:r>
          </a:p>
          <a:p>
            <a:r>
              <a:rPr lang="sr-Latn-RS" dirty="0" smtClean="0"/>
              <a:t>Matmata</a:t>
            </a:r>
          </a:p>
          <a:p>
            <a:pPr lvl="1"/>
            <a:r>
              <a:rPr lang="en-US" dirty="0" smtClean="0"/>
              <a:t>K</a:t>
            </a:r>
            <a:r>
              <a:rPr lang="sr-Latn-RS" dirty="0" smtClean="0"/>
              <a:t>arakteristične kuće u steni</a:t>
            </a:r>
          </a:p>
          <a:p>
            <a:pPr lvl="1"/>
            <a:r>
              <a:rPr lang="en-US" dirty="0" smtClean="0"/>
              <a:t>L</a:t>
            </a:r>
            <a:r>
              <a:rPr lang="sr-Latn-RS" dirty="0" smtClean="0"/>
              <a:t>okacija snimanja filma Star Wars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strva Kerkennah</a:t>
            </a:r>
          </a:p>
          <a:p>
            <a:pPr lvl="1"/>
            <a:r>
              <a:rPr lang="en-US" dirty="0" smtClean="0"/>
              <a:t>T</a:t>
            </a:r>
            <a:r>
              <a:rPr lang="sr-Latn-RS" dirty="0" smtClean="0"/>
              <a:t>uristički najlepša i najatraktivnija ostrva</a:t>
            </a:r>
          </a:p>
          <a:p>
            <a:pPr lvl="1"/>
            <a:r>
              <a:rPr lang="sr-Latn-RS" dirty="0" smtClean="0"/>
              <a:t>315 sunčanih dana godišnje</a:t>
            </a:r>
          </a:p>
          <a:p>
            <a:r>
              <a:rPr lang="en-US" dirty="0" smtClean="0"/>
              <a:t>O</a:t>
            </a:r>
            <a:r>
              <a:rPr lang="sr-Latn-RS" dirty="0" smtClean="0"/>
              <a:t>strvo Đerba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2.bp.blogspot.com/-c5NFzaJIz5k/TvQ0DnkRxWI/AAAAAAAAACk/J1gY9EnO-hE/s1600/Matma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3581" y="0"/>
            <a:ext cx="1024537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580</TotalTime>
  <Words>658</Words>
  <Application>Microsoft Office PowerPoint</Application>
  <PresentationFormat>On-screen Show (4:3)</PresentationFormat>
  <Paragraphs>104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Paper</vt:lpstr>
      <vt:lpstr>Maroko i Tunis</vt:lpstr>
      <vt:lpstr>Slide 2</vt:lpstr>
      <vt:lpstr>Maroko</vt:lpstr>
      <vt:lpstr>Prirodne karakteristike Maroka</vt:lpstr>
      <vt:lpstr>Slide 5</vt:lpstr>
      <vt:lpstr>Istorijski razvoj</vt:lpstr>
      <vt:lpstr>Gradski turistički centri</vt:lpstr>
      <vt:lpstr>Slide 8</vt:lpstr>
      <vt:lpstr>Slide 9</vt:lpstr>
      <vt:lpstr>Slide 10</vt:lpstr>
      <vt:lpstr>Slide 11</vt:lpstr>
      <vt:lpstr>Slide 12</vt:lpstr>
      <vt:lpstr>Slide 13</vt:lpstr>
      <vt:lpstr>Slide 14</vt:lpstr>
      <vt:lpstr>Alžir</vt:lpstr>
      <vt:lpstr>Tunis</vt:lpstr>
      <vt:lpstr>Prirodne karakteristike Tunisa</vt:lpstr>
      <vt:lpstr>Slide 18</vt:lpstr>
      <vt:lpstr>Istorijski razvoj</vt:lpstr>
      <vt:lpstr>Turistički centri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Zemlje Magreba</dc:title>
  <dc:creator>Dario</dc:creator>
  <cp:lastModifiedBy>Dario</cp:lastModifiedBy>
  <cp:revision>59</cp:revision>
  <dcterms:created xsi:type="dcterms:W3CDTF">2013-03-25T16:36:40Z</dcterms:created>
  <dcterms:modified xsi:type="dcterms:W3CDTF">2020-03-16T14:15:15Z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