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97" r:id="rId2"/>
    <p:sldId id="298" r:id="rId3"/>
    <p:sldId id="299" r:id="rId4"/>
    <p:sldId id="300" r:id="rId5"/>
    <p:sldId id="301" r:id="rId6"/>
    <p:sldId id="303" r:id="rId7"/>
    <p:sldId id="264" r:id="rId8"/>
    <p:sldId id="276" r:id="rId9"/>
    <p:sldId id="277" r:id="rId10"/>
    <p:sldId id="278" r:id="rId11"/>
    <p:sldId id="279" r:id="rId12"/>
    <p:sldId id="280" r:id="rId13"/>
    <p:sldId id="281" r:id="rId14"/>
    <p:sldId id="283" r:id="rId15"/>
    <p:sldId id="284" r:id="rId16"/>
    <p:sldId id="285" r:id="rId17"/>
    <p:sldId id="286" r:id="rId18"/>
    <p:sldId id="289" r:id="rId19"/>
    <p:sldId id="288" r:id="rId20"/>
    <p:sldId id="287" r:id="rId21"/>
    <p:sldId id="292" r:id="rId22"/>
    <p:sldId id="291" r:id="rId23"/>
    <p:sldId id="290" r:id="rId24"/>
    <p:sldId id="294" r:id="rId25"/>
    <p:sldId id="293" r:id="rId26"/>
    <p:sldId id="296" r:id="rId27"/>
    <p:sldId id="266" r:id="rId2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12/18/2020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12/18/2020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12/18/2020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négation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1600200"/>
            <a:ext cx="10971451" cy="4572000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pas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  negacije  stoji  partitivno "de"  umesto  neodređenog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partitivnog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člana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46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0012" y="2057400"/>
            <a:ext cx="77708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quelqu’un → ne …  personne 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(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neko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niko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→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Personne  ne  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 personne »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dolazi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na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mesto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« quelqu’un »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640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9012" y="1371600"/>
            <a:ext cx="9448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quelque  chose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ne … rien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(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što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ništa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Rien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ne</a:t>
            </a:r>
          </a:p>
          <a:p>
            <a:pPr marL="228600">
              <a:spcAft>
                <a:spcPts val="0"/>
              </a:spcAft>
            </a:pP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Ako  je  « rien »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direktan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objekat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i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nije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ćen  pridevom,  onda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stoji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iza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prvog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glagola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u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svi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 drugim slučajevima stoji na mestu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«quelque chose »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436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2812" y="1524000"/>
            <a:ext cx="9829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toujours  (sa  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značenjem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 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uvek»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ne … jamais (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nikad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toujours (sa 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značenjem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 i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dalje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još  uvek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»)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ne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…plus (ne vi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encore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ne … plus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još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ne  </a:t>
            </a:r>
            <a:r>
              <a:rPr lang="sr-Latn-C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više)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déjà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ne … pas encore  (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već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ne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još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07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1812" y="533401"/>
            <a:ext cx="11201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Je  veux  de  la  soupe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  parles  à quelqu'un.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Quelque  chose  se  passe  en  ce  moment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J’ ai  encore  faim.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Je  vais  inviter  quelqu’un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Quelqu’un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frappe  à  la  porte.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 oublie  quelque  chose.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Elle  est  toujours  amoureuse  de  Jacques.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  es  toujours  en  retard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  vas  inventer  quelque  chose  d’ utile.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tabLst>
                <a:tab pos="228600" algn="l"/>
              </a:tabLst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Est-ce  qu’il  y  a  quelqu’un  en  ce  moment  dans  ta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maison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 campagne 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Est-ce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 vous  allez  servir  quelque  chose?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As-tu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vu  quelque  chose 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Est-ce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qu’il y a quelque  chose  à  manger  dans  le  frigo?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91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228600"/>
            <a:ext cx="10820400" cy="64770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Rešenja:</a:t>
            </a: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ne veux pas de soupe.</a:t>
            </a:r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 ne p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arles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à personne.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Rien ne se passe en ce moment.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n’ai plus faim.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ne vais inviter personne.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Personne ne frappe à la porte.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n’oublie rien.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 n’est plus amoureuse de Jacques.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 n’es jamais en retard.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 ne vas inventer rien d’utile.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Non, il  n’y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personne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 ce  moment  dans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maison  de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campagne.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Non, nous n’allons rien servir.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Non, je n’ai rien vu.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Non, il n’y a rien à manger dans le frigo.</a:t>
            </a: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00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6451229" cy="14731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477" y="3505200"/>
            <a:ext cx="7008574" cy="1244600"/>
          </a:xfrm>
        </p:spPr>
        <p:txBody>
          <a:bodyPr/>
          <a:lstStyle/>
          <a:p>
            <a:pPr algn="ctr"/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Ishrana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400497"/>
            <a:ext cx="10157354" cy="4470400"/>
          </a:xfrm>
        </p:spPr>
        <p:txBody>
          <a:bodyPr/>
          <a:lstStyle/>
          <a:p>
            <a:pPr marL="0" indent="0" algn="just">
              <a:buNone/>
            </a:pP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Monsieur  Anthelme  Brillat-Savarin,  écrivain  français  (1755-1826) </a:t>
            </a: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Un  repas  sans  fromage,  c’est   comme  une  belle  femme  à  qui  il  manque  un  </a:t>
            </a: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œil.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b="1" dirty="0"/>
              <a:t> 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2857" t="25132" r="47657" b="20833"/>
          <a:stretch/>
        </p:blipFill>
        <p:spPr>
          <a:xfrm>
            <a:off x="7466012" y="2894527"/>
            <a:ext cx="3836316" cy="395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228" y="1524000"/>
            <a:ext cx="10908186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39832" y="67481"/>
            <a:ext cx="10157354" cy="4470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 plat  principal  -  glavno  jelo  (le poulet pané – pohovana piletina)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(les  ris  de  veau / d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’agneau -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</a:t>
            </a: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ća/jagnjeća  brizla)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côte  de  bœuf  - 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june</a:t>
            </a: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ći  </a:t>
            </a: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kotlet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  </a:t>
            </a: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escalope  viennoise  -  bečka </a:t>
            </a: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šnicla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(</a:t>
            </a: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 </a:t>
            </a: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steak-frites   -  stek sa  </a:t>
            </a: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pomfritom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 voulez-vous  votre  steak? Bien cuit, saignant, à point?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(Kakav stek  hoćete? Reš, krvav,  srednji?)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l-S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Qu'est-ce  qu'il  y  a  comme  garniture?  (Šta  ima  od  priloga?)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789" t="42708" r="46485" b="26042"/>
          <a:stretch/>
        </p:blipFill>
        <p:spPr>
          <a:xfrm>
            <a:off x="684212" y="4527645"/>
            <a:ext cx="4648200" cy="228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7030" t="33108" r="39457" b="32517"/>
          <a:stretch/>
        </p:blipFill>
        <p:spPr>
          <a:xfrm>
            <a:off x="5635632" y="4343400"/>
            <a:ext cx="5661554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le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dessert  -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desert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(le  gâteau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torta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kola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č)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  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tarte  aux  fruits  -  voćni  kolač  /  aux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pommes</a:t>
            </a:r>
            <a:endParaRPr lang="en-US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désert-pustinja    la  glace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la  vanille  -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sladoled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od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vanile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le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sorbet  -  vo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ćni  sladoled  bez  mleka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la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mousse  au  chocolat  -  čokoladna  pena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les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fruits  de  saison-  sezonsko  voće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fromage  -  sir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69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522412" y="573159"/>
            <a:ext cx="89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sz="3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</a:t>
            </a:r>
            <a:r>
              <a:rPr lang="sl-SI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petit  d</a:t>
            </a:r>
            <a:r>
              <a:rPr lang="fr-FR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éjeuner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je  prends  </a:t>
            </a:r>
            <a:r>
              <a:rPr lang="fr-FR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</a:p>
          <a:p>
            <a:pPr>
              <a:spcAft>
                <a:spcPts val="0"/>
              </a:spcAft>
            </a:pP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Comme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dessert,  je  prends </a:t>
            </a:r>
            <a:r>
              <a:rPr lang="fr-FR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</a:p>
          <a:p>
            <a:pPr>
              <a:spcAft>
                <a:spcPts val="0"/>
              </a:spcAft>
            </a:pP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Comme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boisson,  apportez-nous  un  pichet  de  rouge, une  carafe  d’eau,</a:t>
            </a: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thé  au  lait, un  bock de  bière  blonde / brune  à  la  pression,  un  coca-cola,  une  orangeade,  un  citron  pressé  (</a:t>
            </a:r>
            <a:r>
              <a:rPr lang="fr-FR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limunada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 et  une  limonade  (</a:t>
            </a:r>
            <a:r>
              <a:rPr lang="fr-FR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gazirano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5612" y="1600200"/>
            <a:ext cx="11201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carte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spisak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svih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mogućih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jela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i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pića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jednog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restorana</a:t>
            </a:r>
            <a:endParaRPr lang="fr-FR" sz="2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menu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sve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što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ulazi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u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jedan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obrok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po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unapred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utvrđenoj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ceni</a:t>
            </a:r>
            <a:endParaRPr lang="fr-FR" sz="2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carte  des  vins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vinska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karta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45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fr-FR" b="1">
                <a:latin typeface="Times New Roman" panose="02020603050405020304" pitchFamily="18" charset="0"/>
                <a:ea typeface="Times New Roman" panose="02020603050405020304" pitchFamily="18" charset="0"/>
              </a:rPr>
              <a:t>Je  voudrais  passer  une  commande  de  pizzas  à  livrer  pour  le  déjeuner.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>
                <a:latin typeface="Times New Roman" panose="02020603050405020304" pitchFamily="18" charset="0"/>
                <a:ea typeface="Times New Roman" panose="02020603050405020304" pitchFamily="18" charset="0"/>
              </a:rPr>
              <a:t>Je  voudrais  réserver  une  table  pour  quatre  personnes  pour  le  samedi  19  décembre  au  nom  de  la  société  ITEX.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>
                <a:latin typeface="Times New Roman" panose="02020603050405020304" pitchFamily="18" charset="0"/>
                <a:ea typeface="Times New Roman" panose="02020603050405020304" pitchFamily="18" charset="0"/>
              </a:rPr>
              <a:t>Combien  de  couverts  (personnes)?  -  Koliko  osoba?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>
                <a:latin typeface="Times New Roman" panose="02020603050405020304" pitchFamily="18" charset="0"/>
                <a:ea typeface="Times New Roman" panose="02020603050405020304" pitchFamily="18" charset="0"/>
              </a:rPr>
              <a:t>A  quelle  heure?  -  U  koliko  sati?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>
                <a:latin typeface="Times New Roman" panose="02020603050405020304" pitchFamily="18" charset="0"/>
                <a:ea typeface="Times New Roman" panose="02020603050405020304" pitchFamily="18" charset="0"/>
              </a:rPr>
              <a:t>A  quelle  nom?  -  Na  koje  ime?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7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522412" y="1295400"/>
            <a:ext cx="9525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garçon  prend  la  commande.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Konobar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uzima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poru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džbinu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Vous  passez  la  commande  -  Vi  poručujete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Gar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çon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l’addition,  s’il  vous  plaît 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 quatre  amis  partagent  la  note.  -  4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prijatelja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dele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r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ačun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 doit  laisser  un  pourboire  (10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%).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pourboire  n'est  pas  obligatoire.  -  Bakšiš  nije  obavezan.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1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838200"/>
            <a:ext cx="10157354" cy="447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51012" y="1701800"/>
            <a:ext cx="8153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être  au  régime  -  </a:t>
            </a:r>
            <a:r>
              <a:rPr lang="fr-FR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biti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na  </a:t>
            </a:r>
            <a:r>
              <a:rPr lang="fr-FR" sz="3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dijeti</a:t>
            </a:r>
            <a:endParaRPr lang="fr-FR" sz="3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jeûner  -  </a:t>
            </a:r>
            <a:r>
              <a:rPr lang="fr-FR" sz="3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postiti</a:t>
            </a:r>
            <a:endParaRPr lang="fr-FR" sz="3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goûter  à  un  plat  -  </a:t>
            </a:r>
            <a:r>
              <a:rPr lang="fr-FR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probati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neko</a:t>
            </a:r>
            <a:r>
              <a:rPr lang="fr-FR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jelo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97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85786" y="914400"/>
            <a:ext cx="108204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Pour  pr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éparer  ...  </a:t>
            </a:r>
            <a:r>
              <a:rPr lang="fr-F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 (me)  faut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...  </a:t>
            </a:r>
            <a:r>
              <a:rPr lang="en-A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Da  </a:t>
            </a:r>
            <a:r>
              <a:rPr lang="en-A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bih</a:t>
            </a:r>
            <a:r>
              <a:rPr lang="en-A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A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spremio</a:t>
            </a:r>
            <a:r>
              <a:rPr lang="en-A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...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potrebno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mi  je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lait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mleko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lait  caillé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kiselo</a:t>
            </a: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mleko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yaourt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jogurt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l’huile  (f.)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ulje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sel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so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moutarde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senf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poivre  -  </a:t>
            </a:r>
            <a:r>
              <a:rPr lang="fr-FR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biber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88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17310" y="1219200"/>
            <a:ext cx="103111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œuf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jaje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des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œufs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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  à  la  coque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rovita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jaja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des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œufs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sur  le  plat / au plat -  jaja  na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oko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des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œufs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brouillés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kajgana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≈  une  omelette –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omlet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fr-FR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ima</a:t>
            </a:r>
            <a:r>
              <a:rPr lang="fr-FR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oblik</a:t>
            </a:r>
            <a:r>
              <a:rPr lang="fr-FR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palačinke</a:t>
            </a:r>
            <a:r>
              <a:rPr lang="fr-FR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des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œufs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  lard / au  jambon  -  jaja  sa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slaninom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šunkom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49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12811" y="914400"/>
            <a:ext cx="103618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vinaigre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sirće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farine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brašno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sucre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šećer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beurre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buter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confiture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džem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miel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med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cr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è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  -  kajmak,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pavlaka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caf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  (serré / viennois / au  lait / noir/ crème )  - 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k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afa (jaka /sa šlagom / bela  kafa / crna (bez mleka) / sa mlekom ili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šlag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cr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ème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Chantilly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 fouettée  -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šlag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34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370012" y="1701800"/>
            <a:ext cx="9220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riz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pirinač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th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  (de  Chine/ Ceylan)   -  (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kineski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cejlonski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čaj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tisane  (de  menthe /  de  camomille)  -  čaj  (od  nane / kamilice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infusion  (de  tilleul / de  jasmin)  -  čaj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(od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lipe / od  jasmina)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75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688135" y="1524000"/>
            <a:ext cx="90157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pâte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testo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pâté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pašteta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âté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de  foie  gras  -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guščija  pašteta  od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džigerice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 nouilles  (f.)  -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rezanci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’eau  minérale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mineralna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voda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bière  -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pivo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vin  blanc / rouge / rosé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belo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crno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roze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vino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22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4212" y="533401"/>
            <a:ext cx="9829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kern="0" dirty="0">
                <a:latin typeface="Times New Roman" panose="02020603050405020304" pitchFamily="18" charset="0"/>
              </a:rPr>
              <a:t>Les  expressions</a:t>
            </a:r>
            <a:endParaRPr lang="en-US" b="1" kern="0" dirty="0">
              <a:latin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 cheveux  poivre  et  sel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proseda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kosa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mettre  son  gr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ain  de  sel  -  mešati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C’est  du  gâteau !  -  To  je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lako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moutarde  lui  monte  au  nez !  -  Po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činje  da  se  ljuti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avoir  du  pain  sur  la  planche  -  imati  mnogo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posla 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mettre/jeter  de l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’huile  sur  le  feu -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doliti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ulje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na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vatru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raspiriti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strasti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soupe  au  lait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znica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mettre  du  beurre  dans  les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épinards -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popraviti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svoj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materijalni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položaj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mettre  de  l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’eau  dans  son  vin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smanjiti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svoje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zahteve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umeriti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se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1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217612" y="762000"/>
            <a:ext cx="860901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prendre  de  la  brioche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dobiti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stomak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ugojiti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bonne  pâte  -  du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ša  od  čoveka,  lako  se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prilagođava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vraie  nouille  -  rezanac  -  mlitavko,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mlakonja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gratin  de  la  soci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été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elita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krem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dru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štvo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toutes  les  huiles  -  budžovani,  moćne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ličnosti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faire  son  beurre  -  obogatiti  se 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mettre  un  pain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quelqu’un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zviznuti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šamar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être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beurré,e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pijan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baigner  dans  l’huile  -  ide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po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loju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dobro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lako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pot  de  vin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mito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(un  dessous  de  table)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5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17309" y="381000"/>
            <a:ext cx="90141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kern="0" dirty="0">
                <a:latin typeface="Times New Roman" panose="02020603050405020304" pitchFamily="18" charset="0"/>
              </a:rPr>
              <a:t>La  saveur  -  </a:t>
            </a:r>
            <a:r>
              <a:rPr lang="fr-FR" b="1" kern="0" dirty="0" err="1">
                <a:latin typeface="Times New Roman" panose="02020603050405020304" pitchFamily="18" charset="0"/>
              </a:rPr>
              <a:t>ukus</a:t>
            </a:r>
            <a:endParaRPr lang="en-US" b="1" kern="0" dirty="0">
              <a:latin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salé,e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slan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(une  assiette  de  frites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sucré,e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sladak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(une  mousse  au  chocolat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acide -  kiseo  (le  jus  d'un  citron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aigre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kiseo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amer,  amère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gorak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(un  verre  de  bière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piquant,e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ljut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fort,e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relevé,e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pimenté,e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épicé,e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poivré,e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épicé,e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činjen  (la  cuisine  indienne)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poivré,e  -  zabiberen,  ljut  (un  steak  au  poivre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fade  -  bljutav,  bezukusan  (un  verre  d'eau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fr-F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doux, douce  -  sladak,  blag  (une  pêche)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62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17309" y="363915"/>
            <a:ext cx="6092825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  fruits</a:t>
            </a:r>
            <a:endParaRPr lang="en-US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pomme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jabuka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poire     -  kru</a:t>
            </a: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ška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prune    -  </a:t>
            </a: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šljiva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fraise    -  jagoda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framboise  -  malina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</a:t>
            </a: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mûre  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kupina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cerise   -  trešnja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griotte  -  višnja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êche</a:t>
            </a: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breskva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abricot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kajsija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raisin</a:t>
            </a: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-  grožđe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orange  -  pomorandža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citron  -  limun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pamplemousse  -  grejpfrut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myrtille -  borovnica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groseille -  ribizla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coing    -  dunja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noix    -  orah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noisette  -  lešnik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amande  -  badem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melon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dinja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melon  d’eau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lubenica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pastèque 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lubenica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figue 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smokva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grenade  -  </a:t>
            </a:r>
            <a:r>
              <a:rPr lang="fr-FR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nar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6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827212" y="838201"/>
            <a:ext cx="731361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</a:rPr>
              <a:t>Mettre  la  table -  </a:t>
            </a:r>
            <a:r>
              <a:rPr lang="fr-FR" b="1" dirty="0" err="1">
                <a:latin typeface="Times New Roman" panose="02020603050405020304" pitchFamily="18" charset="0"/>
              </a:rPr>
              <a:t>postaviti</a:t>
            </a:r>
            <a:r>
              <a:rPr lang="fr-FR" b="1" dirty="0">
                <a:latin typeface="Times New Roman" panose="02020603050405020304" pitchFamily="18" charset="0"/>
              </a:rPr>
              <a:t>  </a:t>
            </a:r>
            <a:r>
              <a:rPr lang="fr-FR" b="1" dirty="0" err="1" smtClean="0">
                <a:latin typeface="Times New Roman" panose="02020603050405020304" pitchFamily="18" charset="0"/>
              </a:rPr>
              <a:t>sto</a:t>
            </a:r>
            <a:endParaRPr lang="fr-FR" b="1" dirty="0" smtClean="0">
              <a:latin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endParaRPr lang="en-US" b="1" dirty="0">
              <a:latin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débarasser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la  table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raspremiti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couvert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stoni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pribor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cuillère  -  ka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šika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fourchette  -  viljuška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couteau  -  nož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assiette  plate -  plitak  tanjir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assiette  creuse  -  dubok  tanjir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serviette  -  salveta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nappe  -  stolnjak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verre  -  čaša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14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1905000"/>
            <a:ext cx="7008574" cy="19304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 appétit!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115</TotalTime>
  <Words>1129</Words>
  <Application>Microsoft Office PowerPoint</Application>
  <PresentationFormat>Custom</PresentationFormat>
  <Paragraphs>278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Century Gothic</vt:lpstr>
      <vt:lpstr>Symbol</vt:lpstr>
      <vt:lpstr>Times New Roman</vt:lpstr>
      <vt:lpstr>Wingdings</vt:lpstr>
      <vt:lpstr>Books 16x9</vt:lpstr>
      <vt:lpstr>La  négation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Alimentation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 appétit!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Alimentation</dc:title>
  <dc:creator>Windows User</dc:creator>
  <cp:lastModifiedBy>Windows User</cp:lastModifiedBy>
  <cp:revision>31</cp:revision>
  <dcterms:created xsi:type="dcterms:W3CDTF">2020-12-18T05:39:02Z</dcterms:created>
  <dcterms:modified xsi:type="dcterms:W3CDTF">2020-12-18T07:51:49Z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