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fr-FR" sz="4400" b="1" dirty="0" smtClean="0">
                <a:latin typeface="Times New Roman" panose="02020603050405020304" pitchFamily="18" charset="0"/>
                <a:cs typeface="Times New Roman" panose="02020603050405020304" pitchFamily="18" charset="0"/>
              </a:rPr>
              <a:t>Parler au téléphone</a:t>
            </a:r>
            <a:endParaRPr lang="en-US" sz="44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54356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8794" y="1030310"/>
            <a:ext cx="7212168" cy="3970318"/>
          </a:xfrm>
          <a:prstGeom prst="rect">
            <a:avLst/>
          </a:prstGeom>
        </p:spPr>
        <p:txBody>
          <a:bodyPr wrap="square">
            <a:spAutoFit/>
          </a:bodyPr>
          <a:lstStyle/>
          <a:p>
            <a:pPr algn="ctr">
              <a:spcAft>
                <a:spcPts val="0"/>
              </a:spcAft>
            </a:pPr>
            <a:r>
              <a:rPr lang="fr-FR" sz="2800" b="1" dirty="0">
                <a:latin typeface="Times New Roman" panose="02020603050405020304" pitchFamily="18" charset="0"/>
                <a:ea typeface="Times New Roman" panose="02020603050405020304" pitchFamily="18" charset="0"/>
              </a:rPr>
              <a:t>Le  verbe  </a:t>
            </a:r>
            <a:r>
              <a:rPr lang="fr-FR" sz="2800" b="1" u="sng" dirty="0">
                <a:latin typeface="Times New Roman" panose="02020603050405020304" pitchFamily="18" charset="0"/>
                <a:ea typeface="Times New Roman" panose="02020603050405020304" pitchFamily="18" charset="0"/>
              </a:rPr>
              <a:t>POUVOIR</a:t>
            </a:r>
            <a:r>
              <a:rPr lang="fr-FR" sz="2800" b="1" dirty="0">
                <a:latin typeface="Times New Roman" panose="02020603050405020304" pitchFamily="18" charset="0"/>
                <a:ea typeface="Times New Roman" panose="02020603050405020304" pitchFamily="18" charset="0"/>
              </a:rPr>
              <a:t>  -  </a:t>
            </a:r>
            <a:r>
              <a:rPr lang="sl-SI" sz="2800" b="1" dirty="0">
                <a:latin typeface="Times New Roman" panose="02020603050405020304" pitchFamily="18" charset="0"/>
                <a:ea typeface="Times New Roman" panose="02020603050405020304" pitchFamily="18" charset="0"/>
              </a:rPr>
              <a:t>moći  </a:t>
            </a:r>
            <a:endParaRPr lang="en-US" sz="2800" b="1" dirty="0">
              <a:latin typeface="Times New Roman" panose="02020603050405020304" pitchFamily="18" charset="0"/>
              <a:ea typeface="Times New Roman" panose="02020603050405020304" pitchFamily="18" charset="0"/>
            </a:endParaRPr>
          </a:p>
          <a:p>
            <a:r>
              <a:rPr lang="sl-SI" sz="2800" b="1" dirty="0">
                <a:latin typeface="Times New Roman" panose="02020603050405020304" pitchFamily="18" charset="0"/>
                <a:ea typeface="Times New Roman" panose="02020603050405020304" pitchFamily="18" charset="0"/>
              </a:rPr>
              <a:t> </a:t>
            </a:r>
            <a:endParaRPr lang="en-US" sz="2800" b="1" dirty="0">
              <a:latin typeface="Times New Roman" panose="02020603050405020304" pitchFamily="18" charset="0"/>
              <a:ea typeface="Times New Roman" panose="02020603050405020304" pitchFamily="18" charset="0"/>
            </a:endParaRPr>
          </a:p>
          <a:p>
            <a:r>
              <a:rPr lang="sl-SI" sz="2800" b="1" dirty="0">
                <a:latin typeface="Times New Roman" panose="02020603050405020304" pitchFamily="18" charset="0"/>
                <a:ea typeface="Times New Roman" panose="02020603050405020304" pitchFamily="18" charset="0"/>
              </a:rPr>
              <a:t>je  peu</a:t>
            </a:r>
            <a:r>
              <a:rPr lang="sl-SI" sz="2800" b="1" u="sng" dirty="0">
                <a:latin typeface="Times New Roman" panose="02020603050405020304" pitchFamily="18" charset="0"/>
                <a:ea typeface="Times New Roman" panose="02020603050405020304" pitchFamily="18" charset="0"/>
              </a:rPr>
              <a:t>x</a:t>
            </a:r>
            <a:r>
              <a:rPr lang="sl-SI" sz="2800" b="1" dirty="0">
                <a:latin typeface="Times New Roman" panose="02020603050405020304" pitchFamily="18" charset="0"/>
                <a:ea typeface="Times New Roman" panose="02020603050405020304" pitchFamily="18" charset="0"/>
              </a:rPr>
              <a:t>                nous  </a:t>
            </a:r>
            <a:r>
              <a:rPr lang="sl-SI" sz="2800" b="1" u="sng" dirty="0">
                <a:latin typeface="Times New Roman" panose="02020603050405020304" pitchFamily="18" charset="0"/>
                <a:ea typeface="Times New Roman" panose="02020603050405020304" pitchFamily="18" charset="0"/>
              </a:rPr>
              <a:t>pouv</a:t>
            </a:r>
            <a:r>
              <a:rPr lang="sl-SI" sz="2800" b="1" dirty="0">
                <a:latin typeface="Times New Roman" panose="02020603050405020304" pitchFamily="18" charset="0"/>
                <a:ea typeface="Times New Roman" panose="02020603050405020304" pitchFamily="18" charset="0"/>
              </a:rPr>
              <a:t>ons</a:t>
            </a:r>
            <a:endParaRPr lang="en-US" sz="2800" b="1" dirty="0">
              <a:latin typeface="Times New Roman" panose="02020603050405020304" pitchFamily="18" charset="0"/>
              <a:ea typeface="Times New Roman" panose="02020603050405020304" pitchFamily="18" charset="0"/>
            </a:endParaRPr>
          </a:p>
          <a:p>
            <a:r>
              <a:rPr lang="sl-SI" sz="2800" b="1" dirty="0">
                <a:latin typeface="Times New Roman" panose="02020603050405020304" pitchFamily="18" charset="0"/>
                <a:ea typeface="Times New Roman" panose="02020603050405020304" pitchFamily="18" charset="0"/>
              </a:rPr>
              <a:t>tu  peu</a:t>
            </a:r>
            <a:r>
              <a:rPr lang="sl-SI" sz="2800" b="1" u="sng" dirty="0">
                <a:latin typeface="Times New Roman" panose="02020603050405020304" pitchFamily="18" charset="0"/>
                <a:ea typeface="Times New Roman" panose="02020603050405020304" pitchFamily="18" charset="0"/>
              </a:rPr>
              <a:t>x</a:t>
            </a:r>
            <a:r>
              <a:rPr lang="sl-SI" sz="2800" b="1" dirty="0">
                <a:latin typeface="Times New Roman" panose="02020603050405020304" pitchFamily="18" charset="0"/>
                <a:ea typeface="Times New Roman" panose="02020603050405020304" pitchFamily="18" charset="0"/>
              </a:rPr>
              <a:t>                vous  </a:t>
            </a:r>
            <a:r>
              <a:rPr lang="sl-SI" sz="2800" b="1" u="sng" dirty="0">
                <a:latin typeface="Times New Roman" panose="02020603050405020304" pitchFamily="18" charset="0"/>
                <a:ea typeface="Times New Roman" panose="02020603050405020304" pitchFamily="18" charset="0"/>
              </a:rPr>
              <a:t>pouv</a:t>
            </a:r>
            <a:r>
              <a:rPr lang="sl-SI" sz="2800" b="1" dirty="0">
                <a:latin typeface="Times New Roman" panose="02020603050405020304" pitchFamily="18" charset="0"/>
                <a:ea typeface="Times New Roman" panose="02020603050405020304" pitchFamily="18" charset="0"/>
              </a:rPr>
              <a:t>ez</a:t>
            </a:r>
            <a:endParaRPr lang="en-US" sz="2800" b="1" dirty="0">
              <a:latin typeface="Times New Roman" panose="02020603050405020304" pitchFamily="18" charset="0"/>
              <a:ea typeface="Times New Roman" panose="02020603050405020304" pitchFamily="18" charset="0"/>
            </a:endParaRPr>
          </a:p>
          <a:p>
            <a:r>
              <a:rPr lang="sl-SI" sz="2800" b="1" dirty="0">
                <a:latin typeface="Times New Roman" panose="02020603050405020304" pitchFamily="18" charset="0"/>
                <a:ea typeface="Times New Roman" panose="02020603050405020304" pitchFamily="18" charset="0"/>
              </a:rPr>
              <a:t>il  peut                  ils  peu</a:t>
            </a:r>
            <a:r>
              <a:rPr lang="sl-SI" sz="2800" b="1" u="sng" dirty="0">
                <a:latin typeface="Times New Roman" panose="02020603050405020304" pitchFamily="18" charset="0"/>
                <a:ea typeface="Times New Roman" panose="02020603050405020304" pitchFamily="18" charset="0"/>
              </a:rPr>
              <a:t>v</a:t>
            </a:r>
            <a:r>
              <a:rPr lang="sl-SI" sz="2800" b="1" dirty="0">
                <a:latin typeface="Times New Roman" panose="02020603050405020304" pitchFamily="18" charset="0"/>
                <a:ea typeface="Times New Roman" panose="02020603050405020304" pitchFamily="18" charset="0"/>
              </a:rPr>
              <a:t>ent</a:t>
            </a:r>
            <a:endParaRPr lang="en-US" sz="2800" b="1" dirty="0">
              <a:latin typeface="Times New Roman" panose="02020603050405020304" pitchFamily="18" charset="0"/>
              <a:ea typeface="Times New Roman" panose="02020603050405020304" pitchFamily="18" charset="0"/>
            </a:endParaRPr>
          </a:p>
          <a:p>
            <a:r>
              <a:rPr lang="sl-SI" sz="2800" b="1" dirty="0">
                <a:latin typeface="Times New Roman" panose="02020603050405020304" pitchFamily="18" charset="0"/>
                <a:ea typeface="Times New Roman" panose="02020603050405020304" pitchFamily="18" charset="0"/>
              </a:rPr>
              <a:t> </a:t>
            </a:r>
            <a:endParaRPr lang="en-US" sz="2800" b="1" dirty="0">
              <a:latin typeface="Times New Roman" panose="02020603050405020304" pitchFamily="18" charset="0"/>
              <a:ea typeface="Times New Roman" panose="02020603050405020304" pitchFamily="18" charset="0"/>
            </a:endParaRPr>
          </a:p>
          <a:p>
            <a:r>
              <a:rPr lang="sl-SI" sz="2800" b="1" dirty="0">
                <a:latin typeface="Times New Roman" panose="02020603050405020304" pitchFamily="18" charset="0"/>
                <a:ea typeface="Times New Roman" panose="02020603050405020304" pitchFamily="18" charset="0"/>
              </a:rPr>
              <a:t>U  prvom  licu  jednine  prezenta  u  upitnom  obliku  još  se  sačuvao stari oblik glagola  »pouvoir«  : Puis-je? (Mogu li?)</a:t>
            </a:r>
            <a:endParaRPr lang="en-US"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540343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1679" y="1906073"/>
            <a:ext cx="7237927" cy="2246769"/>
          </a:xfrm>
          <a:prstGeom prst="rect">
            <a:avLst/>
          </a:prstGeom>
        </p:spPr>
        <p:txBody>
          <a:bodyPr wrap="square">
            <a:spAutoFit/>
          </a:bodyPr>
          <a:lstStyle/>
          <a:p>
            <a:pPr algn="ctr">
              <a:spcAft>
                <a:spcPts val="0"/>
              </a:spcAft>
            </a:pPr>
            <a:r>
              <a:rPr lang="sl-SI" sz="2800" b="1" dirty="0">
                <a:latin typeface="Times New Roman" panose="02020603050405020304" pitchFamily="18" charset="0"/>
                <a:ea typeface="Times New Roman" panose="02020603050405020304" pitchFamily="18" charset="0"/>
              </a:rPr>
              <a:t>Le  verbe  </a:t>
            </a:r>
            <a:r>
              <a:rPr lang="sl-SI" sz="2800" b="1" u="sng" dirty="0">
                <a:latin typeface="Times New Roman" panose="02020603050405020304" pitchFamily="18" charset="0"/>
                <a:ea typeface="Times New Roman" panose="02020603050405020304" pitchFamily="18" charset="0"/>
              </a:rPr>
              <a:t>VOULOIR</a:t>
            </a:r>
            <a:r>
              <a:rPr lang="sl-SI" sz="2800" b="1" dirty="0">
                <a:latin typeface="Times New Roman" panose="02020603050405020304" pitchFamily="18" charset="0"/>
                <a:ea typeface="Times New Roman" panose="02020603050405020304" pitchFamily="18" charset="0"/>
              </a:rPr>
              <a:t>  -  hteti</a:t>
            </a:r>
            <a:endParaRPr lang="en-US" sz="2800" b="1" dirty="0">
              <a:latin typeface="Times New Roman" panose="02020603050405020304" pitchFamily="18" charset="0"/>
              <a:ea typeface="Times New Roman" panose="02020603050405020304" pitchFamily="18" charset="0"/>
            </a:endParaRPr>
          </a:p>
          <a:p>
            <a:pPr algn="ctr">
              <a:spcAft>
                <a:spcPts val="0"/>
              </a:spcAft>
            </a:pPr>
            <a:r>
              <a:rPr lang="sl-SI" sz="2800" b="1" dirty="0">
                <a:latin typeface="Times New Roman" panose="02020603050405020304" pitchFamily="18" charset="0"/>
                <a:ea typeface="Times New Roman" panose="02020603050405020304" pitchFamily="18" charset="0"/>
              </a:rPr>
              <a:t> </a:t>
            </a:r>
            <a:endParaRPr lang="en-US" sz="2800" b="1" dirty="0">
              <a:latin typeface="Times New Roman" panose="02020603050405020304" pitchFamily="18" charset="0"/>
              <a:ea typeface="Times New Roman" panose="02020603050405020304" pitchFamily="18" charset="0"/>
            </a:endParaRPr>
          </a:p>
          <a:p>
            <a:r>
              <a:rPr lang="sl-SI" sz="2800" b="1" dirty="0">
                <a:latin typeface="Times New Roman" panose="02020603050405020304" pitchFamily="18" charset="0"/>
                <a:ea typeface="Times New Roman" panose="02020603050405020304" pitchFamily="18" charset="0"/>
              </a:rPr>
              <a:t>je  veu</a:t>
            </a:r>
            <a:r>
              <a:rPr lang="sl-SI" sz="2800" b="1" u="sng" dirty="0">
                <a:latin typeface="Times New Roman" panose="02020603050405020304" pitchFamily="18" charset="0"/>
                <a:ea typeface="Times New Roman" panose="02020603050405020304" pitchFamily="18" charset="0"/>
              </a:rPr>
              <a:t>x</a:t>
            </a:r>
            <a:r>
              <a:rPr lang="sl-SI" sz="2800" b="1" dirty="0">
                <a:latin typeface="Times New Roman" panose="02020603050405020304" pitchFamily="18" charset="0"/>
                <a:ea typeface="Times New Roman" panose="02020603050405020304" pitchFamily="18" charset="0"/>
              </a:rPr>
              <a:t>                nous  </a:t>
            </a:r>
            <a:r>
              <a:rPr lang="sl-SI" sz="2800" b="1" u="sng" dirty="0">
                <a:latin typeface="Times New Roman" panose="02020603050405020304" pitchFamily="18" charset="0"/>
                <a:ea typeface="Times New Roman" panose="02020603050405020304" pitchFamily="18" charset="0"/>
              </a:rPr>
              <a:t>voul</a:t>
            </a:r>
            <a:r>
              <a:rPr lang="sl-SI" sz="2800" b="1" dirty="0">
                <a:latin typeface="Times New Roman" panose="02020603050405020304" pitchFamily="18" charset="0"/>
                <a:ea typeface="Times New Roman" panose="02020603050405020304" pitchFamily="18" charset="0"/>
              </a:rPr>
              <a:t>ons</a:t>
            </a:r>
            <a:endParaRPr lang="en-US" sz="2800" b="1" dirty="0">
              <a:latin typeface="Times New Roman" panose="02020603050405020304" pitchFamily="18" charset="0"/>
              <a:ea typeface="Times New Roman" panose="02020603050405020304" pitchFamily="18" charset="0"/>
            </a:endParaRPr>
          </a:p>
          <a:p>
            <a:r>
              <a:rPr lang="sl-SI" sz="2800" b="1" dirty="0">
                <a:latin typeface="Times New Roman" panose="02020603050405020304" pitchFamily="18" charset="0"/>
                <a:ea typeface="Times New Roman" panose="02020603050405020304" pitchFamily="18" charset="0"/>
              </a:rPr>
              <a:t>tu  veu</a:t>
            </a:r>
            <a:r>
              <a:rPr lang="sl-SI" sz="2800" b="1" u="sng" dirty="0">
                <a:latin typeface="Times New Roman" panose="02020603050405020304" pitchFamily="18" charset="0"/>
                <a:ea typeface="Times New Roman" panose="02020603050405020304" pitchFamily="18" charset="0"/>
              </a:rPr>
              <a:t>x</a:t>
            </a:r>
            <a:r>
              <a:rPr lang="sl-SI" sz="2800" b="1" dirty="0">
                <a:latin typeface="Times New Roman" panose="02020603050405020304" pitchFamily="18" charset="0"/>
                <a:ea typeface="Times New Roman" panose="02020603050405020304" pitchFamily="18" charset="0"/>
              </a:rPr>
              <a:t>                vous  </a:t>
            </a:r>
            <a:r>
              <a:rPr lang="sl-SI" sz="2800" b="1" u="sng" dirty="0">
                <a:latin typeface="Times New Roman" panose="02020603050405020304" pitchFamily="18" charset="0"/>
                <a:ea typeface="Times New Roman" panose="02020603050405020304" pitchFamily="18" charset="0"/>
              </a:rPr>
              <a:t>voul</a:t>
            </a:r>
            <a:r>
              <a:rPr lang="sl-SI" sz="2800" b="1" dirty="0">
                <a:latin typeface="Times New Roman" panose="02020603050405020304" pitchFamily="18" charset="0"/>
                <a:ea typeface="Times New Roman" panose="02020603050405020304" pitchFamily="18" charset="0"/>
              </a:rPr>
              <a:t>ez</a:t>
            </a:r>
            <a:endParaRPr lang="en-US" sz="2800" b="1" dirty="0">
              <a:latin typeface="Times New Roman" panose="02020603050405020304" pitchFamily="18" charset="0"/>
              <a:ea typeface="Times New Roman" panose="02020603050405020304" pitchFamily="18" charset="0"/>
            </a:endParaRPr>
          </a:p>
          <a:p>
            <a:r>
              <a:rPr lang="sl-SI" sz="2800" b="1" dirty="0">
                <a:latin typeface="Times New Roman" panose="02020603050405020304" pitchFamily="18" charset="0"/>
                <a:ea typeface="Times New Roman" panose="02020603050405020304" pitchFamily="18" charset="0"/>
              </a:rPr>
              <a:t>il  veut                  ils  veu</a:t>
            </a:r>
            <a:r>
              <a:rPr lang="sl-SI" sz="2800" b="1" u="sng" dirty="0">
                <a:latin typeface="Times New Roman" panose="02020603050405020304" pitchFamily="18" charset="0"/>
                <a:ea typeface="Times New Roman" panose="02020603050405020304" pitchFamily="18" charset="0"/>
              </a:rPr>
              <a:t>l</a:t>
            </a:r>
            <a:r>
              <a:rPr lang="sl-SI" sz="2800" b="1" dirty="0">
                <a:latin typeface="Times New Roman" panose="02020603050405020304" pitchFamily="18" charset="0"/>
                <a:ea typeface="Times New Roman" panose="02020603050405020304" pitchFamily="18" charset="0"/>
              </a:rPr>
              <a:t>ent</a:t>
            </a:r>
            <a:endParaRPr lang="en-US" sz="2800" b="1" dirty="0"/>
          </a:p>
        </p:txBody>
      </p:sp>
    </p:spTree>
    <p:extLst>
      <p:ext uri="{BB962C8B-B14F-4D97-AF65-F5344CB8AC3E}">
        <p14:creationId xmlns:p14="http://schemas.microsoft.com/office/powerpoint/2010/main" val="5595558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4096" y="1390918"/>
            <a:ext cx="8641724" cy="3416320"/>
          </a:xfrm>
          <a:prstGeom prst="rect">
            <a:avLst/>
          </a:prstGeom>
        </p:spPr>
        <p:txBody>
          <a:bodyPr wrap="square">
            <a:spAutoFit/>
          </a:bodyPr>
          <a:lstStyle/>
          <a:p>
            <a:r>
              <a:rPr lang="sl-SI" sz="2400" b="1" dirty="0">
                <a:latin typeface="Times New Roman" panose="02020603050405020304" pitchFamily="18" charset="0"/>
                <a:ea typeface="Times New Roman" panose="02020603050405020304" pitchFamily="18" charset="0"/>
              </a:rPr>
              <a:t>En  France,  on  peut  acheter  une  télécarte  dans  une  poste,  une  gare  ou  dans  un  bureau  de  tabac  pour  téléphoner  d'une  cabine  publique.  D'abord  il  faut  faire  la  queue.  Ensuite  vous  consultez  l'annuaire. Après,  vous  décrocher  (le  combiné  téléphonique),  vous  introduisez  votre  télécarte,  vous  composez  le  numéro  de  téléphone  de  votre  correspondant  et  enfin  vous  raccrochez  et  vous  retirez  la  télécarte. Quand  on  appelle  en  France  de  l'étranger,  après  l'indicatif (33),  il  n'y  a  pas  de  zéro,  juste  1  pour  Paris,  2  pour  Tours.</a:t>
            </a:r>
            <a:endParaRPr lang="en-US"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93248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8945" y="953037"/>
            <a:ext cx="8422783" cy="5262979"/>
          </a:xfrm>
          <a:prstGeom prst="rect">
            <a:avLst/>
          </a:prstGeom>
        </p:spPr>
        <p:txBody>
          <a:bodyPr wrap="square">
            <a:spAutoFit/>
          </a:bodyPr>
          <a:lstStyle/>
          <a:p>
            <a:pPr algn="ctr">
              <a:spcAft>
                <a:spcPts val="0"/>
              </a:spcAft>
            </a:pPr>
            <a:r>
              <a:rPr lang="sl-SI" sz="2400" b="1" dirty="0">
                <a:latin typeface="Times New Roman" panose="02020603050405020304" pitchFamily="18" charset="0"/>
                <a:ea typeface="Times New Roman" panose="02020603050405020304" pitchFamily="18" charset="0"/>
              </a:rPr>
              <a:t>Parler  </a:t>
            </a:r>
            <a:r>
              <a:rPr lang="sl-SI" sz="2400" b="1" u="sng" dirty="0">
                <a:latin typeface="Times New Roman" panose="02020603050405020304" pitchFamily="18" charset="0"/>
                <a:ea typeface="Times New Roman" panose="02020603050405020304" pitchFamily="18" charset="0"/>
              </a:rPr>
              <a:t>au</a:t>
            </a:r>
            <a:r>
              <a:rPr lang="sl-SI" sz="2400" b="1" dirty="0">
                <a:latin typeface="Times New Roman" panose="02020603050405020304" pitchFamily="18" charset="0"/>
                <a:ea typeface="Times New Roman" panose="02020603050405020304" pitchFamily="18" charset="0"/>
              </a:rPr>
              <a:t>  </a:t>
            </a:r>
            <a:r>
              <a:rPr lang="fr-FR" sz="2400" b="1" dirty="0">
                <a:latin typeface="Times New Roman" panose="02020603050405020304" pitchFamily="18" charset="0"/>
                <a:ea typeface="Times New Roman" panose="02020603050405020304" pitchFamily="18" charset="0"/>
              </a:rPr>
              <a:t>téléphone</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Allô ?</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Société  ITEX,  bonjour</a:t>
            </a:r>
            <a:r>
              <a:rPr lang="fr-FR" sz="2400" b="1" dirty="0" smtClean="0">
                <a:latin typeface="Times New Roman" panose="02020603050405020304" pitchFamily="18" charset="0"/>
                <a:ea typeface="Times New Roman" panose="02020603050405020304" pitchFamily="18" charset="0"/>
              </a:rPr>
              <a:t>.</a:t>
            </a:r>
            <a:endParaRPr lang="sr-Latn-RS" sz="2400" b="1" dirty="0" smtClean="0">
              <a:latin typeface="Times New Roman" panose="02020603050405020304" pitchFamily="18" charset="0"/>
              <a:ea typeface="Times New Roman" panose="02020603050405020304" pitchFamily="18" charset="0"/>
            </a:endParaRPr>
          </a:p>
          <a:p>
            <a:pPr lvl="0">
              <a:tabLst>
                <a:tab pos="228600" algn="l"/>
              </a:tabLst>
            </a:pP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Je  voudrais  parler  à  Monsieur </a:t>
            </a:r>
            <a:r>
              <a:rPr lang="sl-SI" sz="2400" b="1" dirty="0">
                <a:latin typeface="Times New Roman" panose="02020603050405020304" pitchFamily="18" charset="0"/>
                <a:ea typeface="Times New Roman" panose="02020603050405020304" pitchFamily="18" charset="0"/>
              </a:rPr>
              <a:t> Stanojević,  s</a:t>
            </a:r>
            <a:r>
              <a:rPr lang="fr-FR" sz="2400" b="1" dirty="0">
                <a:latin typeface="Times New Roman" panose="02020603050405020304" pitchFamily="18" charset="0"/>
                <a:ea typeface="Times New Roman" panose="02020603050405020304" pitchFamily="18" charset="0"/>
              </a:rPr>
              <a:t>’il vous plaît</a:t>
            </a:r>
            <a:r>
              <a:rPr lang="sl-SI" sz="2400" b="1" dirty="0">
                <a:latin typeface="Times New Roman" panose="02020603050405020304" pitchFamily="18" charset="0"/>
                <a:ea typeface="Times New Roman" panose="02020603050405020304" pitchFamily="18" charset="0"/>
              </a:rPr>
              <a:t>?  Mademoiselle  Grubišić  </a:t>
            </a:r>
            <a:r>
              <a:rPr lang="fr-FR" sz="2400" b="1" dirty="0">
                <a:latin typeface="Times New Roman" panose="02020603050405020304" pitchFamily="18" charset="0"/>
                <a:ea typeface="Times New Roman" panose="02020603050405020304" pitchFamily="18" charset="0"/>
              </a:rPr>
              <a:t>à  l’appareil.</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sl-SI" sz="2400" b="1" dirty="0">
                <a:latin typeface="Times New Roman" panose="02020603050405020304" pitchFamily="18" charset="0"/>
                <a:ea typeface="Times New Roman" panose="02020603050405020304" pitchFamily="18" charset="0"/>
              </a:rPr>
              <a:t>Pourrais-je  parler  </a:t>
            </a:r>
            <a:r>
              <a:rPr lang="fr-FR" sz="2400" b="1" dirty="0">
                <a:latin typeface="Times New Roman" panose="02020603050405020304" pitchFamily="18" charset="0"/>
                <a:ea typeface="Times New Roman" panose="02020603050405020304" pitchFamily="18" charset="0"/>
              </a:rPr>
              <a:t>à  M</a:t>
            </a:r>
            <a:r>
              <a:rPr lang="sl-SI" sz="2400" b="1" dirty="0">
                <a:latin typeface="Times New Roman" panose="02020603050405020304" pitchFamily="18" charset="0"/>
                <a:ea typeface="Times New Roman" panose="02020603050405020304" pitchFamily="18" charset="0"/>
              </a:rPr>
              <a:t>adame  Petrović, SVP?</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sl-SI" sz="2400" b="1" dirty="0">
                <a:latin typeface="Times New Roman" panose="02020603050405020304" pitchFamily="18" charset="0"/>
                <a:ea typeface="Times New Roman" panose="02020603050405020304" pitchFamily="18" charset="0"/>
              </a:rPr>
              <a:t>Puis-je  parler  </a:t>
            </a:r>
            <a:r>
              <a:rPr lang="fr-FR" sz="2400" b="1" dirty="0">
                <a:latin typeface="Times New Roman" panose="02020603050405020304" pitchFamily="18" charset="0"/>
                <a:ea typeface="Times New Roman" panose="02020603050405020304" pitchFamily="18" charset="0"/>
              </a:rPr>
              <a:t>à  </a:t>
            </a:r>
            <a:r>
              <a:rPr lang="sl-SI" sz="2400" b="1" dirty="0">
                <a:latin typeface="Times New Roman" panose="02020603050405020304" pitchFamily="18" charset="0"/>
                <a:ea typeface="Times New Roman" panose="02020603050405020304" pitchFamily="18" charset="0"/>
              </a:rPr>
              <a:t>Mademoiselle  Filipović, SVP?</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sl-SI" sz="2400" b="1" dirty="0">
                <a:latin typeface="Times New Roman" panose="02020603050405020304" pitchFamily="18" charset="0"/>
                <a:ea typeface="Times New Roman" panose="02020603050405020304" pitchFamily="18" charset="0"/>
              </a:rPr>
              <a:t>Mademoiselle  Mutavdžić,  s'il  vous  plaît</a:t>
            </a:r>
            <a:r>
              <a:rPr lang="sl-SI" sz="2400" b="1" dirty="0" smtClean="0">
                <a:latin typeface="Times New Roman" panose="02020603050405020304" pitchFamily="18" charset="0"/>
                <a:ea typeface="Times New Roman" panose="02020603050405020304" pitchFamily="18" charset="0"/>
              </a:rPr>
              <a:t>?</a:t>
            </a:r>
          </a:p>
          <a:p>
            <a:pPr lvl="0">
              <a:tabLst>
                <a:tab pos="228600" algn="l"/>
              </a:tabLst>
            </a:pP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sl-SI" sz="2400" b="1" dirty="0">
                <a:latin typeface="Times New Roman" panose="02020603050405020304" pitchFamily="18" charset="0"/>
                <a:ea typeface="Times New Roman" panose="02020603050405020304" pitchFamily="18" charset="0"/>
              </a:rPr>
              <a:t>Oui,  lui-même. (muški  rod)</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sl-SI" sz="2400" b="1" dirty="0">
                <a:latin typeface="Times New Roman" panose="02020603050405020304" pitchFamily="18" charset="0"/>
                <a:ea typeface="Times New Roman" panose="02020603050405020304" pitchFamily="18" charset="0"/>
              </a:rPr>
              <a:t>Oui, elle-même. (ženski  rod)</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sl-SI" sz="2400" b="1" dirty="0">
                <a:latin typeface="Times New Roman" panose="02020603050405020304" pitchFamily="18" charset="0"/>
                <a:ea typeface="Times New Roman" panose="02020603050405020304" pitchFamily="18" charset="0"/>
              </a:rPr>
              <a:t>Oui,  qui  est  à  l'appareil?</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sl-SI" sz="2400" b="1" dirty="0">
                <a:latin typeface="Times New Roman" panose="02020603050405020304" pitchFamily="18" charset="0"/>
                <a:ea typeface="Times New Roman" panose="02020603050405020304" pitchFamily="18" charset="0"/>
              </a:rPr>
              <a:t>Madame  Damnjanović.</a:t>
            </a:r>
            <a:endParaRPr lang="en-US"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907811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571223"/>
            <a:ext cx="8229600" cy="3970318"/>
          </a:xfrm>
          <a:prstGeom prst="rect">
            <a:avLst/>
          </a:prstGeom>
        </p:spPr>
        <p:txBody>
          <a:bodyPr wrap="square">
            <a:spAutoFit/>
          </a:bodyPr>
          <a:lstStyle/>
          <a:p>
            <a:pPr marL="342900" lvl="0" indent="-342900">
              <a:buFont typeface="Symbol" panose="05050102010706020507" pitchFamily="18" charset="2"/>
              <a:buChar char="-"/>
              <a:tabLst>
                <a:tab pos="228600" algn="l"/>
              </a:tabLst>
            </a:pPr>
            <a:r>
              <a:rPr lang="sl-SI" sz="2800" b="1" dirty="0">
                <a:latin typeface="Times New Roman" panose="02020603050405020304" pitchFamily="18" charset="0"/>
                <a:ea typeface="Times New Roman" panose="02020603050405020304" pitchFamily="18" charset="0"/>
              </a:rPr>
              <a:t>Ne  quittez  pas,  je  vous  le  passe.</a:t>
            </a:r>
            <a:endParaRPr lang="en-US" sz="28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sl-SI" sz="2800" b="1" dirty="0">
                <a:latin typeface="Times New Roman" panose="02020603050405020304" pitchFamily="18" charset="0"/>
                <a:ea typeface="Times New Roman" panose="02020603050405020304" pitchFamily="18" charset="0"/>
              </a:rPr>
              <a:t>Restez  en  ligne,  je  vous  la  passe</a:t>
            </a:r>
            <a:r>
              <a:rPr lang="sl-SI" sz="2800" b="1" dirty="0" smtClean="0">
                <a:latin typeface="Times New Roman" panose="02020603050405020304" pitchFamily="18" charset="0"/>
                <a:ea typeface="Times New Roman" panose="02020603050405020304" pitchFamily="18" charset="0"/>
              </a:rPr>
              <a:t>.</a:t>
            </a:r>
          </a:p>
          <a:p>
            <a:pPr lvl="0">
              <a:tabLst>
                <a:tab pos="228600" algn="l"/>
              </a:tabLst>
            </a:pPr>
            <a:endParaRPr lang="en-US" sz="28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sl-SI" sz="2800" b="1" dirty="0">
                <a:latin typeface="Times New Roman" panose="02020603050405020304" pitchFamily="18" charset="0"/>
                <a:ea typeface="Times New Roman" panose="02020603050405020304" pitchFamily="18" charset="0"/>
              </a:rPr>
              <a:t>Je  suis  d</a:t>
            </a:r>
            <a:r>
              <a:rPr lang="fr-FR" sz="2800" b="1" dirty="0" err="1">
                <a:latin typeface="Times New Roman" panose="02020603050405020304" pitchFamily="18" charset="0"/>
                <a:ea typeface="Times New Roman" panose="02020603050405020304" pitchFamily="18" charset="0"/>
              </a:rPr>
              <a:t>ésolé</a:t>
            </a:r>
            <a:r>
              <a:rPr lang="fr-FR" sz="2800" b="1" dirty="0">
                <a:latin typeface="Times New Roman" panose="02020603050405020304" pitchFamily="18" charset="0"/>
                <a:ea typeface="Times New Roman" panose="02020603050405020304" pitchFamily="18" charset="0"/>
              </a:rPr>
              <a:t>(e),  monsieur.  Vous  faites  erreur.</a:t>
            </a:r>
            <a:endParaRPr lang="en-US" sz="2800" b="1" dirty="0">
              <a:latin typeface="Times New Roman" panose="02020603050405020304" pitchFamily="18" charset="0"/>
              <a:ea typeface="Times New Roman" panose="02020603050405020304" pitchFamily="18" charset="0"/>
            </a:endParaRPr>
          </a:p>
          <a:p>
            <a:pPr marL="228600"/>
            <a:r>
              <a:rPr lang="sr-Latn-RS" sz="2800" b="1" dirty="0" smtClean="0">
                <a:latin typeface="Times New Roman" panose="02020603050405020304" pitchFamily="18" charset="0"/>
                <a:ea typeface="Times New Roman" panose="02020603050405020304" pitchFamily="18" charset="0"/>
              </a:rPr>
              <a:t> </a:t>
            </a:r>
            <a:r>
              <a:rPr lang="fr-FR" sz="2800" b="1" dirty="0" smtClean="0">
                <a:latin typeface="Times New Roman" panose="02020603050405020304" pitchFamily="18" charset="0"/>
                <a:ea typeface="Times New Roman" panose="02020603050405020304" pitchFamily="18" charset="0"/>
              </a:rPr>
              <a:t>C’est  </a:t>
            </a:r>
            <a:r>
              <a:rPr lang="fr-FR" sz="2800" b="1" dirty="0">
                <a:latin typeface="Times New Roman" panose="02020603050405020304" pitchFamily="18" charset="0"/>
                <a:ea typeface="Times New Roman" panose="02020603050405020304" pitchFamily="18" charset="0"/>
              </a:rPr>
              <a:t>une  erreur. / C’est  un  faux  numéro.</a:t>
            </a:r>
            <a:endParaRPr lang="en-US" sz="2800" b="1" dirty="0">
              <a:latin typeface="Times New Roman" panose="02020603050405020304" pitchFamily="18" charset="0"/>
              <a:ea typeface="Times New Roman" panose="02020603050405020304" pitchFamily="18" charset="0"/>
            </a:endParaRPr>
          </a:p>
          <a:p>
            <a:pPr marL="228600"/>
            <a:r>
              <a:rPr lang="sr-Latn-RS" sz="2800" b="1" dirty="0" smtClean="0">
                <a:latin typeface="Times New Roman" panose="02020603050405020304" pitchFamily="18" charset="0"/>
                <a:ea typeface="Times New Roman" panose="02020603050405020304" pitchFamily="18" charset="0"/>
              </a:rPr>
              <a:t> </a:t>
            </a:r>
            <a:r>
              <a:rPr lang="fr-FR" sz="2800" b="1" dirty="0" smtClean="0">
                <a:latin typeface="Times New Roman" panose="02020603050405020304" pitchFamily="18" charset="0"/>
                <a:ea typeface="Times New Roman" panose="02020603050405020304" pitchFamily="18" charset="0"/>
              </a:rPr>
              <a:t>Quel  </a:t>
            </a:r>
            <a:r>
              <a:rPr lang="fr-FR" sz="2800" b="1" dirty="0">
                <a:latin typeface="Times New Roman" panose="02020603050405020304" pitchFamily="18" charset="0"/>
                <a:ea typeface="Times New Roman" panose="02020603050405020304" pitchFamily="18" charset="0"/>
              </a:rPr>
              <a:t>numéro  demandez-vous ?</a:t>
            </a:r>
            <a:endParaRPr lang="en-US" sz="28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800" b="1" dirty="0">
                <a:latin typeface="Times New Roman" panose="02020603050405020304" pitchFamily="18" charset="0"/>
                <a:ea typeface="Times New Roman" panose="02020603050405020304" pitchFamily="18" charset="0"/>
              </a:rPr>
              <a:t>Le  17 22 64 72.</a:t>
            </a:r>
            <a:endParaRPr lang="en-US" sz="28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800" b="1" dirty="0">
                <a:latin typeface="Times New Roman" panose="02020603050405020304" pitchFamily="18" charset="0"/>
                <a:ea typeface="Times New Roman" panose="02020603050405020304" pitchFamily="18" charset="0"/>
              </a:rPr>
              <a:t>Vous  vous  êtes  trompé.  Ici,  c’est  le  18 28 64 72.</a:t>
            </a:r>
            <a:endParaRPr lang="en-US" sz="28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800" b="1" dirty="0">
                <a:latin typeface="Times New Roman" panose="02020603050405020304" pitchFamily="18" charset="0"/>
                <a:ea typeface="Times New Roman" panose="02020603050405020304" pitchFamily="18" charset="0"/>
              </a:rPr>
              <a:t>Excusez-moi.</a:t>
            </a:r>
            <a:endParaRPr lang="en-US"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949282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5459" y="695458"/>
            <a:ext cx="8693240" cy="5632311"/>
          </a:xfrm>
          <a:prstGeom prst="rect">
            <a:avLst/>
          </a:prstGeom>
        </p:spPr>
        <p:txBody>
          <a:bodyPr wrap="square">
            <a:spAutoFit/>
          </a:bodyPr>
          <a:lstStyle/>
          <a:p>
            <a:pPr marL="342900" lvl="0" indent="-342900">
              <a:buFont typeface="Symbol" panose="05050102010706020507" pitchFamily="18" charset="2"/>
              <a:buChar char="-"/>
              <a:tabLst>
                <a:tab pos="228600" algn="l"/>
              </a:tabLst>
            </a:pPr>
            <a:r>
              <a:rPr lang="sl-SI" sz="2400" b="1" dirty="0">
                <a:latin typeface="Times New Roman" panose="02020603050405020304" pitchFamily="18" charset="0"/>
                <a:ea typeface="Times New Roman" panose="02020603050405020304" pitchFamily="18" charset="0"/>
              </a:rPr>
              <a:t>Pouvez-vous  me  passer  Monsieur  Lazarević, SVP?</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sl-SI" sz="2400" b="1" dirty="0">
                <a:latin typeface="Times New Roman" panose="02020603050405020304" pitchFamily="18" charset="0"/>
                <a:ea typeface="Times New Roman" panose="02020603050405020304" pitchFamily="18" charset="0"/>
              </a:rPr>
              <a:t>Oui.  Un  instant,  s</a:t>
            </a:r>
            <a:r>
              <a:rPr lang="fr-FR" sz="2400" b="1" dirty="0">
                <a:latin typeface="Times New Roman" panose="02020603050405020304" pitchFamily="18" charset="0"/>
                <a:ea typeface="Times New Roman" panose="02020603050405020304" pitchFamily="18" charset="0"/>
              </a:rPr>
              <a:t>’il  vous  plaît...  Je  regrette  mais  il  est  en  communication,  ça  sonne  occupé.</a:t>
            </a:r>
            <a:endParaRPr lang="en-US" sz="2400" b="1" dirty="0">
              <a:latin typeface="Times New Roman" panose="02020603050405020304" pitchFamily="18" charset="0"/>
              <a:ea typeface="Times New Roman" panose="02020603050405020304" pitchFamily="18" charset="0"/>
            </a:endParaRPr>
          </a:p>
          <a:p>
            <a:pPr marL="228600"/>
            <a:r>
              <a:rPr lang="sr-Latn-RS" sz="2400" b="1" dirty="0" smtClean="0">
                <a:latin typeface="Times New Roman" panose="02020603050405020304" pitchFamily="18" charset="0"/>
                <a:ea typeface="Times New Roman" panose="02020603050405020304" pitchFamily="18" charset="0"/>
              </a:rPr>
              <a:t> </a:t>
            </a:r>
            <a:r>
              <a:rPr lang="fr-FR" sz="2400" b="1" dirty="0" smtClean="0">
                <a:latin typeface="Times New Roman" panose="02020603050405020304" pitchFamily="18" charset="0"/>
                <a:ea typeface="Times New Roman" panose="02020603050405020304" pitchFamily="18" charset="0"/>
              </a:rPr>
              <a:t>Voulez-vous  </a:t>
            </a:r>
            <a:r>
              <a:rPr lang="fr-FR" sz="2400" b="1" dirty="0">
                <a:latin typeface="Times New Roman" panose="02020603050405020304" pitchFamily="18" charset="0"/>
                <a:ea typeface="Times New Roman" panose="02020603050405020304" pitchFamily="18" charset="0"/>
              </a:rPr>
              <a:t>patienter ?</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Oui,  j’attends.</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Non,  ça  ne  fait  rien.  Je  rappellerai.</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Voulez-vous  laisser  un  message ?</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Pouvez-vous  lui  demander  de  me  rappeler  </a:t>
            </a:r>
            <a:r>
              <a:rPr lang="fr-FR" sz="2400" b="1" dirty="0" smtClean="0">
                <a:latin typeface="Times New Roman" panose="02020603050405020304" pitchFamily="18" charset="0"/>
                <a:ea typeface="Times New Roman" panose="02020603050405020304" pitchFamily="18" charset="0"/>
              </a:rPr>
              <a:t>au</a:t>
            </a:r>
            <a:r>
              <a:rPr lang="sr-Latn-RS" sz="2400" b="1" dirty="0" smtClean="0">
                <a:latin typeface="Times New Roman" panose="02020603050405020304" pitchFamily="18" charset="0"/>
                <a:ea typeface="Times New Roman" panose="02020603050405020304" pitchFamily="18" charset="0"/>
              </a:rPr>
              <a:t> </a:t>
            </a:r>
            <a:r>
              <a:rPr lang="fr-FR" sz="2400" b="1" dirty="0" smtClean="0">
                <a:latin typeface="Times New Roman" panose="02020603050405020304" pitchFamily="18" charset="0"/>
                <a:ea typeface="Times New Roman" panose="02020603050405020304" pitchFamily="18" charset="0"/>
              </a:rPr>
              <a:t>47 </a:t>
            </a:r>
            <a:r>
              <a:rPr lang="fr-FR" sz="2400" b="1" dirty="0">
                <a:latin typeface="Times New Roman" panose="02020603050405020304" pitchFamily="18" charset="0"/>
                <a:ea typeface="Times New Roman" panose="02020603050405020304" pitchFamily="18" charset="0"/>
              </a:rPr>
              <a:t>28 64 39.</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Entendu.  </a:t>
            </a:r>
            <a:r>
              <a:rPr lang="fr-FR" sz="2400" b="1" u="sng" dirty="0">
                <a:latin typeface="Times New Roman" panose="02020603050405020304" pitchFamily="18" charset="0"/>
                <a:ea typeface="Times New Roman" panose="02020603050405020304" pitchFamily="18" charset="0"/>
              </a:rPr>
              <a:t>C’est  de  la  part  de  qui </a:t>
            </a:r>
            <a:r>
              <a:rPr lang="fr-FR" sz="2400" b="1" dirty="0">
                <a:latin typeface="Times New Roman" panose="02020603050405020304" pitchFamily="18" charset="0"/>
                <a:ea typeface="Times New Roman" panose="02020603050405020304" pitchFamily="18" charset="0"/>
              </a:rPr>
              <a:t>?</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Mademoiselle  </a:t>
            </a:r>
            <a:r>
              <a:rPr lang="fr-FR" sz="2400" b="1" dirty="0" err="1">
                <a:latin typeface="Times New Roman" panose="02020603050405020304" pitchFamily="18" charset="0"/>
                <a:ea typeface="Times New Roman" panose="02020603050405020304" pitchFamily="18" charset="0"/>
              </a:rPr>
              <a:t>Ursuljanović</a:t>
            </a:r>
            <a:r>
              <a:rPr lang="fr-FR" sz="2400" b="1" dirty="0">
                <a:latin typeface="Times New Roman" panose="02020603050405020304" pitchFamily="18" charset="0"/>
                <a:ea typeface="Times New Roman" panose="02020603050405020304" pitchFamily="18" charset="0"/>
              </a:rPr>
              <a:t>.</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Très  bien.</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Vous  transmettez  mon  message ?</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Bien  sûr.</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Je  vous  remercie.  Au  revoir.</a:t>
            </a:r>
            <a:endParaRPr lang="en-US" sz="24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400" b="1" dirty="0">
                <a:latin typeface="Times New Roman" panose="02020603050405020304" pitchFamily="18" charset="0"/>
                <a:ea typeface="Times New Roman" panose="02020603050405020304" pitchFamily="18" charset="0"/>
              </a:rPr>
              <a:t>Au  revoir.</a:t>
            </a:r>
            <a:endParaRPr lang="en-US"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365170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6220" y="1906074"/>
            <a:ext cx="7379594" cy="2246769"/>
          </a:xfrm>
          <a:prstGeom prst="rect">
            <a:avLst/>
          </a:prstGeom>
        </p:spPr>
        <p:txBody>
          <a:bodyPr wrap="square">
            <a:spAutoFit/>
          </a:bodyPr>
          <a:lstStyle/>
          <a:p>
            <a:pPr marL="228600"/>
            <a:r>
              <a:rPr lang="sl-SI" sz="2800" b="1" dirty="0" smtClean="0">
                <a:latin typeface="Times New Roman" panose="02020603050405020304" pitchFamily="18" charset="0"/>
                <a:ea typeface="Times New Roman" panose="02020603050405020304" pitchFamily="18" charset="0"/>
              </a:rPr>
              <a:t>Si  </a:t>
            </a:r>
            <a:r>
              <a:rPr lang="sl-SI" sz="2800" b="1" dirty="0">
                <a:latin typeface="Times New Roman" panose="02020603050405020304" pitchFamily="18" charset="0"/>
                <a:ea typeface="Times New Roman" panose="02020603050405020304" pitchFamily="18" charset="0"/>
              </a:rPr>
              <a:t>la  communication  est  </a:t>
            </a:r>
            <a:r>
              <a:rPr lang="sl-SI" sz="2800" b="1" dirty="0" smtClean="0">
                <a:latin typeface="Times New Roman" panose="02020603050405020304" pitchFamily="18" charset="0"/>
                <a:ea typeface="Times New Roman" panose="02020603050405020304" pitchFamily="18" charset="0"/>
              </a:rPr>
              <a:t>mauvaise</a:t>
            </a:r>
          </a:p>
          <a:p>
            <a:pPr marL="228600"/>
            <a:endParaRPr lang="en-US" sz="28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800" b="1" dirty="0">
                <a:latin typeface="Times New Roman" panose="02020603050405020304" pitchFamily="18" charset="0"/>
                <a:ea typeface="Times New Roman" panose="02020603050405020304" pitchFamily="18" charset="0"/>
              </a:rPr>
              <a:t>Pardon ? ...  Je  vous  entends  très  mal.</a:t>
            </a:r>
            <a:endParaRPr lang="en-US" sz="2800" b="1"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228600" algn="l"/>
              </a:tabLst>
            </a:pPr>
            <a:r>
              <a:rPr lang="fr-FR" sz="2800" b="1" dirty="0">
                <a:latin typeface="Times New Roman" panose="02020603050405020304" pitchFamily="18" charset="0"/>
                <a:ea typeface="Times New Roman" panose="02020603050405020304" pitchFamily="18" charset="0"/>
              </a:rPr>
              <a:t>Pouvez-vous  répéter ?</a:t>
            </a:r>
            <a:endParaRPr lang="en-US" sz="2800" b="1" dirty="0">
              <a:latin typeface="Times New Roman" panose="02020603050405020304" pitchFamily="18" charset="0"/>
              <a:ea typeface="Times New Roman" panose="02020603050405020304" pitchFamily="18" charset="0"/>
            </a:endParaRPr>
          </a:p>
          <a:p>
            <a:pPr marL="228600"/>
            <a:r>
              <a:rPr lang="sr-Latn-RS" sz="2800" b="1" dirty="0" smtClean="0">
                <a:latin typeface="Times New Roman" panose="02020603050405020304" pitchFamily="18" charset="0"/>
                <a:ea typeface="Times New Roman" panose="02020603050405020304" pitchFamily="18" charset="0"/>
              </a:rPr>
              <a:t> </a:t>
            </a:r>
            <a:r>
              <a:rPr lang="fr-FR" sz="2800" b="1" dirty="0" smtClean="0">
                <a:latin typeface="Times New Roman" panose="02020603050405020304" pitchFamily="18" charset="0"/>
                <a:ea typeface="Times New Roman" panose="02020603050405020304" pitchFamily="18" charset="0"/>
              </a:rPr>
              <a:t>Pouvez-vous  </a:t>
            </a:r>
            <a:r>
              <a:rPr lang="fr-FR" sz="2800" b="1" dirty="0">
                <a:latin typeface="Times New Roman" panose="02020603050405020304" pitchFamily="18" charset="0"/>
                <a:ea typeface="Times New Roman" panose="02020603050405020304" pitchFamily="18" charset="0"/>
              </a:rPr>
              <a:t>épeler ?</a:t>
            </a:r>
            <a:endParaRPr lang="en-US"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15689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7881" y="1171977"/>
            <a:ext cx="4649273" cy="6278642"/>
          </a:xfrm>
          <a:prstGeom prst="rect">
            <a:avLst/>
          </a:prstGeom>
        </p:spPr>
        <p:txBody>
          <a:bodyPr wrap="square">
            <a:spAutoFit/>
          </a:bodyPr>
          <a:lstStyle/>
          <a:p>
            <a:pPr marL="228600" algn="r">
              <a:spcAft>
                <a:spcPts val="0"/>
              </a:spcAft>
            </a:pPr>
            <a:r>
              <a:rPr lang="fr-FR" sz="2400" b="1" dirty="0">
                <a:latin typeface="Times New Roman" panose="02020603050405020304" pitchFamily="18" charset="0"/>
                <a:ea typeface="Times New Roman" panose="02020603050405020304" pitchFamily="18" charset="0"/>
              </a:rPr>
              <a:t>Pour  épeler au  téléphone</a:t>
            </a:r>
            <a:endParaRPr lang="en-US" sz="2400" b="1" dirty="0">
              <a:latin typeface="Times New Roman" panose="02020603050405020304" pitchFamily="18" charset="0"/>
              <a:ea typeface="Times New Roman" panose="02020603050405020304" pitchFamily="18" charset="0"/>
            </a:endParaRPr>
          </a:p>
          <a:p>
            <a:pPr marL="228600"/>
            <a:r>
              <a:rPr lang="fr-FR" b="1" dirty="0">
                <a:latin typeface="Times New Roman" panose="02020603050405020304" pitchFamily="18" charset="0"/>
                <a:ea typeface="Times New Roman" panose="02020603050405020304" pitchFamily="18" charset="0"/>
              </a:rPr>
              <a:t> </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A  comme Anatole</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B  comme  Berthe</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C  comme  Célestin</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D  comme  Désiré</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E  comme  Eugène</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F  comme  François</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G  comme  Gaston</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H  comme  Henri</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I  comme  Irma</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J  comme  Joseph</a:t>
            </a:r>
            <a:endParaRPr lang="en-US" sz="2400" b="1" dirty="0">
              <a:latin typeface="Times New Roman" panose="02020603050405020304" pitchFamily="18" charset="0"/>
              <a:ea typeface="Times New Roman" panose="02020603050405020304" pitchFamily="18" charset="0"/>
            </a:endParaRPr>
          </a:p>
          <a:p>
            <a:r>
              <a:rPr lang="sr-Latn-RS" sz="2400" b="1" dirty="0" smtClean="0">
                <a:latin typeface="Times New Roman" panose="02020603050405020304" pitchFamily="18" charset="0"/>
                <a:ea typeface="Times New Roman" panose="02020603050405020304" pitchFamily="18" charset="0"/>
              </a:rPr>
              <a:t>   </a:t>
            </a:r>
            <a:r>
              <a:rPr lang="en-AU" sz="2400" b="1" dirty="0" smtClean="0">
                <a:latin typeface="Times New Roman" panose="02020603050405020304" pitchFamily="18" charset="0"/>
                <a:ea typeface="Times New Roman" panose="02020603050405020304" pitchFamily="18" charset="0"/>
              </a:rPr>
              <a:t>K  </a:t>
            </a:r>
            <a:r>
              <a:rPr lang="en-AU" sz="2400" b="1" dirty="0" err="1">
                <a:latin typeface="Times New Roman" panose="02020603050405020304" pitchFamily="18" charset="0"/>
                <a:ea typeface="Times New Roman" panose="02020603050405020304" pitchFamily="18" charset="0"/>
              </a:rPr>
              <a:t>comme</a:t>
            </a:r>
            <a:r>
              <a:rPr lang="en-AU" sz="2400" b="1" dirty="0">
                <a:latin typeface="Times New Roman" panose="02020603050405020304" pitchFamily="18" charset="0"/>
                <a:ea typeface="Times New Roman" panose="02020603050405020304" pitchFamily="18" charset="0"/>
              </a:rPr>
              <a:t>  </a:t>
            </a:r>
            <a:r>
              <a:rPr lang="en-AU" sz="2400" b="1" dirty="0" err="1" smtClean="0">
                <a:latin typeface="Times New Roman" panose="02020603050405020304" pitchFamily="18" charset="0"/>
                <a:ea typeface="Times New Roman" panose="02020603050405020304" pitchFamily="18" charset="0"/>
              </a:rPr>
              <a:t>Kléber</a:t>
            </a:r>
            <a:endParaRPr lang="sr-Latn-RS" sz="2400" b="1" dirty="0" smtClean="0">
              <a:latin typeface="Times New Roman" panose="02020603050405020304" pitchFamily="18" charset="0"/>
              <a:ea typeface="Times New Roman" panose="02020603050405020304" pitchFamily="18" charset="0"/>
            </a:endParaRPr>
          </a:p>
          <a:p>
            <a:r>
              <a:rPr lang="sr-Latn-RS" sz="2400" b="1" dirty="0" smtClean="0">
                <a:latin typeface="Times New Roman" panose="02020603050405020304" pitchFamily="18" charset="0"/>
                <a:ea typeface="Times New Roman" panose="02020603050405020304" pitchFamily="18" charset="0"/>
              </a:rPr>
              <a:t>   </a:t>
            </a:r>
            <a:r>
              <a:rPr lang="fr-FR" sz="2400" b="1" dirty="0" smtClean="0">
                <a:latin typeface="Times New Roman" panose="02020603050405020304" pitchFamily="18" charset="0"/>
                <a:ea typeface="Times New Roman" panose="02020603050405020304" pitchFamily="18" charset="0"/>
              </a:rPr>
              <a:t>L  </a:t>
            </a:r>
            <a:r>
              <a:rPr lang="fr-FR" sz="2400" b="1" dirty="0">
                <a:latin typeface="Times New Roman" panose="02020603050405020304" pitchFamily="18" charset="0"/>
                <a:ea typeface="Times New Roman" panose="02020603050405020304" pitchFamily="18" charset="0"/>
              </a:rPr>
              <a:t>comme  </a:t>
            </a:r>
            <a:r>
              <a:rPr lang="fr-FR" sz="2400" b="1" dirty="0" smtClean="0">
                <a:latin typeface="Times New Roman" panose="02020603050405020304" pitchFamily="18" charset="0"/>
                <a:ea typeface="Times New Roman" panose="02020603050405020304" pitchFamily="18" charset="0"/>
              </a:rPr>
              <a:t>Louis</a:t>
            </a:r>
            <a:endParaRPr lang="sr-Latn-RS" sz="2400" b="1" dirty="0" smtClean="0">
              <a:latin typeface="Times New Roman" panose="02020603050405020304" pitchFamily="18" charset="0"/>
              <a:ea typeface="Times New Roman" panose="02020603050405020304" pitchFamily="18" charset="0"/>
            </a:endParaRPr>
          </a:p>
          <a:p>
            <a:r>
              <a:rPr lang="sr-Latn-RS" sz="2400" b="1" dirty="0" smtClean="0">
                <a:latin typeface="Times New Roman" panose="02020603050405020304" pitchFamily="18" charset="0"/>
                <a:ea typeface="Times New Roman" panose="02020603050405020304" pitchFamily="18" charset="0"/>
              </a:rPr>
              <a:t>   </a:t>
            </a:r>
            <a:r>
              <a:rPr lang="fr-FR" sz="2400" b="1" dirty="0" smtClean="0">
                <a:latin typeface="Times New Roman" panose="02020603050405020304" pitchFamily="18" charset="0"/>
                <a:ea typeface="Times New Roman" panose="02020603050405020304" pitchFamily="18" charset="0"/>
              </a:rPr>
              <a:t>M  </a:t>
            </a:r>
            <a:r>
              <a:rPr lang="fr-FR" sz="2400" b="1" dirty="0">
                <a:latin typeface="Times New Roman" panose="02020603050405020304" pitchFamily="18" charset="0"/>
                <a:ea typeface="Times New Roman" panose="02020603050405020304" pitchFamily="18" charset="0"/>
              </a:rPr>
              <a:t>comme  Marcel</a:t>
            </a:r>
            <a:endParaRPr lang="en-US" sz="2400" b="1" dirty="0">
              <a:latin typeface="Times New Roman" panose="02020603050405020304" pitchFamily="18" charset="0"/>
              <a:ea typeface="Times New Roman" panose="02020603050405020304" pitchFamily="18" charset="0"/>
            </a:endParaRPr>
          </a:p>
          <a:p>
            <a:endParaRPr lang="en-US" sz="2400" b="1" dirty="0">
              <a:latin typeface="Times New Roman" panose="02020603050405020304" pitchFamily="18" charset="0"/>
              <a:ea typeface="Times New Roman" panose="02020603050405020304" pitchFamily="18" charset="0"/>
            </a:endParaRPr>
          </a:p>
          <a:p>
            <a:endParaRPr lang="en-US" sz="2400" b="1" dirty="0"/>
          </a:p>
        </p:txBody>
      </p:sp>
      <p:sp>
        <p:nvSpPr>
          <p:cNvPr id="3" name="Rectangle 2"/>
          <p:cNvSpPr/>
          <p:nvPr/>
        </p:nvSpPr>
        <p:spPr>
          <a:xfrm>
            <a:off x="4829577" y="1725769"/>
            <a:ext cx="4314423" cy="4893647"/>
          </a:xfrm>
          <a:prstGeom prst="rect">
            <a:avLst/>
          </a:prstGeom>
        </p:spPr>
        <p:txBody>
          <a:bodyPr wrap="square">
            <a:spAutoFit/>
          </a:bodyPr>
          <a:lstStyle/>
          <a:p>
            <a:pPr marL="228600"/>
            <a:r>
              <a:rPr lang="fr-FR" sz="2400" b="1" dirty="0" smtClean="0">
                <a:latin typeface="Times New Roman" panose="02020603050405020304" pitchFamily="18" charset="0"/>
                <a:ea typeface="Times New Roman" panose="02020603050405020304" pitchFamily="18" charset="0"/>
              </a:rPr>
              <a:t>N  </a:t>
            </a:r>
            <a:r>
              <a:rPr lang="fr-FR" sz="2400" b="1" dirty="0">
                <a:latin typeface="Times New Roman" panose="02020603050405020304" pitchFamily="18" charset="0"/>
                <a:ea typeface="Times New Roman" panose="02020603050405020304" pitchFamily="18" charset="0"/>
              </a:rPr>
              <a:t>comme  Nicolas</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O  comme  Oscar</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P  comme  Pierre</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Q  comme  Quentin</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R  comme  Raoul</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S  comme  Suzanne</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T  comme  Thérèse</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U  comme  Ursule</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V  comme  Victor</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W  comme  William</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X  comme  Xavier</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Y  comme  Yvonne</a:t>
            </a:r>
            <a:endParaRPr lang="en-US" sz="2400" b="1" dirty="0">
              <a:latin typeface="Times New Roman" panose="02020603050405020304" pitchFamily="18" charset="0"/>
              <a:ea typeface="Times New Roman" panose="02020603050405020304" pitchFamily="18" charset="0"/>
            </a:endParaRPr>
          </a:p>
          <a:p>
            <a:pPr marL="228600"/>
            <a:r>
              <a:rPr lang="fr-FR" sz="2400" b="1" dirty="0">
                <a:latin typeface="Times New Roman" panose="02020603050405020304" pitchFamily="18" charset="0"/>
                <a:ea typeface="Times New Roman" panose="02020603050405020304" pitchFamily="18" charset="0"/>
              </a:rPr>
              <a:t>Z  comme  Zoé</a:t>
            </a:r>
            <a:endParaRPr lang="en-US"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74571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4857" y="1313645"/>
            <a:ext cx="7959144" cy="3970318"/>
          </a:xfrm>
          <a:prstGeom prst="rect">
            <a:avLst/>
          </a:prstGeom>
        </p:spPr>
        <p:txBody>
          <a:bodyPr wrap="square">
            <a:spAutoFit/>
          </a:bodyPr>
          <a:lstStyle/>
          <a:p>
            <a:pPr algn="ctr">
              <a:spcAft>
                <a:spcPts val="0"/>
              </a:spcAft>
            </a:pPr>
            <a:r>
              <a:rPr lang="sl-SI" sz="2800" b="1" dirty="0">
                <a:latin typeface="Times New Roman" panose="02020603050405020304" pitchFamily="18" charset="0"/>
                <a:ea typeface="Times New Roman" panose="02020603050405020304" pitchFamily="18" charset="0"/>
              </a:rPr>
              <a:t>La  messagerie  =  Le  répondeur  </a:t>
            </a:r>
            <a:r>
              <a:rPr lang="sl-SI" sz="2800" b="1" dirty="0" smtClean="0">
                <a:latin typeface="Times New Roman" panose="02020603050405020304" pitchFamily="18" charset="0"/>
                <a:ea typeface="Times New Roman" panose="02020603050405020304" pitchFamily="18" charset="0"/>
              </a:rPr>
              <a:t>téléphonique</a:t>
            </a:r>
          </a:p>
          <a:p>
            <a:pPr algn="ctr">
              <a:spcAft>
                <a:spcPts val="0"/>
              </a:spcAft>
            </a:pPr>
            <a:endParaRPr lang="en-US" sz="2800" b="1" dirty="0">
              <a:latin typeface="Times New Roman" panose="02020603050405020304" pitchFamily="18" charset="0"/>
              <a:ea typeface="Times New Roman" panose="02020603050405020304" pitchFamily="18" charset="0"/>
            </a:endParaRPr>
          </a:p>
          <a:p>
            <a:r>
              <a:rPr lang="sl-SI" sz="2800" b="1" i="1" dirty="0">
                <a:latin typeface="Times New Roman" panose="02020603050405020304" pitchFamily="18" charset="0"/>
                <a:ea typeface="Times New Roman" panose="02020603050405020304" pitchFamily="18" charset="0"/>
              </a:rPr>
              <a:t>»Bonjour,  vous  êtes  bien  chez  Julien  Ferrant.«</a:t>
            </a:r>
            <a:endParaRPr lang="en-US" sz="2800" b="1" dirty="0">
              <a:latin typeface="Times New Roman" panose="02020603050405020304" pitchFamily="18" charset="0"/>
              <a:ea typeface="Times New Roman" panose="02020603050405020304" pitchFamily="18" charset="0"/>
            </a:endParaRPr>
          </a:p>
          <a:p>
            <a:r>
              <a:rPr lang="sl-SI" sz="2800" b="1" i="1" dirty="0">
                <a:latin typeface="Times New Roman" panose="02020603050405020304" pitchFamily="18" charset="0"/>
                <a:ea typeface="Times New Roman" panose="02020603050405020304" pitchFamily="18" charset="0"/>
              </a:rPr>
              <a:t>»Bonjour,  vous  êtes  en  communication  avec  le  répondeur  de Julien  Ferrant</a:t>
            </a:r>
            <a:r>
              <a:rPr lang="sl-SI" sz="2800" b="1" i="1" dirty="0" smtClean="0">
                <a:latin typeface="Times New Roman" panose="02020603050405020304" pitchFamily="18" charset="0"/>
                <a:ea typeface="Times New Roman" panose="02020603050405020304" pitchFamily="18" charset="0"/>
              </a:rPr>
              <a:t>.«</a:t>
            </a:r>
          </a:p>
          <a:p>
            <a:endParaRPr lang="en-US" sz="2800" b="1" dirty="0">
              <a:latin typeface="Times New Roman" panose="02020603050405020304" pitchFamily="18" charset="0"/>
              <a:ea typeface="Times New Roman" panose="02020603050405020304" pitchFamily="18" charset="0"/>
            </a:endParaRPr>
          </a:p>
          <a:p>
            <a:r>
              <a:rPr lang="sl-SI" sz="2800" b="1" i="1" dirty="0">
                <a:latin typeface="Times New Roman" panose="02020603050405020304" pitchFamily="18" charset="0"/>
                <a:ea typeface="Times New Roman" panose="02020603050405020304" pitchFamily="18" charset="0"/>
              </a:rPr>
              <a:t>»Je  ne  suis  pas  là  en  ce  moment,  mais  vous  pouvez  me  laisser  votre  message  après  le  signal  sonore.  Merci.«</a:t>
            </a:r>
            <a:endParaRPr lang="en-US"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439830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8946" y="1609859"/>
            <a:ext cx="8075054" cy="2246769"/>
          </a:xfrm>
          <a:prstGeom prst="rect">
            <a:avLst/>
          </a:prstGeom>
        </p:spPr>
        <p:txBody>
          <a:bodyPr wrap="square">
            <a:spAutoFit/>
          </a:bodyPr>
          <a:lstStyle/>
          <a:p>
            <a:pPr marL="342900" lvl="0" indent="-342900" algn="just">
              <a:buFont typeface="Symbol" panose="05050102010706020507" pitchFamily="18" charset="2"/>
              <a:buChar char="-"/>
              <a:tabLst>
                <a:tab pos="228600" algn="l"/>
              </a:tabLst>
            </a:pPr>
            <a:r>
              <a:rPr lang="sl-SI" sz="2800" b="1" dirty="0">
                <a:latin typeface="Times New Roman" panose="02020603050405020304" pitchFamily="18" charset="0"/>
                <a:ea typeface="Times New Roman" panose="02020603050405020304" pitchFamily="18" charset="0"/>
              </a:rPr>
              <a:t>C'est  de  la  part  de  Magda Kurćubić,  pour  le  repas </a:t>
            </a:r>
            <a:r>
              <a:rPr lang="fr-FR" sz="2800" b="1" dirty="0">
                <a:latin typeface="Times New Roman" panose="02020603050405020304" pitchFamily="18" charset="0"/>
                <a:ea typeface="Times New Roman" panose="02020603050405020304" pitchFamily="18" charset="0"/>
              </a:rPr>
              <a:t>d’affaires  avec  nos  clients  français,  demain  soir.  Aujourd’hui,  nous  sommes  mardi  et  il  est  15  heures.  Merci  de  me  rappeler  d’urgence  au  01. 45. 25. 38. 29  pour  confirmer.</a:t>
            </a:r>
            <a:endParaRPr lang="en-US"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846962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8034" y="399244"/>
            <a:ext cx="8628843" cy="5262979"/>
          </a:xfrm>
          <a:prstGeom prst="rect">
            <a:avLst/>
          </a:prstGeom>
        </p:spPr>
        <p:txBody>
          <a:bodyPr wrap="square">
            <a:spAutoFit/>
          </a:bodyPr>
          <a:lstStyle/>
          <a:p>
            <a:pPr algn="ctr">
              <a:spcAft>
                <a:spcPts val="0"/>
              </a:spcAft>
            </a:pPr>
            <a:r>
              <a:rPr lang="fr-FR" sz="2800" b="1" dirty="0" err="1">
                <a:solidFill>
                  <a:srgbClr val="FF0000"/>
                </a:solidFill>
                <a:latin typeface="Times New Roman" panose="02020603050405020304" pitchFamily="18" charset="0"/>
                <a:ea typeface="Times New Roman" panose="02020603050405020304" pitchFamily="18" charset="0"/>
              </a:rPr>
              <a:t>Upitne</a:t>
            </a:r>
            <a:r>
              <a:rPr lang="fr-FR" sz="2800" b="1" dirty="0">
                <a:solidFill>
                  <a:srgbClr val="FF0000"/>
                </a:solidFill>
                <a:latin typeface="Times New Roman" panose="02020603050405020304" pitchFamily="18" charset="0"/>
                <a:ea typeface="Times New Roman" panose="02020603050405020304" pitchFamily="18" charset="0"/>
              </a:rPr>
              <a:t>  </a:t>
            </a:r>
            <a:r>
              <a:rPr lang="fr-FR" sz="2800" b="1" dirty="0" err="1">
                <a:solidFill>
                  <a:srgbClr val="FF0000"/>
                </a:solidFill>
                <a:latin typeface="Times New Roman" panose="02020603050405020304" pitchFamily="18" charset="0"/>
                <a:ea typeface="Times New Roman" panose="02020603050405020304" pitchFamily="18" charset="0"/>
              </a:rPr>
              <a:t>re</a:t>
            </a:r>
            <a:r>
              <a:rPr lang="sl-SI" sz="2800" b="1" dirty="0">
                <a:solidFill>
                  <a:srgbClr val="FF0000"/>
                </a:solidFill>
                <a:latin typeface="Times New Roman" panose="02020603050405020304" pitchFamily="18" charset="0"/>
                <a:ea typeface="Times New Roman" panose="02020603050405020304" pitchFamily="18" charset="0"/>
              </a:rPr>
              <a:t>či</a:t>
            </a:r>
            <a:endParaRPr lang="en-US" sz="2800" dirty="0">
              <a:solidFill>
                <a:srgbClr val="FF0000"/>
              </a:solidFill>
              <a:latin typeface="Times New Roman" panose="02020603050405020304" pitchFamily="18" charset="0"/>
              <a:ea typeface="Times New Roman" panose="02020603050405020304" pitchFamily="18" charset="0"/>
            </a:endParaRPr>
          </a:p>
          <a:p>
            <a:pPr marL="514350" indent="-514350">
              <a:spcAft>
                <a:spcPts val="0"/>
              </a:spcAft>
              <a:buAutoNum type="alphaLcParenR"/>
            </a:pPr>
            <a:r>
              <a:rPr lang="sl-SI" sz="2800" b="1" dirty="0" smtClean="0">
                <a:latin typeface="Times New Roman" panose="02020603050405020304" pitchFamily="18" charset="0"/>
                <a:ea typeface="Times New Roman" panose="02020603050405020304" pitchFamily="18" charset="0"/>
              </a:rPr>
              <a:t>les  </a:t>
            </a:r>
            <a:r>
              <a:rPr lang="sl-SI" sz="2800" b="1" dirty="0">
                <a:latin typeface="Times New Roman" panose="02020603050405020304" pitchFamily="18" charset="0"/>
                <a:ea typeface="Times New Roman" panose="02020603050405020304" pitchFamily="18" charset="0"/>
              </a:rPr>
              <a:t>pronoms  interrogatifs  (upitne zamenice</a:t>
            </a:r>
            <a:r>
              <a:rPr lang="sl-SI" sz="2800" b="1" dirty="0" smtClean="0">
                <a:latin typeface="Times New Roman" panose="02020603050405020304" pitchFamily="18" charset="0"/>
                <a:ea typeface="Times New Roman" panose="02020603050405020304" pitchFamily="18" charset="0"/>
              </a:rPr>
              <a:t>):</a:t>
            </a:r>
          </a:p>
          <a:p>
            <a:pPr marL="457200" algn="ctr">
              <a:spcAft>
                <a:spcPts val="0"/>
              </a:spcAft>
            </a:pPr>
            <a:r>
              <a:rPr lang="sl-SI" sz="2800" b="1" dirty="0" smtClean="0">
                <a:solidFill>
                  <a:srgbClr val="FF0000"/>
                </a:solidFill>
                <a:latin typeface="Times New Roman" panose="02020603050405020304" pitchFamily="18" charset="0"/>
                <a:ea typeface="Times New Roman" panose="02020603050405020304" pitchFamily="18" charset="0"/>
              </a:rPr>
              <a:t>Qui  </a:t>
            </a:r>
            <a:r>
              <a:rPr lang="sl-SI" sz="2800" b="1" dirty="0">
                <a:solidFill>
                  <a:srgbClr val="FF0000"/>
                </a:solidFill>
                <a:latin typeface="Times New Roman" panose="02020603050405020304" pitchFamily="18" charset="0"/>
                <a:ea typeface="Times New Roman" panose="02020603050405020304" pitchFamily="18" charset="0"/>
              </a:rPr>
              <a:t>-  samo  za  živa  bića </a:t>
            </a:r>
            <a:r>
              <a:rPr lang="sr-Latn-CS" sz="2800" b="1" dirty="0">
                <a:solidFill>
                  <a:srgbClr val="FF0000"/>
                </a:solidFill>
                <a:latin typeface="Times New Roman" panose="02020603050405020304" pitchFamily="18" charset="0"/>
                <a:ea typeface="Times New Roman" panose="02020603050405020304" pitchFamily="18" charset="0"/>
              </a:rPr>
              <a:t>(KO)</a:t>
            </a: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Times New Roman" panose="02020603050405020304" pitchFamily="18" charset="0"/>
              <a:buChar char="-"/>
              <a:tabLst>
                <a:tab pos="1400175" algn="l"/>
              </a:tabLst>
            </a:pPr>
            <a:r>
              <a:rPr lang="sl-SI" sz="2800" b="1" dirty="0">
                <a:latin typeface="Times New Roman" panose="02020603050405020304" pitchFamily="18" charset="0"/>
                <a:ea typeface="Times New Roman" panose="02020603050405020304" pitchFamily="18" charset="0"/>
              </a:rPr>
              <a:t>u  ulozi  subjekta (nema inverzije), glagol u 3. licu sg. </a:t>
            </a:r>
            <a:endParaRPr lang="en-US" sz="2800" dirty="0">
              <a:latin typeface="Times New Roman" panose="02020603050405020304" pitchFamily="18" charset="0"/>
              <a:ea typeface="Times New Roman" panose="02020603050405020304" pitchFamily="18" charset="0"/>
            </a:endParaRPr>
          </a:p>
          <a:p>
            <a:pPr marL="1123950">
              <a:spcAft>
                <a:spcPts val="0"/>
              </a:spcAft>
            </a:pPr>
            <a:r>
              <a:rPr lang="fr-FR" sz="2800" b="1" dirty="0" smtClean="0">
                <a:latin typeface="Times New Roman" panose="02020603050405020304" pitchFamily="18" charset="0"/>
                <a:ea typeface="Times New Roman" panose="02020603050405020304" pitchFamily="18" charset="0"/>
              </a:rPr>
              <a:t>      qui  est-ce  qui  (</a:t>
            </a:r>
            <a:r>
              <a:rPr lang="fr-FR" sz="2800" b="1" dirty="0" err="1" smtClean="0">
                <a:latin typeface="Times New Roman" panose="02020603050405020304" pitchFamily="18" charset="0"/>
                <a:ea typeface="Times New Roman" panose="02020603050405020304" pitchFamily="18" charset="0"/>
              </a:rPr>
              <a:t>sinonim</a:t>
            </a:r>
            <a:r>
              <a:rPr lang="fr-FR" sz="2800" b="1" dirty="0" smtClean="0">
                <a:latin typeface="Times New Roman" panose="02020603050405020304" pitchFamily="18" charset="0"/>
                <a:ea typeface="Times New Roman" panose="02020603050405020304" pitchFamily="18" charset="0"/>
              </a:rPr>
              <a:t>)</a:t>
            </a:r>
            <a:r>
              <a:rPr lang="sl-SI" sz="2800" b="1" dirty="0" smtClean="0">
                <a:latin typeface="Times New Roman" panose="02020603050405020304" pitchFamily="18" charset="0"/>
                <a:ea typeface="Times New Roman" panose="02020603050405020304" pitchFamily="18" charset="0"/>
              </a:rPr>
              <a:t>                                                                                  </a:t>
            </a:r>
            <a:endParaRPr lang="en-US" sz="2800" dirty="0" smtClean="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1485900" algn="l"/>
              </a:tabLst>
            </a:pPr>
            <a:r>
              <a:rPr lang="sl-SI" sz="2800" b="1" dirty="0" smtClean="0">
                <a:latin typeface="Times New Roman" panose="02020603050405020304" pitchFamily="18" charset="0"/>
                <a:ea typeface="Times New Roman" panose="02020603050405020304" pitchFamily="18" charset="0"/>
              </a:rPr>
              <a:t>u  </a:t>
            </a:r>
            <a:r>
              <a:rPr lang="sl-SI" sz="2800" b="1" dirty="0">
                <a:latin typeface="Times New Roman" panose="02020603050405020304" pitchFamily="18" charset="0"/>
                <a:ea typeface="Times New Roman" panose="02020603050405020304" pitchFamily="18" charset="0"/>
              </a:rPr>
              <a:t>ulozi  direktnog  objekta praćen  </a:t>
            </a:r>
            <a:r>
              <a:rPr lang="sl-SI" sz="2800" b="1" u="sng" dirty="0">
                <a:latin typeface="Times New Roman" panose="02020603050405020304" pitchFamily="18" charset="0"/>
                <a:ea typeface="Times New Roman" panose="02020603050405020304" pitchFamily="18" charset="0"/>
              </a:rPr>
              <a:t>složenom  inverzijom</a:t>
            </a:r>
            <a:endParaRPr lang="en-US" sz="2800" dirty="0">
              <a:latin typeface="Times New Roman" panose="02020603050405020304" pitchFamily="18" charset="0"/>
              <a:ea typeface="Times New Roman" panose="02020603050405020304" pitchFamily="18" charset="0"/>
            </a:endParaRPr>
          </a:p>
          <a:p>
            <a:pPr marL="1209675">
              <a:spcAft>
                <a:spcPts val="0"/>
              </a:spcAft>
            </a:pPr>
            <a:r>
              <a:rPr lang="sl-SI" sz="2800" b="1" dirty="0">
                <a:latin typeface="Times New Roman" panose="02020603050405020304" pitchFamily="18" charset="0"/>
                <a:ea typeface="Times New Roman" panose="02020603050405020304" pitchFamily="18" charset="0"/>
              </a:rPr>
              <a:t>      qui  est-ce  que  (sinonim)</a:t>
            </a: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1485900" algn="l"/>
              </a:tabLst>
            </a:pPr>
            <a:r>
              <a:rPr lang="sl-SI" sz="2800" b="1" dirty="0">
                <a:latin typeface="Times New Roman" panose="02020603050405020304" pitchFamily="18" charset="0"/>
                <a:ea typeface="Times New Roman" panose="02020603050405020304" pitchFamily="18" charset="0"/>
              </a:rPr>
              <a:t>ispred  nje  može  da  stoji  predlog  za  izražavanje  padeškog  odnosa  (praćeno  bilo prostom bilo složenom  inverzijom; složena je obavezna ako je glagol praćen direktnim objektom)</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64961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2885" y="1249251"/>
            <a:ext cx="8371268" cy="3539430"/>
          </a:xfrm>
          <a:prstGeom prst="rect">
            <a:avLst/>
          </a:prstGeom>
        </p:spPr>
        <p:txBody>
          <a:bodyPr wrap="square">
            <a:spAutoFit/>
          </a:bodyPr>
          <a:lstStyle/>
          <a:p>
            <a:pPr algn="ctr">
              <a:spcAft>
                <a:spcPts val="0"/>
              </a:spcAft>
            </a:pPr>
            <a:r>
              <a:rPr lang="sl-SI" sz="2800" b="1" dirty="0">
                <a:solidFill>
                  <a:srgbClr val="FF0000"/>
                </a:solidFill>
                <a:latin typeface="Times New Roman" panose="02020603050405020304" pitchFamily="18" charset="0"/>
                <a:ea typeface="Times New Roman" panose="02020603050405020304" pitchFamily="18" charset="0"/>
              </a:rPr>
              <a:t>Que   -  samo  za  neživo  (ŠTA)</a:t>
            </a: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1485900" algn="l"/>
              </a:tabLst>
            </a:pPr>
            <a:r>
              <a:rPr lang="sl-SI" sz="2800" b="1" dirty="0">
                <a:latin typeface="Times New Roman" panose="02020603050405020304" pitchFamily="18" charset="0"/>
                <a:ea typeface="Times New Roman" panose="02020603050405020304" pitchFamily="18" charset="0"/>
              </a:rPr>
              <a:t>u  ulozi  subjekta  uz  glagole koji  imaju  samo  3.  lice  sg.</a:t>
            </a:r>
            <a:endParaRPr lang="en-US" sz="2800" dirty="0">
              <a:latin typeface="Times New Roman" panose="02020603050405020304" pitchFamily="18" charset="0"/>
              <a:ea typeface="Times New Roman" panose="02020603050405020304" pitchFamily="18" charset="0"/>
            </a:endParaRPr>
          </a:p>
          <a:p>
            <a:pPr marL="1485900">
              <a:spcAft>
                <a:spcPts val="0"/>
              </a:spcAft>
            </a:pPr>
            <a:r>
              <a:rPr lang="sl-SI" sz="2800" b="1" dirty="0">
                <a:latin typeface="Times New Roman" panose="02020603050405020304" pitchFamily="18" charset="0"/>
                <a:ea typeface="Times New Roman" panose="02020603050405020304" pitchFamily="18" charset="0"/>
              </a:rPr>
              <a:t>qu'est-ce  qui  (sinonim)</a:t>
            </a: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1485900" algn="l"/>
              </a:tabLst>
            </a:pPr>
            <a:r>
              <a:rPr lang="sl-SI" sz="2800" b="1" dirty="0">
                <a:latin typeface="Times New Roman" panose="02020603050405020304" pitchFamily="18" charset="0"/>
                <a:ea typeface="Times New Roman" panose="02020603050405020304" pitchFamily="18" charset="0"/>
              </a:rPr>
              <a:t>u  ulozi  direktnog  objekta praćen uvek </a:t>
            </a:r>
            <a:r>
              <a:rPr lang="sl-SI" sz="2800" b="1" u="sng" dirty="0">
                <a:latin typeface="Times New Roman" panose="02020603050405020304" pitchFamily="18" charset="0"/>
                <a:ea typeface="Times New Roman" panose="02020603050405020304" pitchFamily="18" charset="0"/>
              </a:rPr>
              <a:t>prostom  </a:t>
            </a:r>
            <a:r>
              <a:rPr lang="sl-SI" sz="2800" b="1" u="sng" dirty="0" smtClean="0">
                <a:latin typeface="Times New Roman" panose="02020603050405020304" pitchFamily="18" charset="0"/>
                <a:ea typeface="Times New Roman" panose="02020603050405020304" pitchFamily="18" charset="0"/>
              </a:rPr>
              <a:t>inverzijom</a:t>
            </a:r>
            <a:r>
              <a:rPr lang="sr-Latn-RS" sz="2800" dirty="0">
                <a:latin typeface="Times New Roman" panose="02020603050405020304" pitchFamily="18" charset="0"/>
                <a:ea typeface="Times New Roman" panose="02020603050405020304" pitchFamily="18" charset="0"/>
              </a:rPr>
              <a:t> </a:t>
            </a:r>
            <a:r>
              <a:rPr lang="sr-Latn-RS" sz="2800" dirty="0" smtClean="0">
                <a:latin typeface="Times New Roman" panose="02020603050405020304" pitchFamily="18" charset="0"/>
                <a:ea typeface="Times New Roman" panose="02020603050405020304" pitchFamily="18" charset="0"/>
              </a:rPr>
              <a:t>                                                           </a:t>
            </a:r>
            <a:r>
              <a:rPr lang="sl-SI" sz="2800" b="1" dirty="0" smtClean="0">
                <a:latin typeface="Times New Roman" panose="02020603050405020304" pitchFamily="18" charset="0"/>
                <a:ea typeface="Times New Roman" panose="02020603050405020304" pitchFamily="18" charset="0"/>
              </a:rPr>
              <a:t>qu'est-ce  que  (sinonim), tada nema inverzije</a:t>
            </a:r>
            <a:endParaRPr lang="en-US" sz="2800" dirty="0" smtClean="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1485900" algn="l"/>
              </a:tabLst>
            </a:pPr>
            <a:r>
              <a:rPr lang="sl-SI" sz="2800" b="1" dirty="0" smtClean="0">
                <a:latin typeface="Times New Roman" panose="02020603050405020304" pitchFamily="18" charset="0"/>
                <a:ea typeface="Times New Roman" panose="02020603050405020304" pitchFamily="18" charset="0"/>
              </a:rPr>
              <a:t>ispred  </a:t>
            </a:r>
            <a:r>
              <a:rPr lang="sl-SI" sz="2800" b="1" dirty="0">
                <a:latin typeface="Times New Roman" panose="02020603050405020304" pitchFamily="18" charset="0"/>
                <a:ea typeface="Times New Roman" panose="02020603050405020304" pitchFamily="18" charset="0"/>
              </a:rPr>
              <a:t>nje  ne  sme  da stoji predlog</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48055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971" y="1854558"/>
            <a:ext cx="8989453" cy="1384995"/>
          </a:xfrm>
          <a:prstGeom prst="rect">
            <a:avLst/>
          </a:prstGeom>
        </p:spPr>
        <p:txBody>
          <a:bodyPr wrap="square">
            <a:spAutoFit/>
          </a:bodyPr>
          <a:lstStyle/>
          <a:p>
            <a:pPr algn="ctr">
              <a:spcAft>
                <a:spcPts val="0"/>
              </a:spcAft>
            </a:pPr>
            <a:r>
              <a:rPr lang="sl-SI" sz="2800" b="1" dirty="0">
                <a:solidFill>
                  <a:srgbClr val="FF0000"/>
                </a:solidFill>
                <a:latin typeface="Times New Roman" panose="02020603050405020304" pitchFamily="18" charset="0"/>
                <a:ea typeface="Times New Roman" panose="02020603050405020304" pitchFamily="18" charset="0"/>
              </a:rPr>
              <a:t>Quoi       -  samo  za  neživo (ŠTA)</a:t>
            </a: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1485900" algn="l"/>
              </a:tabLst>
            </a:pPr>
            <a:r>
              <a:rPr lang="sl-SI" sz="2800" b="1" dirty="0">
                <a:latin typeface="Times New Roman" panose="02020603050405020304" pitchFamily="18" charset="0"/>
                <a:ea typeface="Times New Roman" panose="02020603050405020304" pitchFamily="18" charset="0"/>
              </a:rPr>
              <a:t>uvek  stoji  predlog  ispred  nje (osim  ispred  infinitiva)</a:t>
            </a: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tabLst>
                <a:tab pos="1485900" algn="l"/>
              </a:tabLst>
            </a:pPr>
            <a:r>
              <a:rPr lang="sl-SI" sz="2800" b="1" dirty="0">
                <a:latin typeface="Times New Roman" panose="02020603050405020304" pitchFamily="18" charset="0"/>
                <a:ea typeface="Times New Roman" panose="02020603050405020304" pitchFamily="18" charset="0"/>
              </a:rPr>
              <a:t>praćen  bilo  prostom bilo  složenom  inverzijom </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20311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9855" y="734096"/>
            <a:ext cx="8281114" cy="4832092"/>
          </a:xfrm>
          <a:prstGeom prst="rect">
            <a:avLst/>
          </a:prstGeom>
        </p:spPr>
        <p:txBody>
          <a:bodyPr wrap="square">
            <a:spAutoFit/>
          </a:bodyPr>
          <a:lstStyle/>
          <a:p>
            <a:pPr marL="457200" algn="ctr">
              <a:spcAft>
                <a:spcPts val="0"/>
              </a:spcAft>
            </a:pPr>
            <a:r>
              <a:rPr lang="sl-SI" sz="2800" b="1" dirty="0" smtClean="0">
                <a:solidFill>
                  <a:srgbClr val="FF0000"/>
                </a:solidFill>
                <a:latin typeface="Times New Roman" panose="02020603050405020304" pitchFamily="18" charset="0"/>
                <a:ea typeface="Times New Roman" panose="02020603050405020304" pitchFamily="18" charset="0"/>
              </a:rPr>
              <a:t>Upitni  </a:t>
            </a:r>
            <a:r>
              <a:rPr lang="sl-SI" sz="2800" b="1" dirty="0">
                <a:solidFill>
                  <a:srgbClr val="FF0000"/>
                </a:solidFill>
                <a:latin typeface="Times New Roman" panose="02020603050405020304" pitchFamily="18" charset="0"/>
                <a:ea typeface="Times New Roman" panose="02020603050405020304" pitchFamily="18" charset="0"/>
              </a:rPr>
              <a:t>prilozi:</a:t>
            </a:r>
            <a:endParaRPr lang="en-US" sz="2800" dirty="0">
              <a:solidFill>
                <a:srgbClr val="FF0000"/>
              </a:solidFill>
              <a:latin typeface="Times New Roman" panose="02020603050405020304" pitchFamily="18" charset="0"/>
              <a:ea typeface="Times New Roman" panose="02020603050405020304" pitchFamily="18" charset="0"/>
            </a:endParaRPr>
          </a:p>
          <a:p>
            <a:pPr marL="457200">
              <a:spcAft>
                <a:spcPts val="0"/>
              </a:spcAft>
            </a:pPr>
            <a:r>
              <a:rPr lang="sl-SI" sz="2800" b="1" dirty="0">
                <a:latin typeface="Times New Roman" panose="02020603050405020304" pitchFamily="18" charset="0"/>
                <a:ea typeface="Times New Roman" panose="02020603050405020304" pitchFamily="18" charset="0"/>
              </a:rPr>
              <a:t>Combien  de  -  koliko</a:t>
            </a:r>
            <a:endParaRPr lang="en-US" sz="2800" dirty="0">
              <a:latin typeface="Times New Roman" panose="02020603050405020304" pitchFamily="18" charset="0"/>
              <a:ea typeface="Times New Roman" panose="02020603050405020304" pitchFamily="18" charset="0"/>
            </a:endParaRPr>
          </a:p>
          <a:p>
            <a:pPr marL="457200">
              <a:spcAft>
                <a:spcPts val="0"/>
              </a:spcAft>
            </a:pPr>
            <a:r>
              <a:rPr lang="sl-SI" sz="2800" b="1" dirty="0">
                <a:latin typeface="Times New Roman" panose="02020603050405020304" pitchFamily="18" charset="0"/>
                <a:ea typeface="Times New Roman" panose="02020603050405020304" pitchFamily="18" charset="0"/>
              </a:rPr>
              <a:t>Quand            -  kada</a:t>
            </a:r>
            <a:endParaRPr lang="en-US" sz="2800" dirty="0">
              <a:latin typeface="Times New Roman" panose="02020603050405020304" pitchFamily="18" charset="0"/>
              <a:ea typeface="Times New Roman" panose="02020603050405020304" pitchFamily="18" charset="0"/>
            </a:endParaRPr>
          </a:p>
          <a:p>
            <a:pPr marL="457200">
              <a:spcAft>
                <a:spcPts val="0"/>
              </a:spcAft>
            </a:pPr>
            <a:r>
              <a:rPr lang="sl-SI" sz="2800" b="1" dirty="0">
                <a:latin typeface="Times New Roman" panose="02020603050405020304" pitchFamily="18" charset="0"/>
                <a:ea typeface="Times New Roman" panose="02020603050405020304" pitchFamily="18" charset="0"/>
              </a:rPr>
              <a:t>Où                  -  </a:t>
            </a:r>
            <a:r>
              <a:rPr lang="sl-SI" sz="2800" b="1" dirty="0" smtClean="0">
                <a:latin typeface="Times New Roman" panose="02020603050405020304" pitchFamily="18" charset="0"/>
                <a:ea typeface="Times New Roman" panose="02020603050405020304" pitchFamily="18" charset="0"/>
              </a:rPr>
              <a:t>gde, kuda</a:t>
            </a:r>
            <a:endParaRPr lang="en-US" sz="2800" dirty="0">
              <a:latin typeface="Times New Roman" panose="02020603050405020304" pitchFamily="18" charset="0"/>
              <a:ea typeface="Times New Roman" panose="02020603050405020304" pitchFamily="18" charset="0"/>
            </a:endParaRPr>
          </a:p>
          <a:p>
            <a:pPr marL="457200">
              <a:spcAft>
                <a:spcPts val="0"/>
              </a:spcAft>
            </a:pPr>
            <a:r>
              <a:rPr lang="sl-SI" sz="2800" b="1" dirty="0">
                <a:latin typeface="Times New Roman" panose="02020603050405020304" pitchFamily="18" charset="0"/>
                <a:ea typeface="Times New Roman" panose="02020603050405020304" pitchFamily="18" charset="0"/>
              </a:rPr>
              <a:t>Pourquoi       -  zašto</a:t>
            </a:r>
            <a:endParaRPr lang="en-US" sz="2800" dirty="0">
              <a:latin typeface="Times New Roman" panose="02020603050405020304" pitchFamily="18" charset="0"/>
              <a:ea typeface="Times New Roman" panose="02020603050405020304" pitchFamily="18" charset="0"/>
            </a:endParaRPr>
          </a:p>
          <a:p>
            <a:pPr marL="457200">
              <a:spcAft>
                <a:spcPts val="0"/>
              </a:spcAft>
            </a:pPr>
            <a:r>
              <a:rPr lang="fr-FR" sz="2800" b="1" dirty="0">
                <a:latin typeface="Times New Roman" panose="02020603050405020304" pitchFamily="18" charset="0"/>
                <a:ea typeface="Times New Roman" panose="02020603050405020304" pitchFamily="18" charset="0"/>
              </a:rPr>
              <a:t>Comment      -  </a:t>
            </a:r>
            <a:r>
              <a:rPr lang="fr-FR" sz="2800" b="1" dirty="0" err="1">
                <a:latin typeface="Times New Roman" panose="02020603050405020304" pitchFamily="18" charset="0"/>
                <a:ea typeface="Times New Roman" panose="02020603050405020304" pitchFamily="18" charset="0"/>
              </a:rPr>
              <a:t>kako</a:t>
            </a:r>
            <a:endParaRPr lang="en-US" sz="2800" dirty="0">
              <a:latin typeface="Times New Roman" panose="02020603050405020304" pitchFamily="18" charset="0"/>
              <a:ea typeface="Times New Roman" panose="02020603050405020304" pitchFamily="18" charset="0"/>
            </a:endParaRPr>
          </a:p>
          <a:p>
            <a:pPr marL="457200">
              <a:spcAft>
                <a:spcPts val="0"/>
              </a:spcAft>
            </a:pPr>
            <a:r>
              <a:rPr lang="fr-FR" sz="2800" b="1" dirty="0">
                <a:latin typeface="Times New Roman" panose="02020603050405020304" pitchFamily="18" charset="0"/>
                <a:ea typeface="Times New Roman" panose="02020603050405020304" pitchFamily="18" charset="0"/>
              </a:rPr>
              <a:t>D'où               -  </a:t>
            </a:r>
            <a:r>
              <a:rPr lang="fr-FR" sz="2800" b="1" dirty="0" err="1">
                <a:latin typeface="Times New Roman" panose="02020603050405020304" pitchFamily="18" charset="0"/>
                <a:ea typeface="Times New Roman" panose="02020603050405020304" pitchFamily="18" charset="0"/>
              </a:rPr>
              <a:t>odakle</a:t>
            </a:r>
            <a:endParaRPr lang="en-US" sz="2800" dirty="0">
              <a:latin typeface="Times New Roman" panose="02020603050405020304" pitchFamily="18" charset="0"/>
              <a:ea typeface="Times New Roman" panose="02020603050405020304" pitchFamily="18" charset="0"/>
            </a:endParaRPr>
          </a:p>
          <a:p>
            <a:pPr marL="457200">
              <a:spcAft>
                <a:spcPts val="0"/>
              </a:spcAft>
            </a:pPr>
            <a:r>
              <a:rPr lang="fr-FR" sz="2800" b="1" dirty="0" err="1">
                <a:latin typeface="Times New Roman" panose="02020603050405020304" pitchFamily="18" charset="0"/>
                <a:ea typeface="Times New Roman" panose="02020603050405020304" pitchFamily="18" charset="0"/>
              </a:rPr>
              <a:t>Praćeni</a:t>
            </a:r>
            <a:r>
              <a:rPr lang="fr-FR" sz="2800" b="1" dirty="0">
                <a:latin typeface="Times New Roman" panose="02020603050405020304" pitchFamily="18" charset="0"/>
                <a:ea typeface="Times New Roman" panose="02020603050405020304" pitchFamily="18" charset="0"/>
              </a:rPr>
              <a:t> su </a:t>
            </a:r>
            <a:r>
              <a:rPr lang="fr-FR" sz="2800" b="1" dirty="0" err="1">
                <a:latin typeface="Times New Roman" panose="02020603050405020304" pitchFamily="18" charset="0"/>
                <a:ea typeface="Times New Roman" panose="02020603050405020304" pitchFamily="18" charset="0"/>
              </a:rPr>
              <a:t>bilo</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prostom</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bilo</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složenom</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inverzijom</a:t>
            </a:r>
            <a:r>
              <a:rPr lang="fr-FR" sz="2800" b="1" dirty="0">
                <a:latin typeface="Times New Roman" panose="02020603050405020304" pitchFamily="18" charset="0"/>
                <a:ea typeface="Times New Roman" panose="02020603050405020304" pitchFamily="18" charset="0"/>
              </a:rPr>
              <a:t>, a  ako  je  </a:t>
            </a:r>
            <a:r>
              <a:rPr lang="fr-FR" sz="2800" b="1" dirty="0" err="1">
                <a:latin typeface="Times New Roman" panose="02020603050405020304" pitchFamily="18" charset="0"/>
                <a:ea typeface="Times New Roman" panose="02020603050405020304" pitchFamily="18" charset="0"/>
              </a:rPr>
              <a:t>glagol</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praćen</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direktnim</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objektom</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obavezna</a:t>
            </a:r>
            <a:r>
              <a:rPr lang="fr-FR" sz="2800" b="1" dirty="0">
                <a:latin typeface="Times New Roman" panose="02020603050405020304" pitchFamily="18" charset="0"/>
                <a:ea typeface="Times New Roman" panose="02020603050405020304" pitchFamily="18" charset="0"/>
              </a:rPr>
              <a:t>  je  </a:t>
            </a:r>
            <a:r>
              <a:rPr lang="fr-FR" sz="2800" b="1" dirty="0" err="1">
                <a:latin typeface="Times New Roman" panose="02020603050405020304" pitchFamily="18" charset="0"/>
                <a:ea typeface="Times New Roman" panose="02020603050405020304" pitchFamily="18" charset="0"/>
              </a:rPr>
              <a:t>složena</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inverzija</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Posle</a:t>
            </a:r>
            <a:r>
              <a:rPr lang="fr-FR" sz="2800" b="1" dirty="0">
                <a:latin typeface="Times New Roman" panose="02020603050405020304" pitchFamily="18" charset="0"/>
                <a:ea typeface="Times New Roman" panose="02020603050405020304" pitchFamily="18" charset="0"/>
              </a:rPr>
              <a:t> </a:t>
            </a:r>
            <a:r>
              <a:rPr lang="fr-FR" sz="2800" b="1" u="sng" dirty="0">
                <a:latin typeface="Times New Roman" panose="02020603050405020304" pitchFamily="18" charset="0"/>
                <a:ea typeface="Times New Roman" panose="02020603050405020304" pitchFamily="18" charset="0"/>
              </a:rPr>
              <a:t>pourquoi</a:t>
            </a:r>
            <a:r>
              <a:rPr lang="fr-FR" sz="2800" b="1" dirty="0">
                <a:latin typeface="Times New Roman" panose="02020603050405020304" pitchFamily="18" charset="0"/>
                <a:ea typeface="Times New Roman" panose="02020603050405020304" pitchFamily="18" charset="0"/>
              </a:rPr>
              <a:t> je </a:t>
            </a:r>
            <a:r>
              <a:rPr lang="fr-FR" sz="2800" b="1" dirty="0" err="1">
                <a:latin typeface="Times New Roman" panose="02020603050405020304" pitchFamily="18" charset="0"/>
                <a:ea typeface="Times New Roman" panose="02020603050405020304" pitchFamily="18" charset="0"/>
              </a:rPr>
              <a:t>uvek</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obavezna</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složena</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inverzija</a:t>
            </a:r>
            <a:r>
              <a:rPr lang="fr-FR" sz="2800" b="1" dirty="0">
                <a:latin typeface="Times New Roman" panose="02020603050405020304" pitchFamily="18" charset="0"/>
                <a:ea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26918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2281" y="1931831"/>
            <a:ext cx="8358389" cy="1384995"/>
          </a:xfrm>
          <a:prstGeom prst="rect">
            <a:avLst/>
          </a:prstGeom>
        </p:spPr>
        <p:txBody>
          <a:bodyPr wrap="square">
            <a:spAutoFit/>
          </a:bodyPr>
          <a:lstStyle/>
          <a:p>
            <a:pPr algn="ctr">
              <a:spcAft>
                <a:spcPts val="0"/>
              </a:spcAft>
            </a:pPr>
            <a:r>
              <a:rPr lang="sr-Latn-RS" sz="2800" b="1" dirty="0" err="1" smtClean="0">
                <a:solidFill>
                  <a:srgbClr val="FF0000"/>
                </a:solidFill>
                <a:latin typeface="Times New Roman" panose="02020603050405020304" pitchFamily="18" charset="0"/>
                <a:ea typeface="Times New Roman" panose="02020603050405020304" pitchFamily="18" charset="0"/>
              </a:rPr>
              <a:t>U</a:t>
            </a:r>
            <a:r>
              <a:rPr lang="fr-FR" sz="2800" b="1" dirty="0" err="1" smtClean="0">
                <a:solidFill>
                  <a:srgbClr val="FF0000"/>
                </a:solidFill>
                <a:latin typeface="Times New Roman" panose="02020603050405020304" pitchFamily="18" charset="0"/>
                <a:ea typeface="Times New Roman" panose="02020603050405020304" pitchFamily="18" charset="0"/>
              </a:rPr>
              <a:t>pitni</a:t>
            </a:r>
            <a:r>
              <a:rPr lang="fr-FR" sz="2800" b="1" dirty="0" smtClean="0">
                <a:solidFill>
                  <a:srgbClr val="FF0000"/>
                </a:solidFill>
                <a:latin typeface="Times New Roman" panose="02020603050405020304" pitchFamily="18" charset="0"/>
                <a:ea typeface="Times New Roman" panose="02020603050405020304" pitchFamily="18" charset="0"/>
              </a:rPr>
              <a:t>  </a:t>
            </a:r>
            <a:r>
              <a:rPr lang="fr-FR" sz="2800" b="1" dirty="0" err="1">
                <a:solidFill>
                  <a:srgbClr val="FF0000"/>
                </a:solidFill>
                <a:latin typeface="Times New Roman" panose="02020603050405020304" pitchFamily="18" charset="0"/>
                <a:ea typeface="Times New Roman" panose="02020603050405020304" pitchFamily="18" charset="0"/>
              </a:rPr>
              <a:t>pridevi</a:t>
            </a:r>
            <a:r>
              <a:rPr lang="fr-FR" sz="2800" b="1" dirty="0" smtClean="0">
                <a:solidFill>
                  <a:srgbClr val="FF0000"/>
                </a:solidFill>
                <a:latin typeface="Times New Roman" panose="02020603050405020304" pitchFamily="18" charset="0"/>
                <a:ea typeface="Times New Roman" panose="02020603050405020304" pitchFamily="18" charset="0"/>
              </a:rPr>
              <a:t>:</a:t>
            </a:r>
            <a:endParaRPr lang="sr-Latn-RS" sz="2800" b="1" dirty="0" smtClean="0">
              <a:solidFill>
                <a:srgbClr val="FF0000"/>
              </a:solidFill>
              <a:latin typeface="Times New Roman" panose="02020603050405020304" pitchFamily="18" charset="0"/>
              <a:ea typeface="Times New Roman" panose="02020603050405020304" pitchFamily="18" charset="0"/>
            </a:endParaRPr>
          </a:p>
          <a:p>
            <a:pPr algn="ctr">
              <a:spcAft>
                <a:spcPts val="0"/>
              </a:spcAft>
            </a:pPr>
            <a:endParaRPr lang="en-US" sz="2800" dirty="0">
              <a:solidFill>
                <a:srgbClr val="FF0000"/>
              </a:solidFill>
              <a:latin typeface="Times New Roman" panose="02020603050405020304" pitchFamily="18" charset="0"/>
              <a:ea typeface="Times New Roman" panose="02020603050405020304" pitchFamily="18" charset="0"/>
            </a:endParaRPr>
          </a:p>
          <a:p>
            <a:pPr marL="457200">
              <a:spcAft>
                <a:spcPts val="0"/>
              </a:spcAft>
            </a:pPr>
            <a:r>
              <a:rPr lang="fr-FR" sz="2800" b="1" dirty="0" smtClean="0">
                <a:latin typeface="Times New Roman" panose="02020603050405020304" pitchFamily="18" charset="0"/>
                <a:ea typeface="Times New Roman" panose="02020603050405020304" pitchFamily="18" charset="0"/>
              </a:rPr>
              <a:t>Quel,</a:t>
            </a:r>
            <a:r>
              <a:rPr lang="sr-Latn-RS" sz="2800" b="1" dirty="0" smtClean="0">
                <a:latin typeface="Times New Roman" panose="02020603050405020304" pitchFamily="18" charset="0"/>
                <a:ea typeface="Times New Roman" panose="02020603050405020304" pitchFamily="18" charset="0"/>
              </a:rPr>
              <a:t> quelle, quels, quelles</a:t>
            </a:r>
            <a:r>
              <a:rPr lang="fr-FR" sz="2800" b="1" dirty="0" smtClean="0">
                <a:latin typeface="Times New Roman" panose="02020603050405020304" pitchFamily="18" charset="0"/>
                <a:ea typeface="Times New Roman" panose="02020603050405020304" pitchFamily="18" charset="0"/>
              </a:rPr>
              <a:t>  </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koji</a:t>
            </a:r>
            <a:r>
              <a:rPr lang="fr-FR" sz="2800" b="1" dirty="0">
                <a:latin typeface="Times New Roman" panose="02020603050405020304" pitchFamily="18" charset="0"/>
                <a:ea typeface="Times New Roman" panose="02020603050405020304" pitchFamily="18" charset="0"/>
              </a:rPr>
              <a:t>, </a:t>
            </a:r>
            <a:r>
              <a:rPr lang="fr-FR" sz="2800" b="1" dirty="0" err="1">
                <a:latin typeface="Times New Roman" panose="02020603050405020304" pitchFamily="18" charset="0"/>
                <a:ea typeface="Times New Roman" panose="02020603050405020304" pitchFamily="18" charset="0"/>
              </a:rPr>
              <a:t>kakav</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61967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061" y="553792"/>
            <a:ext cx="9916733" cy="5262979"/>
          </a:xfrm>
          <a:prstGeom prst="rect">
            <a:avLst/>
          </a:prstGeom>
        </p:spPr>
        <p:txBody>
          <a:bodyPr wrap="square">
            <a:spAutoFit/>
          </a:bodyPr>
          <a:lstStyle/>
          <a:p>
            <a:pPr algn="ctr">
              <a:spcAft>
                <a:spcPts val="0"/>
              </a:spcAft>
            </a:pPr>
            <a:r>
              <a:rPr lang="sl-SI" sz="2800" b="1" dirty="0">
                <a:latin typeface="Times New Roman" panose="02020603050405020304" pitchFamily="18" charset="0"/>
                <a:ea typeface="Times New Roman" panose="02020603050405020304" pitchFamily="18" charset="0"/>
              </a:rPr>
              <a:t>Posez  les  questions  pour  les  mots  soulign</a:t>
            </a:r>
            <a:r>
              <a:rPr lang="fr-FR" sz="2800" b="1" dirty="0" err="1" smtClean="0">
                <a:latin typeface="Times New Roman" panose="02020603050405020304" pitchFamily="18" charset="0"/>
                <a:ea typeface="Times New Roman" panose="02020603050405020304" pitchFamily="18" charset="0"/>
              </a:rPr>
              <a:t>és</a:t>
            </a:r>
            <a:endParaRPr lang="sr-Latn-RS" sz="2800" b="1" dirty="0" smtClean="0">
              <a:latin typeface="Times New Roman" panose="02020603050405020304" pitchFamily="18" charset="0"/>
              <a:ea typeface="Times New Roman" panose="02020603050405020304" pitchFamily="18" charset="0"/>
            </a:endParaRPr>
          </a:p>
          <a:p>
            <a:pPr algn="ctr">
              <a:spcAft>
                <a:spcPts val="0"/>
              </a:spcAft>
            </a:pP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tabLst>
                <a:tab pos="457200" algn="l"/>
              </a:tabLst>
            </a:pPr>
            <a:r>
              <a:rPr lang="fr-FR" sz="2800" b="1" dirty="0">
                <a:latin typeface="Times New Roman" panose="02020603050405020304" pitchFamily="18" charset="0"/>
                <a:ea typeface="Times New Roman" panose="02020603050405020304" pitchFamily="18" charset="0"/>
              </a:rPr>
              <a:t>Elle  va  écrire  </a:t>
            </a:r>
            <a:r>
              <a:rPr lang="fr-FR" sz="2800" b="1" u="sng" dirty="0">
                <a:latin typeface="Times New Roman" panose="02020603050405020304" pitchFamily="18" charset="0"/>
                <a:ea typeface="Times New Roman" panose="02020603050405020304" pitchFamily="18" charset="0"/>
              </a:rPr>
              <a:t>une  lettre</a:t>
            </a:r>
            <a:r>
              <a:rPr lang="fr-FR" sz="2800" b="1" dirty="0" smtClean="0">
                <a:latin typeface="Times New Roman" panose="02020603050405020304" pitchFamily="18" charset="0"/>
                <a:ea typeface="Times New Roman" panose="02020603050405020304" pitchFamily="18" charset="0"/>
              </a:rPr>
              <a:t>.</a:t>
            </a: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tabLst>
                <a:tab pos="457200" algn="l"/>
              </a:tabLst>
            </a:pPr>
            <a:r>
              <a:rPr lang="fr-FR" sz="2800" b="1" dirty="0">
                <a:latin typeface="Times New Roman" panose="02020603050405020304" pitchFamily="18" charset="0"/>
                <a:ea typeface="Times New Roman" panose="02020603050405020304" pitchFamily="18" charset="0"/>
              </a:rPr>
              <a:t>Il  arrive  en  France  </a:t>
            </a:r>
            <a:r>
              <a:rPr lang="fr-FR" sz="2800" b="1" u="sng" dirty="0">
                <a:latin typeface="Times New Roman" panose="02020603050405020304" pitchFamily="18" charset="0"/>
                <a:ea typeface="Times New Roman" panose="02020603050405020304" pitchFamily="18" charset="0"/>
              </a:rPr>
              <a:t>le  lundi  15  avril</a:t>
            </a:r>
            <a:r>
              <a:rPr lang="fr-FR" sz="2800" b="1" dirty="0">
                <a:latin typeface="Times New Roman" panose="02020603050405020304" pitchFamily="18" charset="0"/>
                <a:ea typeface="Times New Roman" panose="02020603050405020304" pitchFamily="18" charset="0"/>
              </a:rPr>
              <a:t>.</a:t>
            </a: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tabLst>
                <a:tab pos="457200" algn="l"/>
              </a:tabLst>
            </a:pPr>
            <a:r>
              <a:rPr lang="fr-FR" sz="2800" b="1" u="sng" dirty="0">
                <a:latin typeface="Times New Roman" panose="02020603050405020304" pitchFamily="18" charset="0"/>
                <a:ea typeface="Times New Roman" panose="02020603050405020304" pitchFamily="18" charset="0"/>
              </a:rPr>
              <a:t>Nous</a:t>
            </a:r>
            <a:r>
              <a:rPr lang="fr-FR" sz="2800" b="1" dirty="0">
                <a:latin typeface="Times New Roman" panose="02020603050405020304" pitchFamily="18" charset="0"/>
                <a:ea typeface="Times New Roman" panose="02020603050405020304" pitchFamily="18" charset="0"/>
              </a:rPr>
              <a:t>  prenons  le  TGV  à  Paris.</a:t>
            </a: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tabLst>
                <a:tab pos="457200" algn="l"/>
              </a:tabLst>
            </a:pPr>
            <a:r>
              <a:rPr lang="fr-FR" sz="2800" b="1" dirty="0">
                <a:latin typeface="Times New Roman" panose="02020603050405020304" pitchFamily="18" charset="0"/>
                <a:ea typeface="Times New Roman" panose="02020603050405020304" pitchFamily="18" charset="0"/>
              </a:rPr>
              <a:t>Tu te reposes </a:t>
            </a:r>
            <a:r>
              <a:rPr lang="fr-FR" sz="2800" b="1" u="sng" dirty="0">
                <a:latin typeface="Times New Roman" panose="02020603050405020304" pitchFamily="18" charset="0"/>
                <a:ea typeface="Times New Roman" panose="02020603050405020304" pitchFamily="18" charset="0"/>
              </a:rPr>
              <a:t>parce que tu as sommeil</a:t>
            </a:r>
            <a:r>
              <a:rPr lang="fr-FR" sz="2800" b="1" dirty="0">
                <a:latin typeface="Times New Roman" panose="02020603050405020304" pitchFamily="18" charset="0"/>
                <a:ea typeface="Times New Roman" panose="02020603050405020304" pitchFamily="18" charset="0"/>
              </a:rPr>
              <a:t>.</a:t>
            </a: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tabLst>
                <a:tab pos="457200" algn="l"/>
              </a:tabLst>
            </a:pPr>
            <a:r>
              <a:rPr lang="fr-FR" sz="2800" b="1" dirty="0">
                <a:latin typeface="Times New Roman" panose="02020603050405020304" pitchFamily="18" charset="0"/>
                <a:ea typeface="Times New Roman" panose="02020603050405020304" pitchFamily="18" charset="0"/>
              </a:rPr>
              <a:t>Vous passez vos vacances </a:t>
            </a:r>
            <a:r>
              <a:rPr lang="fr-FR" sz="2800" b="1" u="sng" dirty="0">
                <a:latin typeface="Times New Roman" panose="02020603050405020304" pitchFamily="18" charset="0"/>
                <a:ea typeface="Times New Roman" panose="02020603050405020304" pitchFamily="18" charset="0"/>
              </a:rPr>
              <a:t>à la </a:t>
            </a:r>
            <a:r>
              <a:rPr lang="fr-FR" sz="2800" b="1" u="sng" dirty="0" smtClean="0">
                <a:latin typeface="Times New Roman" panose="02020603050405020304" pitchFamily="18" charset="0"/>
                <a:ea typeface="Times New Roman" panose="02020603050405020304" pitchFamily="18" charset="0"/>
              </a:rPr>
              <a:t>montagne</a:t>
            </a:r>
            <a:r>
              <a:rPr lang="sr-Latn-RS" sz="2800" b="1" dirty="0">
                <a:latin typeface="Times New Roman" panose="02020603050405020304" pitchFamily="18" charset="0"/>
                <a:ea typeface="Times New Roman" panose="02020603050405020304" pitchFamily="18" charset="0"/>
              </a:rPr>
              <a:t>.</a:t>
            </a: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tabLst>
                <a:tab pos="457200" algn="l"/>
              </a:tabLst>
            </a:pPr>
            <a:r>
              <a:rPr lang="fr-FR" sz="2800" b="1" dirty="0">
                <a:latin typeface="Times New Roman" panose="02020603050405020304" pitchFamily="18" charset="0"/>
                <a:ea typeface="Times New Roman" panose="02020603050405020304" pitchFamily="18" charset="0"/>
              </a:rPr>
              <a:t>Elle  parle  </a:t>
            </a:r>
            <a:r>
              <a:rPr lang="fr-FR" sz="2800" b="1" u="sng" dirty="0">
                <a:latin typeface="Times New Roman" panose="02020603050405020304" pitchFamily="18" charset="0"/>
                <a:ea typeface="Times New Roman" panose="02020603050405020304" pitchFamily="18" charset="0"/>
              </a:rPr>
              <a:t>à  Paul</a:t>
            </a:r>
            <a:r>
              <a:rPr lang="fr-FR" sz="2800" b="1" dirty="0">
                <a:latin typeface="Times New Roman" panose="02020603050405020304" pitchFamily="18" charset="0"/>
                <a:ea typeface="Times New Roman" panose="02020603050405020304" pitchFamily="18" charset="0"/>
              </a:rPr>
              <a:t>.</a:t>
            </a: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tabLst>
                <a:tab pos="457200" algn="l"/>
              </a:tabLst>
            </a:pPr>
            <a:r>
              <a:rPr lang="fr-FR" sz="2800" b="1" dirty="0">
                <a:latin typeface="Times New Roman" panose="02020603050405020304" pitchFamily="18" charset="0"/>
                <a:ea typeface="Times New Roman" panose="02020603050405020304" pitchFamily="18" charset="0"/>
              </a:rPr>
              <a:t>Marie  rêve  </a:t>
            </a:r>
            <a:r>
              <a:rPr lang="fr-FR" sz="2800" b="1" u="sng" dirty="0">
                <a:latin typeface="Times New Roman" panose="02020603050405020304" pitchFamily="18" charset="0"/>
                <a:ea typeface="Times New Roman" panose="02020603050405020304" pitchFamily="18" charset="0"/>
              </a:rPr>
              <a:t>d’aller  aux  Etats-Unis</a:t>
            </a:r>
            <a:r>
              <a:rPr lang="fr-FR" sz="2800" b="1" dirty="0">
                <a:latin typeface="Times New Roman" panose="02020603050405020304" pitchFamily="18" charset="0"/>
                <a:ea typeface="Times New Roman" panose="02020603050405020304" pitchFamily="18" charset="0"/>
              </a:rPr>
              <a:t>.</a:t>
            </a: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tabLst>
                <a:tab pos="457200" algn="l"/>
              </a:tabLst>
            </a:pPr>
            <a:r>
              <a:rPr lang="fr-FR" sz="2800" b="1" dirty="0" smtClean="0">
                <a:latin typeface="Times New Roman" panose="02020603050405020304" pitchFamily="18" charset="0"/>
                <a:ea typeface="Times New Roman" panose="02020603050405020304" pitchFamily="18" charset="0"/>
              </a:rPr>
              <a:t>Mon assistante  </a:t>
            </a:r>
            <a:r>
              <a:rPr lang="fr-FR" sz="2800" b="1" dirty="0">
                <a:latin typeface="Times New Roman" panose="02020603050405020304" pitchFamily="18" charset="0"/>
                <a:ea typeface="Times New Roman" panose="02020603050405020304" pitchFamily="18" charset="0"/>
              </a:rPr>
              <a:t>travaille  </a:t>
            </a:r>
            <a:r>
              <a:rPr lang="fr-FR" sz="2800" b="1" u="sng" dirty="0">
                <a:latin typeface="Times New Roman" panose="02020603050405020304" pitchFamily="18" charset="0"/>
                <a:ea typeface="Times New Roman" panose="02020603050405020304" pitchFamily="18" charset="0"/>
              </a:rPr>
              <a:t>bien</a:t>
            </a:r>
            <a:r>
              <a:rPr lang="fr-FR" sz="2800" b="1" dirty="0">
                <a:latin typeface="Times New Roman" panose="02020603050405020304" pitchFamily="18" charset="0"/>
                <a:ea typeface="Times New Roman" panose="02020603050405020304" pitchFamily="18" charset="0"/>
              </a:rPr>
              <a:t>.</a:t>
            </a: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tabLst>
                <a:tab pos="457200" algn="l"/>
              </a:tabLst>
            </a:pPr>
            <a:r>
              <a:rPr lang="fr-FR" sz="2800" b="1" dirty="0" smtClean="0">
                <a:latin typeface="Times New Roman" panose="02020603050405020304" pitchFamily="18" charset="0"/>
                <a:ea typeface="Times New Roman" panose="02020603050405020304" pitchFamily="18" charset="0"/>
              </a:rPr>
              <a:t>Le  </a:t>
            </a:r>
            <a:r>
              <a:rPr lang="fr-FR" sz="2800" b="1" dirty="0">
                <a:latin typeface="Times New Roman" panose="02020603050405020304" pitchFamily="18" charset="0"/>
                <a:ea typeface="Times New Roman" panose="02020603050405020304" pitchFamily="18" charset="0"/>
              </a:rPr>
              <a:t>chef  gagne  </a:t>
            </a:r>
            <a:r>
              <a:rPr lang="fr-FR" sz="2800" b="1" u="sng" dirty="0" smtClean="0">
                <a:latin typeface="Times New Roman" panose="02020603050405020304" pitchFamily="18" charset="0"/>
                <a:ea typeface="Times New Roman" panose="02020603050405020304" pitchFamily="18" charset="0"/>
              </a:rPr>
              <a:t>beaucoup  d</a:t>
            </a:r>
            <a:r>
              <a:rPr lang="fr-FR" sz="2800" b="1" dirty="0" smtClean="0">
                <a:latin typeface="Times New Roman" panose="02020603050405020304" pitchFamily="18" charset="0"/>
                <a:ea typeface="Times New Roman" panose="02020603050405020304" pitchFamily="18" charset="0"/>
              </a:rPr>
              <a:t>’</a:t>
            </a:r>
            <a:r>
              <a:rPr lang="fr-FR" sz="2800" b="1" dirty="0" err="1" smtClean="0">
                <a:latin typeface="Times New Roman" panose="02020603050405020304" pitchFamily="18" charset="0"/>
                <a:ea typeface="Times New Roman" panose="02020603050405020304" pitchFamily="18" charset="0"/>
              </a:rPr>
              <a:t>argen</a:t>
            </a:r>
            <a:r>
              <a:rPr lang="sr-Latn-RS" sz="2800" b="1" dirty="0" smtClean="0">
                <a:latin typeface="Times New Roman" panose="02020603050405020304" pitchFamily="18" charset="0"/>
                <a:ea typeface="Times New Roman" panose="02020603050405020304" pitchFamily="18" charset="0"/>
              </a:rPr>
              <a:t>t.</a:t>
            </a:r>
            <a:endParaRPr lang="en-US" sz="28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tabLst>
                <a:tab pos="457200" algn="l"/>
              </a:tabLst>
            </a:pPr>
            <a:r>
              <a:rPr lang="fr-FR" sz="2800" b="1" dirty="0">
                <a:latin typeface="Times New Roman" panose="02020603050405020304" pitchFamily="18" charset="0"/>
                <a:ea typeface="Times New Roman" panose="02020603050405020304" pitchFamily="18" charset="0"/>
              </a:rPr>
              <a:t>Le  directeur  </a:t>
            </a:r>
            <a:r>
              <a:rPr lang="fr-FR" sz="2800" b="1" u="sng" dirty="0">
                <a:latin typeface="Times New Roman" panose="02020603050405020304" pitchFamily="18" charset="0"/>
                <a:ea typeface="Times New Roman" panose="02020603050405020304" pitchFamily="18" charset="0"/>
              </a:rPr>
              <a:t>accorde</a:t>
            </a:r>
            <a:r>
              <a:rPr lang="fr-FR" sz="2800" b="1" dirty="0">
                <a:latin typeface="Times New Roman" panose="02020603050405020304" pitchFamily="18" charset="0"/>
                <a:ea typeface="Times New Roman" panose="02020603050405020304" pitchFamily="18" charset="0"/>
              </a:rPr>
              <a:t>  trois  mois  de  congé  à  cet  employé. </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27469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8642" y="682580"/>
            <a:ext cx="8435662" cy="5262979"/>
          </a:xfrm>
          <a:prstGeom prst="rect">
            <a:avLst/>
          </a:prstGeom>
        </p:spPr>
        <p:txBody>
          <a:bodyPr wrap="square">
            <a:spAutoFit/>
          </a:bodyPr>
          <a:lstStyle/>
          <a:p>
            <a:pPr marL="457200" algn="ctr">
              <a:spcAft>
                <a:spcPts val="0"/>
              </a:spcAft>
            </a:pPr>
            <a:r>
              <a:rPr lang="fr-FR" sz="2800" b="1" dirty="0">
                <a:solidFill>
                  <a:srgbClr val="FF0000"/>
                </a:solidFill>
                <a:latin typeface="Times New Roman" panose="02020603050405020304" pitchFamily="18" charset="0"/>
                <a:ea typeface="Times New Roman" panose="02020603050405020304" pitchFamily="18" charset="0"/>
              </a:rPr>
              <a:t>Corrigés </a:t>
            </a:r>
            <a:r>
              <a:rPr lang="fr-FR" sz="2800" b="1" dirty="0" smtClean="0">
                <a:solidFill>
                  <a:srgbClr val="FF0000"/>
                </a:solidFill>
                <a:latin typeface="Times New Roman" panose="02020603050405020304" pitchFamily="18" charset="0"/>
                <a:ea typeface="Times New Roman" panose="02020603050405020304" pitchFamily="18" charset="0"/>
              </a:rPr>
              <a:t>:</a:t>
            </a:r>
          </a:p>
          <a:p>
            <a:pPr marL="457200" algn="ctr">
              <a:spcAft>
                <a:spcPts val="0"/>
              </a:spcAft>
            </a:pP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sz="2800" b="1" dirty="0">
                <a:solidFill>
                  <a:srgbClr val="FF0000"/>
                </a:solidFill>
                <a:latin typeface="Times New Roman" panose="02020603050405020304" pitchFamily="18" charset="0"/>
                <a:ea typeface="Times New Roman" panose="02020603050405020304" pitchFamily="18" charset="0"/>
              </a:rPr>
              <a:t>Qu’est-ce qu’elle va écrire ?</a:t>
            </a: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sz="2800" b="1" dirty="0">
                <a:solidFill>
                  <a:srgbClr val="FF0000"/>
                </a:solidFill>
                <a:latin typeface="Times New Roman" panose="02020603050405020304" pitchFamily="18" charset="0"/>
                <a:ea typeface="Times New Roman" panose="02020603050405020304" pitchFamily="18" charset="0"/>
              </a:rPr>
              <a:t>Quand arrive-t-il en France ?</a:t>
            </a: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sz="2800" b="1" dirty="0">
                <a:solidFill>
                  <a:srgbClr val="FF0000"/>
                </a:solidFill>
                <a:latin typeface="Times New Roman" panose="02020603050405020304" pitchFamily="18" charset="0"/>
                <a:ea typeface="Times New Roman" panose="02020603050405020304" pitchFamily="18" charset="0"/>
              </a:rPr>
              <a:t>Qui prend le TGV à Paris ?</a:t>
            </a: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sz="2800" b="1" dirty="0">
                <a:solidFill>
                  <a:srgbClr val="FF0000"/>
                </a:solidFill>
                <a:latin typeface="Times New Roman" panose="02020603050405020304" pitchFamily="18" charset="0"/>
                <a:ea typeface="Times New Roman" panose="02020603050405020304" pitchFamily="18" charset="0"/>
              </a:rPr>
              <a:t>Pourquoi te reposes-tu ?</a:t>
            </a: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sz="2800" b="1" dirty="0">
                <a:solidFill>
                  <a:srgbClr val="FF0000"/>
                </a:solidFill>
                <a:latin typeface="Times New Roman" panose="02020603050405020304" pitchFamily="18" charset="0"/>
                <a:ea typeface="Times New Roman" panose="02020603050405020304" pitchFamily="18" charset="0"/>
              </a:rPr>
              <a:t>Où passez-vous vos vacances ?</a:t>
            </a: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sz="2800" b="1" dirty="0">
                <a:solidFill>
                  <a:srgbClr val="FF0000"/>
                </a:solidFill>
                <a:latin typeface="Times New Roman" panose="02020603050405020304" pitchFamily="18" charset="0"/>
                <a:ea typeface="Times New Roman" panose="02020603050405020304" pitchFamily="18" charset="0"/>
              </a:rPr>
              <a:t>A qui parle-t-elle ?</a:t>
            </a: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sz="2800" b="1" dirty="0">
                <a:solidFill>
                  <a:srgbClr val="FF0000"/>
                </a:solidFill>
                <a:latin typeface="Times New Roman" panose="02020603050405020304" pitchFamily="18" charset="0"/>
                <a:ea typeface="Times New Roman" panose="02020603050405020304" pitchFamily="18" charset="0"/>
              </a:rPr>
              <a:t>De quoi Marie rêve-t-elle ?</a:t>
            </a: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sz="2800" b="1" dirty="0">
                <a:solidFill>
                  <a:srgbClr val="FF0000"/>
                </a:solidFill>
                <a:latin typeface="Times New Roman" panose="02020603050405020304" pitchFamily="18" charset="0"/>
                <a:ea typeface="Times New Roman" panose="02020603050405020304" pitchFamily="18" charset="0"/>
              </a:rPr>
              <a:t>Comment mon assistante travaille-t-elle ?</a:t>
            </a: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sz="2800" b="1" dirty="0">
                <a:solidFill>
                  <a:srgbClr val="FF0000"/>
                </a:solidFill>
                <a:latin typeface="Times New Roman" panose="02020603050405020304" pitchFamily="18" charset="0"/>
                <a:ea typeface="Times New Roman" panose="02020603050405020304" pitchFamily="18" charset="0"/>
              </a:rPr>
              <a:t>Combien d’argent le chef gagne-t-il ?</a:t>
            </a:r>
            <a:endParaRPr lang="en-US" sz="2800" dirty="0">
              <a:solidFill>
                <a:srgbClr val="FF0000"/>
              </a:solidFill>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fr-FR" sz="2800" b="1" dirty="0">
                <a:solidFill>
                  <a:srgbClr val="FF0000"/>
                </a:solidFill>
                <a:latin typeface="Times New Roman" panose="02020603050405020304" pitchFamily="18" charset="0"/>
                <a:ea typeface="Times New Roman" panose="02020603050405020304" pitchFamily="18" charset="0"/>
              </a:rPr>
              <a:t>Que fait le directeur ?</a:t>
            </a:r>
            <a:endParaRPr lang="en-US" sz="28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9878659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52</TotalTime>
  <Words>651</Words>
  <Application>Microsoft Office PowerPoint</Application>
  <PresentationFormat>Widescreen</PresentationFormat>
  <Paragraphs>141</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Symbol</vt:lpstr>
      <vt:lpstr>Times New Roman</vt:lpstr>
      <vt:lpstr>Trebuchet MS</vt:lpstr>
      <vt:lpstr>Wingdings 3</vt:lpstr>
      <vt:lpstr>Facet</vt:lpstr>
      <vt:lpstr>Parler au téléphone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Parler au téléphone</dc:title>
  <dc:creator>Windows User</dc:creator>
  <cp:lastModifiedBy>Windows User</cp:lastModifiedBy>
  <cp:revision>17</cp:revision>
  <dcterms:created xsi:type="dcterms:W3CDTF">2020-12-09T11:38:06Z</dcterms:created>
  <dcterms:modified xsi:type="dcterms:W3CDTF">2020-12-09T12:34:53Z</dcterms:modified>
</cp:coreProperties>
</file>