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7" r:id="rId2"/>
    <p:sldId id="258" r:id="rId3"/>
    <p:sldId id="259" r:id="rId4"/>
    <p:sldId id="260" r:id="rId5"/>
    <p:sldId id="261" r:id="rId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48A87A34-81AB-432B-8DAE-1953F412C126}" type="datetimeFigureOut">
              <a:rPr lang="en-US" dirty="0"/>
              <a:t>5/9/2021</a:t>
            </a:fld>
            <a:endParaRPr lang="en-US" dirty="0"/>
          </a:p>
        </p:txBody>
      </p:sp>
      <p:sp>
        <p:nvSpPr>
          <p:cNvPr id="5" name="Footer Placeholder 4"/>
          <p:cNvSpPr>
            <a:spLocks noGrp="1"/>
          </p:cNvSpPr>
          <p:nvPr>
            <p:ph type="ftr" sz="quarter" idx="11"/>
          </p:nvPr>
        </p:nvSpPr>
        <p:spPr>
          <a:xfrm>
            <a:off x="1876424" y="5410201"/>
            <a:ext cx="5124886" cy="365125"/>
          </a:xfrm>
        </p:spPr>
        <p:txBody>
          <a:bodyPr/>
          <a:lstStyle/>
          <a:p>
            <a:endParaRPr lang="en-US" dirty="0"/>
          </a:p>
        </p:txBody>
      </p:sp>
      <p:sp>
        <p:nvSpPr>
          <p:cNvPr id="6" name="Slide Number Placeholder 5"/>
          <p:cNvSpPr>
            <a:spLocks noGrp="1"/>
          </p:cNvSpPr>
          <p:nvPr>
            <p:ph type="sldNum" sz="quarter" idx="12"/>
          </p:nvPr>
        </p:nvSpPr>
        <p:spPr>
          <a:xfrm>
            <a:off x="9896911" y="5410199"/>
            <a:ext cx="771089"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5/9/2021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5/9/2021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5/9/2021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41410" y="3073397"/>
            <a:ext cx="4878391" cy="271780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3073397"/>
            <a:ext cx="4875210" cy="271780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5/9/2021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5/9/2021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5/9/2021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5/9/2021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5/9/2021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n-US" smtClean="0"/>
              <a:t>Click icon to add picture</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5/9/2021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en-US" smtClean="0"/>
              <a:t>Click to edit Master title style</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5/9/2021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5/9/2021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en-US" smtClean="0"/>
              <a:t>Click to edit Master title style</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5/9/2021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5/9/2021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smtClean="0"/>
              <a:t>Click icon to add picture</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smtClean="0"/>
              <a:t>Click icon to add picture</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smtClean="0"/>
              <a:t>Click icon to add picture</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5/9/2021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5/9/2021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5/9/2021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8" name="Group 7"/>
          <p:cNvGrpSpPr/>
          <p:nvPr/>
        </p:nvGrpSpPr>
        <p:grpSpPr>
          <a:xfrm>
            <a:off x="-14288" y="0"/>
            <a:ext cx="12053888" cy="6858001"/>
            <a:chOff x="-14288" y="0"/>
            <a:chExt cx="12053888"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dirty="0"/>
              <a:pPr/>
              <a:t>5/9/2021</a:t>
            </a:fld>
            <a:endParaRPr lang="en-US" dirty="0"/>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58344" y="2249487"/>
            <a:ext cx="9489067" cy="970231"/>
          </a:xfrm>
        </p:spPr>
        <p:txBody>
          <a:bodyPr>
            <a:normAutofit/>
          </a:bodyPr>
          <a:lstStyle/>
          <a:p>
            <a:pPr marL="0" indent="0" algn="ctr">
              <a:buNone/>
            </a:pPr>
            <a:r>
              <a:rPr lang="fr-FR" sz="3600" b="1" dirty="0" smtClean="0">
                <a:latin typeface="Times New Roman" panose="02020603050405020304" pitchFamily="18" charset="0"/>
                <a:cs typeface="Times New Roman" panose="02020603050405020304" pitchFamily="18" charset="0"/>
              </a:rPr>
              <a:t>A la frontière</a:t>
            </a:r>
            <a:endParaRPr lang="en-US" sz="36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338487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r>
              <a:rPr lang="fr-FR" b="1" dirty="0" smtClean="0">
                <a:latin typeface="Times New Roman" panose="02020603050405020304" pitchFamily="18" charset="0"/>
                <a:cs typeface="Times New Roman" panose="02020603050405020304" pitchFamily="18" charset="0"/>
              </a:rPr>
              <a:t>Avez-vous quelque chose à déclarer? Pas de tabac, pas d’alcool?</a:t>
            </a:r>
          </a:p>
          <a:p>
            <a:r>
              <a:rPr lang="fr-FR" b="1" dirty="0" smtClean="0">
                <a:latin typeface="Times New Roman" panose="02020603050405020304" pitchFamily="18" charset="0"/>
                <a:cs typeface="Times New Roman" panose="02020603050405020304" pitchFamily="18" charset="0"/>
              </a:rPr>
              <a:t>Je n’ai rien à déclarer. Je n’ai que des affaires personnelles.</a:t>
            </a:r>
          </a:p>
          <a:p>
            <a:r>
              <a:rPr lang="fr-FR" b="1" dirty="0" smtClean="0">
                <a:latin typeface="Times New Roman" panose="02020603050405020304" pitchFamily="18" charset="0"/>
                <a:cs typeface="Times New Roman" panose="02020603050405020304" pitchFamily="18" charset="0"/>
              </a:rPr>
              <a:t>Veuillez ouvrir ce sac. Combien de bouteilles d’eau-de-vie?</a:t>
            </a:r>
          </a:p>
          <a:p>
            <a:r>
              <a:rPr lang="fr-FR" b="1" dirty="0" smtClean="0">
                <a:latin typeface="Times New Roman" panose="02020603050405020304" pitchFamily="18" charset="0"/>
                <a:cs typeface="Times New Roman" panose="02020603050405020304" pitchFamily="18" charset="0"/>
              </a:rPr>
              <a:t>Je n’en ai que deux.</a:t>
            </a:r>
          </a:p>
          <a:p>
            <a:r>
              <a:rPr lang="fr-FR" b="1" dirty="0" smtClean="0">
                <a:latin typeface="Times New Roman" panose="02020603050405020304" pitchFamily="18" charset="0"/>
                <a:cs typeface="Times New Roman" panose="02020603050405020304" pitchFamily="18" charset="0"/>
              </a:rPr>
              <a:t>Vous ne pouvez en avoir qu’une. Vous devrez payer les droits de douane. Mais vous avez déjà risqué la saisie de la bouteille. Il vaut mieux déclarer la marchandise que de payer une amende.</a:t>
            </a:r>
          </a:p>
          <a:p>
            <a:pPr marL="0" indent="0">
              <a:buNone/>
            </a:pPr>
            <a:endParaRPr lang="en-US"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39850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04552" y="244699"/>
            <a:ext cx="10042859" cy="5546502"/>
          </a:xfrm>
        </p:spPr>
        <p:txBody>
          <a:bodyPr>
            <a:normAutofit/>
          </a:bodyPr>
          <a:lstStyle/>
          <a:p>
            <a:r>
              <a:rPr lang="en-US" b="1" dirty="0" smtClean="0">
                <a:latin typeface="Times New Roman" panose="02020603050405020304" pitchFamily="18" charset="0"/>
                <a:cs typeface="Times New Roman" panose="02020603050405020304" pitchFamily="18" charset="0"/>
              </a:rPr>
              <a:t>la </a:t>
            </a:r>
            <a:r>
              <a:rPr lang="en-US" b="1" dirty="0" err="1">
                <a:latin typeface="Times New Roman" panose="02020603050405020304" pitchFamily="18" charset="0"/>
                <a:cs typeface="Times New Roman" panose="02020603050405020304" pitchFamily="18" charset="0"/>
              </a:rPr>
              <a:t>frontière</a:t>
            </a:r>
            <a:r>
              <a:rPr lang="en-US" b="1" dirty="0">
                <a:latin typeface="Times New Roman" panose="02020603050405020304" pitchFamily="18" charset="0"/>
                <a:cs typeface="Times New Roman" panose="02020603050405020304" pitchFamily="18" charset="0"/>
              </a:rPr>
              <a:t> – </a:t>
            </a:r>
            <a:r>
              <a:rPr lang="sr-Cyrl-RS" b="1" dirty="0" smtClean="0">
                <a:latin typeface="Times New Roman" panose="02020603050405020304" pitchFamily="18" charset="0"/>
                <a:cs typeface="Times New Roman" panose="02020603050405020304" pitchFamily="18" charset="0"/>
              </a:rPr>
              <a:t>граница</a:t>
            </a:r>
            <a:endParaRPr lang="fr-FR" b="1" dirty="0" smtClean="0">
              <a:latin typeface="Times New Roman" panose="02020603050405020304" pitchFamily="18" charset="0"/>
              <a:cs typeface="Times New Roman" panose="02020603050405020304" pitchFamily="18" charset="0"/>
            </a:endParaRPr>
          </a:p>
          <a:p>
            <a:r>
              <a:rPr lang="en-US" b="1" dirty="0" err="1">
                <a:latin typeface="Times New Roman" panose="02020603050405020304" pitchFamily="18" charset="0"/>
                <a:cs typeface="Times New Roman" panose="02020603050405020304" pitchFamily="18" charset="0"/>
              </a:rPr>
              <a:t>déclarer</a:t>
            </a:r>
            <a:r>
              <a:rPr lang="en-US" b="1" dirty="0">
                <a:latin typeface="Times New Roman" panose="02020603050405020304" pitchFamily="18" charset="0"/>
                <a:cs typeface="Times New Roman" panose="02020603050405020304" pitchFamily="18" charset="0"/>
              </a:rPr>
              <a:t>  -   </a:t>
            </a:r>
            <a:r>
              <a:rPr lang="sr-Cyrl-RS" b="1" dirty="0">
                <a:latin typeface="Times New Roman" panose="02020603050405020304" pitchFamily="18" charset="0"/>
                <a:cs typeface="Times New Roman" panose="02020603050405020304" pitchFamily="18" charset="0"/>
              </a:rPr>
              <a:t>пријавити,  изјавити</a:t>
            </a:r>
          </a:p>
          <a:p>
            <a:r>
              <a:rPr lang="en-US" b="1" dirty="0">
                <a:latin typeface="Times New Roman" panose="02020603050405020304" pitchFamily="18" charset="0"/>
                <a:cs typeface="Times New Roman" panose="02020603050405020304" pitchFamily="18" charset="0"/>
              </a:rPr>
              <a:t>le  </a:t>
            </a:r>
            <a:r>
              <a:rPr lang="en-US" b="1" dirty="0" err="1">
                <a:latin typeface="Times New Roman" panose="02020603050405020304" pitchFamily="18" charset="0"/>
                <a:cs typeface="Times New Roman" panose="02020603050405020304" pitchFamily="18" charset="0"/>
              </a:rPr>
              <a:t>tabac</a:t>
            </a:r>
            <a:r>
              <a:rPr lang="en-US" b="1" dirty="0">
                <a:latin typeface="Times New Roman" panose="02020603050405020304" pitchFamily="18" charset="0"/>
                <a:cs typeface="Times New Roman" panose="02020603050405020304" pitchFamily="18" charset="0"/>
              </a:rPr>
              <a:t>  -  </a:t>
            </a:r>
            <a:r>
              <a:rPr lang="sr-Cyrl-RS" b="1" dirty="0">
                <a:latin typeface="Times New Roman" panose="02020603050405020304" pitchFamily="18" charset="0"/>
                <a:cs typeface="Times New Roman" panose="02020603050405020304" pitchFamily="18" charset="0"/>
              </a:rPr>
              <a:t>дуван</a:t>
            </a:r>
          </a:p>
          <a:p>
            <a:r>
              <a:rPr lang="en-US" b="1" dirty="0">
                <a:latin typeface="Times New Roman" panose="02020603050405020304" pitchFamily="18" charset="0"/>
                <a:cs typeface="Times New Roman" panose="02020603050405020304" pitchFamily="18" charset="0"/>
              </a:rPr>
              <a:t>les  affaires  </a:t>
            </a:r>
            <a:r>
              <a:rPr lang="en-US" b="1" dirty="0" err="1">
                <a:latin typeface="Times New Roman" panose="02020603050405020304" pitchFamily="18" charset="0"/>
                <a:cs typeface="Times New Roman" panose="02020603050405020304" pitchFamily="18" charset="0"/>
              </a:rPr>
              <a:t>personnelles</a:t>
            </a:r>
            <a:r>
              <a:rPr lang="en-US" b="1" dirty="0">
                <a:latin typeface="Times New Roman" panose="02020603050405020304" pitchFamily="18" charset="0"/>
                <a:cs typeface="Times New Roman" panose="02020603050405020304" pitchFamily="18" charset="0"/>
              </a:rPr>
              <a:t>  =  les  </a:t>
            </a:r>
            <a:r>
              <a:rPr lang="en-US" b="1" dirty="0" err="1">
                <a:latin typeface="Times New Roman" panose="02020603050405020304" pitchFamily="18" charset="0"/>
                <a:cs typeface="Times New Roman" panose="02020603050405020304" pitchFamily="18" charset="0"/>
              </a:rPr>
              <a:t>effets</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personnels</a:t>
            </a:r>
            <a:r>
              <a:rPr lang="en-US" b="1" dirty="0">
                <a:latin typeface="Times New Roman" panose="02020603050405020304" pitchFamily="18" charset="0"/>
                <a:cs typeface="Times New Roman" panose="02020603050405020304" pitchFamily="18" charset="0"/>
              </a:rPr>
              <a:t>  -  </a:t>
            </a:r>
            <a:r>
              <a:rPr lang="sr-Cyrl-RS" b="1" dirty="0">
                <a:latin typeface="Times New Roman" panose="02020603050405020304" pitchFamily="18" charset="0"/>
                <a:cs typeface="Times New Roman" panose="02020603050405020304" pitchFamily="18" charset="0"/>
              </a:rPr>
              <a:t>личне ствари</a:t>
            </a:r>
          </a:p>
          <a:p>
            <a:r>
              <a:rPr lang="en-US" b="1" dirty="0">
                <a:latin typeface="Times New Roman" panose="02020603050405020304" pitchFamily="18" charset="0"/>
                <a:cs typeface="Times New Roman" panose="02020603050405020304" pitchFamily="18" charset="0"/>
              </a:rPr>
              <a:t>le  sac  -  </a:t>
            </a:r>
            <a:r>
              <a:rPr lang="sr-Cyrl-RS" b="1" dirty="0">
                <a:latin typeface="Times New Roman" panose="02020603050405020304" pitchFamily="18" charset="0"/>
                <a:cs typeface="Times New Roman" panose="02020603050405020304" pitchFamily="18" charset="0"/>
              </a:rPr>
              <a:t>џак,  кеса,  торба,  ташна</a:t>
            </a:r>
          </a:p>
          <a:p>
            <a:r>
              <a:rPr lang="en-US" b="1" dirty="0">
                <a:latin typeface="Times New Roman" panose="02020603050405020304" pitchFamily="18" charset="0"/>
                <a:cs typeface="Times New Roman" panose="02020603050405020304" pitchFamily="18" charset="0"/>
              </a:rPr>
              <a:t>les  </a:t>
            </a:r>
            <a:r>
              <a:rPr lang="en-US" b="1" dirty="0" err="1">
                <a:latin typeface="Times New Roman" panose="02020603050405020304" pitchFamily="18" charset="0"/>
                <a:cs typeface="Times New Roman" panose="02020603050405020304" pitchFamily="18" charset="0"/>
              </a:rPr>
              <a:t>droits</a:t>
            </a:r>
            <a:r>
              <a:rPr lang="en-US" b="1" dirty="0">
                <a:latin typeface="Times New Roman" panose="02020603050405020304" pitchFamily="18" charset="0"/>
                <a:cs typeface="Times New Roman" panose="02020603050405020304" pitchFamily="18" charset="0"/>
              </a:rPr>
              <a:t>  de  </a:t>
            </a:r>
            <a:r>
              <a:rPr lang="en-US" b="1" dirty="0" err="1">
                <a:latin typeface="Times New Roman" panose="02020603050405020304" pitchFamily="18" charset="0"/>
                <a:cs typeface="Times New Roman" panose="02020603050405020304" pitchFamily="18" charset="0"/>
              </a:rPr>
              <a:t>douane</a:t>
            </a:r>
            <a:r>
              <a:rPr lang="en-US" b="1" dirty="0">
                <a:latin typeface="Times New Roman" panose="02020603050405020304" pitchFamily="18" charset="0"/>
                <a:cs typeface="Times New Roman" panose="02020603050405020304" pitchFamily="18" charset="0"/>
              </a:rPr>
              <a:t> =  le  </a:t>
            </a:r>
            <a:r>
              <a:rPr lang="en-US" b="1" dirty="0" err="1">
                <a:latin typeface="Times New Roman" panose="02020603050405020304" pitchFamily="18" charset="0"/>
                <a:cs typeface="Times New Roman" panose="02020603050405020304" pitchFamily="18" charset="0"/>
              </a:rPr>
              <a:t>tarif</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douanier</a:t>
            </a:r>
            <a:r>
              <a:rPr lang="en-US" b="1" dirty="0">
                <a:latin typeface="Times New Roman" panose="02020603050405020304" pitchFamily="18" charset="0"/>
                <a:cs typeface="Times New Roman" panose="02020603050405020304" pitchFamily="18" charset="0"/>
              </a:rPr>
              <a:t>  -  </a:t>
            </a:r>
            <a:r>
              <a:rPr lang="sr-Cyrl-RS" b="1" dirty="0">
                <a:latin typeface="Times New Roman" panose="02020603050405020304" pitchFamily="18" charset="0"/>
                <a:cs typeface="Times New Roman" panose="02020603050405020304" pitchFamily="18" charset="0"/>
              </a:rPr>
              <a:t>царина  (такса)</a:t>
            </a:r>
          </a:p>
          <a:p>
            <a:r>
              <a:rPr lang="en-US" b="1" dirty="0">
                <a:latin typeface="Times New Roman" panose="02020603050405020304" pitchFamily="18" charset="0"/>
                <a:cs typeface="Times New Roman" panose="02020603050405020304" pitchFamily="18" charset="0"/>
              </a:rPr>
              <a:t>la  </a:t>
            </a:r>
            <a:r>
              <a:rPr lang="en-US" b="1" dirty="0" err="1">
                <a:latin typeface="Times New Roman" panose="02020603050405020304" pitchFamily="18" charset="0"/>
                <a:cs typeface="Times New Roman" panose="02020603050405020304" pitchFamily="18" charset="0"/>
              </a:rPr>
              <a:t>douane</a:t>
            </a:r>
            <a:r>
              <a:rPr lang="en-US" b="1" dirty="0">
                <a:latin typeface="Times New Roman" panose="02020603050405020304" pitchFamily="18" charset="0"/>
                <a:cs typeface="Times New Roman" panose="02020603050405020304" pitchFamily="18" charset="0"/>
              </a:rPr>
              <a:t>  -  </a:t>
            </a:r>
            <a:r>
              <a:rPr lang="sr-Cyrl-RS" b="1" dirty="0">
                <a:latin typeface="Times New Roman" panose="02020603050405020304" pitchFamily="18" charset="0"/>
                <a:cs typeface="Times New Roman" panose="02020603050405020304" pitchFamily="18" charset="0"/>
              </a:rPr>
              <a:t>царина</a:t>
            </a:r>
          </a:p>
          <a:p>
            <a:r>
              <a:rPr lang="en-US" b="1" dirty="0">
                <a:latin typeface="Times New Roman" panose="02020603050405020304" pitchFamily="18" charset="0"/>
                <a:cs typeface="Times New Roman" panose="02020603050405020304" pitchFamily="18" charset="0"/>
              </a:rPr>
              <a:t>le  </a:t>
            </a:r>
            <a:r>
              <a:rPr lang="en-US" b="1" dirty="0" err="1">
                <a:latin typeface="Times New Roman" panose="02020603050405020304" pitchFamily="18" charset="0"/>
                <a:cs typeface="Times New Roman" panose="02020603050405020304" pitchFamily="18" charset="0"/>
              </a:rPr>
              <a:t>douanier</a:t>
            </a:r>
            <a:r>
              <a:rPr lang="en-US" b="1" dirty="0">
                <a:latin typeface="Times New Roman" panose="02020603050405020304" pitchFamily="18" charset="0"/>
                <a:cs typeface="Times New Roman" panose="02020603050405020304" pitchFamily="18" charset="0"/>
              </a:rPr>
              <a:t>  -  </a:t>
            </a:r>
            <a:r>
              <a:rPr lang="sr-Cyrl-RS" b="1" dirty="0">
                <a:latin typeface="Times New Roman" panose="02020603050405020304" pitchFamily="18" charset="0"/>
                <a:cs typeface="Times New Roman" panose="02020603050405020304" pitchFamily="18" charset="0"/>
              </a:rPr>
              <a:t>цариник</a:t>
            </a:r>
          </a:p>
          <a:p>
            <a:r>
              <a:rPr lang="en-US" b="1" dirty="0" err="1">
                <a:latin typeface="Times New Roman" panose="02020603050405020304" pitchFamily="18" charset="0"/>
                <a:cs typeface="Times New Roman" panose="02020603050405020304" pitchFamily="18" charset="0"/>
              </a:rPr>
              <a:t>risquer</a:t>
            </a:r>
            <a:r>
              <a:rPr lang="en-US" b="1" dirty="0">
                <a:latin typeface="Times New Roman" panose="02020603050405020304" pitchFamily="18" charset="0"/>
                <a:cs typeface="Times New Roman" panose="02020603050405020304" pitchFamily="18" charset="0"/>
              </a:rPr>
              <a:t>  -  </a:t>
            </a:r>
            <a:r>
              <a:rPr lang="sr-Cyrl-RS" b="1" dirty="0">
                <a:latin typeface="Times New Roman" panose="02020603050405020304" pitchFamily="18" charset="0"/>
                <a:cs typeface="Times New Roman" panose="02020603050405020304" pitchFamily="18" charset="0"/>
              </a:rPr>
              <a:t>рескирати,  ризиковати</a:t>
            </a:r>
          </a:p>
          <a:p>
            <a:endParaRPr lang="en-US"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846298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43190" y="1365161"/>
            <a:ext cx="10004222" cy="4426040"/>
          </a:xfrm>
        </p:spPr>
        <p:txBody>
          <a:bodyPr>
            <a:normAutofit lnSpcReduction="10000"/>
          </a:bodyPr>
          <a:lstStyle/>
          <a:p>
            <a:r>
              <a:rPr lang="en-US" b="1" dirty="0">
                <a:latin typeface="Times New Roman" panose="02020603050405020304" pitchFamily="18" charset="0"/>
                <a:cs typeface="Times New Roman" panose="02020603050405020304" pitchFamily="18" charset="0"/>
              </a:rPr>
              <a:t>la  </a:t>
            </a:r>
            <a:r>
              <a:rPr lang="en-US" b="1" dirty="0" err="1">
                <a:latin typeface="Times New Roman" panose="02020603050405020304" pitchFamily="18" charset="0"/>
                <a:cs typeface="Times New Roman" panose="02020603050405020304" pitchFamily="18" charset="0"/>
              </a:rPr>
              <a:t>saisie</a:t>
            </a:r>
            <a:r>
              <a:rPr lang="en-US" b="1" dirty="0">
                <a:latin typeface="Times New Roman" panose="02020603050405020304" pitchFamily="18" charset="0"/>
                <a:cs typeface="Times New Roman" panose="02020603050405020304" pitchFamily="18" charset="0"/>
              </a:rPr>
              <a:t>  -  </a:t>
            </a:r>
            <a:r>
              <a:rPr lang="sr-Cyrl-RS" b="1" dirty="0">
                <a:latin typeface="Times New Roman" panose="02020603050405020304" pitchFamily="18" charset="0"/>
                <a:cs typeface="Times New Roman" panose="02020603050405020304" pitchFamily="18" charset="0"/>
              </a:rPr>
              <a:t>заплена</a:t>
            </a:r>
          </a:p>
          <a:p>
            <a:r>
              <a:rPr lang="en-US" b="1" dirty="0" err="1" smtClean="0">
                <a:latin typeface="Times New Roman" panose="02020603050405020304" pitchFamily="18" charset="0"/>
                <a:cs typeface="Times New Roman" panose="02020603050405020304" pitchFamily="18" charset="0"/>
              </a:rPr>
              <a:t>valoir</a:t>
            </a:r>
            <a:r>
              <a:rPr lang="en-US" b="1" dirty="0" smtClean="0">
                <a:latin typeface="Times New Roman" panose="02020603050405020304" pitchFamily="18" charset="0"/>
                <a:cs typeface="Times New Roman" panose="02020603050405020304" pitchFamily="18" charset="0"/>
              </a:rPr>
              <a:t>  </a:t>
            </a:r>
            <a:r>
              <a:rPr lang="en-US" b="1" dirty="0">
                <a:latin typeface="Times New Roman" panose="02020603050405020304" pitchFamily="18" charset="0"/>
                <a:cs typeface="Times New Roman" panose="02020603050405020304" pitchFamily="18" charset="0"/>
              </a:rPr>
              <a:t>-  </a:t>
            </a:r>
            <a:r>
              <a:rPr lang="sr-Cyrl-RS" b="1" dirty="0">
                <a:latin typeface="Times New Roman" panose="02020603050405020304" pitchFamily="18" charset="0"/>
                <a:cs typeface="Times New Roman" panose="02020603050405020304" pitchFamily="18" charset="0"/>
              </a:rPr>
              <a:t>вредети</a:t>
            </a:r>
          </a:p>
          <a:p>
            <a:r>
              <a:rPr lang="en-US" b="1" dirty="0" err="1">
                <a:latin typeface="Times New Roman" panose="02020603050405020304" pitchFamily="18" charset="0"/>
                <a:cs typeface="Times New Roman" panose="02020603050405020304" pitchFamily="18" charset="0"/>
              </a:rPr>
              <a:t>il</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vaut</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mieux</a:t>
            </a:r>
            <a:r>
              <a:rPr lang="en-US" b="1" dirty="0">
                <a:latin typeface="Times New Roman" panose="02020603050405020304" pitchFamily="18" charset="0"/>
                <a:cs typeface="Times New Roman" panose="02020603050405020304" pitchFamily="18" charset="0"/>
              </a:rPr>
              <a:t>  -  </a:t>
            </a:r>
            <a:r>
              <a:rPr lang="sr-Cyrl-RS" b="1" dirty="0">
                <a:latin typeface="Times New Roman" panose="02020603050405020304" pitchFamily="18" charset="0"/>
                <a:cs typeface="Times New Roman" panose="02020603050405020304" pitchFamily="18" charset="0"/>
              </a:rPr>
              <a:t>боље  је</a:t>
            </a:r>
          </a:p>
          <a:p>
            <a:r>
              <a:rPr lang="en-US" b="1" dirty="0" err="1">
                <a:latin typeface="Times New Roman" panose="02020603050405020304" pitchFamily="18" charset="0"/>
                <a:cs typeface="Times New Roman" panose="02020603050405020304" pitchFamily="18" charset="0"/>
              </a:rPr>
              <a:t>valoir</a:t>
            </a:r>
            <a:r>
              <a:rPr lang="en-US" b="1" dirty="0">
                <a:latin typeface="Times New Roman" panose="02020603050405020304" pitchFamily="18" charset="0"/>
                <a:cs typeface="Times New Roman" panose="02020603050405020304" pitchFamily="18" charset="0"/>
              </a:rPr>
              <a:t>  la  </a:t>
            </a:r>
            <a:r>
              <a:rPr lang="en-US" b="1" dirty="0" err="1">
                <a:latin typeface="Times New Roman" panose="02020603050405020304" pitchFamily="18" charset="0"/>
                <a:cs typeface="Times New Roman" panose="02020603050405020304" pitchFamily="18" charset="0"/>
              </a:rPr>
              <a:t>peine</a:t>
            </a:r>
            <a:r>
              <a:rPr lang="en-US" b="1" dirty="0">
                <a:latin typeface="Times New Roman" panose="02020603050405020304" pitchFamily="18" charset="0"/>
                <a:cs typeface="Times New Roman" panose="02020603050405020304" pitchFamily="18" charset="0"/>
              </a:rPr>
              <a:t>  -  </a:t>
            </a:r>
            <a:r>
              <a:rPr lang="sr-Cyrl-RS" b="1" dirty="0">
                <a:latin typeface="Times New Roman" panose="02020603050405020304" pitchFamily="18" charset="0"/>
                <a:cs typeface="Times New Roman" panose="02020603050405020304" pitchFamily="18" charset="0"/>
              </a:rPr>
              <a:t>вредети  труда,  ислатити  се</a:t>
            </a:r>
          </a:p>
          <a:p>
            <a:r>
              <a:rPr lang="en-US" b="1" dirty="0">
                <a:latin typeface="Times New Roman" panose="02020603050405020304" pitchFamily="18" charset="0"/>
                <a:cs typeface="Times New Roman" panose="02020603050405020304" pitchFamily="18" charset="0"/>
              </a:rPr>
              <a:t>la  </a:t>
            </a:r>
            <a:r>
              <a:rPr lang="en-US" b="1" dirty="0" err="1">
                <a:latin typeface="Times New Roman" panose="02020603050405020304" pitchFamily="18" charset="0"/>
                <a:cs typeface="Times New Roman" panose="02020603050405020304" pitchFamily="18" charset="0"/>
              </a:rPr>
              <a:t>marchandise</a:t>
            </a:r>
            <a:r>
              <a:rPr lang="en-US" b="1" dirty="0">
                <a:latin typeface="Times New Roman" panose="02020603050405020304" pitchFamily="18" charset="0"/>
                <a:cs typeface="Times New Roman" panose="02020603050405020304" pitchFamily="18" charset="0"/>
              </a:rPr>
              <a:t>  -  </a:t>
            </a:r>
            <a:r>
              <a:rPr lang="sr-Cyrl-RS" b="1" dirty="0">
                <a:latin typeface="Times New Roman" panose="02020603050405020304" pitchFamily="18" charset="0"/>
                <a:cs typeface="Times New Roman" panose="02020603050405020304" pitchFamily="18" charset="0"/>
              </a:rPr>
              <a:t>роба</a:t>
            </a:r>
          </a:p>
          <a:p>
            <a:r>
              <a:rPr lang="en-US" b="1" dirty="0" err="1">
                <a:latin typeface="Times New Roman" panose="02020603050405020304" pitchFamily="18" charset="0"/>
                <a:cs typeface="Times New Roman" panose="02020603050405020304" pitchFamily="18" charset="0"/>
              </a:rPr>
              <a:t>marchander</a:t>
            </a:r>
            <a:r>
              <a:rPr lang="en-US" b="1" dirty="0">
                <a:latin typeface="Times New Roman" panose="02020603050405020304" pitchFamily="18" charset="0"/>
                <a:cs typeface="Times New Roman" panose="02020603050405020304" pitchFamily="18" charset="0"/>
              </a:rPr>
              <a:t>  -  </a:t>
            </a:r>
            <a:r>
              <a:rPr lang="sr-Cyrl-RS" b="1" dirty="0">
                <a:latin typeface="Times New Roman" panose="02020603050405020304" pitchFamily="18" charset="0"/>
                <a:cs typeface="Times New Roman" panose="02020603050405020304" pitchFamily="18" charset="0"/>
              </a:rPr>
              <a:t>цењкати  се</a:t>
            </a:r>
          </a:p>
          <a:p>
            <a:r>
              <a:rPr lang="en-US" b="1" dirty="0" err="1">
                <a:latin typeface="Times New Roman" panose="02020603050405020304" pitchFamily="18" charset="0"/>
                <a:cs typeface="Times New Roman" panose="02020603050405020304" pitchFamily="18" charset="0"/>
              </a:rPr>
              <a:t>une</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amende</a:t>
            </a:r>
            <a:r>
              <a:rPr lang="en-US" b="1" dirty="0">
                <a:latin typeface="Times New Roman" panose="02020603050405020304" pitchFamily="18" charset="0"/>
                <a:cs typeface="Times New Roman" panose="02020603050405020304" pitchFamily="18" charset="0"/>
              </a:rPr>
              <a:t>  -  (</a:t>
            </a:r>
            <a:r>
              <a:rPr lang="sr-Cyrl-RS" b="1" dirty="0">
                <a:latin typeface="Times New Roman" panose="02020603050405020304" pitchFamily="18" charset="0"/>
                <a:cs typeface="Times New Roman" panose="02020603050405020304" pitchFamily="18" charset="0"/>
              </a:rPr>
              <a:t>новчана)  казна</a:t>
            </a:r>
          </a:p>
          <a:p>
            <a:r>
              <a:rPr lang="en-US" b="1" dirty="0" err="1">
                <a:latin typeface="Times New Roman" panose="02020603050405020304" pitchFamily="18" charset="0"/>
                <a:cs typeface="Times New Roman" panose="02020603050405020304" pitchFamily="18" charset="0"/>
              </a:rPr>
              <a:t>une</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amande</a:t>
            </a:r>
            <a:r>
              <a:rPr lang="en-US" b="1" dirty="0">
                <a:latin typeface="Times New Roman" panose="02020603050405020304" pitchFamily="18" charset="0"/>
                <a:cs typeface="Times New Roman" panose="02020603050405020304" pitchFamily="18" charset="0"/>
              </a:rPr>
              <a:t>  -  </a:t>
            </a:r>
            <a:r>
              <a:rPr lang="sr-Cyrl-RS" b="1" dirty="0">
                <a:latin typeface="Times New Roman" panose="02020603050405020304" pitchFamily="18" charset="0"/>
                <a:cs typeface="Times New Roman" panose="02020603050405020304" pitchFamily="18" charset="0"/>
              </a:rPr>
              <a:t>бадем </a:t>
            </a:r>
            <a:endParaRPr lang="en-US"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553454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r-FR" b="1" dirty="0" smtClean="0">
                <a:latin typeface="Times New Roman" panose="02020603050405020304" pitchFamily="18" charset="0"/>
                <a:cs typeface="Times New Roman" panose="02020603050405020304" pitchFamily="18" charset="0"/>
              </a:rPr>
              <a:t>Questions:</a:t>
            </a: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marL="457200" indent="-457200">
              <a:buAutoNum type="arabicPeriod"/>
            </a:pPr>
            <a:r>
              <a:rPr lang="fr-FR" b="1" dirty="0" smtClean="0">
                <a:latin typeface="Times New Roman" panose="02020603050405020304" pitchFamily="18" charset="0"/>
                <a:cs typeface="Times New Roman" panose="02020603050405020304" pitchFamily="18" charset="0"/>
              </a:rPr>
              <a:t>Où se passe la scène?</a:t>
            </a:r>
          </a:p>
          <a:p>
            <a:pPr marL="457200" indent="-457200">
              <a:buAutoNum type="arabicPeriod"/>
            </a:pPr>
            <a:r>
              <a:rPr lang="fr-FR" b="1" dirty="0" smtClean="0">
                <a:latin typeface="Times New Roman" panose="02020603050405020304" pitchFamily="18" charset="0"/>
                <a:cs typeface="Times New Roman" panose="02020603050405020304" pitchFamily="18" charset="0"/>
              </a:rPr>
              <a:t>Qui parle dans ce dialogue?</a:t>
            </a:r>
          </a:p>
          <a:p>
            <a:pPr marL="457200" indent="-457200">
              <a:buAutoNum type="arabicPeriod"/>
            </a:pPr>
            <a:r>
              <a:rPr lang="fr-FR" b="1" dirty="0" smtClean="0">
                <a:latin typeface="Times New Roman" panose="02020603050405020304" pitchFamily="18" charset="0"/>
                <a:cs typeface="Times New Roman" panose="02020603050405020304" pitchFamily="18" charset="0"/>
              </a:rPr>
              <a:t>Qu’est-ce qu’il faut déclarer au douanier?</a:t>
            </a:r>
          </a:p>
          <a:p>
            <a:pPr marL="457200" indent="-457200">
              <a:buAutoNum type="arabicPeriod"/>
            </a:pPr>
            <a:r>
              <a:rPr lang="fr-FR" b="1" dirty="0" smtClean="0">
                <a:latin typeface="Times New Roman" panose="02020603050405020304" pitchFamily="18" charset="0"/>
                <a:cs typeface="Times New Roman" panose="02020603050405020304" pitchFamily="18" charset="0"/>
              </a:rPr>
              <a:t>Qu’est-ce que le voyageur doit faire?</a:t>
            </a:r>
          </a:p>
          <a:p>
            <a:pPr marL="457200" indent="-457200">
              <a:buAutoNum type="arabicPeriod"/>
            </a:pPr>
            <a:r>
              <a:rPr lang="fr-FR" b="1" dirty="0" smtClean="0">
                <a:latin typeface="Times New Roman" panose="02020603050405020304" pitchFamily="18" charset="0"/>
                <a:cs typeface="Times New Roman" panose="02020603050405020304" pitchFamily="18" charset="0"/>
              </a:rPr>
              <a:t>Qu’est-ce que le voyageur a risqué?</a:t>
            </a:r>
            <a:endParaRPr lang="en-US"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6078949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ircuit">
  <a:themeElements>
    <a:clrScheme name="Circuit">
      <a:dk1>
        <a:sysClr val="windowText" lastClr="000000"/>
      </a:dk1>
      <a:lt1>
        <a:sysClr val="window" lastClr="FFFFFF"/>
      </a:lt1>
      <a:dk2>
        <a:srgbClr val="134770"/>
      </a:dk2>
      <a:lt2>
        <a:srgbClr val="82FFFF"/>
      </a:lt2>
      <a:accent1>
        <a:srgbClr val="9ACD4C"/>
      </a:accent1>
      <a:accent2>
        <a:srgbClr val="FAA93A"/>
      </a:accent2>
      <a:accent3>
        <a:srgbClr val="D35940"/>
      </a:accent3>
      <a:accent4>
        <a:srgbClr val="B258D3"/>
      </a:accent4>
      <a:accent5>
        <a:srgbClr val="63A0CC"/>
      </a:accent5>
      <a:accent6>
        <a:srgbClr val="8AC4A7"/>
      </a:accent6>
      <a:hlink>
        <a:srgbClr val="B8FA56"/>
      </a:hlink>
      <a:folHlink>
        <a:srgbClr val="7AF8CC"/>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0911B802-464C-4241-8DD9-B60FF88E379F}"/>
    </a:ext>
  </a:extLst>
</a:theme>
</file>

<file path=docProps/app.xml><?xml version="1.0" encoding="utf-8"?>
<Properties xmlns="http://schemas.openxmlformats.org/officeDocument/2006/extended-properties" xmlns:vt="http://schemas.openxmlformats.org/officeDocument/2006/docPropsVTypes">
  <Template>TM04033919[[fn=Circuit]]</Template>
  <TotalTime>21</TotalTime>
  <Words>218</Words>
  <Application>Microsoft Office PowerPoint</Application>
  <PresentationFormat>Widescreen</PresentationFormat>
  <Paragraphs>29</Paragraphs>
  <Slides>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vt:i4>
      </vt:variant>
    </vt:vector>
  </HeadingPairs>
  <TitlesOfParts>
    <vt:vector size="10" baseType="lpstr">
      <vt:lpstr>Arial</vt:lpstr>
      <vt:lpstr>Times New Roman</vt:lpstr>
      <vt:lpstr>Trebuchet MS</vt:lpstr>
      <vt:lpstr>Tw Cen MT</vt:lpstr>
      <vt:lpstr>Circuit</vt:lpstr>
      <vt:lpstr>PowerPoint Presentation</vt:lpstr>
      <vt:lpstr>PowerPoint Presentation</vt:lpstr>
      <vt:lpstr>PowerPoint Presentation</vt:lpstr>
      <vt:lpstr>PowerPoint Presentation</vt:lpstr>
      <vt:lpstr>Questions: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Windows User</dc:creator>
  <cp:lastModifiedBy>Windows User</cp:lastModifiedBy>
  <cp:revision>3</cp:revision>
  <dcterms:created xsi:type="dcterms:W3CDTF">2021-05-09T13:05:25Z</dcterms:created>
  <dcterms:modified xsi:type="dcterms:W3CDTF">2021-05-09T13:26:55Z</dcterms:modified>
</cp:coreProperties>
</file>